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9" r:id="rId3"/>
    <p:sldId id="270" r:id="rId4"/>
    <p:sldId id="271" r:id="rId5"/>
    <p:sldId id="286" r:id="rId6"/>
    <p:sldId id="273" r:id="rId7"/>
    <p:sldId id="272" r:id="rId8"/>
    <p:sldId id="297" r:id="rId9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1"/>
      <p:bold r:id="rId12"/>
      <p:italic r:id="rId13"/>
      <p:boldItalic r:id="rId14"/>
    </p:embeddedFont>
    <p:embeddedFont>
      <p:font typeface="Arial Rounded MT Bold" panose="020F0704030504030204" pitchFamily="34" charset="0"/>
      <p:regular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Fira Sans Extra Condensed SemiBold" panose="020B0604020202020204" charset="0"/>
      <p:regular r:id="rId20"/>
      <p:bold r:id="rId21"/>
      <p:italic r:id="rId22"/>
      <p:boldItalic r:id="rId23"/>
    </p:embeddedFont>
    <p:embeddedFont>
      <p:font typeface="Harlow Solid Italic" panose="04030604020F02020D02" pitchFamily="82" charset="0"/>
      <p:italic r:id="rId24"/>
    </p:embeddedFont>
    <p:embeddedFont>
      <p:font typeface="Fira Sans Extra Condense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2E2BC2-0B48-46F7-911F-763C55B7ADE7}">
  <a:tblStyle styleId="{652E2BC2-0B48-46F7-911F-763C55B7AD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06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991588" y="1588964"/>
            <a:ext cx="3675968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Stock Price Prediction</a:t>
            </a:r>
            <a:endParaRPr sz="4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086356" y="3699878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Group-01</a:t>
            </a:r>
            <a:endParaRPr sz="2800" b="1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00" y="2395393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624626" y="2395393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Presented By: </a:t>
            </a:r>
            <a:endParaRPr sz="4000" dirty="0"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15091" y="2579616"/>
            <a:ext cx="2047859" cy="622235"/>
            <a:chOff x="6053048" y="749386"/>
            <a:chExt cx="2047859" cy="622235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119707" y="749386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Joy Pal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" b="1" dirty="0">
                  <a:latin typeface="Roboto"/>
                  <a:ea typeface="Roboto"/>
                  <a:cs typeface="Roboto"/>
                  <a:sym typeface="Roboto"/>
                </a:rPr>
                <a:t>ID:201002418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855753" y="2627893"/>
            <a:ext cx="2142369" cy="629198"/>
            <a:chOff x="5881874" y="801488"/>
            <a:chExt cx="2142369" cy="629198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5881874" y="801488"/>
              <a:ext cx="214236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Md. Montasir Rahman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5968187" y="1098886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latin typeface="Roboto"/>
                  <a:ea typeface="Roboto"/>
                  <a:cs typeface="Roboto"/>
                  <a:sym typeface="Roboto"/>
                </a:rPr>
                <a:t>ID: 202002003</a:t>
              </a:r>
              <a:endParaRPr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2" name="Google Shape;1102;p28"/>
          <p:cNvGrpSpPr/>
          <p:nvPr/>
        </p:nvGrpSpPr>
        <p:grpSpPr>
          <a:xfrm>
            <a:off x="3298408" y="585073"/>
            <a:ext cx="2547183" cy="403231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Table of Contents</a:t>
            </a:r>
            <a:endParaRPr sz="3600" dirty="0"/>
          </a:p>
        </p:txBody>
      </p:sp>
      <p:graphicFrame>
        <p:nvGraphicFramePr>
          <p:cNvPr id="1185" name="Google Shape;1185;p29"/>
          <p:cNvGraphicFramePr/>
          <p:nvPr>
            <p:extLst>
              <p:ext uri="{D42A27DB-BD31-4B8C-83A1-F6EECF244321}">
                <p14:modId xmlns:p14="http://schemas.microsoft.com/office/powerpoint/2010/main" val="3248559783"/>
              </p:ext>
            </p:extLst>
          </p:nvPr>
        </p:nvGraphicFramePr>
        <p:xfrm>
          <a:off x="485504" y="1122403"/>
          <a:ext cx="4587938" cy="4541220"/>
        </p:xfrm>
        <a:graphic>
          <a:graphicData uri="http://schemas.openxmlformats.org/drawingml/2006/table">
            <a:tbl>
              <a:tblPr>
                <a:noFill/>
                <a:tableStyleId>{652E2BC2-0B48-46F7-911F-763C55B7ADE7}</a:tableStyleId>
              </a:tblPr>
              <a:tblGrid>
                <a:gridCol w="45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7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2000" b="1" dirty="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Introduction</a:t>
                      </a:r>
                      <a:endParaRPr sz="20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Overview,</a:t>
                      </a:r>
                      <a:r>
                        <a:rPr lang="en" sz="1200" baseline="0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Motivation, Problem Definition</a:t>
                      </a:r>
                      <a:r>
                        <a:rPr lang="en-US" sz="1200" baseline="0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Design Goals/Objcetives, Application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7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2000" b="1" dirty="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Design/Development/Implementation</a:t>
                      </a:r>
                      <a:endParaRPr sz="20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Introduction, Project Details, Implementation, Algorithms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7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2000" b="1" dirty="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Performance</a:t>
                      </a:r>
                      <a:r>
                        <a:rPr lang="en" sz="2000" b="1" baseline="0" dirty="0" smtClean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Evaluation</a:t>
                      </a:r>
                      <a:endParaRPr sz="20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9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Simulation</a:t>
                      </a:r>
                      <a:r>
                        <a:rPr lang="en" sz="1200" baseline="0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Environment/ Simulation Procedure, Result Analysis/Testing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sz="2000" b="1" dirty="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</a:t>
                      </a:r>
                      <a:r>
                        <a:rPr lang="en" sz="2000" b="1" dirty="0" smtClean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onclusion</a:t>
                      </a:r>
                      <a:endParaRPr sz="20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Discussion,</a:t>
                      </a:r>
                      <a:r>
                        <a:rPr lang="en" sz="1200" baseline="0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Limitations, Scope of Future Works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9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6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13634" y="782875"/>
            <a:ext cx="4455267" cy="3973951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Introduction</a:t>
            </a:r>
            <a:endParaRPr sz="3600" dirty="0"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485824" y="1184272"/>
            <a:ext cx="2381210" cy="1087936"/>
            <a:chOff x="457200" y="959300"/>
            <a:chExt cx="2518200" cy="1087936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914400" y="959300"/>
              <a:ext cx="2061000" cy="1087936"/>
              <a:chOff x="457200" y="959300"/>
              <a:chExt cx="2061000" cy="1087936"/>
            </a:xfrm>
          </p:grpSpPr>
          <p:sp>
            <p:nvSpPr>
              <p:cNvPr id="1265" name="Google Shape;126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smtClean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Overview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457200" y="1300900"/>
                <a:ext cx="2061000" cy="746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5685146" y="1177607"/>
            <a:ext cx="3167418" cy="1827811"/>
            <a:chOff x="5694724" y="1481578"/>
            <a:chExt cx="3167418" cy="1615661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5694724" y="1484986"/>
              <a:ext cx="3167418" cy="1612253"/>
              <a:chOff x="-188825" y="2062572"/>
              <a:chExt cx="3349637" cy="1612253"/>
            </a:xfrm>
          </p:grpSpPr>
          <p:sp>
            <p:nvSpPr>
              <p:cNvPr id="1270" name="Google Shape;1270;p30"/>
              <p:cNvSpPr txBox="1"/>
              <p:nvPr/>
            </p:nvSpPr>
            <p:spPr>
              <a:xfrm>
                <a:off x="-188825" y="2062572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smtClean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Motivation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0"/>
              <p:cNvSpPr txBox="1"/>
              <p:nvPr/>
            </p:nvSpPr>
            <p:spPr>
              <a:xfrm>
                <a:off x="656095" y="2278735"/>
                <a:ext cx="2504717" cy="13960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To help investors make informed </a:t>
                </a:r>
                <a:r>
                  <a:rPr lang="en-US" dirty="0" smtClean="0"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decisions.</a:t>
                </a:r>
              </a:p>
              <a:p>
                <a:pPr marL="285750" lvl="0" indent="-285750">
                  <a:buFont typeface="Wingdings" panose="05000000000000000000" pitchFamily="2" charset="2"/>
                  <a:buChar char="§"/>
                </a:pPr>
                <a:endParaRPr lang="en-US" dirty="0" smtClean="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Help </a:t>
                </a:r>
                <a:r>
                  <a:rPr lang="en-US" dirty="0"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financial institutions and companies make strategic </a:t>
                </a:r>
                <a:r>
                  <a:rPr lang="en-US" dirty="0" smtClean="0"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decisions.</a:t>
                </a:r>
                <a:endParaRPr dirty="0">
                  <a:solidFill>
                    <a:srgbClr val="000000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endParaRPr>
              </a:p>
            </p:txBody>
          </p:sp>
        </p:grpSp>
        <p:sp>
          <p:nvSpPr>
            <p:cNvPr id="1272" name="Google Shape;1272;p30"/>
            <p:cNvSpPr txBox="1"/>
            <p:nvPr/>
          </p:nvSpPr>
          <p:spPr>
            <a:xfrm>
              <a:off x="6086929" y="1481578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500889" y="2917675"/>
            <a:ext cx="2381210" cy="824600"/>
            <a:chOff x="457200" y="959300"/>
            <a:chExt cx="2518200" cy="824600"/>
          </a:xfrm>
        </p:grpSpPr>
        <p:grpSp>
          <p:nvGrpSpPr>
            <p:cNvPr id="1274" name="Google Shape;127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75" name="Google Shape;127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smtClean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Objectives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7" name="Google Shape;127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30"/>
          <p:cNvGrpSpPr/>
          <p:nvPr/>
        </p:nvGrpSpPr>
        <p:grpSpPr>
          <a:xfrm>
            <a:off x="5559948" y="2977655"/>
            <a:ext cx="3292616" cy="2073095"/>
            <a:chOff x="6305605" y="2983298"/>
            <a:chExt cx="3292616" cy="2073095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6305605" y="2986010"/>
              <a:ext cx="3292616" cy="2070383"/>
              <a:chOff x="457199" y="2087425"/>
              <a:chExt cx="3482038" cy="2070383"/>
            </a:xfrm>
          </p:grpSpPr>
          <p:sp>
            <p:nvSpPr>
              <p:cNvPr id="1280" name="Google Shape;1280;p30"/>
              <p:cNvSpPr txBox="1"/>
              <p:nvPr/>
            </p:nvSpPr>
            <p:spPr>
              <a:xfrm>
                <a:off x="457199" y="2087425"/>
                <a:ext cx="230744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smtClean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Application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1" name="Google Shape;1281;p30"/>
              <p:cNvSpPr txBox="1"/>
              <p:nvPr/>
            </p:nvSpPr>
            <p:spPr>
              <a:xfrm>
                <a:off x="1487700" y="2768376"/>
                <a:ext cx="2451537" cy="1389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Trading and </a:t>
                </a:r>
                <a:r>
                  <a:rPr lang="en-US" dirty="0" smtClean="0"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Investment</a:t>
                </a:r>
              </a:p>
              <a:p>
                <a:pPr marL="285750" lvl="0" indent="-285750">
                  <a:buFont typeface="Wingdings" panose="05000000000000000000" pitchFamily="2" charset="2"/>
                  <a:buChar char="§"/>
                </a:pPr>
                <a:endParaRPr lang="en-US" dirty="0" smtClean="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Market Analysis and </a:t>
                </a:r>
                <a:r>
                  <a:rPr lang="en-US" dirty="0" smtClean="0"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Research</a:t>
                </a:r>
              </a:p>
              <a:p>
                <a:pPr marL="285750" lvl="0" indent="-285750">
                  <a:buFont typeface="Wingdings" panose="05000000000000000000" pitchFamily="2" charset="2"/>
                  <a:buChar char="§"/>
                </a:pPr>
                <a:endParaRPr lang="en-US" dirty="0" smtClean="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ea typeface="Roboto"/>
                    <a:cs typeface="Times New Roman" panose="02020603050405020304" pitchFamily="18" charset="0"/>
                    <a:sym typeface="Roboto"/>
                  </a:rPr>
                  <a:t>Financial Forecasting and Planning</a:t>
                </a:r>
                <a:endParaRPr lang="en-US" dirty="0" smtClean="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endParaRPr>
              </a:p>
              <a:p>
                <a:pPr lvl="0"/>
                <a:endParaRPr lang="en-US" dirty="0" smtClean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lvl="0"/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2" name="Google Shape;1282;p30"/>
            <p:cNvSpPr txBox="1"/>
            <p:nvPr/>
          </p:nvSpPr>
          <p:spPr>
            <a:xfrm>
              <a:off x="6847747" y="2983298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81878" y="1038225"/>
            <a:ext cx="3023713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fill="none" extrusionOk="0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7" extrusionOk="0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8" extrusionOk="0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115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1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19" h="5374" extrusionOk="0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9" h="7020" extrusionOk="0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" h="2409" extrusionOk="0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8" h="7020" extrusionOk="0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81" h="13767" extrusionOk="0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2" h="3987" extrusionOk="0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8" h="2191" extrusionOk="0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0" h="1144" extrusionOk="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3034" extrusionOk="0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7" h="17739" extrusionOk="0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" h="6911" extrusionOk="0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668" extrusionOk="0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681" extrusionOk="0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" h="1824" extrusionOk="0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3537" extrusionOk="0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1" h="53350" extrusionOk="0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84" extrusionOk="0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" h="2694" extrusionOk="0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1783" extrusionOk="0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715" extrusionOk="0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7" h="54684" extrusionOk="0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4925" extrusionOk="0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" h="2694" extrusionOk="0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" h="1783" extrusionOk="0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1715" extrusionOk="0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" h="5292" extrusionOk="0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43448" extrusionOk="0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8557" extrusionOk="0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35" extrusionOk="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3" h="11318" extrusionOk="0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1062" extrusionOk="0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3579" extrusionOk="0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59" extrusionOk="0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776" extrusionOk="0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735" extrusionOk="0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116" extrusionOk="0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845" extrusionOk="0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850" extrusionOk="0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437" extrusionOk="0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7" h="13713" extrusionOk="0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899" extrusionOk="0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9" h="26675" extrusionOk="0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4" h="7373" extrusionOk="0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919253" y="1504846"/>
            <a:ext cx="2191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the stock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provide accurate predictions of future stock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918701" y="3298872"/>
            <a:ext cx="272717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future stock market trends accurately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financial risk.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45"/>
          <p:cNvSpPr txBox="1">
            <a:spLocks noGrp="1"/>
          </p:cNvSpPr>
          <p:nvPr>
            <p:ph type="title"/>
          </p:nvPr>
        </p:nvSpPr>
        <p:spPr>
          <a:xfrm>
            <a:off x="236351" y="157457"/>
            <a:ext cx="8229600" cy="571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Design/Development/Implementation</a:t>
            </a:r>
            <a:endParaRPr sz="3200" dirty="0"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573721" y="3122766"/>
            <a:ext cx="2057400" cy="1867523"/>
            <a:chOff x="6629400" y="934075"/>
            <a:chExt cx="2057400" cy="1867523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Algorithms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1117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6389731" y="869684"/>
            <a:ext cx="2452711" cy="2241674"/>
            <a:chOff x="3345264" y="934075"/>
            <a:chExt cx="2452711" cy="2241674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Project Details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345264" y="1716018"/>
              <a:ext cx="2452711" cy="1459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389010" y="866889"/>
            <a:ext cx="2057400" cy="742225"/>
            <a:chOff x="457201" y="934075"/>
            <a:chExt cx="2057400" cy="7422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399782" y="3188018"/>
            <a:ext cx="2057400" cy="1802271"/>
            <a:chOff x="457201" y="3005625"/>
            <a:chExt cx="2057400" cy="1802271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Implementation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457201" y="3757650"/>
              <a:ext cx="2057400" cy="1050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" name="Google Shape;2323;p45"/>
          <p:cNvSpPr txBox="1"/>
          <p:nvPr/>
        </p:nvSpPr>
        <p:spPr>
          <a:xfrm>
            <a:off x="340517" y="1620902"/>
            <a:ext cx="2423029" cy="14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Target audience: </a:t>
            </a:r>
            <a:r>
              <a:rPr lang="en-US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Traders, investors, and financial </a:t>
            </a:r>
            <a:r>
              <a:rPr lang="en-US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institutions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Goal</a:t>
            </a:r>
            <a:r>
              <a:rPr lang="en-US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Develop </a:t>
            </a:r>
            <a:r>
              <a:rPr lang="en-US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accurate and reliable prediction models</a:t>
            </a:r>
            <a:endParaRPr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6791" y="1707229"/>
            <a:ext cx="28015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British American Tobacco Price data with OHLC data from 1997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1692 rows and 7 columns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0517" y="3898975"/>
            <a:ext cx="308289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F-Measure,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 and Normalization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214901" y="3915999"/>
            <a:ext cx="280237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32"/>
          <p:cNvSpPr txBox="1">
            <a:spLocks noGrp="1"/>
          </p:cNvSpPr>
          <p:nvPr>
            <p:ph type="title"/>
          </p:nvPr>
        </p:nvSpPr>
        <p:spPr>
          <a:xfrm>
            <a:off x="342696" y="48795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Performance Evaluation</a:t>
            </a:r>
            <a:endParaRPr sz="3600" dirty="0"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fill="none" extrusionOk="0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avLst/>
              <a:gdLst/>
              <a:ahLst/>
              <a:cxnLst/>
              <a:rect l="l" t="t" r="r" b="b"/>
              <a:pathLst>
                <a:path w="38679" h="7201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avLst/>
                <a:gdLst/>
                <a:ahLst/>
                <a:cxnLst/>
                <a:rect l="l" t="t" r="r" b="b"/>
                <a:pathLst>
                  <a:path w="43937" h="26104" extrusionOk="0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avLst/>
                <a:gdLst/>
                <a:ahLst/>
                <a:cxnLst/>
                <a:rect l="l" t="t" r="r" b="b"/>
                <a:pathLst>
                  <a:path w="16215" h="4409" extrusionOk="0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782" extrusionOk="0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530" extrusionOk="0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4885" extrusionOk="0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1130" extrusionOk="0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6313" extrusionOk="0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8407" extrusionOk="0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7564" extrusionOk="0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300" extrusionOk="0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avLst/>
                <a:gdLst/>
                <a:ahLst/>
                <a:cxnLst/>
                <a:rect l="l" t="t" r="r" b="b"/>
                <a:pathLst>
                  <a:path w="11604" h="5034" extrusionOk="0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728" extrusionOk="0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5210" extrusionOk="0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12501" extrusionOk="0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4408" extrusionOk="0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5293" extrusionOk="0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4163" extrusionOk="0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4640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973" extrusionOk="0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130" extrusionOk="0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2898" extrusionOk="0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avLst/>
              <a:gdLst/>
              <a:ahLst/>
              <a:cxnLst/>
              <a:rect l="l" t="t" r="r" b="b"/>
              <a:pathLst>
                <a:path w="27475" h="1705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9" name="Google Shape;1529;p32"/>
          <p:cNvGrpSpPr/>
          <p:nvPr/>
        </p:nvGrpSpPr>
        <p:grpSpPr>
          <a:xfrm>
            <a:off x="3814040" y="1157194"/>
            <a:ext cx="5329960" cy="1143476"/>
            <a:chOff x="5784821" y="1271494"/>
            <a:chExt cx="5329960" cy="1143476"/>
          </a:xfrm>
        </p:grpSpPr>
        <p:sp>
          <p:nvSpPr>
            <p:cNvPr id="1531" name="Google Shape;1531;p32"/>
            <p:cNvSpPr txBox="1"/>
            <p:nvPr/>
          </p:nvSpPr>
          <p:spPr>
            <a:xfrm>
              <a:off x="6324203" y="1271494"/>
              <a:ext cx="4790578" cy="1143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Simulation Environment/Simulation Procedure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784821" y="1288247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3845263" y="2653559"/>
            <a:ext cx="5410213" cy="1066800"/>
            <a:chOff x="5811388" y="3608025"/>
            <a:chExt cx="5410213" cy="1066800"/>
          </a:xfrm>
        </p:grpSpPr>
        <p:sp>
          <p:nvSpPr>
            <p:cNvPr id="1535" name="Google Shape;1535;p32"/>
            <p:cNvSpPr txBox="1"/>
            <p:nvPr/>
          </p:nvSpPr>
          <p:spPr>
            <a:xfrm>
              <a:off x="6426732" y="3971579"/>
              <a:ext cx="479486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Result Analysis/Testing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/>
          <p:nvPr/>
        </p:nvCxnSpPr>
        <p:spPr>
          <a:xfrm rot="10800000" flipH="1">
            <a:off x="2734063" y="1707347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32"/>
          <p:cNvCxnSpPr/>
          <p:nvPr/>
        </p:nvCxnSpPr>
        <p:spPr>
          <a:xfrm>
            <a:off x="2766396" y="2870611"/>
            <a:ext cx="1040382" cy="3061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/>
          <p:cNvSpPr/>
          <p:nvPr/>
        </p:nvSpPr>
        <p:spPr>
          <a:xfrm>
            <a:off x="4476204" y="3372858"/>
            <a:ext cx="214513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f_info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443440" y="1991350"/>
            <a:ext cx="1994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Colaboratory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31"/>
          <p:cNvSpPr txBox="1">
            <a:spLocks noGrp="1"/>
          </p:cNvSpPr>
          <p:nvPr>
            <p:ph type="title"/>
          </p:nvPr>
        </p:nvSpPr>
        <p:spPr>
          <a:xfrm>
            <a:off x="0" y="249283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Conclusion</a:t>
            </a:r>
            <a:endParaRPr sz="4400" dirty="0"/>
          </a:p>
        </p:txBody>
      </p:sp>
      <p:grpSp>
        <p:nvGrpSpPr>
          <p:cNvPr id="1378" name="Google Shape;1378;p31"/>
          <p:cNvGrpSpPr/>
          <p:nvPr/>
        </p:nvGrpSpPr>
        <p:grpSpPr>
          <a:xfrm flipH="1">
            <a:off x="5729780" y="658585"/>
            <a:ext cx="3239122" cy="3567758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avLst/>
              <a:gdLst/>
              <a:ahLst/>
              <a:cxnLst/>
              <a:rect l="l" t="t" r="r" b="b"/>
              <a:pathLst>
                <a:path w="23227" h="2357" extrusionOk="0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avLst/>
              <a:gdLst/>
              <a:ahLst/>
              <a:cxnLst/>
              <a:rect l="l" t="t" r="r" b="b"/>
              <a:pathLst>
                <a:path w="74864" h="3343" extrusionOk="0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avLst/>
              <a:gdLst/>
              <a:ahLst/>
              <a:cxnLst/>
              <a:rect l="l" t="t" r="r" b="b"/>
              <a:pathLst>
                <a:path w="3526" h="6208" extrusionOk="0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avLst/>
              <a:gdLst/>
              <a:ahLst/>
              <a:cxnLst/>
              <a:rect l="l" t="t" r="r" b="b"/>
              <a:pathLst>
                <a:path w="3200" h="6361" extrusionOk="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avLst/>
              <a:gdLst/>
              <a:ahLst/>
              <a:cxnLst/>
              <a:rect l="l" t="t" r="r" b="b"/>
              <a:pathLst>
                <a:path w="1332" h="11743" extrusionOk="0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avLst/>
              <a:gdLst/>
              <a:ahLst/>
              <a:cxnLst/>
              <a:rect l="l" t="t" r="r" b="b"/>
              <a:pathLst>
                <a:path w="18170" h="16820" extrusionOk="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avLst/>
              <a:gdLst/>
              <a:ahLst/>
              <a:cxnLst/>
              <a:rect l="l" t="t" r="r" b="b"/>
              <a:pathLst>
                <a:path w="18171" h="16820" extrusionOk="0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avLst/>
              <a:gdLst/>
              <a:ahLst/>
              <a:cxnLst/>
              <a:rect l="l" t="t" r="r" b="b"/>
              <a:pathLst>
                <a:path w="22519" h="1495" extrusionOk="0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avLst/>
              <a:gdLst/>
              <a:ahLst/>
              <a:cxnLst/>
              <a:rect l="l" t="t" r="r" b="b"/>
              <a:pathLst>
                <a:path w="1620" h="23420" extrusionOk="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avLst/>
              <a:gdLst/>
              <a:ahLst/>
              <a:cxnLst/>
              <a:rect l="l" t="t" r="r" b="b"/>
              <a:pathLst>
                <a:path w="15297" h="4091" extrusionOk="0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avLst/>
              <a:gdLst/>
              <a:ahLst/>
              <a:cxnLst/>
              <a:rect l="l" t="t" r="r" b="b"/>
              <a:pathLst>
                <a:path w="3506" h="6351" extrusionOk="0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avLst/>
              <a:gdLst/>
              <a:ahLst/>
              <a:cxnLst/>
              <a:rect l="l" t="t" r="r" b="b"/>
              <a:pathLst>
                <a:path w="24147" h="3583" extrusionOk="0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avLst/>
              <a:gdLst/>
              <a:ahLst/>
              <a:cxnLst/>
              <a:rect l="l" t="t" r="r" b="b"/>
              <a:pathLst>
                <a:path w="22682" h="21725" extrusionOk="0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avLst/>
              <a:gdLst/>
              <a:ahLst/>
              <a:cxnLst/>
              <a:rect l="l" t="t" r="r" b="b"/>
              <a:pathLst>
                <a:path w="3086" h="3373" extrusionOk="0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avLst/>
              <a:gdLst/>
              <a:ahLst/>
              <a:cxnLst/>
              <a:rect l="l" t="t" r="r" b="b"/>
              <a:pathLst>
                <a:path w="3707" h="2999" extrusionOk="0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avLst/>
              <a:gdLst/>
              <a:ahLst/>
              <a:cxnLst/>
              <a:rect l="l" t="t" r="r" b="b"/>
              <a:pathLst>
                <a:path w="7357" h="33927" extrusionOk="0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avLst/>
              <a:gdLst/>
              <a:ahLst/>
              <a:cxnLst/>
              <a:rect l="l" t="t" r="r" b="b"/>
              <a:pathLst>
                <a:path w="8487" h="38199" extrusionOk="0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avLst/>
              <a:gdLst/>
              <a:ahLst/>
              <a:cxnLst/>
              <a:rect l="l" t="t" r="r" b="b"/>
              <a:pathLst>
                <a:path w="21935" h="46809" extrusionOk="0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avLst/>
              <a:gdLst/>
              <a:ahLst/>
              <a:cxnLst/>
              <a:rect l="l" t="t" r="r" b="b"/>
              <a:pathLst>
                <a:path w="16513" h="40066" extrusionOk="0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avLst/>
              <a:gdLst/>
              <a:ahLst/>
              <a:cxnLst/>
              <a:rect l="l" t="t" r="r" b="b"/>
              <a:pathLst>
                <a:path w="10202" h="2099" extrusionOk="0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avLst/>
              <a:gdLst/>
              <a:ahLst/>
              <a:cxnLst/>
              <a:rect l="l" t="t" r="r" b="b"/>
              <a:pathLst>
                <a:path w="7721" h="7290" extrusionOk="0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avLst/>
              <a:gdLst/>
              <a:ahLst/>
              <a:cxnLst/>
              <a:rect l="l" t="t" r="r" b="b"/>
              <a:pathLst>
                <a:path w="32087" h="20728" extrusionOk="0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avLst/>
              <a:gdLst/>
              <a:ahLst/>
              <a:cxnLst/>
              <a:rect l="l" t="t" r="r" b="b"/>
              <a:pathLst>
                <a:path w="5528" h="4943" extrusionOk="0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avLst/>
              <a:gdLst/>
              <a:ahLst/>
              <a:cxnLst/>
              <a:rect l="l" t="t" r="r" b="b"/>
              <a:pathLst>
                <a:path w="53810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avLst/>
              <a:gdLst/>
              <a:ahLst/>
              <a:cxnLst/>
              <a:rect l="l" t="t" r="r" b="b"/>
              <a:pathLst>
                <a:path w="13946" h="38409" extrusionOk="0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avLst/>
              <a:gdLst/>
              <a:ahLst/>
              <a:cxnLst/>
              <a:rect l="l" t="t" r="r" b="b"/>
              <a:pathLst>
                <a:path w="13937" h="38409" extrusionOk="0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avLst/>
              <a:gdLst/>
              <a:ahLst/>
              <a:cxnLst/>
              <a:rect l="l" t="t" r="r" b="b"/>
              <a:pathLst>
                <a:path w="59289" h="2980" extrusionOk="0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avLst/>
              <a:gdLst/>
              <a:ahLst/>
              <a:cxnLst/>
              <a:rect l="l" t="t" r="r" b="b"/>
              <a:pathLst>
                <a:path w="5183" h="9340" extrusionOk="0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avLst/>
              <a:gdLst/>
              <a:ahLst/>
              <a:cxnLst/>
              <a:rect l="l" t="t" r="r" b="b"/>
              <a:pathLst>
                <a:path w="4704" h="8947" extrusionOk="0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avLst/>
              <a:gdLst/>
              <a:ahLst/>
              <a:cxnLst/>
              <a:rect l="l" t="t" r="r" b="b"/>
              <a:pathLst>
                <a:path w="6859" h="10077" extrusionOk="0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avLst/>
              <a:gdLst/>
              <a:ahLst/>
              <a:cxnLst/>
              <a:rect l="l" t="t" r="r" b="b"/>
              <a:pathLst>
                <a:path w="1370" h="690" extrusionOk="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avLst/>
              <a:gdLst/>
              <a:ahLst/>
              <a:cxnLst/>
              <a:rect l="l" t="t" r="r" b="b"/>
              <a:pathLst>
                <a:path w="978" h="2529" extrusionOk="0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avLst/>
              <a:gdLst/>
              <a:ahLst/>
              <a:cxnLst/>
              <a:rect l="l" t="t" r="r" b="b"/>
              <a:pathLst>
                <a:path w="1447" h="690" extrusionOk="0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avLst/>
              <a:gdLst/>
              <a:ahLst/>
              <a:cxnLst/>
              <a:rect l="l" t="t" r="r" b="b"/>
              <a:pathLst>
                <a:path w="2022" h="1007" extrusionOk="0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avLst/>
              <a:gdLst/>
              <a:ahLst/>
              <a:cxnLst/>
              <a:rect l="l" t="t" r="r" b="b"/>
              <a:pathLst>
                <a:path w="10594" h="6638" extrusionOk="0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avLst/>
              <a:gdLst/>
              <a:ahLst/>
              <a:cxnLst/>
              <a:rect l="l" t="t" r="r" b="b"/>
              <a:pathLst>
                <a:path w="9886" h="7175" extrusionOk="0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avLst/>
              <a:gdLst/>
              <a:ahLst/>
              <a:cxnLst/>
              <a:rect l="l" t="t" r="r" b="b"/>
              <a:pathLst>
                <a:path w="1668" h="2692" extrusionOk="0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avLst/>
              <a:gdLst/>
              <a:ahLst/>
              <a:cxnLst/>
              <a:rect l="l" t="t" r="r" b="b"/>
              <a:pathLst>
                <a:path w="3209" h="6897" extrusionOk="0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1" name="Google Shape;1421;p31"/>
          <p:cNvSpPr txBox="1"/>
          <p:nvPr/>
        </p:nvSpPr>
        <p:spPr>
          <a:xfrm>
            <a:off x="181630" y="1971812"/>
            <a:ext cx="2232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Limitations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25" name="Google Shape;1425;p31"/>
          <p:cNvSpPr txBox="1"/>
          <p:nvPr/>
        </p:nvSpPr>
        <p:spPr>
          <a:xfrm>
            <a:off x="172836" y="826660"/>
            <a:ext cx="2232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Discussion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428" name="Google Shape;1428;p31"/>
          <p:cNvGrpSpPr/>
          <p:nvPr/>
        </p:nvGrpSpPr>
        <p:grpSpPr>
          <a:xfrm>
            <a:off x="181638" y="3597023"/>
            <a:ext cx="5997217" cy="1546477"/>
            <a:chOff x="457199" y="3127775"/>
            <a:chExt cx="5997217" cy="1546477"/>
          </a:xfrm>
        </p:grpSpPr>
        <p:sp>
          <p:nvSpPr>
            <p:cNvPr id="1429" name="Google Shape;1429;p31"/>
            <p:cNvSpPr txBox="1"/>
            <p:nvPr/>
          </p:nvSpPr>
          <p:spPr>
            <a:xfrm>
              <a:off x="457199" y="3127775"/>
              <a:ext cx="275291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Scope of Future Work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476177" y="3443206"/>
              <a:ext cx="5978239" cy="1231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>
                <a:buFont typeface="Wingdings" panose="05000000000000000000" pitchFamily="2" charset="2"/>
                <a:buChar char="§"/>
              </a:pPr>
              <a:r>
                <a:rPr lang="en-US" dirty="0" smtClean="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Can </a:t>
              </a:r>
              <a:r>
                <a:rPr lang="en-US" dirty="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explore additional features or indicators that could capture relevant </a:t>
              </a:r>
              <a:r>
                <a:rPr lang="en-US" dirty="0" smtClean="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information about </a:t>
              </a:r>
              <a:r>
                <a:rPr lang="en-US" dirty="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the stock price movements</a:t>
              </a:r>
              <a:r>
                <a:rPr lang="en-US" dirty="0" smtClean="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.</a:t>
              </a:r>
            </a:p>
            <a:p>
              <a:pPr marL="285750" lvl="0" indent="-285750">
                <a:buFont typeface="Wingdings" panose="05000000000000000000" pitchFamily="2" charset="2"/>
                <a:buChar char="§"/>
              </a:pPr>
              <a:endParaRPr lang="en-US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  <a:p>
              <a:pPr marL="285750" lvl="0" indent="-285750">
                <a:buFont typeface="Wingdings" panose="05000000000000000000" pitchFamily="2" charset="2"/>
                <a:buChar char="§"/>
              </a:pPr>
              <a:r>
                <a:rPr lang="en-US" dirty="0" smtClean="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Could </a:t>
              </a:r>
              <a:r>
                <a:rPr lang="en-US" dirty="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incorporate time series analysis techniques such as autoregressive </a:t>
              </a:r>
              <a:r>
                <a:rPr lang="en-US" dirty="0" smtClean="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integrated moving </a:t>
              </a:r>
              <a:r>
                <a:rPr lang="en-US" dirty="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average (ARIMA) models or Prophet forecasting models.</a:t>
              </a:r>
              <a:endParaRPr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81630" y="1155227"/>
            <a:ext cx="3498073" cy="70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Tried to predict the stock price of BAT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machine learning algorithms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442" y="2359026"/>
            <a:ext cx="51789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indicators, market sentiment, or external factors,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could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predictive power of the models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curve, or mean absolute error (MAE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can be used to have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model’s predictive 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2" name="Google Shape;1922;p38"/>
          <p:cNvGrpSpPr/>
          <p:nvPr/>
        </p:nvGrpSpPr>
        <p:grpSpPr>
          <a:xfrm>
            <a:off x="724305" y="883315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87007" y="1269486"/>
            <a:ext cx="55095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  <a:latin typeface="Harlow Solid Italic" panose="04030604020F02020D02" pitchFamily="82" charset="0"/>
              </a:rPr>
              <a:t>T</a:t>
            </a:r>
            <a:r>
              <a:rPr lang="en-US" sz="8000" dirty="0" smtClean="0">
                <a:solidFill>
                  <a:schemeClr val="tx1"/>
                </a:solidFill>
                <a:latin typeface="Harlow Solid Italic" panose="04030604020F02020D02" pitchFamily="82" charset="0"/>
              </a:rPr>
              <a:t>hank You!</a:t>
            </a:r>
            <a:endParaRPr lang="en-US" sz="8000" dirty="0">
              <a:solidFill>
                <a:schemeClr val="tx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68418" y="2595718"/>
            <a:ext cx="5509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Any Questions?</a:t>
            </a:r>
            <a:endParaRPr lang="en-US" sz="5400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346</Words>
  <Application>Microsoft Office PowerPoint</Application>
  <PresentationFormat>On-screen Show (16:9)</PresentationFormat>
  <Paragraphs>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Book Antiqua</vt:lpstr>
      <vt:lpstr>Arial Rounded MT Bold</vt:lpstr>
      <vt:lpstr>Roboto</vt:lpstr>
      <vt:lpstr>Times New Roman</vt:lpstr>
      <vt:lpstr>Fira Sans Extra Condensed SemiBold</vt:lpstr>
      <vt:lpstr>Wingdings</vt:lpstr>
      <vt:lpstr>Arial</vt:lpstr>
      <vt:lpstr>Harlow Solid Italic</vt:lpstr>
      <vt:lpstr>Fira Sans Extra Condensed</vt:lpstr>
      <vt:lpstr>Machine Learning Infographics by Slidesgo</vt:lpstr>
      <vt:lpstr>Stock Price Prediction</vt:lpstr>
      <vt:lpstr>Presented By: </vt:lpstr>
      <vt:lpstr>Table of Contents</vt:lpstr>
      <vt:lpstr>Introduction</vt:lpstr>
      <vt:lpstr>Design/Development/Implementation</vt:lpstr>
      <vt:lpstr>Performance Evaluation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</dc:title>
  <dc:creator>Md. Montasir Rahman</dc:creator>
  <cp:lastModifiedBy>Md.Montasir Rahman</cp:lastModifiedBy>
  <cp:revision>17</cp:revision>
  <dcterms:modified xsi:type="dcterms:W3CDTF">2023-06-25T11:47:07Z</dcterms:modified>
</cp:coreProperties>
</file>