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305" r:id="rId3"/>
    <p:sldId id="257" r:id="rId4"/>
    <p:sldId id="304" r:id="rId5"/>
    <p:sldId id="295" r:id="rId6"/>
    <p:sldId id="297" r:id="rId7"/>
    <p:sldId id="296" r:id="rId8"/>
    <p:sldId id="298" r:id="rId9"/>
    <p:sldId id="299" r:id="rId10"/>
    <p:sldId id="301" r:id="rId11"/>
    <p:sldId id="300" r:id="rId12"/>
    <p:sldId id="303" r:id="rId13"/>
    <p:sldId id="302" r:id="rId14"/>
    <p:sldId id="274"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Inter Tight" panose="020B0604020202020204" charset="0"/>
      <p:regular r:id="rId21"/>
      <p:bold r:id="rId22"/>
      <p:italic r:id="rId23"/>
      <p:boldItalic r:id="rId24"/>
    </p:embeddedFont>
    <p:embeddedFont>
      <p:font typeface="Inter Tight Black" panose="020B0604020202020204" charset="0"/>
      <p:bold r:id="rId25"/>
      <p:boldItalic r:id="rId26"/>
    </p:embeddedFont>
    <p:embeddedFont>
      <p:font typeface="Raleway" panose="020F0502020204030204"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drick Gobina" initials="SG" lastIdx="1" clrIdx="0">
    <p:extLst>
      <p:ext uri="{19B8F6BF-5375-455C-9EA6-DF929625EA0E}">
        <p15:presenceInfo xmlns:p15="http://schemas.microsoft.com/office/powerpoint/2012/main" userId="96ff5eaf84ccbe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5DE355-8057-40CA-89F8-CB99A5DA7BB3}">
  <a:tblStyle styleId="{D95DE355-8057-40CA-89F8-CB99A5DA7B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B57CE2-9C50-4A8F-8BCA-DE7B9A5261F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39" d="100"/>
          <a:sy n="139" d="100"/>
        </p:scale>
        <p:origin x="948"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133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089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815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5020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10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59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147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305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69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94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6551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bit.ly/2TyoMsr" TargetMode="External"/><Relationship Id="rId3" Type="http://schemas.openxmlformats.org/officeDocument/2006/relationships/image" Target="../media/image2.png"/><Relationship Id="rId7" Type="http://schemas.openxmlformats.org/officeDocument/2006/relationships/hyperlink" Target="https://bit.ly/3A1uf1Q" TargetMode="External"/><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200" y="1230100"/>
            <a:ext cx="5021400" cy="2039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3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312825"/>
            <a:ext cx="2091900" cy="67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95249" y="9"/>
            <a:ext cx="5311249" cy="5386618"/>
            <a:chOff x="-95249" y="9"/>
            <a:chExt cx="5311249" cy="5386618"/>
          </a:xfrm>
        </p:grpSpPr>
        <p:grpSp>
          <p:nvGrpSpPr>
            <p:cNvPr id="12" name="Google Shape;12;p2"/>
            <p:cNvGrpSpPr/>
            <p:nvPr/>
          </p:nvGrpSpPr>
          <p:grpSpPr>
            <a:xfrm>
              <a:off x="204000" y="9"/>
              <a:ext cx="5012001" cy="5386618"/>
              <a:chOff x="204000" y="9"/>
              <a:chExt cx="5012001" cy="5386618"/>
            </a:xfrm>
          </p:grpSpPr>
          <p:pic>
            <p:nvPicPr>
              <p:cNvPr id="13" name="Google Shape;13;p2"/>
              <p:cNvPicPr preferRelativeResize="0"/>
              <p:nvPr/>
            </p:nvPicPr>
            <p:blipFill rotWithShape="1">
              <a:blip r:embed="rId2">
                <a:alphaModFix/>
              </a:blip>
              <a:srcRect r="69116"/>
              <a:stretch/>
            </p:blipFill>
            <p:spPr>
              <a:xfrm rot="-5400000">
                <a:off x="1187776" y="-983767"/>
                <a:ext cx="600174" cy="2567726"/>
              </a:xfrm>
              <a:prstGeom prst="rect">
                <a:avLst/>
              </a:prstGeom>
              <a:noFill/>
              <a:ln>
                <a:noFill/>
              </a:ln>
            </p:spPr>
          </p:pic>
          <p:pic>
            <p:nvPicPr>
              <p:cNvPr id="14" name="Google Shape;14;p2"/>
              <p:cNvPicPr preferRelativeResize="0"/>
              <p:nvPr/>
            </p:nvPicPr>
            <p:blipFill rotWithShape="1">
              <a:blip r:embed="rId3">
                <a:alphaModFix/>
              </a:blip>
              <a:srcRect t="48641"/>
              <a:stretch/>
            </p:blipFill>
            <p:spPr>
              <a:xfrm rot="10800000" flipH="1">
                <a:off x="2220200" y="4461077"/>
                <a:ext cx="2995801" cy="925550"/>
              </a:xfrm>
              <a:prstGeom prst="rect">
                <a:avLst/>
              </a:prstGeom>
              <a:noFill/>
              <a:ln>
                <a:noFill/>
              </a:ln>
            </p:spPr>
          </p:pic>
        </p:grpSp>
        <p:pic>
          <p:nvPicPr>
            <p:cNvPr id="15" name="Google Shape;15;p2"/>
            <p:cNvPicPr preferRelativeResize="0"/>
            <p:nvPr/>
          </p:nvPicPr>
          <p:blipFill rotWithShape="1">
            <a:blip r:embed="rId4">
              <a:alphaModFix/>
            </a:blip>
            <a:srcRect t="45770"/>
            <a:stretch/>
          </p:blipFill>
          <p:spPr>
            <a:xfrm rot="-5400000">
              <a:off x="-882323" y="3781251"/>
              <a:ext cx="2225523" cy="651376"/>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3"/>
        <p:cNvGrpSpPr/>
        <p:nvPr/>
      </p:nvGrpSpPr>
      <p:grpSpPr>
        <a:xfrm>
          <a:off x="0" y="0"/>
          <a:ext cx="0" cy="0"/>
          <a:chOff x="0" y="0"/>
          <a:chExt cx="0" cy="0"/>
        </a:xfrm>
      </p:grpSpPr>
      <p:grpSp>
        <p:nvGrpSpPr>
          <p:cNvPr id="294" name="Google Shape;294;p25"/>
          <p:cNvGrpSpPr/>
          <p:nvPr/>
        </p:nvGrpSpPr>
        <p:grpSpPr>
          <a:xfrm flipH="1">
            <a:off x="-2963457" y="-1144275"/>
            <a:ext cx="14271730" cy="7838633"/>
            <a:chOff x="-2430057" y="-1144275"/>
            <a:chExt cx="14271730" cy="7838633"/>
          </a:xfrm>
        </p:grpSpPr>
        <p:grpSp>
          <p:nvGrpSpPr>
            <p:cNvPr id="295" name="Google Shape;295;p25"/>
            <p:cNvGrpSpPr/>
            <p:nvPr/>
          </p:nvGrpSpPr>
          <p:grpSpPr>
            <a:xfrm>
              <a:off x="-2430057" y="-508637"/>
              <a:ext cx="14271730" cy="7202996"/>
              <a:chOff x="-2430057" y="-508637"/>
              <a:chExt cx="14271730" cy="7202996"/>
            </a:xfrm>
          </p:grpSpPr>
          <p:pic>
            <p:nvPicPr>
              <p:cNvPr id="296" name="Google Shape;296;p25"/>
              <p:cNvPicPr preferRelativeResize="0"/>
              <p:nvPr/>
            </p:nvPicPr>
            <p:blipFill>
              <a:blip r:embed="rId2">
                <a:alphaModFix/>
              </a:blip>
              <a:stretch>
                <a:fillRect/>
              </a:stretch>
            </p:blipFill>
            <p:spPr>
              <a:xfrm rot="5400000">
                <a:off x="-3416519" y="1864375"/>
                <a:ext cx="4951375" cy="2978450"/>
              </a:xfrm>
              <a:prstGeom prst="rect">
                <a:avLst/>
              </a:prstGeom>
              <a:noFill/>
              <a:ln>
                <a:noFill/>
              </a:ln>
            </p:spPr>
          </p:pic>
          <p:pic>
            <p:nvPicPr>
              <p:cNvPr id="297" name="Google Shape;297;p25"/>
              <p:cNvPicPr preferRelativeResize="0"/>
              <p:nvPr/>
            </p:nvPicPr>
            <p:blipFill>
              <a:blip r:embed="rId3">
                <a:alphaModFix/>
              </a:blip>
              <a:stretch>
                <a:fillRect/>
              </a:stretch>
            </p:blipFill>
            <p:spPr>
              <a:xfrm flipH="1">
                <a:off x="6384187" y="-508637"/>
                <a:ext cx="4546625" cy="2734975"/>
              </a:xfrm>
              <a:prstGeom prst="rect">
                <a:avLst/>
              </a:prstGeom>
              <a:noFill/>
              <a:ln>
                <a:noFill/>
              </a:ln>
            </p:spPr>
          </p:pic>
          <p:pic>
            <p:nvPicPr>
              <p:cNvPr id="298" name="Google Shape;298;p25"/>
              <p:cNvPicPr preferRelativeResize="0"/>
              <p:nvPr/>
            </p:nvPicPr>
            <p:blipFill>
              <a:blip r:embed="rId4">
                <a:alphaModFix/>
              </a:blip>
              <a:stretch>
                <a:fillRect/>
              </a:stretch>
            </p:blipFill>
            <p:spPr>
              <a:xfrm>
                <a:off x="7621349" y="4155658"/>
                <a:ext cx="4220324" cy="2538700"/>
              </a:xfrm>
              <a:prstGeom prst="rect">
                <a:avLst/>
              </a:prstGeom>
              <a:noFill/>
              <a:ln>
                <a:noFill/>
              </a:ln>
            </p:spPr>
          </p:pic>
          <p:pic>
            <p:nvPicPr>
              <p:cNvPr id="299" name="Google Shape;299;p25"/>
              <p:cNvPicPr preferRelativeResize="0"/>
              <p:nvPr/>
            </p:nvPicPr>
            <p:blipFill>
              <a:blip r:embed="rId5">
                <a:alphaModFix/>
              </a:blip>
              <a:stretch>
                <a:fillRect/>
              </a:stretch>
            </p:blipFill>
            <p:spPr>
              <a:xfrm>
                <a:off x="8014775" y="3784749"/>
                <a:ext cx="2225531" cy="1201124"/>
              </a:xfrm>
              <a:prstGeom prst="rect">
                <a:avLst/>
              </a:prstGeom>
              <a:noFill/>
              <a:ln>
                <a:noFill/>
              </a:ln>
            </p:spPr>
          </p:pic>
        </p:grpSp>
        <p:pic>
          <p:nvPicPr>
            <p:cNvPr id="300" name="Google Shape;300;p25"/>
            <p:cNvPicPr preferRelativeResize="0"/>
            <p:nvPr/>
          </p:nvPicPr>
          <p:blipFill>
            <a:blip r:embed="rId6">
              <a:alphaModFix/>
            </a:blip>
            <a:stretch>
              <a:fillRect/>
            </a:stretch>
          </p:blipFill>
          <p:spPr>
            <a:xfrm flipH="1">
              <a:off x="-732482" y="-1144275"/>
              <a:ext cx="1739930" cy="2298979"/>
            </a:xfrm>
            <a:prstGeom prst="rect">
              <a:avLst/>
            </a:prstGeom>
            <a:noFill/>
            <a:ln>
              <a:noFill/>
            </a:ln>
          </p:spPr>
        </p:pic>
        <p:pic>
          <p:nvPicPr>
            <p:cNvPr id="301" name="Google Shape;301;p25"/>
            <p:cNvPicPr preferRelativeResize="0"/>
            <p:nvPr/>
          </p:nvPicPr>
          <p:blipFill>
            <a:blip r:embed="rId7">
              <a:alphaModFix/>
            </a:blip>
            <a:stretch>
              <a:fillRect/>
            </a:stretch>
          </p:blipFill>
          <p:spPr>
            <a:xfrm rot="10800000">
              <a:off x="4395873" y="4313204"/>
              <a:ext cx="2995801" cy="1802100"/>
            </a:xfrm>
            <a:prstGeom prst="rect">
              <a:avLst/>
            </a:prstGeom>
            <a:noFill/>
            <a:ln>
              <a:noFill/>
            </a:ln>
          </p:spPr>
        </p:pic>
        <p:pic>
          <p:nvPicPr>
            <p:cNvPr id="302" name="Google Shape;302;p25"/>
            <p:cNvPicPr preferRelativeResize="0"/>
            <p:nvPr/>
          </p:nvPicPr>
          <p:blipFill>
            <a:blip r:embed="rId8">
              <a:alphaModFix/>
            </a:blip>
            <a:stretch>
              <a:fillRect/>
            </a:stretch>
          </p:blipFill>
          <p:spPr>
            <a:xfrm flipH="1">
              <a:off x="3795591" y="-617227"/>
              <a:ext cx="2306595" cy="1244874"/>
            </a:xfrm>
            <a:prstGeom prst="rect">
              <a:avLst/>
            </a:prstGeom>
            <a:noFill/>
            <a:ln>
              <a:noFill/>
            </a:ln>
          </p:spPr>
        </p:pic>
        <p:pic>
          <p:nvPicPr>
            <p:cNvPr id="303" name="Google Shape;303;p25"/>
            <p:cNvPicPr preferRelativeResize="0"/>
            <p:nvPr/>
          </p:nvPicPr>
          <p:blipFill>
            <a:blip r:embed="rId5">
              <a:alphaModFix/>
            </a:blip>
            <a:stretch>
              <a:fillRect/>
            </a:stretch>
          </p:blipFill>
          <p:spPr>
            <a:xfrm rot="5400000" flipH="1">
              <a:off x="-190108" y="4282349"/>
              <a:ext cx="2225531" cy="1201124"/>
            </a:xfrm>
            <a:prstGeom prst="rect">
              <a:avLst/>
            </a:prstGeom>
            <a:noFill/>
            <a:ln>
              <a:noFill/>
            </a:ln>
          </p:spPr>
        </p:pic>
        <p:pic>
          <p:nvPicPr>
            <p:cNvPr id="304" name="Google Shape;304;p25"/>
            <p:cNvPicPr preferRelativeResize="0"/>
            <p:nvPr/>
          </p:nvPicPr>
          <p:blipFill>
            <a:blip r:embed="rId4">
              <a:alphaModFix/>
            </a:blip>
            <a:stretch>
              <a:fillRect/>
            </a:stretch>
          </p:blipFill>
          <p:spPr>
            <a:xfrm flipH="1">
              <a:off x="1561313" y="-231188"/>
              <a:ext cx="1821549" cy="1095725"/>
            </a:xfrm>
            <a:prstGeom prst="rect">
              <a:avLst/>
            </a:prstGeom>
            <a:noFill/>
            <a:ln>
              <a:noFill/>
            </a:ln>
          </p:spPr>
        </p:pic>
      </p:grpSp>
      <p:grpSp>
        <p:nvGrpSpPr>
          <p:cNvPr id="305" name="Google Shape;305;p25"/>
          <p:cNvGrpSpPr/>
          <p:nvPr/>
        </p:nvGrpSpPr>
        <p:grpSpPr>
          <a:xfrm flipH="1">
            <a:off x="490717" y="1682800"/>
            <a:ext cx="8972405" cy="4122149"/>
            <a:chOff x="-584905" y="1682800"/>
            <a:chExt cx="8972405" cy="4122149"/>
          </a:xfrm>
        </p:grpSpPr>
        <p:pic>
          <p:nvPicPr>
            <p:cNvPr id="306" name="Google Shape;306;p25"/>
            <p:cNvPicPr preferRelativeResize="0"/>
            <p:nvPr/>
          </p:nvPicPr>
          <p:blipFill rotWithShape="1">
            <a:blip r:embed="rId9">
              <a:alphaModFix/>
            </a:blip>
            <a:srcRect/>
            <a:stretch/>
          </p:blipFill>
          <p:spPr>
            <a:xfrm rot="2411193">
              <a:off x="-291642" y="3392709"/>
              <a:ext cx="2495901" cy="1822004"/>
            </a:xfrm>
            <a:prstGeom prst="rect">
              <a:avLst/>
            </a:prstGeom>
            <a:noFill/>
            <a:ln>
              <a:noFill/>
            </a:ln>
          </p:spPr>
        </p:pic>
        <p:pic>
          <p:nvPicPr>
            <p:cNvPr id="307" name="Google Shape;307;p25"/>
            <p:cNvPicPr preferRelativeResize="0"/>
            <p:nvPr/>
          </p:nvPicPr>
          <p:blipFill rotWithShape="1">
            <a:blip r:embed="rId10">
              <a:alphaModFix/>
            </a:blip>
            <a:srcRect t="2281" b="2271"/>
            <a:stretch/>
          </p:blipFill>
          <p:spPr>
            <a:xfrm>
              <a:off x="7938722" y="1682800"/>
              <a:ext cx="448778" cy="447601"/>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8"/>
        <p:cNvGrpSpPr/>
        <p:nvPr/>
      </p:nvGrpSpPr>
      <p:grpSpPr>
        <a:xfrm>
          <a:off x="0" y="0"/>
          <a:ext cx="0" cy="0"/>
          <a:chOff x="0" y="0"/>
          <a:chExt cx="0" cy="0"/>
        </a:xfrm>
      </p:grpSpPr>
      <p:grpSp>
        <p:nvGrpSpPr>
          <p:cNvPr id="309" name="Google Shape;309;p26"/>
          <p:cNvGrpSpPr/>
          <p:nvPr/>
        </p:nvGrpSpPr>
        <p:grpSpPr>
          <a:xfrm flipH="1">
            <a:off x="-1254596" y="-707594"/>
            <a:ext cx="11097806" cy="7712307"/>
            <a:chOff x="-721196" y="-707594"/>
            <a:chExt cx="11097806" cy="7712307"/>
          </a:xfrm>
        </p:grpSpPr>
        <p:pic>
          <p:nvPicPr>
            <p:cNvPr id="310" name="Google Shape;310;p26"/>
            <p:cNvPicPr preferRelativeResize="0"/>
            <p:nvPr/>
          </p:nvPicPr>
          <p:blipFill>
            <a:blip r:embed="rId2">
              <a:alphaModFix/>
            </a:blip>
            <a:stretch>
              <a:fillRect/>
            </a:stretch>
          </p:blipFill>
          <p:spPr>
            <a:xfrm rot="10800000">
              <a:off x="-719775" y="1438325"/>
              <a:ext cx="1739930" cy="2298979"/>
            </a:xfrm>
            <a:prstGeom prst="rect">
              <a:avLst/>
            </a:prstGeom>
            <a:noFill/>
            <a:ln>
              <a:noFill/>
            </a:ln>
          </p:spPr>
        </p:pic>
        <p:grpSp>
          <p:nvGrpSpPr>
            <p:cNvPr id="311" name="Google Shape;311;p26"/>
            <p:cNvGrpSpPr/>
            <p:nvPr/>
          </p:nvGrpSpPr>
          <p:grpSpPr>
            <a:xfrm>
              <a:off x="-88100" y="-707594"/>
              <a:ext cx="10464710" cy="6822899"/>
              <a:chOff x="-88100" y="-707594"/>
              <a:chExt cx="10464710" cy="6822899"/>
            </a:xfrm>
          </p:grpSpPr>
          <p:pic>
            <p:nvPicPr>
              <p:cNvPr id="312" name="Google Shape;312;p26"/>
              <p:cNvPicPr preferRelativeResize="0"/>
              <p:nvPr/>
            </p:nvPicPr>
            <p:blipFill>
              <a:blip r:embed="rId3">
                <a:alphaModFix/>
              </a:blip>
              <a:stretch>
                <a:fillRect/>
              </a:stretch>
            </p:blipFill>
            <p:spPr>
              <a:xfrm>
                <a:off x="7180075" y="-707594"/>
                <a:ext cx="3196535" cy="2039400"/>
              </a:xfrm>
              <a:prstGeom prst="rect">
                <a:avLst/>
              </a:prstGeom>
              <a:noFill/>
              <a:ln>
                <a:noFill/>
              </a:ln>
            </p:spPr>
          </p:pic>
          <p:pic>
            <p:nvPicPr>
              <p:cNvPr id="313" name="Google Shape;313;p26"/>
              <p:cNvPicPr preferRelativeResize="0"/>
              <p:nvPr/>
            </p:nvPicPr>
            <p:blipFill>
              <a:blip r:embed="rId4">
                <a:alphaModFix/>
              </a:blip>
              <a:stretch>
                <a:fillRect/>
              </a:stretch>
            </p:blipFill>
            <p:spPr>
              <a:xfrm rot="10800000" flipH="1">
                <a:off x="-88100" y="4313204"/>
                <a:ext cx="2995801" cy="1802100"/>
              </a:xfrm>
              <a:prstGeom prst="rect">
                <a:avLst/>
              </a:prstGeom>
              <a:noFill/>
              <a:ln>
                <a:noFill/>
              </a:ln>
            </p:spPr>
          </p:pic>
        </p:grpSp>
        <p:grpSp>
          <p:nvGrpSpPr>
            <p:cNvPr id="314" name="Google Shape;314;p26"/>
            <p:cNvGrpSpPr/>
            <p:nvPr/>
          </p:nvGrpSpPr>
          <p:grpSpPr>
            <a:xfrm>
              <a:off x="-721196" y="3305370"/>
              <a:ext cx="11022959" cy="2225531"/>
              <a:chOff x="-721196" y="3305370"/>
              <a:chExt cx="11022959" cy="2225531"/>
            </a:xfrm>
          </p:grpSpPr>
          <p:pic>
            <p:nvPicPr>
              <p:cNvPr id="315" name="Google Shape;315;p26"/>
              <p:cNvPicPr preferRelativeResize="0"/>
              <p:nvPr/>
            </p:nvPicPr>
            <p:blipFill rotWithShape="1">
              <a:blip r:embed="rId5">
                <a:alphaModFix/>
              </a:blip>
              <a:srcRect/>
              <a:stretch/>
            </p:blipFill>
            <p:spPr>
              <a:xfrm flipH="1">
                <a:off x="8002788" y="3913772"/>
                <a:ext cx="2298975" cy="1382928"/>
              </a:xfrm>
              <a:prstGeom prst="rect">
                <a:avLst/>
              </a:prstGeom>
              <a:noFill/>
              <a:ln>
                <a:noFill/>
              </a:ln>
            </p:spPr>
          </p:pic>
          <p:pic>
            <p:nvPicPr>
              <p:cNvPr id="316" name="Google Shape;316;p26"/>
              <p:cNvPicPr preferRelativeResize="0"/>
              <p:nvPr/>
            </p:nvPicPr>
            <p:blipFill>
              <a:blip r:embed="rId6">
                <a:alphaModFix/>
              </a:blip>
              <a:stretch>
                <a:fillRect/>
              </a:stretch>
            </p:blipFill>
            <p:spPr>
              <a:xfrm rot="-5400000">
                <a:off x="-1233400" y="3817574"/>
                <a:ext cx="2225531" cy="1201124"/>
              </a:xfrm>
              <a:prstGeom prst="rect">
                <a:avLst/>
              </a:prstGeom>
              <a:noFill/>
              <a:ln>
                <a:noFill/>
              </a:ln>
            </p:spPr>
          </p:pic>
        </p:grpSp>
        <p:pic>
          <p:nvPicPr>
            <p:cNvPr id="317" name="Google Shape;317;p26"/>
            <p:cNvPicPr preferRelativeResize="0"/>
            <p:nvPr/>
          </p:nvPicPr>
          <p:blipFill>
            <a:blip r:embed="rId7">
              <a:alphaModFix/>
            </a:blip>
            <a:stretch>
              <a:fillRect/>
            </a:stretch>
          </p:blipFill>
          <p:spPr>
            <a:xfrm rot="5400000">
              <a:off x="61281" y="3039800"/>
              <a:ext cx="4951375" cy="2978450"/>
            </a:xfrm>
            <a:prstGeom prst="rect">
              <a:avLst/>
            </a:prstGeom>
            <a:noFill/>
            <a:ln>
              <a:noFill/>
            </a:ln>
          </p:spPr>
        </p:pic>
        <p:grpSp>
          <p:nvGrpSpPr>
            <p:cNvPr id="318" name="Google Shape;318;p26"/>
            <p:cNvGrpSpPr/>
            <p:nvPr/>
          </p:nvGrpSpPr>
          <p:grpSpPr>
            <a:xfrm>
              <a:off x="-145551" y="-507172"/>
              <a:ext cx="5293770" cy="2734975"/>
              <a:chOff x="-145551" y="-507172"/>
              <a:chExt cx="5293770" cy="2734975"/>
            </a:xfrm>
          </p:grpSpPr>
          <p:pic>
            <p:nvPicPr>
              <p:cNvPr id="319" name="Google Shape;319;p26"/>
              <p:cNvPicPr preferRelativeResize="0"/>
              <p:nvPr/>
            </p:nvPicPr>
            <p:blipFill rotWithShape="1">
              <a:blip r:embed="rId8">
                <a:alphaModFix/>
              </a:blip>
              <a:srcRect/>
              <a:stretch/>
            </p:blipFill>
            <p:spPr>
              <a:xfrm>
                <a:off x="-145551" y="-507172"/>
                <a:ext cx="4546625" cy="2734975"/>
              </a:xfrm>
              <a:prstGeom prst="rect">
                <a:avLst/>
              </a:prstGeom>
              <a:noFill/>
              <a:ln>
                <a:noFill/>
              </a:ln>
            </p:spPr>
          </p:pic>
          <p:pic>
            <p:nvPicPr>
              <p:cNvPr id="320" name="Google Shape;320;p26"/>
              <p:cNvPicPr preferRelativeResize="0"/>
              <p:nvPr/>
            </p:nvPicPr>
            <p:blipFill>
              <a:blip r:embed="rId9">
                <a:alphaModFix/>
              </a:blip>
              <a:stretch>
                <a:fillRect/>
              </a:stretch>
            </p:blipFill>
            <p:spPr>
              <a:xfrm>
                <a:off x="2841625" y="43848"/>
                <a:ext cx="2306595" cy="1244874"/>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grpSp>
        <p:nvGrpSpPr>
          <p:cNvPr id="23" name="Google Shape;23;p4"/>
          <p:cNvGrpSpPr/>
          <p:nvPr/>
        </p:nvGrpSpPr>
        <p:grpSpPr>
          <a:xfrm>
            <a:off x="-536194" y="-285123"/>
            <a:ext cx="10419169" cy="6059265"/>
            <a:chOff x="-536194" y="-285123"/>
            <a:chExt cx="10419169" cy="6059265"/>
          </a:xfrm>
        </p:grpSpPr>
        <p:grpSp>
          <p:nvGrpSpPr>
            <p:cNvPr id="24" name="Google Shape;24;p4"/>
            <p:cNvGrpSpPr/>
            <p:nvPr/>
          </p:nvGrpSpPr>
          <p:grpSpPr>
            <a:xfrm>
              <a:off x="7886238" y="-285123"/>
              <a:ext cx="1996737" cy="1735973"/>
              <a:chOff x="7886238" y="-285123"/>
              <a:chExt cx="1996737" cy="1735973"/>
            </a:xfrm>
          </p:grpSpPr>
          <p:pic>
            <p:nvPicPr>
              <p:cNvPr id="25" name="Google Shape;25;p4"/>
              <p:cNvPicPr preferRelativeResize="0"/>
              <p:nvPr/>
            </p:nvPicPr>
            <p:blipFill>
              <a:blip r:embed="rId2">
                <a:alphaModFix/>
              </a:blip>
              <a:stretch>
                <a:fillRect/>
              </a:stretch>
            </p:blipFill>
            <p:spPr>
              <a:xfrm flipH="1">
                <a:off x="7886238" y="-285123"/>
                <a:ext cx="1996737" cy="1201125"/>
              </a:xfrm>
              <a:prstGeom prst="rect">
                <a:avLst/>
              </a:prstGeom>
              <a:noFill/>
              <a:ln>
                <a:noFill/>
              </a:ln>
            </p:spPr>
          </p:pic>
          <p:pic>
            <p:nvPicPr>
              <p:cNvPr id="26" name="Google Shape;26;p4"/>
              <p:cNvPicPr preferRelativeResize="0"/>
              <p:nvPr/>
            </p:nvPicPr>
            <p:blipFill rotWithShape="1">
              <a:blip r:embed="rId3">
                <a:alphaModFix/>
              </a:blip>
              <a:srcRect t="1774" b="1765"/>
              <a:stretch/>
            </p:blipFill>
            <p:spPr>
              <a:xfrm rot="10800000" flipH="1">
                <a:off x="8076575" y="685801"/>
                <a:ext cx="767024" cy="765050"/>
              </a:xfrm>
              <a:prstGeom prst="rect">
                <a:avLst/>
              </a:prstGeom>
              <a:noFill/>
              <a:ln>
                <a:noFill/>
              </a:ln>
            </p:spPr>
          </p:pic>
        </p:grpSp>
        <p:grpSp>
          <p:nvGrpSpPr>
            <p:cNvPr id="27" name="Google Shape;27;p4"/>
            <p:cNvGrpSpPr/>
            <p:nvPr/>
          </p:nvGrpSpPr>
          <p:grpSpPr>
            <a:xfrm>
              <a:off x="-536194" y="4068166"/>
              <a:ext cx="10124896" cy="1705976"/>
              <a:chOff x="-536194" y="4068166"/>
              <a:chExt cx="10124896" cy="1705976"/>
            </a:xfrm>
          </p:grpSpPr>
          <p:pic>
            <p:nvPicPr>
              <p:cNvPr id="28" name="Google Shape;28;p4"/>
              <p:cNvPicPr preferRelativeResize="0"/>
              <p:nvPr/>
            </p:nvPicPr>
            <p:blipFill>
              <a:blip r:embed="rId4">
                <a:alphaModFix/>
              </a:blip>
              <a:stretch>
                <a:fillRect/>
              </a:stretch>
            </p:blipFill>
            <p:spPr>
              <a:xfrm rot="10800000" flipH="1">
                <a:off x="-536194" y="4573018"/>
                <a:ext cx="2225531" cy="1201124"/>
              </a:xfrm>
              <a:prstGeom prst="rect">
                <a:avLst/>
              </a:prstGeom>
              <a:noFill/>
              <a:ln>
                <a:noFill/>
              </a:ln>
            </p:spPr>
          </p:pic>
          <p:pic>
            <p:nvPicPr>
              <p:cNvPr id="29" name="Google Shape;29;p4"/>
              <p:cNvPicPr preferRelativeResize="0"/>
              <p:nvPr/>
            </p:nvPicPr>
            <p:blipFill>
              <a:blip r:embed="rId5">
                <a:alphaModFix/>
              </a:blip>
              <a:stretch>
                <a:fillRect/>
              </a:stretch>
            </p:blipFill>
            <p:spPr>
              <a:xfrm rot="10800000" flipH="1">
                <a:off x="8385226" y="4068166"/>
                <a:ext cx="1203476" cy="1590125"/>
              </a:xfrm>
              <a:prstGeom prst="rect">
                <a:avLst/>
              </a:prstGeom>
              <a:noFill/>
              <a:ln>
                <a:noFill/>
              </a:ln>
            </p:spPr>
          </p:pic>
        </p:grpSp>
      </p:grpSp>
      <p:pic>
        <p:nvPicPr>
          <p:cNvPr id="30" name="Google Shape;30;p4"/>
          <p:cNvPicPr preferRelativeResize="0"/>
          <p:nvPr/>
        </p:nvPicPr>
        <p:blipFill rotWithShape="1">
          <a:blip r:embed="rId6">
            <a:alphaModFix/>
          </a:blip>
          <a:srcRect/>
          <a:stretch/>
        </p:blipFill>
        <p:spPr>
          <a:xfrm rot="-10799971">
            <a:off x="-952330" y="-747954"/>
            <a:ext cx="2495900" cy="1822003"/>
          </a:xfrm>
          <a:prstGeom prst="rect">
            <a:avLst/>
          </a:prstGeom>
          <a:noFill/>
          <a:ln>
            <a:noFill/>
          </a:ln>
        </p:spPr>
      </p:pic>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40138"/>
            <a:ext cx="7704000" cy="398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388100" y="1307100"/>
            <a:ext cx="6367800" cy="25293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76" name="Google Shape;76;p8"/>
          <p:cNvGrpSpPr/>
          <p:nvPr/>
        </p:nvGrpSpPr>
        <p:grpSpPr>
          <a:xfrm>
            <a:off x="-432505" y="311200"/>
            <a:ext cx="9085792" cy="5798549"/>
            <a:chOff x="-432505" y="311200"/>
            <a:chExt cx="9085792" cy="5798549"/>
          </a:xfrm>
        </p:grpSpPr>
        <p:pic>
          <p:nvPicPr>
            <p:cNvPr id="77" name="Google Shape;77;p8"/>
            <p:cNvPicPr preferRelativeResize="0"/>
            <p:nvPr/>
          </p:nvPicPr>
          <p:blipFill rotWithShape="1">
            <a:blip r:embed="rId2">
              <a:alphaModFix/>
            </a:blip>
            <a:srcRect/>
            <a:stretch/>
          </p:blipFill>
          <p:spPr>
            <a:xfrm rot="2411193">
              <a:off x="-139242" y="3697509"/>
              <a:ext cx="2495901" cy="1822004"/>
            </a:xfrm>
            <a:prstGeom prst="rect">
              <a:avLst/>
            </a:prstGeom>
            <a:noFill/>
            <a:ln>
              <a:noFill/>
            </a:ln>
          </p:spPr>
        </p:pic>
        <p:pic>
          <p:nvPicPr>
            <p:cNvPr id="78" name="Google Shape;78;p8"/>
            <p:cNvPicPr preferRelativeResize="0"/>
            <p:nvPr/>
          </p:nvPicPr>
          <p:blipFill rotWithShape="1">
            <a:blip r:embed="rId3">
              <a:alphaModFix/>
            </a:blip>
            <a:srcRect t="2281" b="2271"/>
            <a:stretch/>
          </p:blipFill>
          <p:spPr>
            <a:xfrm>
              <a:off x="8204509" y="311200"/>
              <a:ext cx="448778" cy="447601"/>
            </a:xfrm>
            <a:prstGeom prst="rect">
              <a:avLst/>
            </a:prstGeom>
            <a:noFill/>
            <a:ln>
              <a:noFill/>
            </a:ln>
          </p:spPr>
        </p:pic>
      </p:grpSp>
      <p:grpSp>
        <p:nvGrpSpPr>
          <p:cNvPr id="79" name="Google Shape;79;p8"/>
          <p:cNvGrpSpPr/>
          <p:nvPr/>
        </p:nvGrpSpPr>
        <p:grpSpPr>
          <a:xfrm>
            <a:off x="-2430057" y="-1900800"/>
            <a:ext cx="14271730" cy="8595158"/>
            <a:chOff x="-2430057" y="-1900800"/>
            <a:chExt cx="14271730" cy="8595158"/>
          </a:xfrm>
        </p:grpSpPr>
        <p:grpSp>
          <p:nvGrpSpPr>
            <p:cNvPr id="80" name="Google Shape;80;p8"/>
            <p:cNvGrpSpPr/>
            <p:nvPr/>
          </p:nvGrpSpPr>
          <p:grpSpPr>
            <a:xfrm>
              <a:off x="-2430057" y="-1900800"/>
              <a:ext cx="14271730" cy="8595158"/>
              <a:chOff x="-2430057" y="-1900800"/>
              <a:chExt cx="14271730" cy="8595158"/>
            </a:xfrm>
          </p:grpSpPr>
          <p:pic>
            <p:nvPicPr>
              <p:cNvPr id="81" name="Google Shape;81;p8"/>
              <p:cNvPicPr preferRelativeResize="0"/>
              <p:nvPr/>
            </p:nvPicPr>
            <p:blipFill>
              <a:blip r:embed="rId4">
                <a:alphaModFix/>
              </a:blip>
              <a:stretch>
                <a:fillRect/>
              </a:stretch>
            </p:blipFill>
            <p:spPr>
              <a:xfrm rot="5400000">
                <a:off x="-3416519" y="1178575"/>
                <a:ext cx="4951375" cy="2978450"/>
              </a:xfrm>
              <a:prstGeom prst="rect">
                <a:avLst/>
              </a:prstGeom>
              <a:noFill/>
              <a:ln>
                <a:noFill/>
              </a:ln>
            </p:spPr>
          </p:pic>
          <p:pic>
            <p:nvPicPr>
              <p:cNvPr id="82" name="Google Shape;82;p8"/>
              <p:cNvPicPr preferRelativeResize="0"/>
              <p:nvPr/>
            </p:nvPicPr>
            <p:blipFill>
              <a:blip r:embed="rId5">
                <a:alphaModFix/>
              </a:blip>
              <a:stretch>
                <a:fillRect/>
              </a:stretch>
            </p:blipFill>
            <p:spPr>
              <a:xfrm>
                <a:off x="5603137" y="-1900800"/>
                <a:ext cx="4546625" cy="2734975"/>
              </a:xfrm>
              <a:prstGeom prst="rect">
                <a:avLst/>
              </a:prstGeom>
              <a:noFill/>
              <a:ln>
                <a:noFill/>
              </a:ln>
            </p:spPr>
          </p:pic>
          <p:pic>
            <p:nvPicPr>
              <p:cNvPr id="83" name="Google Shape;83;p8"/>
              <p:cNvPicPr preferRelativeResize="0"/>
              <p:nvPr/>
            </p:nvPicPr>
            <p:blipFill>
              <a:blip r:embed="rId6">
                <a:alphaModFix/>
              </a:blip>
              <a:stretch>
                <a:fillRect/>
              </a:stretch>
            </p:blipFill>
            <p:spPr>
              <a:xfrm>
                <a:off x="7621349" y="4155658"/>
                <a:ext cx="4220324" cy="2538700"/>
              </a:xfrm>
              <a:prstGeom prst="rect">
                <a:avLst/>
              </a:prstGeom>
              <a:noFill/>
              <a:ln>
                <a:noFill/>
              </a:ln>
            </p:spPr>
          </p:pic>
          <p:pic>
            <p:nvPicPr>
              <p:cNvPr id="84" name="Google Shape;84;p8"/>
              <p:cNvPicPr preferRelativeResize="0"/>
              <p:nvPr/>
            </p:nvPicPr>
            <p:blipFill>
              <a:blip r:embed="rId7">
                <a:alphaModFix/>
              </a:blip>
              <a:stretch>
                <a:fillRect/>
              </a:stretch>
            </p:blipFill>
            <p:spPr>
              <a:xfrm>
                <a:off x="8014775" y="3784749"/>
                <a:ext cx="2225531" cy="1201124"/>
              </a:xfrm>
              <a:prstGeom prst="rect">
                <a:avLst/>
              </a:prstGeom>
              <a:noFill/>
              <a:ln>
                <a:noFill/>
              </a:ln>
            </p:spPr>
          </p:pic>
        </p:grpSp>
        <p:pic>
          <p:nvPicPr>
            <p:cNvPr id="85" name="Google Shape;85;p8"/>
            <p:cNvPicPr preferRelativeResize="0"/>
            <p:nvPr/>
          </p:nvPicPr>
          <p:blipFill>
            <a:blip r:embed="rId8">
              <a:alphaModFix/>
            </a:blip>
            <a:stretch>
              <a:fillRect/>
            </a:stretch>
          </p:blipFill>
          <p:spPr>
            <a:xfrm rot="10800000">
              <a:off x="-351482" y="-1144275"/>
              <a:ext cx="1739930" cy="2298979"/>
            </a:xfrm>
            <a:prstGeom prst="rect">
              <a:avLst/>
            </a:prstGeom>
            <a:noFill/>
            <a:ln>
              <a:noFill/>
            </a:ln>
          </p:spPr>
        </p:pic>
        <p:pic>
          <p:nvPicPr>
            <p:cNvPr id="86" name="Google Shape;86;p8"/>
            <p:cNvPicPr preferRelativeResize="0"/>
            <p:nvPr/>
          </p:nvPicPr>
          <p:blipFill>
            <a:blip r:embed="rId9">
              <a:alphaModFix/>
            </a:blip>
            <a:stretch>
              <a:fillRect/>
            </a:stretch>
          </p:blipFill>
          <p:spPr>
            <a:xfrm rot="10800000">
              <a:off x="4395873" y="4313204"/>
              <a:ext cx="2995801" cy="1802100"/>
            </a:xfrm>
            <a:prstGeom prst="rect">
              <a:avLst/>
            </a:prstGeom>
            <a:noFill/>
            <a:ln>
              <a:noFill/>
            </a:ln>
          </p:spPr>
        </p:pic>
        <p:pic>
          <p:nvPicPr>
            <p:cNvPr id="87" name="Google Shape;87;p8"/>
            <p:cNvPicPr preferRelativeResize="0"/>
            <p:nvPr/>
          </p:nvPicPr>
          <p:blipFill>
            <a:blip r:embed="rId10">
              <a:alphaModFix/>
            </a:blip>
            <a:stretch>
              <a:fillRect/>
            </a:stretch>
          </p:blipFill>
          <p:spPr>
            <a:xfrm flipH="1">
              <a:off x="3795591" y="-617227"/>
              <a:ext cx="2306595" cy="1244874"/>
            </a:xfrm>
            <a:prstGeom prst="rect">
              <a:avLst/>
            </a:prstGeom>
            <a:noFill/>
            <a:ln>
              <a:noFill/>
            </a:ln>
          </p:spPr>
        </p:pic>
        <p:pic>
          <p:nvPicPr>
            <p:cNvPr id="88" name="Google Shape;88;p8"/>
            <p:cNvPicPr preferRelativeResize="0"/>
            <p:nvPr/>
          </p:nvPicPr>
          <p:blipFill>
            <a:blip r:embed="rId7">
              <a:alphaModFix/>
            </a:blip>
            <a:stretch>
              <a:fillRect/>
            </a:stretch>
          </p:blipFill>
          <p:spPr>
            <a:xfrm rot="5400000" flipH="1">
              <a:off x="-190108" y="4282349"/>
              <a:ext cx="2225531" cy="1201124"/>
            </a:xfrm>
            <a:prstGeom prst="rect">
              <a:avLst/>
            </a:prstGeom>
            <a:noFill/>
            <a:ln>
              <a:noFill/>
            </a:ln>
          </p:spPr>
        </p:pic>
        <p:pic>
          <p:nvPicPr>
            <p:cNvPr id="89" name="Google Shape;89;p8"/>
            <p:cNvPicPr preferRelativeResize="0"/>
            <p:nvPr/>
          </p:nvPicPr>
          <p:blipFill>
            <a:blip r:embed="rId6">
              <a:alphaModFix/>
            </a:blip>
            <a:stretch>
              <a:fillRect/>
            </a:stretch>
          </p:blipFill>
          <p:spPr>
            <a:xfrm flipH="1">
              <a:off x="1561313" y="-231188"/>
              <a:ext cx="1821549" cy="109572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grpSp>
        <p:nvGrpSpPr>
          <p:cNvPr id="91" name="Google Shape;91;p9"/>
          <p:cNvGrpSpPr/>
          <p:nvPr/>
        </p:nvGrpSpPr>
        <p:grpSpPr>
          <a:xfrm>
            <a:off x="-704722" y="-1291200"/>
            <a:ext cx="10979224" cy="9534163"/>
            <a:chOff x="-704722" y="-1291200"/>
            <a:chExt cx="10979224" cy="9534163"/>
          </a:xfrm>
        </p:grpSpPr>
        <p:pic>
          <p:nvPicPr>
            <p:cNvPr id="92" name="Google Shape;92;p9"/>
            <p:cNvPicPr preferRelativeResize="0"/>
            <p:nvPr/>
          </p:nvPicPr>
          <p:blipFill>
            <a:blip r:embed="rId2">
              <a:alphaModFix/>
            </a:blip>
            <a:stretch>
              <a:fillRect/>
            </a:stretch>
          </p:blipFill>
          <p:spPr>
            <a:xfrm rot="-5400000" flipH="1">
              <a:off x="3497967" y="4278050"/>
              <a:ext cx="4951375" cy="2978450"/>
            </a:xfrm>
            <a:prstGeom prst="rect">
              <a:avLst/>
            </a:prstGeom>
            <a:noFill/>
            <a:ln>
              <a:noFill/>
            </a:ln>
          </p:spPr>
        </p:pic>
        <p:grpSp>
          <p:nvGrpSpPr>
            <p:cNvPr id="93" name="Google Shape;93;p9"/>
            <p:cNvGrpSpPr/>
            <p:nvPr/>
          </p:nvGrpSpPr>
          <p:grpSpPr>
            <a:xfrm flipH="1">
              <a:off x="2469968" y="-1291200"/>
              <a:ext cx="7007356" cy="5896073"/>
              <a:chOff x="-288544" y="-1291200"/>
              <a:chExt cx="7007356" cy="5896073"/>
            </a:xfrm>
          </p:grpSpPr>
          <p:pic>
            <p:nvPicPr>
              <p:cNvPr id="94" name="Google Shape;94;p9"/>
              <p:cNvPicPr preferRelativeResize="0"/>
              <p:nvPr/>
            </p:nvPicPr>
            <p:blipFill>
              <a:blip r:embed="rId3">
                <a:alphaModFix/>
              </a:blip>
              <a:stretch>
                <a:fillRect/>
              </a:stretch>
            </p:blipFill>
            <p:spPr>
              <a:xfrm flipH="1">
                <a:off x="-288544" y="3403749"/>
                <a:ext cx="2225531" cy="1201124"/>
              </a:xfrm>
              <a:prstGeom prst="rect">
                <a:avLst/>
              </a:prstGeom>
              <a:noFill/>
              <a:ln>
                <a:noFill/>
              </a:ln>
            </p:spPr>
          </p:pic>
          <p:pic>
            <p:nvPicPr>
              <p:cNvPr id="95" name="Google Shape;95;p9"/>
              <p:cNvPicPr preferRelativeResize="0"/>
              <p:nvPr/>
            </p:nvPicPr>
            <p:blipFill>
              <a:blip r:embed="rId4">
                <a:alphaModFix/>
              </a:blip>
              <a:stretch>
                <a:fillRect/>
              </a:stretch>
            </p:blipFill>
            <p:spPr>
              <a:xfrm>
                <a:off x="2172187" y="-1291200"/>
                <a:ext cx="4546625" cy="2734975"/>
              </a:xfrm>
              <a:prstGeom prst="rect">
                <a:avLst/>
              </a:prstGeom>
              <a:noFill/>
              <a:ln>
                <a:noFill/>
              </a:ln>
            </p:spPr>
          </p:pic>
        </p:grpSp>
        <p:grpSp>
          <p:nvGrpSpPr>
            <p:cNvPr id="96" name="Google Shape;96;p9"/>
            <p:cNvGrpSpPr/>
            <p:nvPr/>
          </p:nvGrpSpPr>
          <p:grpSpPr>
            <a:xfrm flipH="1">
              <a:off x="-338286" y="3913656"/>
              <a:ext cx="9306690" cy="1395494"/>
              <a:chOff x="220375" y="3913656"/>
              <a:chExt cx="9306690" cy="1395494"/>
            </a:xfrm>
          </p:grpSpPr>
          <p:pic>
            <p:nvPicPr>
              <p:cNvPr id="97" name="Google Shape;97;p9"/>
              <p:cNvPicPr preferRelativeResize="0"/>
              <p:nvPr/>
            </p:nvPicPr>
            <p:blipFill>
              <a:blip r:embed="rId5">
                <a:alphaModFix/>
              </a:blip>
              <a:stretch>
                <a:fillRect/>
              </a:stretch>
            </p:blipFill>
            <p:spPr>
              <a:xfrm>
                <a:off x="7228091" y="3913656"/>
                <a:ext cx="2298975" cy="1382928"/>
              </a:xfrm>
              <a:prstGeom prst="rect">
                <a:avLst/>
              </a:prstGeom>
              <a:noFill/>
              <a:ln>
                <a:noFill/>
              </a:ln>
            </p:spPr>
          </p:pic>
          <p:pic>
            <p:nvPicPr>
              <p:cNvPr id="98" name="Google Shape;98;p9"/>
              <p:cNvPicPr preferRelativeResize="0"/>
              <p:nvPr/>
            </p:nvPicPr>
            <p:blipFill>
              <a:blip r:embed="rId6">
                <a:alphaModFix/>
              </a:blip>
              <a:stretch>
                <a:fillRect/>
              </a:stretch>
            </p:blipFill>
            <p:spPr>
              <a:xfrm rot="10800000">
                <a:off x="220375" y="4379900"/>
                <a:ext cx="1544775" cy="929250"/>
              </a:xfrm>
              <a:prstGeom prst="rect">
                <a:avLst/>
              </a:prstGeom>
              <a:noFill/>
              <a:ln>
                <a:noFill/>
              </a:ln>
            </p:spPr>
          </p:pic>
        </p:grpSp>
        <p:grpSp>
          <p:nvGrpSpPr>
            <p:cNvPr id="99" name="Google Shape;99;p9"/>
            <p:cNvGrpSpPr/>
            <p:nvPr/>
          </p:nvGrpSpPr>
          <p:grpSpPr>
            <a:xfrm flipH="1">
              <a:off x="-704722" y="-305839"/>
              <a:ext cx="10979224" cy="3834413"/>
              <a:chOff x="-1085722" y="-305839"/>
              <a:chExt cx="10979224" cy="3834413"/>
            </a:xfrm>
          </p:grpSpPr>
          <p:pic>
            <p:nvPicPr>
              <p:cNvPr id="100" name="Google Shape;100;p9"/>
              <p:cNvPicPr preferRelativeResize="0"/>
              <p:nvPr/>
            </p:nvPicPr>
            <p:blipFill>
              <a:blip r:embed="rId7">
                <a:alphaModFix/>
              </a:blip>
              <a:stretch>
                <a:fillRect/>
              </a:stretch>
            </p:blipFill>
            <p:spPr>
              <a:xfrm rot="-5400000">
                <a:off x="-773534" y="-618026"/>
                <a:ext cx="1943350" cy="2567726"/>
              </a:xfrm>
              <a:prstGeom prst="rect">
                <a:avLst/>
              </a:prstGeom>
              <a:noFill/>
              <a:ln>
                <a:noFill/>
              </a:ln>
            </p:spPr>
          </p:pic>
          <p:pic>
            <p:nvPicPr>
              <p:cNvPr id="101" name="Google Shape;101;p9"/>
              <p:cNvPicPr preferRelativeResize="0"/>
              <p:nvPr/>
            </p:nvPicPr>
            <p:blipFill>
              <a:blip r:embed="rId7">
                <a:alphaModFix/>
              </a:blip>
              <a:stretch>
                <a:fillRect/>
              </a:stretch>
            </p:blipFill>
            <p:spPr>
              <a:xfrm>
                <a:off x="8690026" y="1938450"/>
                <a:ext cx="1203476" cy="1590125"/>
              </a:xfrm>
              <a:prstGeom prst="rect">
                <a:avLst/>
              </a:prstGeom>
              <a:noFill/>
              <a:ln>
                <a:noFill/>
              </a:ln>
            </p:spPr>
          </p:pic>
        </p:grpSp>
      </p:grpSp>
      <p:sp>
        <p:nvSpPr>
          <p:cNvPr id="102" name="Google Shape;102;p9"/>
          <p:cNvSpPr txBox="1">
            <a:spLocks noGrp="1"/>
          </p:cNvSpPr>
          <p:nvPr>
            <p:ph type="title"/>
          </p:nvPr>
        </p:nvSpPr>
        <p:spPr>
          <a:xfrm>
            <a:off x="2241425" y="1716513"/>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9"/>
          <p:cNvSpPr txBox="1">
            <a:spLocks noGrp="1"/>
          </p:cNvSpPr>
          <p:nvPr>
            <p:ph type="subTitle" idx="1"/>
          </p:nvPr>
        </p:nvSpPr>
        <p:spPr>
          <a:xfrm>
            <a:off x="2241475" y="2592013"/>
            <a:ext cx="4661100" cy="105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04" name="Google Shape;104;p9"/>
          <p:cNvGrpSpPr/>
          <p:nvPr/>
        </p:nvGrpSpPr>
        <p:grpSpPr>
          <a:xfrm flipH="1">
            <a:off x="-462046" y="534990"/>
            <a:ext cx="2883538" cy="4293923"/>
            <a:chOff x="6767288" y="534990"/>
            <a:chExt cx="2883538" cy="4293923"/>
          </a:xfrm>
        </p:grpSpPr>
        <p:pic>
          <p:nvPicPr>
            <p:cNvPr id="105" name="Google Shape;105;p9"/>
            <p:cNvPicPr preferRelativeResize="0"/>
            <p:nvPr/>
          </p:nvPicPr>
          <p:blipFill rotWithShape="1">
            <a:blip r:embed="rId8">
              <a:alphaModFix/>
            </a:blip>
            <a:srcRect t="2281" b="2271"/>
            <a:stretch/>
          </p:blipFill>
          <p:spPr>
            <a:xfrm>
              <a:off x="6767288" y="4381312"/>
              <a:ext cx="448778" cy="447601"/>
            </a:xfrm>
            <a:prstGeom prst="rect">
              <a:avLst/>
            </a:prstGeom>
            <a:noFill/>
            <a:ln>
              <a:noFill/>
            </a:ln>
          </p:spPr>
        </p:pic>
        <p:pic>
          <p:nvPicPr>
            <p:cNvPr id="106" name="Google Shape;106;p9"/>
            <p:cNvPicPr preferRelativeResize="0"/>
            <p:nvPr/>
          </p:nvPicPr>
          <p:blipFill rotWithShape="1">
            <a:blip r:embed="rId9">
              <a:alphaModFix/>
            </a:blip>
            <a:srcRect t="1774" b="1765"/>
            <a:stretch/>
          </p:blipFill>
          <p:spPr>
            <a:xfrm>
              <a:off x="8645049" y="534990"/>
              <a:ext cx="1005777" cy="10032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10"/>
          <p:cNvSpPr>
            <a:spLocks noGrp="1"/>
          </p:cNvSpPr>
          <p:nvPr>
            <p:ph type="pic" idx="2"/>
          </p:nvPr>
        </p:nvSpPr>
        <p:spPr>
          <a:xfrm>
            <a:off x="-47700" y="-85800"/>
            <a:ext cx="9239400" cy="5315100"/>
          </a:xfrm>
          <a:prstGeom prst="rect">
            <a:avLst/>
          </a:prstGeom>
          <a:noFill/>
          <a:ln>
            <a:noFill/>
          </a:ln>
        </p:spPr>
      </p:sp>
      <p:sp>
        <p:nvSpPr>
          <p:cNvPr id="109" name="Google Shape;109;p10"/>
          <p:cNvSpPr txBox="1">
            <a:spLocks noGrp="1"/>
          </p:cNvSpPr>
          <p:nvPr>
            <p:ph type="title"/>
          </p:nvPr>
        </p:nvSpPr>
        <p:spPr>
          <a:xfrm>
            <a:off x="715100" y="4038275"/>
            <a:ext cx="7713600" cy="5703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grpSp>
        <p:nvGrpSpPr>
          <p:cNvPr id="111" name="Google Shape;111;p11"/>
          <p:cNvGrpSpPr/>
          <p:nvPr/>
        </p:nvGrpSpPr>
        <p:grpSpPr>
          <a:xfrm>
            <a:off x="1561313" y="-507175"/>
            <a:ext cx="7735087" cy="6622479"/>
            <a:chOff x="1561313" y="-507175"/>
            <a:chExt cx="7735087" cy="6622479"/>
          </a:xfrm>
        </p:grpSpPr>
        <p:pic>
          <p:nvPicPr>
            <p:cNvPr id="112" name="Google Shape;112;p11"/>
            <p:cNvPicPr preferRelativeResize="0"/>
            <p:nvPr/>
          </p:nvPicPr>
          <p:blipFill rotWithShape="1">
            <a:blip r:embed="rId2">
              <a:alphaModFix/>
            </a:blip>
            <a:srcRect l="47575"/>
            <a:stretch/>
          </p:blipFill>
          <p:spPr>
            <a:xfrm flipH="1">
              <a:off x="6912874" y="-507175"/>
              <a:ext cx="2383526" cy="2734975"/>
            </a:xfrm>
            <a:prstGeom prst="rect">
              <a:avLst/>
            </a:prstGeom>
            <a:noFill/>
            <a:ln>
              <a:noFill/>
            </a:ln>
          </p:spPr>
        </p:pic>
        <p:pic>
          <p:nvPicPr>
            <p:cNvPr id="113" name="Google Shape;113;p11"/>
            <p:cNvPicPr preferRelativeResize="0"/>
            <p:nvPr/>
          </p:nvPicPr>
          <p:blipFill>
            <a:blip r:embed="rId3">
              <a:alphaModFix/>
            </a:blip>
            <a:stretch>
              <a:fillRect/>
            </a:stretch>
          </p:blipFill>
          <p:spPr>
            <a:xfrm rot="10800000">
              <a:off x="4395873" y="4313204"/>
              <a:ext cx="2995801" cy="1802100"/>
            </a:xfrm>
            <a:prstGeom prst="rect">
              <a:avLst/>
            </a:prstGeom>
            <a:noFill/>
            <a:ln>
              <a:noFill/>
            </a:ln>
          </p:spPr>
        </p:pic>
        <p:pic>
          <p:nvPicPr>
            <p:cNvPr id="114" name="Google Shape;114;p11"/>
            <p:cNvPicPr preferRelativeResize="0"/>
            <p:nvPr/>
          </p:nvPicPr>
          <p:blipFill>
            <a:blip r:embed="rId2">
              <a:alphaModFix/>
            </a:blip>
            <a:stretch>
              <a:fillRect/>
            </a:stretch>
          </p:blipFill>
          <p:spPr>
            <a:xfrm flipH="1">
              <a:off x="1561313" y="-231188"/>
              <a:ext cx="1821549" cy="1095725"/>
            </a:xfrm>
            <a:prstGeom prst="rect">
              <a:avLst/>
            </a:prstGeom>
            <a:noFill/>
            <a:ln>
              <a:noFill/>
            </a:ln>
          </p:spPr>
        </p:pic>
      </p:grpSp>
      <p:sp>
        <p:nvSpPr>
          <p:cNvPr id="115" name="Google Shape;115;p11"/>
          <p:cNvSpPr txBox="1">
            <a:spLocks noGrp="1"/>
          </p:cNvSpPr>
          <p:nvPr>
            <p:ph type="title" hasCustomPrompt="1"/>
          </p:nvPr>
        </p:nvSpPr>
        <p:spPr>
          <a:xfrm>
            <a:off x="2099250" y="1669538"/>
            <a:ext cx="4945500" cy="1203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b="0">
                <a:latin typeface="Inter Tight Black"/>
                <a:ea typeface="Inter Tight Black"/>
                <a:cs typeface="Inter Tight Black"/>
                <a:sym typeface="Inter Tight Black"/>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6" name="Google Shape;116;p11"/>
          <p:cNvSpPr txBox="1">
            <a:spLocks noGrp="1"/>
          </p:cNvSpPr>
          <p:nvPr>
            <p:ph type="subTitle" idx="1"/>
          </p:nvPr>
        </p:nvSpPr>
        <p:spPr>
          <a:xfrm>
            <a:off x="2099250" y="2983462"/>
            <a:ext cx="4945500" cy="49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81"/>
        <p:cNvGrpSpPr/>
        <p:nvPr/>
      </p:nvGrpSpPr>
      <p:grpSpPr>
        <a:xfrm>
          <a:off x="0" y="0"/>
          <a:ext cx="0" cy="0"/>
          <a:chOff x="0" y="0"/>
          <a:chExt cx="0" cy="0"/>
        </a:xfrm>
      </p:grpSpPr>
      <p:sp>
        <p:nvSpPr>
          <p:cNvPr id="182" name="Google Shape;18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17"/>
          <p:cNvSpPr txBox="1">
            <a:spLocks noGrp="1"/>
          </p:cNvSpPr>
          <p:nvPr>
            <p:ph type="subTitle" idx="1"/>
          </p:nvPr>
        </p:nvSpPr>
        <p:spPr>
          <a:xfrm>
            <a:off x="714975" y="2784300"/>
            <a:ext cx="24603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Inter Tight"/>
                <a:ea typeface="Inter Tight"/>
                <a:cs typeface="Inter Tight"/>
                <a:sym typeface="Inter Tigh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84" name="Google Shape;184;p17"/>
          <p:cNvSpPr txBox="1">
            <a:spLocks noGrp="1"/>
          </p:cNvSpPr>
          <p:nvPr>
            <p:ph type="subTitle" idx="2"/>
          </p:nvPr>
        </p:nvSpPr>
        <p:spPr>
          <a:xfrm>
            <a:off x="714975" y="3280800"/>
            <a:ext cx="2460300" cy="102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7"/>
          <p:cNvSpPr txBox="1">
            <a:spLocks noGrp="1"/>
          </p:cNvSpPr>
          <p:nvPr>
            <p:ph type="subTitle" idx="3"/>
          </p:nvPr>
        </p:nvSpPr>
        <p:spPr>
          <a:xfrm>
            <a:off x="3341850" y="3280800"/>
            <a:ext cx="2460300" cy="102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7"/>
          <p:cNvSpPr txBox="1">
            <a:spLocks noGrp="1"/>
          </p:cNvSpPr>
          <p:nvPr>
            <p:ph type="subTitle" idx="4"/>
          </p:nvPr>
        </p:nvSpPr>
        <p:spPr>
          <a:xfrm>
            <a:off x="5968950" y="3280800"/>
            <a:ext cx="2460300" cy="102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7"/>
          <p:cNvSpPr txBox="1">
            <a:spLocks noGrp="1"/>
          </p:cNvSpPr>
          <p:nvPr>
            <p:ph type="subTitle" idx="5"/>
          </p:nvPr>
        </p:nvSpPr>
        <p:spPr>
          <a:xfrm>
            <a:off x="3341850" y="2784300"/>
            <a:ext cx="24603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Inter Tight"/>
                <a:ea typeface="Inter Tight"/>
                <a:cs typeface="Inter Tight"/>
                <a:sym typeface="Inter Tigh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88" name="Google Shape;188;p17"/>
          <p:cNvSpPr txBox="1">
            <a:spLocks noGrp="1"/>
          </p:cNvSpPr>
          <p:nvPr>
            <p:ph type="subTitle" idx="6"/>
          </p:nvPr>
        </p:nvSpPr>
        <p:spPr>
          <a:xfrm>
            <a:off x="5968950" y="2784300"/>
            <a:ext cx="24603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Inter Tight"/>
                <a:ea typeface="Inter Tight"/>
                <a:cs typeface="Inter Tight"/>
                <a:sym typeface="Inter Tigh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189" name="Google Shape;189;p17"/>
          <p:cNvGrpSpPr/>
          <p:nvPr/>
        </p:nvGrpSpPr>
        <p:grpSpPr>
          <a:xfrm>
            <a:off x="-2430057" y="-1900800"/>
            <a:ext cx="14271730" cy="8595158"/>
            <a:chOff x="-2430057" y="-1900800"/>
            <a:chExt cx="14271730" cy="8595158"/>
          </a:xfrm>
        </p:grpSpPr>
        <p:pic>
          <p:nvPicPr>
            <p:cNvPr id="190" name="Google Shape;190;p17"/>
            <p:cNvPicPr preferRelativeResize="0"/>
            <p:nvPr/>
          </p:nvPicPr>
          <p:blipFill>
            <a:blip r:embed="rId2">
              <a:alphaModFix/>
            </a:blip>
            <a:stretch>
              <a:fillRect/>
            </a:stretch>
          </p:blipFill>
          <p:spPr>
            <a:xfrm rot="5400000">
              <a:off x="-3416519" y="1178575"/>
              <a:ext cx="4951375" cy="2978450"/>
            </a:xfrm>
            <a:prstGeom prst="rect">
              <a:avLst/>
            </a:prstGeom>
            <a:noFill/>
            <a:ln>
              <a:noFill/>
            </a:ln>
          </p:spPr>
        </p:pic>
        <p:pic>
          <p:nvPicPr>
            <p:cNvPr id="191" name="Google Shape;191;p17"/>
            <p:cNvPicPr preferRelativeResize="0"/>
            <p:nvPr/>
          </p:nvPicPr>
          <p:blipFill>
            <a:blip r:embed="rId3">
              <a:alphaModFix/>
            </a:blip>
            <a:stretch>
              <a:fillRect/>
            </a:stretch>
          </p:blipFill>
          <p:spPr>
            <a:xfrm>
              <a:off x="5603137" y="-1900800"/>
              <a:ext cx="4546625" cy="2734975"/>
            </a:xfrm>
            <a:prstGeom prst="rect">
              <a:avLst/>
            </a:prstGeom>
            <a:noFill/>
            <a:ln>
              <a:noFill/>
            </a:ln>
          </p:spPr>
        </p:pic>
        <p:pic>
          <p:nvPicPr>
            <p:cNvPr id="192" name="Google Shape;192;p17"/>
            <p:cNvPicPr preferRelativeResize="0"/>
            <p:nvPr/>
          </p:nvPicPr>
          <p:blipFill>
            <a:blip r:embed="rId4">
              <a:alphaModFix/>
            </a:blip>
            <a:stretch>
              <a:fillRect/>
            </a:stretch>
          </p:blipFill>
          <p:spPr>
            <a:xfrm>
              <a:off x="7621349" y="4155658"/>
              <a:ext cx="4220324" cy="2538700"/>
            </a:xfrm>
            <a:prstGeom prst="rect">
              <a:avLst/>
            </a:prstGeom>
            <a:noFill/>
            <a:ln>
              <a:noFill/>
            </a:ln>
          </p:spPr>
        </p:pic>
        <p:pic>
          <p:nvPicPr>
            <p:cNvPr id="193" name="Google Shape;193;p17"/>
            <p:cNvPicPr preferRelativeResize="0"/>
            <p:nvPr/>
          </p:nvPicPr>
          <p:blipFill>
            <a:blip r:embed="rId5">
              <a:alphaModFix/>
            </a:blip>
            <a:stretch>
              <a:fillRect/>
            </a:stretch>
          </p:blipFill>
          <p:spPr>
            <a:xfrm>
              <a:off x="8014775" y="3784749"/>
              <a:ext cx="2225531" cy="1201124"/>
            </a:xfrm>
            <a:prstGeom prst="rect">
              <a:avLst/>
            </a:prstGeom>
            <a:noFill/>
            <a:ln>
              <a:noFill/>
            </a:ln>
          </p:spPr>
        </p:pic>
      </p:grpSp>
      <p:pic>
        <p:nvPicPr>
          <p:cNvPr id="194" name="Google Shape;194;p17"/>
          <p:cNvPicPr preferRelativeResize="0"/>
          <p:nvPr/>
        </p:nvPicPr>
        <p:blipFill rotWithShape="1">
          <a:blip r:embed="rId6">
            <a:alphaModFix/>
          </a:blip>
          <a:srcRect/>
          <a:stretch/>
        </p:blipFill>
        <p:spPr>
          <a:xfrm rot="5400029">
            <a:off x="-1206042" y="3474321"/>
            <a:ext cx="2495900" cy="1822003"/>
          </a:xfrm>
          <a:prstGeom prst="rect">
            <a:avLst/>
          </a:prstGeom>
          <a:noFill/>
          <a:ln>
            <a:noFill/>
          </a:ln>
        </p:spPr>
      </p:pic>
      <p:pic>
        <p:nvPicPr>
          <p:cNvPr id="195" name="Google Shape;195;p17"/>
          <p:cNvPicPr preferRelativeResize="0"/>
          <p:nvPr/>
        </p:nvPicPr>
        <p:blipFill rotWithShape="1">
          <a:blip r:embed="rId7">
            <a:alphaModFix/>
          </a:blip>
          <a:srcRect t="2281" b="2271"/>
          <a:stretch/>
        </p:blipFill>
        <p:spPr>
          <a:xfrm>
            <a:off x="8509322" y="311200"/>
            <a:ext cx="448778" cy="4476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81"/>
        <p:cNvGrpSpPr/>
        <p:nvPr/>
      </p:nvGrpSpPr>
      <p:grpSpPr>
        <a:xfrm>
          <a:off x="0" y="0"/>
          <a:ext cx="0" cy="0"/>
          <a:chOff x="0" y="0"/>
          <a:chExt cx="0" cy="0"/>
        </a:xfrm>
      </p:grpSpPr>
      <p:grpSp>
        <p:nvGrpSpPr>
          <p:cNvPr id="282" name="Google Shape;282;p24"/>
          <p:cNvGrpSpPr/>
          <p:nvPr/>
        </p:nvGrpSpPr>
        <p:grpSpPr>
          <a:xfrm>
            <a:off x="-2016596" y="-707594"/>
            <a:ext cx="11783606" cy="6822899"/>
            <a:chOff x="-2016596" y="-707594"/>
            <a:chExt cx="11783606" cy="6822899"/>
          </a:xfrm>
        </p:grpSpPr>
        <p:grpSp>
          <p:nvGrpSpPr>
            <p:cNvPr id="283" name="Google Shape;283;p24"/>
            <p:cNvGrpSpPr/>
            <p:nvPr/>
          </p:nvGrpSpPr>
          <p:grpSpPr>
            <a:xfrm flipH="1">
              <a:off x="-2016596" y="-707594"/>
              <a:ext cx="11150510" cy="6822899"/>
              <a:chOff x="-88100" y="-707594"/>
              <a:chExt cx="11150510" cy="6822899"/>
            </a:xfrm>
          </p:grpSpPr>
          <p:pic>
            <p:nvPicPr>
              <p:cNvPr id="284" name="Google Shape;284;p24"/>
              <p:cNvPicPr preferRelativeResize="0"/>
              <p:nvPr/>
            </p:nvPicPr>
            <p:blipFill>
              <a:blip r:embed="rId2">
                <a:alphaModFix/>
              </a:blip>
              <a:stretch>
                <a:fillRect/>
              </a:stretch>
            </p:blipFill>
            <p:spPr>
              <a:xfrm flipH="1">
                <a:off x="7865875" y="-707594"/>
                <a:ext cx="3196535" cy="2039400"/>
              </a:xfrm>
              <a:prstGeom prst="rect">
                <a:avLst/>
              </a:prstGeom>
              <a:noFill/>
              <a:ln>
                <a:noFill/>
              </a:ln>
            </p:spPr>
          </p:pic>
          <p:pic>
            <p:nvPicPr>
              <p:cNvPr id="285" name="Google Shape;285;p24"/>
              <p:cNvPicPr preferRelativeResize="0"/>
              <p:nvPr/>
            </p:nvPicPr>
            <p:blipFill>
              <a:blip r:embed="rId3">
                <a:alphaModFix/>
              </a:blip>
              <a:stretch>
                <a:fillRect/>
              </a:stretch>
            </p:blipFill>
            <p:spPr>
              <a:xfrm rot="10800000" flipH="1">
                <a:off x="-88100" y="4313204"/>
                <a:ext cx="2995801" cy="1802100"/>
              </a:xfrm>
              <a:prstGeom prst="rect">
                <a:avLst/>
              </a:prstGeom>
              <a:noFill/>
              <a:ln>
                <a:noFill/>
              </a:ln>
            </p:spPr>
          </p:pic>
        </p:grpSp>
        <p:grpSp>
          <p:nvGrpSpPr>
            <p:cNvPr id="286" name="Google Shape;286;p24"/>
            <p:cNvGrpSpPr/>
            <p:nvPr/>
          </p:nvGrpSpPr>
          <p:grpSpPr>
            <a:xfrm flipH="1">
              <a:off x="-874950" y="3305370"/>
              <a:ext cx="10641959" cy="2600930"/>
              <a:chOff x="-721196" y="3305370"/>
              <a:chExt cx="10641959" cy="2600930"/>
            </a:xfrm>
          </p:grpSpPr>
          <p:pic>
            <p:nvPicPr>
              <p:cNvPr id="287" name="Google Shape;287;p24"/>
              <p:cNvPicPr preferRelativeResize="0"/>
              <p:nvPr/>
            </p:nvPicPr>
            <p:blipFill rotWithShape="1">
              <a:blip r:embed="rId4">
                <a:alphaModFix/>
              </a:blip>
              <a:srcRect/>
              <a:stretch/>
            </p:blipFill>
            <p:spPr>
              <a:xfrm rot="10800000">
                <a:off x="7621788" y="4523372"/>
                <a:ext cx="2298975" cy="1382928"/>
              </a:xfrm>
              <a:prstGeom prst="rect">
                <a:avLst/>
              </a:prstGeom>
              <a:noFill/>
              <a:ln>
                <a:noFill/>
              </a:ln>
            </p:spPr>
          </p:pic>
          <p:pic>
            <p:nvPicPr>
              <p:cNvPr id="288" name="Google Shape;288;p24"/>
              <p:cNvPicPr preferRelativeResize="0"/>
              <p:nvPr/>
            </p:nvPicPr>
            <p:blipFill>
              <a:blip r:embed="rId5">
                <a:alphaModFix/>
              </a:blip>
              <a:stretch>
                <a:fillRect/>
              </a:stretch>
            </p:blipFill>
            <p:spPr>
              <a:xfrm rot="-5400000">
                <a:off x="-1233400" y="3817574"/>
                <a:ext cx="2225531" cy="1201124"/>
              </a:xfrm>
              <a:prstGeom prst="rect">
                <a:avLst/>
              </a:prstGeom>
              <a:noFill/>
              <a:ln>
                <a:noFill/>
              </a:ln>
            </p:spPr>
          </p:pic>
        </p:grpSp>
        <p:pic>
          <p:nvPicPr>
            <p:cNvPr id="289" name="Google Shape;289;p24"/>
            <p:cNvPicPr preferRelativeResize="0"/>
            <p:nvPr/>
          </p:nvPicPr>
          <p:blipFill>
            <a:blip r:embed="rId6">
              <a:alphaModFix/>
            </a:blip>
            <a:stretch>
              <a:fillRect/>
            </a:stretch>
          </p:blipFill>
          <p:spPr>
            <a:xfrm flipH="1">
              <a:off x="3897593" y="-641952"/>
              <a:ext cx="2306595" cy="1244874"/>
            </a:xfrm>
            <a:prstGeom prst="rect">
              <a:avLst/>
            </a:prstGeom>
            <a:noFill/>
            <a:ln>
              <a:noFill/>
            </a:ln>
          </p:spPr>
        </p:pic>
      </p:grpSp>
      <p:sp>
        <p:nvSpPr>
          <p:cNvPr id="290" name="Google Shape;290;p24"/>
          <p:cNvSpPr txBox="1">
            <a:spLocks noGrp="1"/>
          </p:cNvSpPr>
          <p:nvPr>
            <p:ph type="ctrTitle"/>
          </p:nvPr>
        </p:nvSpPr>
        <p:spPr>
          <a:xfrm>
            <a:off x="715100" y="688225"/>
            <a:ext cx="4379400" cy="10563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91" name="Google Shape;291;p24"/>
          <p:cNvSpPr txBox="1">
            <a:spLocks noGrp="1"/>
          </p:cNvSpPr>
          <p:nvPr>
            <p:ph type="subTitle" idx="1"/>
          </p:nvPr>
        </p:nvSpPr>
        <p:spPr>
          <a:xfrm>
            <a:off x="715200" y="1758650"/>
            <a:ext cx="43794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92" name="Google Shape;292;p24"/>
          <p:cNvSpPr txBox="1"/>
          <p:nvPr/>
        </p:nvSpPr>
        <p:spPr>
          <a:xfrm>
            <a:off x="715200" y="3639650"/>
            <a:ext cx="4379400" cy="61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a:solidFill>
                  <a:schemeClr val="dk1"/>
                </a:solidFill>
                <a:latin typeface="Albert Sans"/>
                <a:ea typeface="Albert Sans"/>
                <a:cs typeface="Albert Sans"/>
                <a:sym typeface="Albert Sans"/>
              </a:rPr>
              <a:t>CREDITS: This presentation template was created by </a:t>
            </a:r>
            <a:r>
              <a:rPr lang="en" sz="1000" b="1" u="sng">
                <a:solidFill>
                  <a:schemeClr val="dk1"/>
                </a:solidFill>
                <a:latin typeface="Albert Sans"/>
                <a:ea typeface="Albert Sans"/>
                <a:cs typeface="Albert Sans"/>
                <a:sym typeface="Albert Sans"/>
                <a:hlinkClick r:id="rId7">
                  <a:extLst>
                    <a:ext uri="{A12FA001-AC4F-418D-AE19-62706E023703}">
                      <ahyp:hlinkClr xmlns:ahyp="http://schemas.microsoft.com/office/drawing/2018/hyperlinkcolor" val="tx"/>
                    </a:ext>
                  </a:extLst>
                </a:hlinkClick>
              </a:rPr>
              <a:t>Slidesgo</a:t>
            </a:r>
            <a:r>
              <a:rPr lang="en" sz="1000" u="sng">
                <a:solidFill>
                  <a:schemeClr val="dk1"/>
                </a:solidFill>
                <a:latin typeface="Albert Sans"/>
                <a:ea typeface="Albert Sans"/>
                <a:cs typeface="Albert Sans"/>
                <a:sym typeface="Albert Sans"/>
              </a:rPr>
              <a:t>,</a:t>
            </a:r>
            <a:r>
              <a:rPr lang="en" sz="1000">
                <a:solidFill>
                  <a:schemeClr val="dk1"/>
                </a:solidFill>
                <a:latin typeface="Albert Sans"/>
                <a:ea typeface="Albert Sans"/>
                <a:cs typeface="Albert Sans"/>
                <a:sym typeface="Albert Sans"/>
              </a:rPr>
              <a:t> and includes icons by </a:t>
            </a:r>
            <a:r>
              <a:rPr lang="en" sz="1000" b="1" u="sng">
                <a:solidFill>
                  <a:schemeClr val="dk1"/>
                </a:solidFill>
                <a:latin typeface="Albert Sans"/>
                <a:ea typeface="Albert Sans"/>
                <a:cs typeface="Albert Sans"/>
                <a:sym typeface="Albert Sans"/>
                <a:hlinkClick r:id="rId8">
                  <a:extLst>
                    <a:ext uri="{A12FA001-AC4F-418D-AE19-62706E023703}">
                      <ahyp:hlinkClr xmlns:ahyp="http://schemas.microsoft.com/office/drawing/2018/hyperlinkcolor" val="tx"/>
                    </a:ext>
                  </a:extLst>
                </a:hlinkClick>
              </a:rPr>
              <a:t>Flaticon</a:t>
            </a:r>
            <a:r>
              <a:rPr lang="en" sz="1000" u="sng">
                <a:solidFill>
                  <a:schemeClr val="dk1"/>
                </a:solidFill>
                <a:latin typeface="Albert Sans"/>
                <a:ea typeface="Albert Sans"/>
                <a:cs typeface="Albert Sans"/>
                <a:sym typeface="Albert Sans"/>
              </a:rPr>
              <a:t>,</a:t>
            </a:r>
            <a:r>
              <a:rPr lang="en" sz="1000">
                <a:solidFill>
                  <a:schemeClr val="dk1"/>
                </a:solidFill>
                <a:latin typeface="Albert Sans"/>
                <a:ea typeface="Albert Sans"/>
                <a:cs typeface="Albert Sans"/>
                <a:sym typeface="Albert Sans"/>
              </a:rPr>
              <a:t> and infographics &amp; images by </a:t>
            </a:r>
            <a:r>
              <a:rPr lang="en" sz="1000" b="1" u="sng">
                <a:solidFill>
                  <a:schemeClr val="dk1"/>
                </a:solidFill>
                <a:latin typeface="Albert Sans"/>
                <a:ea typeface="Albert Sans"/>
                <a:cs typeface="Albert Sans"/>
                <a:sym typeface="Albert Sans"/>
                <a:hlinkClick r:id="rId9">
                  <a:extLst>
                    <a:ext uri="{A12FA001-AC4F-418D-AE19-62706E023703}">
                      <ahyp:hlinkClr xmlns:ahyp="http://schemas.microsoft.com/office/drawing/2018/hyperlinkcolor" val="tx"/>
                    </a:ext>
                  </a:extLst>
                </a:hlinkClick>
              </a:rPr>
              <a:t>Freepik</a:t>
            </a:r>
            <a:endParaRPr sz="1000" b="1" u="sng">
              <a:solidFill>
                <a:schemeClr val="dk1"/>
              </a:solidFill>
              <a:latin typeface="Albert Sans"/>
              <a:ea typeface="Albert Sans"/>
              <a:cs typeface="Albert Sans"/>
              <a:sym typeface="Albert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1pPr>
            <a:lvl2pPr lvl="1"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2pPr>
            <a:lvl3pPr lvl="2"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3pPr>
            <a:lvl4pPr lvl="3"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4pPr>
            <a:lvl5pPr lvl="4"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5pPr>
            <a:lvl6pPr lvl="5"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6pPr>
            <a:lvl7pPr lvl="6"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7pPr>
            <a:lvl8pPr lvl="7"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8pPr>
            <a:lvl9pPr lvl="8"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7" r:id="rId6"/>
    <p:sldLayoutId id="2147483658" r:id="rId7"/>
    <p:sldLayoutId id="2147483663"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pSp>
        <p:nvGrpSpPr>
          <p:cNvPr id="331" name="Google Shape;331;p30"/>
          <p:cNvGrpSpPr/>
          <p:nvPr/>
        </p:nvGrpSpPr>
        <p:grpSpPr>
          <a:xfrm>
            <a:off x="4837506" y="-596435"/>
            <a:ext cx="5291299" cy="6168213"/>
            <a:chOff x="4864400" y="-529200"/>
            <a:chExt cx="5291299" cy="6168213"/>
          </a:xfrm>
        </p:grpSpPr>
        <p:grpSp>
          <p:nvGrpSpPr>
            <p:cNvPr id="332" name="Google Shape;332;p30"/>
            <p:cNvGrpSpPr/>
            <p:nvPr/>
          </p:nvGrpSpPr>
          <p:grpSpPr>
            <a:xfrm>
              <a:off x="5609074" y="-529200"/>
              <a:ext cx="4546625" cy="6168213"/>
              <a:chOff x="5609074" y="-529200"/>
              <a:chExt cx="4546625" cy="6168213"/>
            </a:xfrm>
          </p:grpSpPr>
          <p:pic>
            <p:nvPicPr>
              <p:cNvPr id="333" name="Google Shape;333;p30"/>
              <p:cNvPicPr preferRelativeResize="0"/>
              <p:nvPr/>
            </p:nvPicPr>
            <p:blipFill>
              <a:blip r:embed="rId3">
                <a:alphaModFix/>
              </a:blip>
              <a:stretch>
                <a:fillRect/>
              </a:stretch>
            </p:blipFill>
            <p:spPr>
              <a:xfrm>
                <a:off x="5609074" y="-529200"/>
                <a:ext cx="4546625" cy="2734975"/>
              </a:xfrm>
              <a:prstGeom prst="rect">
                <a:avLst/>
              </a:prstGeom>
              <a:noFill/>
              <a:ln>
                <a:noFill/>
              </a:ln>
            </p:spPr>
          </p:pic>
          <p:pic>
            <p:nvPicPr>
              <p:cNvPr id="334" name="Google Shape;334;p30"/>
              <p:cNvPicPr preferRelativeResize="0"/>
              <p:nvPr/>
            </p:nvPicPr>
            <p:blipFill>
              <a:blip r:embed="rId4">
                <a:alphaModFix/>
              </a:blip>
              <a:stretch>
                <a:fillRect/>
              </a:stretch>
            </p:blipFill>
            <p:spPr>
              <a:xfrm rot="5400000">
                <a:off x="5893631" y="1674100"/>
                <a:ext cx="4951375" cy="2978450"/>
              </a:xfrm>
              <a:prstGeom prst="rect">
                <a:avLst/>
              </a:prstGeom>
              <a:noFill/>
              <a:ln>
                <a:noFill/>
              </a:ln>
            </p:spPr>
          </p:pic>
          <p:pic>
            <p:nvPicPr>
              <p:cNvPr id="335" name="Google Shape;335;p30"/>
              <p:cNvPicPr preferRelativeResize="0"/>
              <p:nvPr/>
            </p:nvPicPr>
            <p:blipFill rotWithShape="1">
              <a:blip r:embed="rId5">
                <a:alphaModFix/>
              </a:blip>
              <a:srcRect r="47753"/>
              <a:stretch/>
            </p:blipFill>
            <p:spPr>
              <a:xfrm>
                <a:off x="8613298" y="2770475"/>
                <a:ext cx="1201126" cy="1382925"/>
              </a:xfrm>
              <a:prstGeom prst="rect">
                <a:avLst/>
              </a:prstGeom>
              <a:noFill/>
              <a:ln>
                <a:noFill/>
              </a:ln>
            </p:spPr>
          </p:pic>
          <p:pic>
            <p:nvPicPr>
              <p:cNvPr id="336" name="Google Shape;336;p30"/>
              <p:cNvPicPr preferRelativeResize="0"/>
              <p:nvPr/>
            </p:nvPicPr>
            <p:blipFill rotWithShape="1">
              <a:blip r:embed="rId6">
                <a:alphaModFix/>
              </a:blip>
              <a:srcRect r="37126"/>
              <a:stretch/>
            </p:blipFill>
            <p:spPr>
              <a:xfrm rot="5400000">
                <a:off x="7137862" y="3523237"/>
                <a:ext cx="1093950" cy="2298975"/>
              </a:xfrm>
              <a:prstGeom prst="rect">
                <a:avLst/>
              </a:prstGeom>
              <a:noFill/>
              <a:ln>
                <a:noFill/>
              </a:ln>
            </p:spPr>
          </p:pic>
        </p:grpSp>
        <p:pic>
          <p:nvPicPr>
            <p:cNvPr id="337" name="Google Shape;337;p30"/>
            <p:cNvPicPr preferRelativeResize="0"/>
            <p:nvPr/>
          </p:nvPicPr>
          <p:blipFill>
            <a:blip r:embed="rId7">
              <a:alphaModFix/>
            </a:blip>
            <a:stretch>
              <a:fillRect/>
            </a:stretch>
          </p:blipFill>
          <p:spPr>
            <a:xfrm>
              <a:off x="4864400" y="3986923"/>
              <a:ext cx="2306595" cy="1244874"/>
            </a:xfrm>
            <a:prstGeom prst="rect">
              <a:avLst/>
            </a:prstGeom>
            <a:noFill/>
            <a:ln>
              <a:noFill/>
            </a:ln>
          </p:spPr>
        </p:pic>
      </p:grpSp>
      <p:sp>
        <p:nvSpPr>
          <p:cNvPr id="338" name="Google Shape;338;p30"/>
          <p:cNvSpPr txBox="1">
            <a:spLocks noGrp="1"/>
          </p:cNvSpPr>
          <p:nvPr>
            <p:ph type="ctrTitle"/>
          </p:nvPr>
        </p:nvSpPr>
        <p:spPr>
          <a:xfrm>
            <a:off x="715100" y="-458289"/>
            <a:ext cx="8547456" cy="39707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CEF 440: INTERNET PROGRAMMING (J2EE) AND MOBILE PROGRAMMING PPT</a:t>
            </a:r>
            <a:endParaRPr sz="4400" dirty="0"/>
          </a:p>
        </p:txBody>
      </p:sp>
      <p:sp>
        <p:nvSpPr>
          <p:cNvPr id="339" name="Google Shape;339;p30"/>
          <p:cNvSpPr txBox="1">
            <a:spLocks noGrp="1"/>
          </p:cNvSpPr>
          <p:nvPr>
            <p:ph type="subTitle" idx="1"/>
          </p:nvPr>
        </p:nvSpPr>
        <p:spPr>
          <a:xfrm>
            <a:off x="715100" y="3312825"/>
            <a:ext cx="2091900" cy="6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p:txBody>
      </p:sp>
      <p:grpSp>
        <p:nvGrpSpPr>
          <p:cNvPr id="340" name="Google Shape;340;p30"/>
          <p:cNvGrpSpPr/>
          <p:nvPr/>
        </p:nvGrpSpPr>
        <p:grpSpPr>
          <a:xfrm>
            <a:off x="5589974" y="92672"/>
            <a:ext cx="3787488" cy="1754865"/>
            <a:chOff x="5589974" y="92672"/>
            <a:chExt cx="3787488" cy="1754865"/>
          </a:xfrm>
        </p:grpSpPr>
        <p:pic>
          <p:nvPicPr>
            <p:cNvPr id="341" name="Google Shape;341;p30"/>
            <p:cNvPicPr preferRelativeResize="0"/>
            <p:nvPr/>
          </p:nvPicPr>
          <p:blipFill rotWithShape="1">
            <a:blip r:embed="rId8">
              <a:alphaModFix/>
            </a:blip>
            <a:srcRect t="2281" b="2271"/>
            <a:stretch/>
          </p:blipFill>
          <p:spPr>
            <a:xfrm>
              <a:off x="8701577" y="1173437"/>
              <a:ext cx="675885" cy="674099"/>
            </a:xfrm>
            <a:prstGeom prst="rect">
              <a:avLst/>
            </a:prstGeom>
            <a:noFill/>
            <a:ln>
              <a:noFill/>
            </a:ln>
          </p:spPr>
        </p:pic>
        <p:pic>
          <p:nvPicPr>
            <p:cNvPr id="342" name="Google Shape;342;p30"/>
            <p:cNvPicPr preferRelativeResize="0"/>
            <p:nvPr/>
          </p:nvPicPr>
          <p:blipFill rotWithShape="1">
            <a:blip r:embed="rId9">
              <a:alphaModFix/>
            </a:blip>
            <a:srcRect/>
            <a:stretch/>
          </p:blipFill>
          <p:spPr>
            <a:xfrm>
              <a:off x="5589974" y="92672"/>
              <a:ext cx="855475" cy="884643"/>
            </a:xfrm>
            <a:prstGeom prst="rect">
              <a:avLst/>
            </a:prstGeom>
            <a:noFill/>
            <a:ln>
              <a:noFill/>
            </a:ln>
          </p:spPr>
        </p:pic>
      </p:grpSp>
      <p:grpSp>
        <p:nvGrpSpPr>
          <p:cNvPr id="343" name="Google Shape;343;p30"/>
          <p:cNvGrpSpPr/>
          <p:nvPr/>
        </p:nvGrpSpPr>
        <p:grpSpPr>
          <a:xfrm>
            <a:off x="6393163" y="4"/>
            <a:ext cx="2978449" cy="3986092"/>
            <a:chOff x="6393163" y="4"/>
            <a:chExt cx="2978449" cy="3986092"/>
          </a:xfrm>
        </p:grpSpPr>
        <p:pic>
          <p:nvPicPr>
            <p:cNvPr id="344" name="Google Shape;344;p30"/>
            <p:cNvPicPr preferRelativeResize="0"/>
            <p:nvPr/>
          </p:nvPicPr>
          <p:blipFill>
            <a:blip r:embed="rId10">
              <a:alphaModFix/>
            </a:blip>
            <a:stretch>
              <a:fillRect/>
            </a:stretch>
          </p:blipFill>
          <p:spPr>
            <a:xfrm>
              <a:off x="6393163" y="4"/>
              <a:ext cx="2978449" cy="2174296"/>
            </a:xfrm>
            <a:prstGeom prst="rect">
              <a:avLst/>
            </a:prstGeom>
            <a:noFill/>
            <a:ln>
              <a:noFill/>
            </a:ln>
          </p:spPr>
        </p:pic>
        <p:pic>
          <p:nvPicPr>
            <p:cNvPr id="345" name="Google Shape;345;p30"/>
            <p:cNvPicPr preferRelativeResize="0"/>
            <p:nvPr/>
          </p:nvPicPr>
          <p:blipFill>
            <a:blip r:embed="rId11">
              <a:alphaModFix/>
            </a:blip>
            <a:stretch>
              <a:fillRect/>
            </a:stretch>
          </p:blipFill>
          <p:spPr>
            <a:xfrm>
              <a:off x="6459151" y="2846674"/>
              <a:ext cx="1560800" cy="1139422"/>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9"/>
          <p:cNvGrpSpPr/>
          <p:nvPr/>
        </p:nvGrpSpPr>
        <p:grpSpPr>
          <a:xfrm>
            <a:off x="-330856" y="203131"/>
            <a:ext cx="10950712" cy="6808464"/>
            <a:chOff x="-351482" y="196248"/>
            <a:chExt cx="10950712" cy="6808464"/>
          </a:xfrm>
        </p:grpSpPr>
        <p:pic>
          <p:nvPicPr>
            <p:cNvPr id="483" name="Google Shape;483;p39"/>
            <p:cNvPicPr preferRelativeResize="0"/>
            <p:nvPr/>
          </p:nvPicPr>
          <p:blipFill>
            <a:blip r:embed="rId3">
              <a:alphaModFix/>
            </a:blip>
            <a:stretch>
              <a:fillRect/>
            </a:stretch>
          </p:blipFill>
          <p:spPr>
            <a:xfrm rot="-5400000" flipH="1">
              <a:off x="6634317" y="3039800"/>
              <a:ext cx="4951375" cy="2978450"/>
            </a:xfrm>
            <a:prstGeom prst="rect">
              <a:avLst/>
            </a:prstGeom>
            <a:noFill/>
            <a:ln>
              <a:noFill/>
            </a:ln>
          </p:spPr>
        </p:pic>
        <p:pic>
          <p:nvPicPr>
            <p:cNvPr id="484" name="Google Shape;484;p39"/>
            <p:cNvPicPr preferRelativeResize="0"/>
            <p:nvPr/>
          </p:nvPicPr>
          <p:blipFill>
            <a:blip r:embed="rId4">
              <a:alphaModFix/>
            </a:blip>
            <a:stretch>
              <a:fillRect/>
            </a:stretch>
          </p:blipFill>
          <p:spPr>
            <a:xfrm rot="10800000">
              <a:off x="-351482" y="1438325"/>
              <a:ext cx="1739930" cy="2298979"/>
            </a:xfrm>
            <a:prstGeom prst="rect">
              <a:avLst/>
            </a:prstGeom>
            <a:noFill/>
            <a:ln>
              <a:noFill/>
            </a:ln>
          </p:spPr>
        </p:pic>
        <p:pic>
          <p:nvPicPr>
            <p:cNvPr id="485" name="Google Shape;485;p39"/>
            <p:cNvPicPr preferRelativeResize="0"/>
            <p:nvPr/>
          </p:nvPicPr>
          <p:blipFill>
            <a:blip r:embed="rId5">
              <a:alphaModFix/>
            </a:blip>
            <a:stretch>
              <a:fillRect/>
            </a:stretch>
          </p:blipFill>
          <p:spPr>
            <a:xfrm flipH="1">
              <a:off x="6346354" y="196248"/>
              <a:ext cx="2306595" cy="1244874"/>
            </a:xfrm>
            <a:prstGeom prst="rect">
              <a:avLst/>
            </a:prstGeom>
            <a:noFill/>
            <a:ln>
              <a:noFill/>
            </a:ln>
          </p:spPr>
        </p:pic>
        <p:pic>
          <p:nvPicPr>
            <p:cNvPr id="486" name="Google Shape;486;p39"/>
            <p:cNvPicPr preferRelativeResize="0"/>
            <p:nvPr/>
          </p:nvPicPr>
          <p:blipFill>
            <a:blip r:embed="rId6">
              <a:alphaModFix/>
            </a:blip>
            <a:stretch>
              <a:fillRect/>
            </a:stretch>
          </p:blipFill>
          <p:spPr>
            <a:xfrm rot="5400000" flipH="1">
              <a:off x="-190108" y="4282349"/>
              <a:ext cx="2225531" cy="1201124"/>
            </a:xfrm>
            <a:prstGeom prst="rect">
              <a:avLst/>
            </a:prstGeom>
            <a:noFill/>
            <a:ln>
              <a:noFill/>
            </a:ln>
          </p:spPr>
        </p:pic>
      </p:grpSp>
      <p:grpSp>
        <p:nvGrpSpPr>
          <p:cNvPr id="487" name="Google Shape;487;p39"/>
          <p:cNvGrpSpPr/>
          <p:nvPr/>
        </p:nvGrpSpPr>
        <p:grpSpPr>
          <a:xfrm>
            <a:off x="-969478" y="391447"/>
            <a:ext cx="11482381" cy="5256377"/>
            <a:chOff x="-1359579" y="196256"/>
            <a:chExt cx="11482381" cy="5256377"/>
          </a:xfrm>
        </p:grpSpPr>
        <p:pic>
          <p:nvPicPr>
            <p:cNvPr id="488" name="Google Shape;488;p39"/>
            <p:cNvPicPr preferRelativeResize="0"/>
            <p:nvPr/>
          </p:nvPicPr>
          <p:blipFill rotWithShape="1">
            <a:blip r:embed="rId7">
              <a:alphaModFix/>
            </a:blip>
            <a:srcRect/>
            <a:stretch/>
          </p:blipFill>
          <p:spPr>
            <a:xfrm rot="10799971" flipH="1">
              <a:off x="7626903" y="1992296"/>
              <a:ext cx="2495900" cy="1822003"/>
            </a:xfrm>
            <a:prstGeom prst="rect">
              <a:avLst/>
            </a:prstGeom>
            <a:noFill/>
            <a:ln>
              <a:noFill/>
            </a:ln>
          </p:spPr>
        </p:pic>
        <p:pic>
          <p:nvPicPr>
            <p:cNvPr id="489" name="Google Shape;489;p39"/>
            <p:cNvPicPr preferRelativeResize="0"/>
            <p:nvPr/>
          </p:nvPicPr>
          <p:blipFill>
            <a:blip r:embed="rId8">
              <a:alphaModFix/>
            </a:blip>
            <a:stretch>
              <a:fillRect/>
            </a:stretch>
          </p:blipFill>
          <p:spPr>
            <a:xfrm flipH="1">
              <a:off x="-1359579" y="4313211"/>
              <a:ext cx="1560800" cy="1139422"/>
            </a:xfrm>
            <a:prstGeom prst="rect">
              <a:avLst/>
            </a:prstGeom>
            <a:noFill/>
            <a:ln>
              <a:noFill/>
            </a:ln>
          </p:spPr>
        </p:pic>
        <p:pic>
          <p:nvPicPr>
            <p:cNvPr id="490" name="Google Shape;490;p39"/>
            <p:cNvPicPr preferRelativeResize="0"/>
            <p:nvPr/>
          </p:nvPicPr>
          <p:blipFill>
            <a:blip r:embed="rId9">
              <a:alphaModFix/>
            </a:blip>
            <a:stretch>
              <a:fillRect/>
            </a:stretch>
          </p:blipFill>
          <p:spPr>
            <a:xfrm>
              <a:off x="-330850" y="196256"/>
              <a:ext cx="2091899" cy="1527106"/>
            </a:xfrm>
            <a:prstGeom prst="rect">
              <a:avLst/>
            </a:prstGeom>
            <a:noFill/>
            <a:ln>
              <a:noFill/>
            </a:ln>
          </p:spPr>
        </p:pic>
      </p:grpSp>
      <p:sp>
        <p:nvSpPr>
          <p:cNvPr id="491" name="Google Shape;491;p39"/>
          <p:cNvSpPr txBox="1">
            <a:spLocks noGrp="1"/>
          </p:cNvSpPr>
          <p:nvPr>
            <p:ph type="title"/>
          </p:nvPr>
        </p:nvSpPr>
        <p:spPr>
          <a:xfrm>
            <a:off x="0" y="-844409"/>
            <a:ext cx="8078040" cy="1403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Collection and Analysis of User Requirements for a Mobile App</a:t>
            </a:r>
            <a:endParaRPr sz="2000" dirty="0"/>
          </a:p>
        </p:txBody>
      </p:sp>
      <p:sp>
        <p:nvSpPr>
          <p:cNvPr id="492" name="Google Shape;492;p39"/>
          <p:cNvSpPr txBox="1">
            <a:spLocks noGrp="1"/>
          </p:cNvSpPr>
          <p:nvPr>
            <p:ph type="subTitle" idx="1"/>
          </p:nvPr>
        </p:nvSpPr>
        <p:spPr>
          <a:xfrm>
            <a:off x="139456" y="403111"/>
            <a:ext cx="8109253" cy="4537258"/>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Collecting and analyzing user requirements is a crucial step in the mobile application development process. Here are some key steps and techniques involved in requirement engineering for a mobile application:</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1.</a:t>
            </a:r>
            <a:r>
              <a:rPr lang="en-US" sz="1200" b="1" dirty="0">
                <a:effectLst/>
                <a:latin typeface="Times New Roman" panose="02020603050405020304" pitchFamily="18" charset="0"/>
                <a:ea typeface="SimSun" panose="02010600030101010101" pitchFamily="2" charset="-122"/>
                <a:cs typeface="Times New Roman" panose="02020603050405020304" pitchFamily="18" charset="0"/>
              </a:rPr>
              <a:t> Elicitation:</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Identify stakeholders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Determine the individuals or groups who have an interest in the mobile application, such as end-users, clients, business owners, and subject matter experts.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Conduct interviews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Engage in one-on-one or group interviews with stakeholders to understand their needs, expectations, and pain points related to the mobile application.</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Perform surveys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Distribute questionnaires or online surveys to gather a broader range of feedback from a larger audience.</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Organize workshops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Conduct collaborative sessions or workshops with stakeholders to brainstorm ideas, gather requirements, and facilitate discussions.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2. </a:t>
            </a:r>
            <a:r>
              <a:rPr lang="en-US" sz="1200" b="1" dirty="0">
                <a:effectLst/>
                <a:latin typeface="Times New Roman" panose="02020603050405020304" pitchFamily="18" charset="0"/>
                <a:ea typeface="SimSun" panose="02010600030101010101" pitchFamily="2" charset="-122"/>
                <a:cs typeface="Times New Roman" panose="02020603050405020304" pitchFamily="18" charset="0"/>
              </a:rPr>
              <a:t>Documentation</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Capture requirements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Document the gathered information, including functional requirements (what the app should do) and non-functional requirements (performance, security, usability, etc.).</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Use cases and user stories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Create use cases or user stories to describe the interactions and expected behavior of the application from the perspective of different user roles.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User personas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Develop user personas to represent different user types and their characteristics, needs, and goals.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Prototypes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Create low-fidelity or high-fidelity prototypes to visualize and validate the requirements with stakeholders.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p:txBody>
      </p:sp>
      <p:grpSp>
        <p:nvGrpSpPr>
          <p:cNvPr id="493" name="Google Shape;493;p39"/>
          <p:cNvGrpSpPr/>
          <p:nvPr/>
        </p:nvGrpSpPr>
        <p:grpSpPr>
          <a:xfrm>
            <a:off x="6947124" y="-459803"/>
            <a:ext cx="2500810" cy="3479440"/>
            <a:chOff x="6947124" y="-459803"/>
            <a:chExt cx="2500810" cy="3479440"/>
          </a:xfrm>
        </p:grpSpPr>
        <p:pic>
          <p:nvPicPr>
            <p:cNvPr id="494" name="Google Shape;494;p39"/>
            <p:cNvPicPr preferRelativeResize="0"/>
            <p:nvPr/>
          </p:nvPicPr>
          <p:blipFill rotWithShape="1">
            <a:blip r:embed="rId10">
              <a:alphaModFix/>
            </a:blip>
            <a:srcRect t="2281" b="2271"/>
            <a:stretch/>
          </p:blipFill>
          <p:spPr>
            <a:xfrm flipH="1">
              <a:off x="8772049" y="2345537"/>
              <a:ext cx="675885" cy="674099"/>
            </a:xfrm>
            <a:prstGeom prst="rect">
              <a:avLst/>
            </a:prstGeom>
            <a:noFill/>
            <a:ln>
              <a:noFill/>
            </a:ln>
          </p:spPr>
        </p:pic>
        <p:pic>
          <p:nvPicPr>
            <p:cNvPr id="495" name="Google Shape;495;p39"/>
            <p:cNvPicPr preferRelativeResize="0"/>
            <p:nvPr/>
          </p:nvPicPr>
          <p:blipFill rotWithShape="1">
            <a:blip r:embed="rId11">
              <a:alphaModFix/>
            </a:blip>
            <a:srcRect/>
            <a:stretch/>
          </p:blipFill>
          <p:spPr>
            <a:xfrm flipH="1">
              <a:off x="6947124" y="-459803"/>
              <a:ext cx="855476" cy="884643"/>
            </a:xfrm>
            <a:prstGeom prst="rect">
              <a:avLst/>
            </a:prstGeom>
            <a:noFill/>
            <a:ln>
              <a:noFill/>
            </a:ln>
          </p:spPr>
        </p:pic>
      </p:grpSp>
    </p:spTree>
    <p:extLst>
      <p:ext uri="{BB962C8B-B14F-4D97-AF65-F5344CB8AC3E}">
        <p14:creationId xmlns:p14="http://schemas.microsoft.com/office/powerpoint/2010/main" val="109337340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9"/>
          <p:cNvGrpSpPr/>
          <p:nvPr/>
        </p:nvGrpSpPr>
        <p:grpSpPr>
          <a:xfrm>
            <a:off x="-330856" y="203131"/>
            <a:ext cx="10950712" cy="6808464"/>
            <a:chOff x="-351482" y="196248"/>
            <a:chExt cx="10950712" cy="6808464"/>
          </a:xfrm>
        </p:grpSpPr>
        <p:pic>
          <p:nvPicPr>
            <p:cNvPr id="483" name="Google Shape;483;p39"/>
            <p:cNvPicPr preferRelativeResize="0"/>
            <p:nvPr/>
          </p:nvPicPr>
          <p:blipFill>
            <a:blip r:embed="rId3">
              <a:alphaModFix/>
            </a:blip>
            <a:stretch>
              <a:fillRect/>
            </a:stretch>
          </p:blipFill>
          <p:spPr>
            <a:xfrm rot="-5400000" flipH="1">
              <a:off x="6634317" y="3039800"/>
              <a:ext cx="4951375" cy="2978450"/>
            </a:xfrm>
            <a:prstGeom prst="rect">
              <a:avLst/>
            </a:prstGeom>
            <a:noFill/>
            <a:ln>
              <a:noFill/>
            </a:ln>
          </p:spPr>
        </p:pic>
        <p:pic>
          <p:nvPicPr>
            <p:cNvPr id="484" name="Google Shape;484;p39"/>
            <p:cNvPicPr preferRelativeResize="0"/>
            <p:nvPr/>
          </p:nvPicPr>
          <p:blipFill>
            <a:blip r:embed="rId4">
              <a:alphaModFix/>
            </a:blip>
            <a:stretch>
              <a:fillRect/>
            </a:stretch>
          </p:blipFill>
          <p:spPr>
            <a:xfrm rot="10800000">
              <a:off x="-351482" y="1438325"/>
              <a:ext cx="1739930" cy="2298979"/>
            </a:xfrm>
            <a:prstGeom prst="rect">
              <a:avLst/>
            </a:prstGeom>
            <a:noFill/>
            <a:ln>
              <a:noFill/>
            </a:ln>
          </p:spPr>
        </p:pic>
        <p:pic>
          <p:nvPicPr>
            <p:cNvPr id="485" name="Google Shape;485;p39"/>
            <p:cNvPicPr preferRelativeResize="0"/>
            <p:nvPr/>
          </p:nvPicPr>
          <p:blipFill>
            <a:blip r:embed="rId5">
              <a:alphaModFix/>
            </a:blip>
            <a:stretch>
              <a:fillRect/>
            </a:stretch>
          </p:blipFill>
          <p:spPr>
            <a:xfrm flipH="1">
              <a:off x="6346354" y="196248"/>
              <a:ext cx="2306595" cy="1244874"/>
            </a:xfrm>
            <a:prstGeom prst="rect">
              <a:avLst/>
            </a:prstGeom>
            <a:noFill/>
            <a:ln>
              <a:noFill/>
            </a:ln>
          </p:spPr>
        </p:pic>
        <p:pic>
          <p:nvPicPr>
            <p:cNvPr id="486" name="Google Shape;486;p39"/>
            <p:cNvPicPr preferRelativeResize="0"/>
            <p:nvPr/>
          </p:nvPicPr>
          <p:blipFill>
            <a:blip r:embed="rId6">
              <a:alphaModFix/>
            </a:blip>
            <a:stretch>
              <a:fillRect/>
            </a:stretch>
          </p:blipFill>
          <p:spPr>
            <a:xfrm rot="5400000" flipH="1">
              <a:off x="-190108" y="4282349"/>
              <a:ext cx="2225531" cy="1201124"/>
            </a:xfrm>
            <a:prstGeom prst="rect">
              <a:avLst/>
            </a:prstGeom>
            <a:noFill/>
            <a:ln>
              <a:noFill/>
            </a:ln>
          </p:spPr>
        </p:pic>
      </p:grpSp>
      <p:grpSp>
        <p:nvGrpSpPr>
          <p:cNvPr id="487" name="Google Shape;487;p39"/>
          <p:cNvGrpSpPr/>
          <p:nvPr/>
        </p:nvGrpSpPr>
        <p:grpSpPr>
          <a:xfrm>
            <a:off x="-969478" y="391447"/>
            <a:ext cx="11482381" cy="5256377"/>
            <a:chOff x="-1359579" y="196256"/>
            <a:chExt cx="11482381" cy="5256377"/>
          </a:xfrm>
        </p:grpSpPr>
        <p:pic>
          <p:nvPicPr>
            <p:cNvPr id="488" name="Google Shape;488;p39"/>
            <p:cNvPicPr preferRelativeResize="0"/>
            <p:nvPr/>
          </p:nvPicPr>
          <p:blipFill rotWithShape="1">
            <a:blip r:embed="rId7">
              <a:alphaModFix/>
            </a:blip>
            <a:srcRect/>
            <a:stretch/>
          </p:blipFill>
          <p:spPr>
            <a:xfrm rot="10799971" flipH="1">
              <a:off x="7626903" y="1992296"/>
              <a:ext cx="2495900" cy="1822003"/>
            </a:xfrm>
            <a:prstGeom prst="rect">
              <a:avLst/>
            </a:prstGeom>
            <a:noFill/>
            <a:ln>
              <a:noFill/>
            </a:ln>
          </p:spPr>
        </p:pic>
        <p:pic>
          <p:nvPicPr>
            <p:cNvPr id="489" name="Google Shape;489;p39"/>
            <p:cNvPicPr preferRelativeResize="0"/>
            <p:nvPr/>
          </p:nvPicPr>
          <p:blipFill>
            <a:blip r:embed="rId8">
              <a:alphaModFix/>
            </a:blip>
            <a:stretch>
              <a:fillRect/>
            </a:stretch>
          </p:blipFill>
          <p:spPr>
            <a:xfrm flipH="1">
              <a:off x="-1359579" y="4313211"/>
              <a:ext cx="1560800" cy="1139422"/>
            </a:xfrm>
            <a:prstGeom prst="rect">
              <a:avLst/>
            </a:prstGeom>
            <a:noFill/>
            <a:ln>
              <a:noFill/>
            </a:ln>
          </p:spPr>
        </p:pic>
        <p:pic>
          <p:nvPicPr>
            <p:cNvPr id="490" name="Google Shape;490;p39"/>
            <p:cNvPicPr preferRelativeResize="0"/>
            <p:nvPr/>
          </p:nvPicPr>
          <p:blipFill>
            <a:blip r:embed="rId9">
              <a:alphaModFix/>
            </a:blip>
            <a:stretch>
              <a:fillRect/>
            </a:stretch>
          </p:blipFill>
          <p:spPr>
            <a:xfrm>
              <a:off x="-330850" y="196256"/>
              <a:ext cx="2091899" cy="1527106"/>
            </a:xfrm>
            <a:prstGeom prst="rect">
              <a:avLst/>
            </a:prstGeom>
            <a:noFill/>
            <a:ln>
              <a:noFill/>
            </a:ln>
          </p:spPr>
        </p:pic>
      </p:grpSp>
      <p:sp>
        <p:nvSpPr>
          <p:cNvPr id="491" name="Google Shape;491;p39"/>
          <p:cNvSpPr txBox="1">
            <a:spLocks noGrp="1"/>
          </p:cNvSpPr>
          <p:nvPr>
            <p:ph type="title"/>
          </p:nvPr>
        </p:nvSpPr>
        <p:spPr>
          <a:xfrm>
            <a:off x="0" y="-693190"/>
            <a:ext cx="8078040" cy="1403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Collection and Analysis of User Requirements for a Mobile App</a:t>
            </a:r>
            <a:endParaRPr sz="2000" dirty="0"/>
          </a:p>
        </p:txBody>
      </p:sp>
      <p:sp>
        <p:nvSpPr>
          <p:cNvPr id="492" name="Google Shape;492;p39"/>
          <p:cNvSpPr txBox="1">
            <a:spLocks noGrp="1"/>
          </p:cNvSpPr>
          <p:nvPr>
            <p:ph type="subTitle" idx="1"/>
          </p:nvPr>
        </p:nvSpPr>
        <p:spPr>
          <a:xfrm>
            <a:off x="204439" y="592103"/>
            <a:ext cx="8109253" cy="3561127"/>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3. </a:t>
            </a:r>
            <a:r>
              <a:rPr lang="en-US" sz="1100" b="1" dirty="0">
                <a:effectLst/>
                <a:latin typeface="Times New Roman" panose="02020603050405020304" pitchFamily="18" charset="0"/>
                <a:ea typeface="SimSun" panose="02010600030101010101" pitchFamily="2" charset="-122"/>
                <a:cs typeface="Times New Roman" panose="02020603050405020304" pitchFamily="18" charset="0"/>
              </a:rPr>
              <a:t>Analysis and Prioritization</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100" u="sng" dirty="0">
                <a:effectLst/>
                <a:latin typeface="Times New Roman" panose="02020603050405020304" pitchFamily="18" charset="0"/>
                <a:ea typeface="SimSun" panose="02010600030101010101" pitchFamily="2" charset="-122"/>
                <a:cs typeface="Times New Roman" panose="02020603050405020304" pitchFamily="18" charset="0"/>
              </a:rPr>
              <a:t>Analyze requirements</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Review and analyze the collected requirements for clarity, completeness, and consistency.</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100" u="sng" dirty="0">
                <a:effectLst/>
                <a:latin typeface="Times New Roman" panose="02020603050405020304" pitchFamily="18" charset="0"/>
                <a:ea typeface="SimSun" panose="02010600030101010101" pitchFamily="2" charset="-122"/>
                <a:cs typeface="Times New Roman" panose="02020603050405020304" pitchFamily="18" charset="0"/>
              </a:rPr>
              <a:t>Resolve conflicts</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Identify and address any conflicting or ambiguous requirements by consulting with stakeholders and seeking clarification.</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100" u="sng" dirty="0">
                <a:effectLst/>
                <a:latin typeface="Times New Roman" panose="02020603050405020304" pitchFamily="18" charset="0"/>
                <a:ea typeface="SimSun" panose="02010600030101010101" pitchFamily="2" charset="-122"/>
                <a:cs typeface="Times New Roman" panose="02020603050405020304" pitchFamily="18" charset="0"/>
              </a:rPr>
              <a:t>Prioritize requirements</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Assign priorities to requirements based on their importance, impact on the application, and business goals.</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100" u="sng" dirty="0">
                <a:effectLst/>
                <a:latin typeface="Times New Roman" panose="02020603050405020304" pitchFamily="18" charset="0"/>
                <a:ea typeface="SimSun" panose="02010600030101010101" pitchFamily="2" charset="-122"/>
                <a:cs typeface="Times New Roman" panose="02020603050405020304" pitchFamily="18" charset="0"/>
              </a:rPr>
              <a:t>Define MVP</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Determine the Minimum Viable Product (MVP) by identifying the core features and functionalities that must be implemented in the initial version of the application.</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4. </a:t>
            </a:r>
            <a:r>
              <a:rPr lang="en-US" sz="1100" b="1" dirty="0">
                <a:effectLst/>
                <a:latin typeface="Times New Roman" panose="02020603050405020304" pitchFamily="18" charset="0"/>
                <a:ea typeface="SimSun" panose="02010600030101010101" pitchFamily="2" charset="-122"/>
                <a:cs typeface="Times New Roman" panose="02020603050405020304" pitchFamily="18" charset="0"/>
              </a:rPr>
              <a:t>Validation and Verification</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100" u="sng" dirty="0">
                <a:effectLst/>
                <a:latin typeface="Times New Roman" panose="02020603050405020304" pitchFamily="18" charset="0"/>
                <a:ea typeface="SimSun" panose="02010600030101010101" pitchFamily="2" charset="-122"/>
                <a:cs typeface="Times New Roman" panose="02020603050405020304" pitchFamily="18" charset="0"/>
              </a:rPr>
              <a:t>Validate requirements</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Validate the requirements with stakeholders to ensure they accurately represent their needs and expectations.</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100" u="sng" dirty="0">
                <a:effectLst/>
                <a:latin typeface="Times New Roman" panose="02020603050405020304" pitchFamily="18" charset="0"/>
                <a:ea typeface="SimSun" panose="02010600030101010101" pitchFamily="2" charset="-122"/>
                <a:cs typeface="Times New Roman" panose="02020603050405020304" pitchFamily="18" charset="0"/>
              </a:rPr>
              <a:t>Use prototypes</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Utilize prototypes or mock-ups to demonstrate the proposed functionality and gather feedback from stakeholders.</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100" u="sng" dirty="0">
                <a:effectLst/>
                <a:latin typeface="Times New Roman" panose="02020603050405020304" pitchFamily="18" charset="0"/>
                <a:ea typeface="SimSun" panose="02010600030101010101" pitchFamily="2" charset="-122"/>
                <a:cs typeface="Times New Roman" panose="02020603050405020304" pitchFamily="18" charset="0"/>
              </a:rPr>
              <a:t>Review and feedback</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Conduct regular review sessions with stakeholders to obtain their input and address any concerns or changes.</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100" u="sng" dirty="0">
                <a:effectLst/>
                <a:latin typeface="Times New Roman" panose="02020603050405020304" pitchFamily="18" charset="0"/>
                <a:ea typeface="SimSun" panose="02010600030101010101" pitchFamily="2" charset="-122"/>
                <a:cs typeface="Times New Roman" panose="02020603050405020304" pitchFamily="18" charset="0"/>
              </a:rPr>
              <a:t>Requirement traceability</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Establish traceability between requirements, design elements, and test cases to ensure that the application meets the specified requirements.</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5. </a:t>
            </a:r>
            <a:r>
              <a:rPr lang="en-US" sz="1100" b="1" dirty="0">
                <a:effectLst/>
                <a:latin typeface="Times New Roman" panose="02020603050405020304" pitchFamily="18" charset="0"/>
                <a:ea typeface="SimSun" panose="02010600030101010101" pitchFamily="2" charset="-122"/>
                <a:cs typeface="Times New Roman" panose="02020603050405020304" pitchFamily="18" charset="0"/>
              </a:rPr>
              <a:t>Documentation Management</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100" u="sng" dirty="0">
                <a:effectLst/>
                <a:latin typeface="Times New Roman" panose="02020603050405020304" pitchFamily="18" charset="0"/>
                <a:ea typeface="SimSun" panose="02010600030101010101" pitchFamily="2" charset="-122"/>
                <a:cs typeface="Times New Roman" panose="02020603050405020304" pitchFamily="18" charset="0"/>
              </a:rPr>
              <a:t>Maintain a requirements document</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Keep a well-organized and up-to-date requirements document to serve as a reference throughout the development process.</a:t>
            </a:r>
          </a:p>
          <a:p>
            <a:pPr marL="0" marR="0" algn="just">
              <a:spcBef>
                <a:spcPts val="0"/>
              </a:spcBef>
              <a:spcAft>
                <a:spcPts val="0"/>
              </a:spcAft>
            </a:pP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100" u="sng" dirty="0">
                <a:effectLst/>
                <a:latin typeface="Times New Roman" panose="02020603050405020304" pitchFamily="18" charset="0"/>
                <a:ea typeface="SimSun" panose="02010600030101010101" pitchFamily="2" charset="-122"/>
                <a:cs typeface="Times New Roman" panose="02020603050405020304" pitchFamily="18" charset="0"/>
              </a:rPr>
              <a:t>Change management</a:t>
            </a:r>
            <a:r>
              <a:rPr lang="en-US" sz="1100" dirty="0">
                <a:effectLst/>
                <a:latin typeface="Times New Roman" panose="02020603050405020304" pitchFamily="18" charset="0"/>
                <a:ea typeface="SimSun" panose="02010600030101010101" pitchFamily="2" charset="-122"/>
                <a:cs typeface="Times New Roman" panose="02020603050405020304" pitchFamily="18" charset="0"/>
              </a:rPr>
              <a:t>: Establish a process for managing changes to requirements, including proper documentation, impact analysis, and obtaining stakeholder approval for modifications.</a:t>
            </a:r>
          </a:p>
        </p:txBody>
      </p:sp>
      <p:grpSp>
        <p:nvGrpSpPr>
          <p:cNvPr id="493" name="Google Shape;493;p39"/>
          <p:cNvGrpSpPr/>
          <p:nvPr/>
        </p:nvGrpSpPr>
        <p:grpSpPr>
          <a:xfrm>
            <a:off x="6947124" y="-459803"/>
            <a:ext cx="2500810" cy="3479440"/>
            <a:chOff x="6947124" y="-459803"/>
            <a:chExt cx="2500810" cy="3479440"/>
          </a:xfrm>
        </p:grpSpPr>
        <p:pic>
          <p:nvPicPr>
            <p:cNvPr id="494" name="Google Shape;494;p39"/>
            <p:cNvPicPr preferRelativeResize="0"/>
            <p:nvPr/>
          </p:nvPicPr>
          <p:blipFill rotWithShape="1">
            <a:blip r:embed="rId10">
              <a:alphaModFix/>
            </a:blip>
            <a:srcRect t="2281" b="2271"/>
            <a:stretch/>
          </p:blipFill>
          <p:spPr>
            <a:xfrm flipH="1">
              <a:off x="8772049" y="2345537"/>
              <a:ext cx="675885" cy="674099"/>
            </a:xfrm>
            <a:prstGeom prst="rect">
              <a:avLst/>
            </a:prstGeom>
            <a:noFill/>
            <a:ln>
              <a:noFill/>
            </a:ln>
          </p:spPr>
        </p:pic>
        <p:pic>
          <p:nvPicPr>
            <p:cNvPr id="495" name="Google Shape;495;p39"/>
            <p:cNvPicPr preferRelativeResize="0"/>
            <p:nvPr/>
          </p:nvPicPr>
          <p:blipFill rotWithShape="1">
            <a:blip r:embed="rId11">
              <a:alphaModFix/>
            </a:blip>
            <a:srcRect/>
            <a:stretch/>
          </p:blipFill>
          <p:spPr>
            <a:xfrm flipH="1">
              <a:off x="6947124" y="-459803"/>
              <a:ext cx="855476" cy="884643"/>
            </a:xfrm>
            <a:prstGeom prst="rect">
              <a:avLst/>
            </a:prstGeom>
            <a:noFill/>
            <a:ln>
              <a:noFill/>
            </a:ln>
          </p:spPr>
        </p:pic>
      </p:grpSp>
    </p:spTree>
    <p:extLst>
      <p:ext uri="{BB962C8B-B14F-4D97-AF65-F5344CB8AC3E}">
        <p14:creationId xmlns:p14="http://schemas.microsoft.com/office/powerpoint/2010/main" val="205677643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9"/>
          <p:cNvGrpSpPr/>
          <p:nvPr/>
        </p:nvGrpSpPr>
        <p:grpSpPr>
          <a:xfrm>
            <a:off x="-330856" y="203131"/>
            <a:ext cx="10950712" cy="6808464"/>
            <a:chOff x="-351482" y="196248"/>
            <a:chExt cx="10950712" cy="6808464"/>
          </a:xfrm>
        </p:grpSpPr>
        <p:pic>
          <p:nvPicPr>
            <p:cNvPr id="483" name="Google Shape;483;p39"/>
            <p:cNvPicPr preferRelativeResize="0"/>
            <p:nvPr/>
          </p:nvPicPr>
          <p:blipFill>
            <a:blip r:embed="rId3">
              <a:alphaModFix/>
            </a:blip>
            <a:stretch>
              <a:fillRect/>
            </a:stretch>
          </p:blipFill>
          <p:spPr>
            <a:xfrm rot="-5400000" flipH="1">
              <a:off x="6634317" y="3039800"/>
              <a:ext cx="4951375" cy="2978450"/>
            </a:xfrm>
            <a:prstGeom prst="rect">
              <a:avLst/>
            </a:prstGeom>
            <a:noFill/>
            <a:ln>
              <a:noFill/>
            </a:ln>
          </p:spPr>
        </p:pic>
        <p:pic>
          <p:nvPicPr>
            <p:cNvPr id="484" name="Google Shape;484;p39"/>
            <p:cNvPicPr preferRelativeResize="0"/>
            <p:nvPr/>
          </p:nvPicPr>
          <p:blipFill>
            <a:blip r:embed="rId4">
              <a:alphaModFix/>
            </a:blip>
            <a:stretch>
              <a:fillRect/>
            </a:stretch>
          </p:blipFill>
          <p:spPr>
            <a:xfrm rot="10800000">
              <a:off x="-351482" y="1438325"/>
              <a:ext cx="1739930" cy="2298979"/>
            </a:xfrm>
            <a:prstGeom prst="rect">
              <a:avLst/>
            </a:prstGeom>
            <a:noFill/>
            <a:ln>
              <a:noFill/>
            </a:ln>
          </p:spPr>
        </p:pic>
        <p:pic>
          <p:nvPicPr>
            <p:cNvPr id="485" name="Google Shape;485;p39"/>
            <p:cNvPicPr preferRelativeResize="0"/>
            <p:nvPr/>
          </p:nvPicPr>
          <p:blipFill>
            <a:blip r:embed="rId5">
              <a:alphaModFix/>
            </a:blip>
            <a:stretch>
              <a:fillRect/>
            </a:stretch>
          </p:blipFill>
          <p:spPr>
            <a:xfrm flipH="1">
              <a:off x="6346354" y="196248"/>
              <a:ext cx="2306595" cy="1244874"/>
            </a:xfrm>
            <a:prstGeom prst="rect">
              <a:avLst/>
            </a:prstGeom>
            <a:noFill/>
            <a:ln>
              <a:noFill/>
            </a:ln>
          </p:spPr>
        </p:pic>
        <p:pic>
          <p:nvPicPr>
            <p:cNvPr id="486" name="Google Shape;486;p39"/>
            <p:cNvPicPr preferRelativeResize="0"/>
            <p:nvPr/>
          </p:nvPicPr>
          <p:blipFill>
            <a:blip r:embed="rId6">
              <a:alphaModFix/>
            </a:blip>
            <a:stretch>
              <a:fillRect/>
            </a:stretch>
          </p:blipFill>
          <p:spPr>
            <a:xfrm rot="5400000" flipH="1">
              <a:off x="-190108" y="4282349"/>
              <a:ext cx="2225531" cy="1201124"/>
            </a:xfrm>
            <a:prstGeom prst="rect">
              <a:avLst/>
            </a:prstGeom>
            <a:noFill/>
            <a:ln>
              <a:noFill/>
            </a:ln>
          </p:spPr>
        </p:pic>
      </p:grpSp>
      <p:grpSp>
        <p:nvGrpSpPr>
          <p:cNvPr id="487" name="Google Shape;487;p39"/>
          <p:cNvGrpSpPr/>
          <p:nvPr/>
        </p:nvGrpSpPr>
        <p:grpSpPr>
          <a:xfrm>
            <a:off x="-969478" y="391447"/>
            <a:ext cx="11482381" cy="5256377"/>
            <a:chOff x="-1359579" y="196256"/>
            <a:chExt cx="11482381" cy="5256377"/>
          </a:xfrm>
        </p:grpSpPr>
        <p:pic>
          <p:nvPicPr>
            <p:cNvPr id="488" name="Google Shape;488;p39"/>
            <p:cNvPicPr preferRelativeResize="0"/>
            <p:nvPr/>
          </p:nvPicPr>
          <p:blipFill rotWithShape="1">
            <a:blip r:embed="rId7">
              <a:alphaModFix/>
            </a:blip>
            <a:srcRect/>
            <a:stretch/>
          </p:blipFill>
          <p:spPr>
            <a:xfrm rot="10799971" flipH="1">
              <a:off x="7626903" y="1992296"/>
              <a:ext cx="2495900" cy="1822003"/>
            </a:xfrm>
            <a:prstGeom prst="rect">
              <a:avLst/>
            </a:prstGeom>
            <a:noFill/>
            <a:ln>
              <a:noFill/>
            </a:ln>
          </p:spPr>
        </p:pic>
        <p:pic>
          <p:nvPicPr>
            <p:cNvPr id="489" name="Google Shape;489;p39"/>
            <p:cNvPicPr preferRelativeResize="0"/>
            <p:nvPr/>
          </p:nvPicPr>
          <p:blipFill>
            <a:blip r:embed="rId8">
              <a:alphaModFix/>
            </a:blip>
            <a:stretch>
              <a:fillRect/>
            </a:stretch>
          </p:blipFill>
          <p:spPr>
            <a:xfrm flipH="1">
              <a:off x="-1359579" y="4313211"/>
              <a:ext cx="1560800" cy="1139422"/>
            </a:xfrm>
            <a:prstGeom prst="rect">
              <a:avLst/>
            </a:prstGeom>
            <a:noFill/>
            <a:ln>
              <a:noFill/>
            </a:ln>
          </p:spPr>
        </p:pic>
        <p:pic>
          <p:nvPicPr>
            <p:cNvPr id="490" name="Google Shape;490;p39"/>
            <p:cNvPicPr preferRelativeResize="0"/>
            <p:nvPr/>
          </p:nvPicPr>
          <p:blipFill>
            <a:blip r:embed="rId9">
              <a:alphaModFix/>
            </a:blip>
            <a:stretch>
              <a:fillRect/>
            </a:stretch>
          </p:blipFill>
          <p:spPr>
            <a:xfrm>
              <a:off x="-330850" y="196256"/>
              <a:ext cx="2091899" cy="1527106"/>
            </a:xfrm>
            <a:prstGeom prst="rect">
              <a:avLst/>
            </a:prstGeom>
            <a:noFill/>
            <a:ln>
              <a:noFill/>
            </a:ln>
          </p:spPr>
        </p:pic>
      </p:grpSp>
      <p:sp>
        <p:nvSpPr>
          <p:cNvPr id="491" name="Google Shape;491;p39"/>
          <p:cNvSpPr txBox="1">
            <a:spLocks noGrp="1"/>
          </p:cNvSpPr>
          <p:nvPr>
            <p:ph type="title"/>
          </p:nvPr>
        </p:nvSpPr>
        <p:spPr>
          <a:xfrm>
            <a:off x="-1038153" y="-790106"/>
            <a:ext cx="8078040" cy="1403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Cost Estimation for Mobile App Development</a:t>
            </a:r>
            <a:endParaRPr sz="2000" dirty="0"/>
          </a:p>
        </p:txBody>
      </p:sp>
      <p:sp>
        <p:nvSpPr>
          <p:cNvPr id="492" name="Google Shape;492;p39"/>
          <p:cNvSpPr txBox="1">
            <a:spLocks noGrp="1"/>
          </p:cNvSpPr>
          <p:nvPr>
            <p:ph type="subTitle" idx="1"/>
          </p:nvPr>
        </p:nvSpPr>
        <p:spPr>
          <a:xfrm>
            <a:off x="204439" y="592103"/>
            <a:ext cx="8109253" cy="4399283"/>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Estimating the cost of mobile app development involves considering various factors and aspects of the project. While the actual cost can vary significantly depending on the complexity and scope of the app, here are some key steps to help estimate the cost: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1.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Define the Project Scope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Determine the purpose and goals of the app.</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Define the target platforms (iOS, Android, or both).</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Identify the key features and functionalities required in the app.</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2.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Break Down the Development Phases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Identify the major development phases, such as UI/UX design, front-end development, back-end development, testing, and deployment.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Estimate the effort and time required for each phase based on the project requirements and complexity.</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3.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Consider Design and User Experience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Evaluate the complexity of the app's user interface (UI) and user experience (UX) requirements.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Determine if custom designs, animations, or complex interactions are needed.</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Consider the need for responsive design to accommodate different devices and screen sizes.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4.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Back-end Development and APIs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Assess the complexity of server-side development and integration with APIs or third-party services.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Consider the need for user authentication, data storage, real-time communication, or external integrations.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Evaluate the effort required to develop and maintain the back-end infrastructure.</a:t>
            </a:r>
          </a:p>
        </p:txBody>
      </p:sp>
      <p:grpSp>
        <p:nvGrpSpPr>
          <p:cNvPr id="493" name="Google Shape;493;p39"/>
          <p:cNvGrpSpPr/>
          <p:nvPr/>
        </p:nvGrpSpPr>
        <p:grpSpPr>
          <a:xfrm>
            <a:off x="6947124" y="-459803"/>
            <a:ext cx="2500810" cy="3479440"/>
            <a:chOff x="6947124" y="-459803"/>
            <a:chExt cx="2500810" cy="3479440"/>
          </a:xfrm>
        </p:grpSpPr>
        <p:pic>
          <p:nvPicPr>
            <p:cNvPr id="494" name="Google Shape;494;p39"/>
            <p:cNvPicPr preferRelativeResize="0"/>
            <p:nvPr/>
          </p:nvPicPr>
          <p:blipFill rotWithShape="1">
            <a:blip r:embed="rId10">
              <a:alphaModFix/>
            </a:blip>
            <a:srcRect t="2281" b="2271"/>
            <a:stretch/>
          </p:blipFill>
          <p:spPr>
            <a:xfrm flipH="1">
              <a:off x="8772049" y="2345537"/>
              <a:ext cx="675885" cy="674099"/>
            </a:xfrm>
            <a:prstGeom prst="rect">
              <a:avLst/>
            </a:prstGeom>
            <a:noFill/>
            <a:ln>
              <a:noFill/>
            </a:ln>
          </p:spPr>
        </p:pic>
        <p:pic>
          <p:nvPicPr>
            <p:cNvPr id="495" name="Google Shape;495;p39"/>
            <p:cNvPicPr preferRelativeResize="0"/>
            <p:nvPr/>
          </p:nvPicPr>
          <p:blipFill rotWithShape="1">
            <a:blip r:embed="rId11">
              <a:alphaModFix/>
            </a:blip>
            <a:srcRect/>
            <a:stretch/>
          </p:blipFill>
          <p:spPr>
            <a:xfrm flipH="1">
              <a:off x="6947124" y="-459803"/>
              <a:ext cx="855476" cy="884643"/>
            </a:xfrm>
            <a:prstGeom prst="rect">
              <a:avLst/>
            </a:prstGeom>
            <a:noFill/>
            <a:ln>
              <a:noFill/>
            </a:ln>
          </p:spPr>
        </p:pic>
      </p:grpSp>
    </p:spTree>
    <p:extLst>
      <p:ext uri="{BB962C8B-B14F-4D97-AF65-F5344CB8AC3E}">
        <p14:creationId xmlns:p14="http://schemas.microsoft.com/office/powerpoint/2010/main" val="41552756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9"/>
          <p:cNvGrpSpPr/>
          <p:nvPr/>
        </p:nvGrpSpPr>
        <p:grpSpPr>
          <a:xfrm>
            <a:off x="-330856" y="203131"/>
            <a:ext cx="10950712" cy="6808464"/>
            <a:chOff x="-351482" y="196248"/>
            <a:chExt cx="10950712" cy="6808464"/>
          </a:xfrm>
        </p:grpSpPr>
        <p:pic>
          <p:nvPicPr>
            <p:cNvPr id="483" name="Google Shape;483;p39"/>
            <p:cNvPicPr preferRelativeResize="0"/>
            <p:nvPr/>
          </p:nvPicPr>
          <p:blipFill>
            <a:blip r:embed="rId3">
              <a:alphaModFix/>
            </a:blip>
            <a:stretch>
              <a:fillRect/>
            </a:stretch>
          </p:blipFill>
          <p:spPr>
            <a:xfrm rot="-5400000" flipH="1">
              <a:off x="6634317" y="3039800"/>
              <a:ext cx="4951375" cy="2978450"/>
            </a:xfrm>
            <a:prstGeom prst="rect">
              <a:avLst/>
            </a:prstGeom>
            <a:noFill/>
            <a:ln>
              <a:noFill/>
            </a:ln>
          </p:spPr>
        </p:pic>
        <p:pic>
          <p:nvPicPr>
            <p:cNvPr id="484" name="Google Shape;484;p39"/>
            <p:cNvPicPr preferRelativeResize="0"/>
            <p:nvPr/>
          </p:nvPicPr>
          <p:blipFill>
            <a:blip r:embed="rId4">
              <a:alphaModFix/>
            </a:blip>
            <a:stretch>
              <a:fillRect/>
            </a:stretch>
          </p:blipFill>
          <p:spPr>
            <a:xfrm rot="10800000">
              <a:off x="-351482" y="1438325"/>
              <a:ext cx="1739930" cy="2298979"/>
            </a:xfrm>
            <a:prstGeom prst="rect">
              <a:avLst/>
            </a:prstGeom>
            <a:noFill/>
            <a:ln>
              <a:noFill/>
            </a:ln>
          </p:spPr>
        </p:pic>
        <p:pic>
          <p:nvPicPr>
            <p:cNvPr id="485" name="Google Shape;485;p39"/>
            <p:cNvPicPr preferRelativeResize="0"/>
            <p:nvPr/>
          </p:nvPicPr>
          <p:blipFill>
            <a:blip r:embed="rId5">
              <a:alphaModFix/>
            </a:blip>
            <a:stretch>
              <a:fillRect/>
            </a:stretch>
          </p:blipFill>
          <p:spPr>
            <a:xfrm flipH="1">
              <a:off x="6346354" y="196248"/>
              <a:ext cx="2306595" cy="1244874"/>
            </a:xfrm>
            <a:prstGeom prst="rect">
              <a:avLst/>
            </a:prstGeom>
            <a:noFill/>
            <a:ln>
              <a:noFill/>
            </a:ln>
          </p:spPr>
        </p:pic>
        <p:pic>
          <p:nvPicPr>
            <p:cNvPr id="486" name="Google Shape;486;p39"/>
            <p:cNvPicPr preferRelativeResize="0"/>
            <p:nvPr/>
          </p:nvPicPr>
          <p:blipFill>
            <a:blip r:embed="rId6">
              <a:alphaModFix/>
            </a:blip>
            <a:stretch>
              <a:fillRect/>
            </a:stretch>
          </p:blipFill>
          <p:spPr>
            <a:xfrm rot="5400000" flipH="1">
              <a:off x="-190108" y="4282349"/>
              <a:ext cx="2225531" cy="1201124"/>
            </a:xfrm>
            <a:prstGeom prst="rect">
              <a:avLst/>
            </a:prstGeom>
            <a:noFill/>
            <a:ln>
              <a:noFill/>
            </a:ln>
          </p:spPr>
        </p:pic>
      </p:grpSp>
      <p:grpSp>
        <p:nvGrpSpPr>
          <p:cNvPr id="487" name="Google Shape;487;p39"/>
          <p:cNvGrpSpPr/>
          <p:nvPr/>
        </p:nvGrpSpPr>
        <p:grpSpPr>
          <a:xfrm>
            <a:off x="-969478" y="391447"/>
            <a:ext cx="11482381" cy="5256377"/>
            <a:chOff x="-1359579" y="196256"/>
            <a:chExt cx="11482381" cy="5256377"/>
          </a:xfrm>
        </p:grpSpPr>
        <p:pic>
          <p:nvPicPr>
            <p:cNvPr id="488" name="Google Shape;488;p39"/>
            <p:cNvPicPr preferRelativeResize="0"/>
            <p:nvPr/>
          </p:nvPicPr>
          <p:blipFill rotWithShape="1">
            <a:blip r:embed="rId7">
              <a:alphaModFix/>
            </a:blip>
            <a:srcRect/>
            <a:stretch/>
          </p:blipFill>
          <p:spPr>
            <a:xfrm rot="10799971" flipH="1">
              <a:off x="7626903" y="1992296"/>
              <a:ext cx="2495900" cy="1822003"/>
            </a:xfrm>
            <a:prstGeom prst="rect">
              <a:avLst/>
            </a:prstGeom>
            <a:noFill/>
            <a:ln>
              <a:noFill/>
            </a:ln>
          </p:spPr>
        </p:pic>
        <p:pic>
          <p:nvPicPr>
            <p:cNvPr id="489" name="Google Shape;489;p39"/>
            <p:cNvPicPr preferRelativeResize="0"/>
            <p:nvPr/>
          </p:nvPicPr>
          <p:blipFill>
            <a:blip r:embed="rId8">
              <a:alphaModFix/>
            </a:blip>
            <a:stretch>
              <a:fillRect/>
            </a:stretch>
          </p:blipFill>
          <p:spPr>
            <a:xfrm flipH="1">
              <a:off x="-1359579" y="4313211"/>
              <a:ext cx="1560800" cy="1139422"/>
            </a:xfrm>
            <a:prstGeom prst="rect">
              <a:avLst/>
            </a:prstGeom>
            <a:noFill/>
            <a:ln>
              <a:noFill/>
            </a:ln>
          </p:spPr>
        </p:pic>
        <p:pic>
          <p:nvPicPr>
            <p:cNvPr id="490" name="Google Shape;490;p39"/>
            <p:cNvPicPr preferRelativeResize="0"/>
            <p:nvPr/>
          </p:nvPicPr>
          <p:blipFill>
            <a:blip r:embed="rId9">
              <a:alphaModFix/>
            </a:blip>
            <a:stretch>
              <a:fillRect/>
            </a:stretch>
          </p:blipFill>
          <p:spPr>
            <a:xfrm>
              <a:off x="-330850" y="196256"/>
              <a:ext cx="2091899" cy="1527106"/>
            </a:xfrm>
            <a:prstGeom prst="rect">
              <a:avLst/>
            </a:prstGeom>
            <a:noFill/>
            <a:ln>
              <a:noFill/>
            </a:ln>
          </p:spPr>
        </p:pic>
      </p:grpSp>
      <p:sp>
        <p:nvSpPr>
          <p:cNvPr id="491" name="Google Shape;491;p39"/>
          <p:cNvSpPr txBox="1">
            <a:spLocks noGrp="1"/>
          </p:cNvSpPr>
          <p:nvPr>
            <p:ph type="title"/>
          </p:nvPr>
        </p:nvSpPr>
        <p:spPr>
          <a:xfrm>
            <a:off x="-969478" y="-803856"/>
            <a:ext cx="8078040" cy="1403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Cost Estimation for Mobile App Development</a:t>
            </a:r>
            <a:endParaRPr sz="2000" dirty="0"/>
          </a:p>
        </p:txBody>
      </p:sp>
      <p:sp>
        <p:nvSpPr>
          <p:cNvPr id="492" name="Google Shape;492;p39"/>
          <p:cNvSpPr txBox="1">
            <a:spLocks noGrp="1"/>
          </p:cNvSpPr>
          <p:nvPr>
            <p:ph type="subTitle" idx="1"/>
          </p:nvPr>
        </p:nvSpPr>
        <p:spPr>
          <a:xfrm>
            <a:off x="204439" y="592103"/>
            <a:ext cx="8567610" cy="4399283"/>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5.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Integration of Third-Party Services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Determine if the app requires integration with third-party services like payment gateways, social media platforms, mapping services, analytic tools, etc.</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Consider the effort and potential costs associated with integrating these services and any associated licensing or usage fees.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6.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Testing and Quality Assurance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Estimate the time and effort required for testing the app across multiple devices, platforms, and scenarios.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Consider the need for automated testing, performance testing, security testing, and user acceptance testing.</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7.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Project Management and Support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Account for project management activities, including communication, coordination, and ongoing support.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Consider the need for updates, bug fixes, and future enhancements after the initial release.</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8.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Consider External Factors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Take into account the hourly rates of developers and the development team's location.</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Consider any additional expenses, such as licenses for development tools, cloud hosting, or marketing efforts.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9. </a:t>
            </a:r>
            <a:r>
              <a:rPr lang="en-US" sz="1200" u="sng" dirty="0">
                <a:effectLst/>
                <a:latin typeface="Times New Roman" panose="02020603050405020304" pitchFamily="18" charset="0"/>
                <a:ea typeface="SimSun" panose="02010600030101010101" pitchFamily="2" charset="-122"/>
                <a:cs typeface="Times New Roman" panose="02020603050405020304" pitchFamily="18" charset="0"/>
              </a:rPr>
              <a:t>Request and Compare Quotes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Reach out to multiple app development agencies or freelancers to obtain quotes based on the provided requirements and scope.</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Compare the proposed costs, timelines, and expertise of the development teams.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p:txBody>
      </p:sp>
      <p:grpSp>
        <p:nvGrpSpPr>
          <p:cNvPr id="493" name="Google Shape;493;p39"/>
          <p:cNvGrpSpPr/>
          <p:nvPr/>
        </p:nvGrpSpPr>
        <p:grpSpPr>
          <a:xfrm>
            <a:off x="6947124" y="-459803"/>
            <a:ext cx="2500810" cy="3479440"/>
            <a:chOff x="6947124" y="-459803"/>
            <a:chExt cx="2500810" cy="3479440"/>
          </a:xfrm>
        </p:grpSpPr>
        <p:pic>
          <p:nvPicPr>
            <p:cNvPr id="494" name="Google Shape;494;p39"/>
            <p:cNvPicPr preferRelativeResize="0"/>
            <p:nvPr/>
          </p:nvPicPr>
          <p:blipFill rotWithShape="1">
            <a:blip r:embed="rId10">
              <a:alphaModFix/>
            </a:blip>
            <a:srcRect t="2281" b="2271"/>
            <a:stretch/>
          </p:blipFill>
          <p:spPr>
            <a:xfrm flipH="1">
              <a:off x="8772049" y="2345537"/>
              <a:ext cx="675885" cy="674099"/>
            </a:xfrm>
            <a:prstGeom prst="rect">
              <a:avLst/>
            </a:prstGeom>
            <a:noFill/>
            <a:ln>
              <a:noFill/>
            </a:ln>
          </p:spPr>
        </p:pic>
        <p:pic>
          <p:nvPicPr>
            <p:cNvPr id="495" name="Google Shape;495;p39"/>
            <p:cNvPicPr preferRelativeResize="0"/>
            <p:nvPr/>
          </p:nvPicPr>
          <p:blipFill rotWithShape="1">
            <a:blip r:embed="rId11">
              <a:alphaModFix/>
            </a:blip>
            <a:srcRect/>
            <a:stretch/>
          </p:blipFill>
          <p:spPr>
            <a:xfrm flipH="1">
              <a:off x="6947124" y="-459803"/>
              <a:ext cx="855476" cy="884643"/>
            </a:xfrm>
            <a:prstGeom prst="rect">
              <a:avLst/>
            </a:prstGeom>
            <a:noFill/>
            <a:ln>
              <a:noFill/>
            </a:ln>
          </p:spPr>
        </p:pic>
      </p:grpSp>
    </p:spTree>
    <p:extLst>
      <p:ext uri="{BB962C8B-B14F-4D97-AF65-F5344CB8AC3E}">
        <p14:creationId xmlns:p14="http://schemas.microsoft.com/office/powerpoint/2010/main" val="41464284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grpSp>
        <p:nvGrpSpPr>
          <p:cNvPr id="688" name="Google Shape;688;p48"/>
          <p:cNvGrpSpPr/>
          <p:nvPr/>
        </p:nvGrpSpPr>
        <p:grpSpPr>
          <a:xfrm>
            <a:off x="4644739" y="-507172"/>
            <a:ext cx="5120849" cy="7511885"/>
            <a:chOff x="4644739" y="-507172"/>
            <a:chExt cx="5120849" cy="7511885"/>
          </a:xfrm>
        </p:grpSpPr>
        <p:pic>
          <p:nvPicPr>
            <p:cNvPr id="689" name="Google Shape;689;p48"/>
            <p:cNvPicPr preferRelativeResize="0"/>
            <p:nvPr/>
          </p:nvPicPr>
          <p:blipFill>
            <a:blip r:embed="rId3">
              <a:alphaModFix/>
            </a:blip>
            <a:stretch>
              <a:fillRect/>
            </a:stretch>
          </p:blipFill>
          <p:spPr>
            <a:xfrm rot="10800000" flipH="1">
              <a:off x="8025658" y="1438325"/>
              <a:ext cx="1739930" cy="2298979"/>
            </a:xfrm>
            <a:prstGeom prst="rect">
              <a:avLst/>
            </a:prstGeom>
            <a:noFill/>
            <a:ln>
              <a:noFill/>
            </a:ln>
          </p:spPr>
        </p:pic>
        <p:pic>
          <p:nvPicPr>
            <p:cNvPr id="690" name="Google Shape;690;p48"/>
            <p:cNvPicPr preferRelativeResize="0"/>
            <p:nvPr/>
          </p:nvPicPr>
          <p:blipFill>
            <a:blip r:embed="rId4">
              <a:alphaModFix/>
            </a:blip>
            <a:stretch>
              <a:fillRect/>
            </a:stretch>
          </p:blipFill>
          <p:spPr>
            <a:xfrm rot="-5400000" flipH="1">
              <a:off x="4033157" y="3039800"/>
              <a:ext cx="4951375" cy="2978450"/>
            </a:xfrm>
            <a:prstGeom prst="rect">
              <a:avLst/>
            </a:prstGeom>
            <a:noFill/>
            <a:ln>
              <a:noFill/>
            </a:ln>
          </p:spPr>
        </p:pic>
        <p:pic>
          <p:nvPicPr>
            <p:cNvPr id="691" name="Google Shape;691;p48"/>
            <p:cNvPicPr preferRelativeResize="0"/>
            <p:nvPr/>
          </p:nvPicPr>
          <p:blipFill rotWithShape="1">
            <a:blip r:embed="rId5">
              <a:alphaModFix/>
            </a:blip>
            <a:srcRect/>
            <a:stretch/>
          </p:blipFill>
          <p:spPr>
            <a:xfrm flipH="1">
              <a:off x="4644739" y="-507172"/>
              <a:ext cx="4546625" cy="2734975"/>
            </a:xfrm>
            <a:prstGeom prst="rect">
              <a:avLst/>
            </a:prstGeom>
            <a:noFill/>
            <a:ln>
              <a:noFill/>
            </a:ln>
          </p:spPr>
        </p:pic>
      </p:grpSp>
      <p:sp>
        <p:nvSpPr>
          <p:cNvPr id="692" name="Google Shape;692;p48"/>
          <p:cNvSpPr txBox="1">
            <a:spLocks noGrp="1"/>
          </p:cNvSpPr>
          <p:nvPr>
            <p:ph type="subTitle" idx="1"/>
          </p:nvPr>
        </p:nvSpPr>
        <p:spPr>
          <a:xfrm>
            <a:off x="924028" y="1883220"/>
            <a:ext cx="5197462" cy="1822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Do you have any questions?</a:t>
            </a:r>
            <a:endParaRPr sz="1400" b="1" dirty="0"/>
          </a:p>
          <a:p>
            <a:pPr marL="0" lvl="0" indent="0" algn="l" rtl="0">
              <a:spcBef>
                <a:spcPts val="1000"/>
              </a:spcBef>
              <a:spcAft>
                <a:spcPts val="0"/>
              </a:spcAft>
              <a:buNone/>
            </a:pPr>
            <a:r>
              <a:rPr lang="en-US" dirty="0"/>
              <a:t>Meet any of our group members after the presentation!</a:t>
            </a:r>
            <a:endParaRPr dirty="0"/>
          </a:p>
        </p:txBody>
      </p:sp>
      <p:sp>
        <p:nvSpPr>
          <p:cNvPr id="693" name="Google Shape;693;p48"/>
          <p:cNvSpPr txBox="1">
            <a:spLocks noGrp="1"/>
          </p:cNvSpPr>
          <p:nvPr>
            <p:ph type="ctrTitle"/>
          </p:nvPr>
        </p:nvSpPr>
        <p:spPr>
          <a:xfrm>
            <a:off x="715100" y="688225"/>
            <a:ext cx="4379400" cy="105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694" name="Google Shape;694;p48"/>
          <p:cNvSpPr txBox="1"/>
          <p:nvPr/>
        </p:nvSpPr>
        <p:spPr>
          <a:xfrm>
            <a:off x="715150" y="4223025"/>
            <a:ext cx="43794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dk1"/>
                </a:solidFill>
                <a:latin typeface="Albert Sans"/>
                <a:ea typeface="Albert Sans"/>
                <a:cs typeface="Albert Sans"/>
                <a:sym typeface="Albert Sans"/>
              </a:rPr>
              <a:t>Please keep this slide for attribution</a:t>
            </a:r>
            <a:endParaRPr sz="1000" dirty="0">
              <a:solidFill>
                <a:schemeClr val="dk1"/>
              </a:solidFill>
              <a:latin typeface="Albert Sans"/>
              <a:ea typeface="Albert Sans"/>
              <a:cs typeface="Albert Sans"/>
              <a:sym typeface="Albert Sans"/>
            </a:endParaRPr>
          </a:p>
        </p:txBody>
      </p:sp>
      <p:grpSp>
        <p:nvGrpSpPr>
          <p:cNvPr id="695" name="Google Shape;695;p48"/>
          <p:cNvGrpSpPr/>
          <p:nvPr/>
        </p:nvGrpSpPr>
        <p:grpSpPr>
          <a:xfrm>
            <a:off x="4972220" y="1992285"/>
            <a:ext cx="2495900" cy="1822025"/>
            <a:chOff x="1752770" y="1992285"/>
            <a:chExt cx="2495900" cy="1822025"/>
          </a:xfrm>
        </p:grpSpPr>
        <p:pic>
          <p:nvPicPr>
            <p:cNvPr id="696" name="Google Shape;696;p48"/>
            <p:cNvPicPr preferRelativeResize="0"/>
            <p:nvPr/>
          </p:nvPicPr>
          <p:blipFill rotWithShape="1">
            <a:blip r:embed="rId6">
              <a:alphaModFix/>
            </a:blip>
            <a:srcRect/>
            <a:stretch/>
          </p:blipFill>
          <p:spPr>
            <a:xfrm rot="-10799971">
              <a:off x="1752770" y="1992296"/>
              <a:ext cx="2495900" cy="1822003"/>
            </a:xfrm>
            <a:prstGeom prst="rect">
              <a:avLst/>
            </a:prstGeom>
            <a:noFill/>
            <a:ln>
              <a:noFill/>
            </a:ln>
          </p:spPr>
        </p:pic>
        <p:pic>
          <p:nvPicPr>
            <p:cNvPr id="697" name="Google Shape;697;p48"/>
            <p:cNvPicPr preferRelativeResize="0"/>
            <p:nvPr/>
          </p:nvPicPr>
          <p:blipFill rotWithShape="1">
            <a:blip r:embed="rId7">
              <a:alphaModFix/>
            </a:blip>
            <a:srcRect t="2281" b="2271"/>
            <a:stretch/>
          </p:blipFill>
          <p:spPr>
            <a:xfrm>
              <a:off x="2427639" y="2345537"/>
              <a:ext cx="675885" cy="674099"/>
            </a:xfrm>
            <a:prstGeom prst="rect">
              <a:avLst/>
            </a:prstGeom>
            <a:noFill/>
            <a:ln>
              <a:noFill/>
            </a:ln>
          </p:spPr>
        </p:pic>
      </p:grpSp>
      <p:sp>
        <p:nvSpPr>
          <p:cNvPr id="701" name="Google Shape;701;p48"/>
          <p:cNvSpPr/>
          <p:nvPr/>
        </p:nvSpPr>
        <p:spPr>
          <a:xfrm>
            <a:off x="846983" y="301379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48"/>
          <p:cNvGrpSpPr/>
          <p:nvPr/>
        </p:nvGrpSpPr>
        <p:grpSpPr>
          <a:xfrm>
            <a:off x="1430542" y="3013990"/>
            <a:ext cx="346056" cy="345674"/>
            <a:chOff x="3303268" y="3817349"/>
            <a:chExt cx="346056" cy="345674"/>
          </a:xfrm>
        </p:grpSpPr>
        <p:sp>
          <p:nvSpPr>
            <p:cNvPr id="703" name="Google Shape;703;p4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48"/>
          <p:cNvGrpSpPr/>
          <p:nvPr/>
        </p:nvGrpSpPr>
        <p:grpSpPr>
          <a:xfrm>
            <a:off x="2014506" y="3013990"/>
            <a:ext cx="346056" cy="345674"/>
            <a:chOff x="3752358" y="3817349"/>
            <a:chExt cx="346056" cy="345674"/>
          </a:xfrm>
        </p:grpSpPr>
        <p:sp>
          <p:nvSpPr>
            <p:cNvPr id="708" name="Google Shape;708;p4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9"/>
          <p:cNvGrpSpPr/>
          <p:nvPr/>
        </p:nvGrpSpPr>
        <p:grpSpPr>
          <a:xfrm>
            <a:off x="-344606" y="196256"/>
            <a:ext cx="10950712" cy="6808464"/>
            <a:chOff x="-351482" y="196248"/>
            <a:chExt cx="10950712" cy="6808464"/>
          </a:xfrm>
        </p:grpSpPr>
        <p:pic>
          <p:nvPicPr>
            <p:cNvPr id="483" name="Google Shape;483;p39"/>
            <p:cNvPicPr preferRelativeResize="0"/>
            <p:nvPr/>
          </p:nvPicPr>
          <p:blipFill>
            <a:blip r:embed="rId3">
              <a:alphaModFix/>
            </a:blip>
            <a:stretch>
              <a:fillRect/>
            </a:stretch>
          </p:blipFill>
          <p:spPr>
            <a:xfrm rot="-5400000" flipH="1">
              <a:off x="6634317" y="3039800"/>
              <a:ext cx="4951375" cy="2978450"/>
            </a:xfrm>
            <a:prstGeom prst="rect">
              <a:avLst/>
            </a:prstGeom>
            <a:noFill/>
            <a:ln>
              <a:noFill/>
            </a:ln>
          </p:spPr>
        </p:pic>
        <p:pic>
          <p:nvPicPr>
            <p:cNvPr id="484" name="Google Shape;484;p39"/>
            <p:cNvPicPr preferRelativeResize="0"/>
            <p:nvPr/>
          </p:nvPicPr>
          <p:blipFill>
            <a:blip r:embed="rId4">
              <a:alphaModFix/>
            </a:blip>
            <a:stretch>
              <a:fillRect/>
            </a:stretch>
          </p:blipFill>
          <p:spPr>
            <a:xfrm rot="10800000">
              <a:off x="-351482" y="1438325"/>
              <a:ext cx="1739930" cy="2298979"/>
            </a:xfrm>
            <a:prstGeom prst="rect">
              <a:avLst/>
            </a:prstGeom>
            <a:noFill/>
            <a:ln>
              <a:noFill/>
            </a:ln>
          </p:spPr>
        </p:pic>
        <p:pic>
          <p:nvPicPr>
            <p:cNvPr id="485" name="Google Shape;485;p39"/>
            <p:cNvPicPr preferRelativeResize="0"/>
            <p:nvPr/>
          </p:nvPicPr>
          <p:blipFill>
            <a:blip r:embed="rId5">
              <a:alphaModFix/>
            </a:blip>
            <a:stretch>
              <a:fillRect/>
            </a:stretch>
          </p:blipFill>
          <p:spPr>
            <a:xfrm flipH="1">
              <a:off x="6346354" y="196248"/>
              <a:ext cx="2306595" cy="1244874"/>
            </a:xfrm>
            <a:prstGeom prst="rect">
              <a:avLst/>
            </a:prstGeom>
            <a:noFill/>
            <a:ln>
              <a:noFill/>
            </a:ln>
          </p:spPr>
        </p:pic>
        <p:pic>
          <p:nvPicPr>
            <p:cNvPr id="486" name="Google Shape;486;p39"/>
            <p:cNvPicPr preferRelativeResize="0"/>
            <p:nvPr/>
          </p:nvPicPr>
          <p:blipFill>
            <a:blip r:embed="rId6">
              <a:alphaModFix/>
            </a:blip>
            <a:stretch>
              <a:fillRect/>
            </a:stretch>
          </p:blipFill>
          <p:spPr>
            <a:xfrm rot="5400000" flipH="1">
              <a:off x="-190108" y="4282349"/>
              <a:ext cx="2225531" cy="1201124"/>
            </a:xfrm>
            <a:prstGeom prst="rect">
              <a:avLst/>
            </a:prstGeom>
            <a:noFill/>
            <a:ln>
              <a:noFill/>
            </a:ln>
          </p:spPr>
        </p:pic>
      </p:grpSp>
      <p:grpSp>
        <p:nvGrpSpPr>
          <p:cNvPr id="487" name="Google Shape;487;p39"/>
          <p:cNvGrpSpPr/>
          <p:nvPr/>
        </p:nvGrpSpPr>
        <p:grpSpPr>
          <a:xfrm>
            <a:off x="-969478" y="299384"/>
            <a:ext cx="11482381" cy="5256377"/>
            <a:chOff x="-1359579" y="196256"/>
            <a:chExt cx="11482381" cy="5256377"/>
          </a:xfrm>
        </p:grpSpPr>
        <p:pic>
          <p:nvPicPr>
            <p:cNvPr id="488" name="Google Shape;488;p39"/>
            <p:cNvPicPr preferRelativeResize="0"/>
            <p:nvPr/>
          </p:nvPicPr>
          <p:blipFill rotWithShape="1">
            <a:blip r:embed="rId7">
              <a:alphaModFix/>
            </a:blip>
            <a:srcRect/>
            <a:stretch/>
          </p:blipFill>
          <p:spPr>
            <a:xfrm rot="10799971" flipH="1">
              <a:off x="7626903" y="1992296"/>
              <a:ext cx="2495900" cy="1822003"/>
            </a:xfrm>
            <a:prstGeom prst="rect">
              <a:avLst/>
            </a:prstGeom>
            <a:noFill/>
            <a:ln>
              <a:noFill/>
            </a:ln>
          </p:spPr>
        </p:pic>
        <p:pic>
          <p:nvPicPr>
            <p:cNvPr id="489" name="Google Shape;489;p39"/>
            <p:cNvPicPr preferRelativeResize="0"/>
            <p:nvPr/>
          </p:nvPicPr>
          <p:blipFill>
            <a:blip r:embed="rId8">
              <a:alphaModFix/>
            </a:blip>
            <a:stretch>
              <a:fillRect/>
            </a:stretch>
          </p:blipFill>
          <p:spPr>
            <a:xfrm flipH="1">
              <a:off x="-1359579" y="4313211"/>
              <a:ext cx="1560800" cy="1139422"/>
            </a:xfrm>
            <a:prstGeom prst="rect">
              <a:avLst/>
            </a:prstGeom>
            <a:noFill/>
            <a:ln>
              <a:noFill/>
            </a:ln>
          </p:spPr>
        </p:pic>
        <p:pic>
          <p:nvPicPr>
            <p:cNvPr id="490" name="Google Shape;490;p39"/>
            <p:cNvPicPr preferRelativeResize="0"/>
            <p:nvPr/>
          </p:nvPicPr>
          <p:blipFill>
            <a:blip r:embed="rId9">
              <a:alphaModFix/>
            </a:blip>
            <a:stretch>
              <a:fillRect/>
            </a:stretch>
          </p:blipFill>
          <p:spPr>
            <a:xfrm>
              <a:off x="-330850" y="196256"/>
              <a:ext cx="2091899" cy="1527106"/>
            </a:xfrm>
            <a:prstGeom prst="rect">
              <a:avLst/>
            </a:prstGeom>
            <a:noFill/>
            <a:ln>
              <a:noFill/>
            </a:ln>
          </p:spPr>
        </p:pic>
      </p:grpSp>
      <p:sp>
        <p:nvSpPr>
          <p:cNvPr id="491" name="Google Shape;491;p39"/>
          <p:cNvSpPr txBox="1">
            <a:spLocks noGrp="1"/>
          </p:cNvSpPr>
          <p:nvPr>
            <p:ph type="title"/>
          </p:nvPr>
        </p:nvSpPr>
        <p:spPr>
          <a:xfrm>
            <a:off x="-921176" y="-367879"/>
            <a:ext cx="5229700" cy="1403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Table of Content</a:t>
            </a:r>
            <a:endParaRPr sz="2000" dirty="0"/>
          </a:p>
        </p:txBody>
      </p:sp>
      <p:sp>
        <p:nvSpPr>
          <p:cNvPr id="492" name="Google Shape;492;p39"/>
          <p:cNvSpPr txBox="1">
            <a:spLocks noGrp="1"/>
          </p:cNvSpPr>
          <p:nvPr>
            <p:ph type="subTitle" idx="1"/>
          </p:nvPr>
        </p:nvSpPr>
        <p:spPr>
          <a:xfrm>
            <a:off x="328971" y="1001338"/>
            <a:ext cx="8883781" cy="3561127"/>
          </a:xfrm>
          <a:prstGeom prst="rect">
            <a:avLst/>
          </a:prstGeom>
        </p:spPr>
        <p:txBody>
          <a:bodyPr spcFirstLastPara="1" wrap="square" lIns="91425" tIns="91425" rIns="91425" bIns="91425" anchor="t" anchorCtr="0">
            <a:noAutofit/>
          </a:bodyPr>
          <a:lstStyle/>
          <a:p>
            <a:pPr marL="228600" marR="0" algn="l">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latin typeface="Times New Roman" panose="02020603050405020304" pitchFamily="18" charset="0"/>
                <a:ea typeface="SimSun" panose="02010600030101010101" pitchFamily="2" charset="-122"/>
                <a:cs typeface="Times New Roman" panose="02020603050405020304" pitchFamily="18" charset="0"/>
              </a:rPr>
              <a:t>Slide 1</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Landing Page</a:t>
            </a:r>
          </a:p>
          <a:p>
            <a:pPr marL="228600" marR="0" algn="l">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Slide 2: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Table of Content</a:t>
            </a:r>
          </a:p>
          <a:p>
            <a:pPr marL="228600" marR="0" algn="l">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latin typeface="Times New Roman" panose="02020603050405020304" pitchFamily="18" charset="0"/>
                <a:ea typeface="SimSun" panose="02010600030101010101" pitchFamily="2" charset="-122"/>
                <a:cs typeface="Times New Roman" panose="02020603050405020304" pitchFamily="18" charset="0"/>
              </a:rPr>
              <a:t>Slide 3</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Introducing Group Members</a:t>
            </a:r>
          </a:p>
          <a:p>
            <a:pPr marL="228600" marR="0" algn="l">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u="sng"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Slide 4: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Introduction</a:t>
            </a:r>
          </a:p>
          <a:p>
            <a:pPr marL="228600" marR="0" algn="l">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Slide 5:</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Types of Mobile Apps</a:t>
            </a:r>
          </a:p>
          <a:p>
            <a:pPr marL="228600" marR="0" algn="l">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Slides 6 &amp; 7:</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Mobile Programming Languages</a:t>
            </a:r>
          </a:p>
          <a:p>
            <a:pPr marL="228600" algn="l"/>
            <a:r>
              <a:rPr lang="en-US" sz="2000" dirty="0">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latin typeface="Times New Roman" panose="02020603050405020304" pitchFamily="18" charset="0"/>
                <a:ea typeface="SimSun" panose="02010600030101010101" pitchFamily="2" charset="-122"/>
                <a:cs typeface="Times New Roman" panose="02020603050405020304" pitchFamily="18" charset="0"/>
              </a:rPr>
              <a:t>Slides 8 &amp; 9: </a:t>
            </a:r>
            <a:r>
              <a:rPr lang="en-US" sz="2000" dirty="0">
                <a:latin typeface="Times New Roman" panose="02020603050405020304" pitchFamily="18" charset="0"/>
                <a:ea typeface="SimSun" panose="02010600030101010101" pitchFamily="2" charset="-122"/>
                <a:cs typeface="Times New Roman" panose="02020603050405020304" pitchFamily="18" charset="0"/>
              </a:rPr>
              <a:t>Mobile App Architectures and Design Patterns</a:t>
            </a:r>
          </a:p>
          <a:p>
            <a:pPr marL="228600" algn="l"/>
            <a:r>
              <a:rPr lang="en-US" sz="2000" dirty="0">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latin typeface="Times New Roman" panose="02020603050405020304" pitchFamily="18" charset="0"/>
                <a:ea typeface="SimSun" panose="02010600030101010101" pitchFamily="2" charset="-122"/>
                <a:cs typeface="Times New Roman" panose="02020603050405020304" pitchFamily="18" charset="0"/>
              </a:rPr>
              <a:t>Slides 10 &amp; 11:</a:t>
            </a:r>
            <a:r>
              <a:rPr lang="en-US" sz="2000" dirty="0">
                <a:latin typeface="Times New Roman" panose="02020603050405020304" pitchFamily="18" charset="0"/>
                <a:ea typeface="SimSun" panose="02010600030101010101" pitchFamily="2" charset="-122"/>
                <a:cs typeface="Times New Roman" panose="02020603050405020304" pitchFamily="18" charset="0"/>
              </a:rPr>
              <a:t> Collection and Analysis of User Requirements for a Mobile App</a:t>
            </a:r>
          </a:p>
          <a:p>
            <a:pPr marL="228600"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Slides 12 &amp; 13:</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Cost Estimation for Mobile App Development</a:t>
            </a:r>
          </a:p>
          <a:p>
            <a:pPr marL="228600" marR="0" algn="l">
              <a:spcBef>
                <a:spcPts val="0"/>
              </a:spcBef>
              <a:spcAft>
                <a:spcPts val="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b="1" dirty="0">
                <a:latin typeface="Times New Roman" panose="02020603050405020304" pitchFamily="18" charset="0"/>
                <a:ea typeface="SimSun" panose="02010600030101010101" pitchFamily="2" charset="-122"/>
                <a:cs typeface="Times New Roman" panose="02020603050405020304" pitchFamily="18" charset="0"/>
              </a:rPr>
              <a:t>Slide 14</a:t>
            </a: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Appreciation</a:t>
            </a:r>
          </a:p>
        </p:txBody>
      </p:sp>
      <p:grpSp>
        <p:nvGrpSpPr>
          <p:cNvPr id="493" name="Google Shape;493;p39"/>
          <p:cNvGrpSpPr/>
          <p:nvPr/>
        </p:nvGrpSpPr>
        <p:grpSpPr>
          <a:xfrm>
            <a:off x="6947124" y="-459803"/>
            <a:ext cx="2500810" cy="3479440"/>
            <a:chOff x="6947124" y="-459803"/>
            <a:chExt cx="2500810" cy="3479440"/>
          </a:xfrm>
        </p:grpSpPr>
        <p:pic>
          <p:nvPicPr>
            <p:cNvPr id="494" name="Google Shape;494;p39"/>
            <p:cNvPicPr preferRelativeResize="0"/>
            <p:nvPr/>
          </p:nvPicPr>
          <p:blipFill rotWithShape="1">
            <a:blip r:embed="rId10">
              <a:alphaModFix/>
            </a:blip>
            <a:srcRect t="2281" b="2271"/>
            <a:stretch/>
          </p:blipFill>
          <p:spPr>
            <a:xfrm flipH="1">
              <a:off x="8772049" y="2345537"/>
              <a:ext cx="675885" cy="674099"/>
            </a:xfrm>
            <a:prstGeom prst="rect">
              <a:avLst/>
            </a:prstGeom>
            <a:noFill/>
            <a:ln>
              <a:noFill/>
            </a:ln>
          </p:spPr>
        </p:pic>
        <p:pic>
          <p:nvPicPr>
            <p:cNvPr id="495" name="Google Shape;495;p39"/>
            <p:cNvPicPr preferRelativeResize="0"/>
            <p:nvPr/>
          </p:nvPicPr>
          <p:blipFill rotWithShape="1">
            <a:blip r:embed="rId11">
              <a:alphaModFix/>
            </a:blip>
            <a:srcRect/>
            <a:stretch/>
          </p:blipFill>
          <p:spPr>
            <a:xfrm flipH="1">
              <a:off x="6947124" y="-459803"/>
              <a:ext cx="855476" cy="884643"/>
            </a:xfrm>
            <a:prstGeom prst="rect">
              <a:avLst/>
            </a:prstGeom>
            <a:noFill/>
            <a:ln>
              <a:noFill/>
            </a:ln>
          </p:spPr>
        </p:pic>
      </p:grpSp>
    </p:spTree>
    <p:extLst>
      <p:ext uri="{BB962C8B-B14F-4D97-AF65-F5344CB8AC3E}">
        <p14:creationId xmlns:p14="http://schemas.microsoft.com/office/powerpoint/2010/main" val="400587992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1"/>
          <p:cNvSpPr txBox="1">
            <a:spLocks noGrp="1"/>
          </p:cNvSpPr>
          <p:nvPr>
            <p:ph type="title"/>
          </p:nvPr>
        </p:nvSpPr>
        <p:spPr>
          <a:xfrm>
            <a:off x="720000" y="997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MEMBERS</a:t>
            </a:r>
            <a:endParaRPr dirty="0"/>
          </a:p>
        </p:txBody>
      </p:sp>
      <p:sp>
        <p:nvSpPr>
          <p:cNvPr id="351" name="Google Shape;351;p31"/>
          <p:cNvSpPr txBox="1">
            <a:spLocks noGrp="1"/>
          </p:cNvSpPr>
          <p:nvPr>
            <p:ph type="body" idx="1"/>
          </p:nvPr>
        </p:nvSpPr>
        <p:spPr>
          <a:xfrm>
            <a:off x="-716914" y="4478352"/>
            <a:ext cx="238186" cy="3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p:txBody>
      </p:sp>
      <p:graphicFrame>
        <p:nvGraphicFramePr>
          <p:cNvPr id="352" name="Google Shape;352;p31"/>
          <p:cNvGraphicFramePr/>
          <p:nvPr>
            <p:extLst>
              <p:ext uri="{D42A27DB-BD31-4B8C-83A1-F6EECF244321}">
                <p14:modId xmlns:p14="http://schemas.microsoft.com/office/powerpoint/2010/main" val="2855169057"/>
              </p:ext>
            </p:extLst>
          </p:nvPr>
        </p:nvGraphicFramePr>
        <p:xfrm>
          <a:off x="719999" y="1766923"/>
          <a:ext cx="6437072" cy="2186394"/>
        </p:xfrm>
        <a:graphic>
          <a:graphicData uri="http://schemas.openxmlformats.org/drawingml/2006/table">
            <a:tbl>
              <a:tblPr>
                <a:noFill/>
                <a:tableStyleId>{D95DE355-8057-40CA-89F8-CB99A5DA7BB3}</a:tableStyleId>
              </a:tblPr>
              <a:tblGrid>
                <a:gridCol w="3282060">
                  <a:extLst>
                    <a:ext uri="{9D8B030D-6E8A-4147-A177-3AD203B41FA5}">
                      <a16:colId xmlns:a16="http://schemas.microsoft.com/office/drawing/2014/main" val="20000"/>
                    </a:ext>
                  </a:extLst>
                </a:gridCol>
                <a:gridCol w="3155012">
                  <a:extLst>
                    <a:ext uri="{9D8B030D-6E8A-4147-A177-3AD203B41FA5}">
                      <a16:colId xmlns:a16="http://schemas.microsoft.com/office/drawing/2014/main" val="20001"/>
                    </a:ext>
                  </a:extLst>
                </a:gridCol>
              </a:tblGrid>
              <a:tr h="361575">
                <a:tc>
                  <a:txBody>
                    <a:bodyPr/>
                    <a:lstStyle/>
                    <a:p>
                      <a:pPr marL="0" lvl="0" indent="0" algn="l" rtl="0">
                        <a:spcBef>
                          <a:spcPts val="0"/>
                        </a:spcBef>
                        <a:spcAft>
                          <a:spcPts val="0"/>
                        </a:spcAft>
                        <a:buNone/>
                      </a:pPr>
                      <a:r>
                        <a:rPr lang="en-US" sz="1600" b="1" u="none" dirty="0">
                          <a:solidFill>
                            <a:schemeClr val="dk1"/>
                          </a:solidFill>
                          <a:latin typeface="Albert Sans"/>
                          <a:ea typeface="Albert Sans"/>
                          <a:cs typeface="Albert Sans"/>
                          <a:sym typeface="Albert Sans"/>
                        </a:rPr>
                        <a:t>Name</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600" b="1" dirty="0" err="1">
                          <a:solidFill>
                            <a:schemeClr val="dk1"/>
                          </a:solidFill>
                          <a:latin typeface="Albert Sans"/>
                          <a:ea typeface="Albert Sans"/>
                          <a:cs typeface="Albert Sans"/>
                          <a:sym typeface="Albert Sans"/>
                        </a:rPr>
                        <a:t>Matricule</a:t>
                      </a:r>
                      <a:endParaRPr lang="en-US" sz="1600" b="1"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t>KENFACK SAMEZA VICTORIN-JOY </a:t>
                      </a:r>
                      <a:endParaRPr lang="en-US" sz="1200" b="1" u="sng"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200" b="1" dirty="0"/>
                        <a:t>FE21A213</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t>MBUNGAI GEORGE BERINYUY </a:t>
                      </a:r>
                      <a:endParaRPr lang="en-US" sz="1200" b="1" u="sng"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200" b="1" dirty="0"/>
                        <a:t>FE21A234</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t>FOZAO JARID NZOLEFACK </a:t>
                      </a:r>
                      <a:endParaRPr lang="en-US" sz="1200" b="1" u="sng"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200" b="1" dirty="0"/>
                        <a:t>FE20A042</a:t>
                      </a:r>
                      <a:endParaRPr sz="12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t>POKAM NGOUFFO TANEKOU </a:t>
                      </a:r>
                      <a:endParaRPr lang="en-US" sz="1200" b="1" u="sng"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200" b="1" dirty="0"/>
                        <a:t>FE21A299</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575">
                <a:tc>
                  <a:txBody>
                    <a:bodyPr/>
                    <a:lstStyle/>
                    <a:p>
                      <a:pPr marL="0" lvl="0" indent="0" algn="l" rtl="0">
                        <a:spcBef>
                          <a:spcPts val="0"/>
                        </a:spcBef>
                        <a:spcAft>
                          <a:spcPts val="0"/>
                        </a:spcAft>
                        <a:buNone/>
                      </a:pPr>
                      <a:r>
                        <a:rPr lang="en-US" sz="1200" b="1" dirty="0"/>
                        <a:t>MBUA SEDRICK GOBINA KOFI </a:t>
                      </a:r>
                      <a:endParaRPr lang="en-US" sz="12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200" b="1" dirty="0"/>
                        <a:t>FE21A233</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53" name="Google Shape;353;p31"/>
          <p:cNvSpPr txBox="1"/>
          <p:nvPr/>
        </p:nvSpPr>
        <p:spPr>
          <a:xfrm>
            <a:off x="958186" y="4133675"/>
            <a:ext cx="33378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dk1"/>
                </a:solidFill>
                <a:latin typeface="Albert Sans"/>
                <a:ea typeface="Albert Sans"/>
                <a:cs typeface="Albert Sans"/>
                <a:sym typeface="Albert Sans"/>
              </a:rPr>
              <a:t>.</a:t>
            </a:r>
            <a:endParaRPr sz="1000" b="1" u="sng" dirty="0">
              <a:solidFill>
                <a:schemeClr val="dk1"/>
              </a:solidFill>
              <a:latin typeface="Albert Sans"/>
              <a:ea typeface="Albert Sans"/>
              <a:cs typeface="Albert Sans"/>
              <a:sym typeface="Albert Sans"/>
            </a:endParaRPr>
          </a:p>
        </p:txBody>
      </p:sp>
      <p:sp>
        <p:nvSpPr>
          <p:cNvPr id="354" name="Google Shape;354;p31"/>
          <p:cNvSpPr txBox="1"/>
          <p:nvPr/>
        </p:nvSpPr>
        <p:spPr>
          <a:xfrm>
            <a:off x="4848012" y="4133675"/>
            <a:ext cx="33378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dk1"/>
                </a:solidFill>
                <a:latin typeface="Albert Sans"/>
                <a:ea typeface="Albert Sans"/>
                <a:cs typeface="Albert Sans"/>
                <a:sym typeface="Albert Sans"/>
              </a:rPr>
              <a:t>.</a:t>
            </a:r>
            <a:endParaRPr sz="1000" b="1" dirty="0">
              <a:solidFill>
                <a:schemeClr val="dk1"/>
              </a:solidFill>
              <a:latin typeface="Albert Sans"/>
              <a:ea typeface="Albert Sans"/>
              <a:cs typeface="Albert Sans"/>
              <a:sym typeface="Albert Sans"/>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9"/>
          <p:cNvGrpSpPr/>
          <p:nvPr/>
        </p:nvGrpSpPr>
        <p:grpSpPr>
          <a:xfrm>
            <a:off x="-351482" y="196248"/>
            <a:ext cx="10950712" cy="6808464"/>
            <a:chOff x="-351482" y="196248"/>
            <a:chExt cx="10950712" cy="6808464"/>
          </a:xfrm>
        </p:grpSpPr>
        <p:pic>
          <p:nvPicPr>
            <p:cNvPr id="483" name="Google Shape;483;p39"/>
            <p:cNvPicPr preferRelativeResize="0"/>
            <p:nvPr/>
          </p:nvPicPr>
          <p:blipFill>
            <a:blip r:embed="rId3">
              <a:alphaModFix/>
            </a:blip>
            <a:stretch>
              <a:fillRect/>
            </a:stretch>
          </p:blipFill>
          <p:spPr>
            <a:xfrm rot="-5400000" flipH="1">
              <a:off x="6634317" y="3039800"/>
              <a:ext cx="4951375" cy="2978450"/>
            </a:xfrm>
            <a:prstGeom prst="rect">
              <a:avLst/>
            </a:prstGeom>
            <a:noFill/>
            <a:ln>
              <a:noFill/>
            </a:ln>
          </p:spPr>
        </p:pic>
        <p:pic>
          <p:nvPicPr>
            <p:cNvPr id="484" name="Google Shape;484;p39"/>
            <p:cNvPicPr preferRelativeResize="0"/>
            <p:nvPr/>
          </p:nvPicPr>
          <p:blipFill>
            <a:blip r:embed="rId4">
              <a:alphaModFix/>
            </a:blip>
            <a:stretch>
              <a:fillRect/>
            </a:stretch>
          </p:blipFill>
          <p:spPr>
            <a:xfrm rot="10800000">
              <a:off x="-351482" y="1438325"/>
              <a:ext cx="1739930" cy="2298979"/>
            </a:xfrm>
            <a:prstGeom prst="rect">
              <a:avLst/>
            </a:prstGeom>
            <a:noFill/>
            <a:ln>
              <a:noFill/>
            </a:ln>
          </p:spPr>
        </p:pic>
        <p:pic>
          <p:nvPicPr>
            <p:cNvPr id="485" name="Google Shape;485;p39"/>
            <p:cNvPicPr preferRelativeResize="0"/>
            <p:nvPr/>
          </p:nvPicPr>
          <p:blipFill>
            <a:blip r:embed="rId5">
              <a:alphaModFix/>
            </a:blip>
            <a:stretch>
              <a:fillRect/>
            </a:stretch>
          </p:blipFill>
          <p:spPr>
            <a:xfrm flipH="1">
              <a:off x="6346354" y="196248"/>
              <a:ext cx="2306595" cy="1244874"/>
            </a:xfrm>
            <a:prstGeom prst="rect">
              <a:avLst/>
            </a:prstGeom>
            <a:noFill/>
            <a:ln>
              <a:noFill/>
            </a:ln>
          </p:spPr>
        </p:pic>
        <p:pic>
          <p:nvPicPr>
            <p:cNvPr id="486" name="Google Shape;486;p39"/>
            <p:cNvPicPr preferRelativeResize="0"/>
            <p:nvPr/>
          </p:nvPicPr>
          <p:blipFill>
            <a:blip r:embed="rId6">
              <a:alphaModFix/>
            </a:blip>
            <a:stretch>
              <a:fillRect/>
            </a:stretch>
          </p:blipFill>
          <p:spPr>
            <a:xfrm rot="5400000" flipH="1">
              <a:off x="-190108" y="4282349"/>
              <a:ext cx="2225531" cy="1201124"/>
            </a:xfrm>
            <a:prstGeom prst="rect">
              <a:avLst/>
            </a:prstGeom>
            <a:noFill/>
            <a:ln>
              <a:noFill/>
            </a:ln>
          </p:spPr>
        </p:pic>
      </p:grpSp>
      <p:grpSp>
        <p:nvGrpSpPr>
          <p:cNvPr id="487" name="Google Shape;487;p39"/>
          <p:cNvGrpSpPr/>
          <p:nvPr/>
        </p:nvGrpSpPr>
        <p:grpSpPr>
          <a:xfrm>
            <a:off x="-1010729" y="196256"/>
            <a:ext cx="11482381" cy="5256377"/>
            <a:chOff x="-1359579" y="196256"/>
            <a:chExt cx="11482381" cy="5256377"/>
          </a:xfrm>
        </p:grpSpPr>
        <p:pic>
          <p:nvPicPr>
            <p:cNvPr id="488" name="Google Shape;488;p39"/>
            <p:cNvPicPr preferRelativeResize="0"/>
            <p:nvPr/>
          </p:nvPicPr>
          <p:blipFill rotWithShape="1">
            <a:blip r:embed="rId7">
              <a:alphaModFix/>
            </a:blip>
            <a:srcRect/>
            <a:stretch/>
          </p:blipFill>
          <p:spPr>
            <a:xfrm rot="10799971" flipH="1">
              <a:off x="7626903" y="1992296"/>
              <a:ext cx="2495900" cy="1822003"/>
            </a:xfrm>
            <a:prstGeom prst="rect">
              <a:avLst/>
            </a:prstGeom>
            <a:noFill/>
            <a:ln>
              <a:noFill/>
            </a:ln>
          </p:spPr>
        </p:pic>
        <p:pic>
          <p:nvPicPr>
            <p:cNvPr id="489" name="Google Shape;489;p39"/>
            <p:cNvPicPr preferRelativeResize="0"/>
            <p:nvPr/>
          </p:nvPicPr>
          <p:blipFill>
            <a:blip r:embed="rId8">
              <a:alphaModFix/>
            </a:blip>
            <a:stretch>
              <a:fillRect/>
            </a:stretch>
          </p:blipFill>
          <p:spPr>
            <a:xfrm flipH="1">
              <a:off x="-1359579" y="4313211"/>
              <a:ext cx="1560800" cy="1139422"/>
            </a:xfrm>
            <a:prstGeom prst="rect">
              <a:avLst/>
            </a:prstGeom>
            <a:noFill/>
            <a:ln>
              <a:noFill/>
            </a:ln>
          </p:spPr>
        </p:pic>
        <p:pic>
          <p:nvPicPr>
            <p:cNvPr id="490" name="Google Shape;490;p39"/>
            <p:cNvPicPr preferRelativeResize="0"/>
            <p:nvPr/>
          </p:nvPicPr>
          <p:blipFill>
            <a:blip r:embed="rId9">
              <a:alphaModFix/>
            </a:blip>
            <a:stretch>
              <a:fillRect/>
            </a:stretch>
          </p:blipFill>
          <p:spPr>
            <a:xfrm>
              <a:off x="-330850" y="196256"/>
              <a:ext cx="2091899" cy="1527106"/>
            </a:xfrm>
            <a:prstGeom prst="rect">
              <a:avLst/>
            </a:prstGeom>
            <a:noFill/>
            <a:ln>
              <a:noFill/>
            </a:ln>
          </p:spPr>
        </p:pic>
      </p:grpSp>
      <p:sp>
        <p:nvSpPr>
          <p:cNvPr id="491" name="Google Shape;491;p39"/>
          <p:cNvSpPr txBox="1">
            <a:spLocks noGrp="1"/>
          </p:cNvSpPr>
          <p:nvPr>
            <p:ph type="title"/>
          </p:nvPr>
        </p:nvSpPr>
        <p:spPr>
          <a:xfrm>
            <a:off x="-1197811" y="-130124"/>
            <a:ext cx="5229700" cy="1403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Introduction</a:t>
            </a:r>
            <a:endParaRPr sz="2000" dirty="0"/>
          </a:p>
        </p:txBody>
      </p:sp>
      <p:sp>
        <p:nvSpPr>
          <p:cNvPr id="492" name="Google Shape;492;p39"/>
          <p:cNvSpPr txBox="1">
            <a:spLocks noGrp="1"/>
          </p:cNvSpPr>
          <p:nvPr>
            <p:ph type="subTitle" idx="1"/>
          </p:nvPr>
        </p:nvSpPr>
        <p:spPr>
          <a:xfrm>
            <a:off x="322095" y="1174983"/>
            <a:ext cx="8322385" cy="3772261"/>
          </a:xfrm>
          <a:prstGeom prst="rect">
            <a:avLst/>
          </a:prstGeom>
        </p:spPr>
        <p:txBody>
          <a:bodyPr spcFirstLastPara="1" wrap="square" lIns="91425" tIns="91425" rIns="91425" bIns="91425" anchor="t" anchorCtr="0">
            <a:noAutofit/>
          </a:bodyPr>
          <a:lstStyle/>
          <a:p>
            <a:pPr algn="l"/>
            <a:r>
              <a:rPr lang="en-US" dirty="0"/>
              <a:t>"Welcome to our comprehensive overview of mobile app development! In today's digital landscape, mobile applications have become indispensable tools for businesses and individuals alike. From native apps tailored to specific platforms, to progressive web apps offering cross-platform accessibility, and hybrid apps bridging the gap between web and native experiences, the world of mobile app development is rich with diverse possibilities.</a:t>
            </a:r>
          </a:p>
          <a:p>
            <a:pPr algn="l"/>
            <a:endParaRPr lang="en-US" dirty="0"/>
          </a:p>
          <a:p>
            <a:pPr algn="l"/>
            <a:r>
              <a:rPr lang="en-US" dirty="0"/>
              <a:t>In this presentation, we'll delve into the intricacies of mobile app development, exploring the major types of mobile apps, the programming languages powering them, the frameworks shaping their architecture, the methodologies driving their design, and the factors influencing their cost estimation. Understanding these key aspects is essential for developers, entrepreneurs, and stakeholders alike, as they navigate the dynamic realm of mobile technology.</a:t>
            </a:r>
          </a:p>
        </p:txBody>
      </p:sp>
      <p:grpSp>
        <p:nvGrpSpPr>
          <p:cNvPr id="493" name="Google Shape;493;p39"/>
          <p:cNvGrpSpPr/>
          <p:nvPr/>
        </p:nvGrpSpPr>
        <p:grpSpPr>
          <a:xfrm>
            <a:off x="6947124" y="-459803"/>
            <a:ext cx="2500810" cy="3479440"/>
            <a:chOff x="6947124" y="-459803"/>
            <a:chExt cx="2500810" cy="3479440"/>
          </a:xfrm>
        </p:grpSpPr>
        <p:pic>
          <p:nvPicPr>
            <p:cNvPr id="494" name="Google Shape;494;p39"/>
            <p:cNvPicPr preferRelativeResize="0"/>
            <p:nvPr/>
          </p:nvPicPr>
          <p:blipFill rotWithShape="1">
            <a:blip r:embed="rId10">
              <a:alphaModFix/>
            </a:blip>
            <a:srcRect t="2281" b="2271"/>
            <a:stretch/>
          </p:blipFill>
          <p:spPr>
            <a:xfrm flipH="1">
              <a:off x="8772049" y="2345537"/>
              <a:ext cx="675885" cy="674099"/>
            </a:xfrm>
            <a:prstGeom prst="rect">
              <a:avLst/>
            </a:prstGeom>
            <a:noFill/>
            <a:ln>
              <a:noFill/>
            </a:ln>
          </p:spPr>
        </p:pic>
        <p:pic>
          <p:nvPicPr>
            <p:cNvPr id="495" name="Google Shape;495;p39"/>
            <p:cNvPicPr preferRelativeResize="0"/>
            <p:nvPr/>
          </p:nvPicPr>
          <p:blipFill rotWithShape="1">
            <a:blip r:embed="rId11">
              <a:alphaModFix/>
            </a:blip>
            <a:srcRect/>
            <a:stretch/>
          </p:blipFill>
          <p:spPr>
            <a:xfrm flipH="1">
              <a:off x="6947124" y="-459803"/>
              <a:ext cx="855476" cy="884643"/>
            </a:xfrm>
            <a:prstGeom prst="rect">
              <a:avLst/>
            </a:prstGeom>
            <a:noFill/>
            <a:ln>
              <a:noFill/>
            </a:ln>
          </p:spPr>
        </p:pic>
      </p:grpSp>
    </p:spTree>
    <p:extLst>
      <p:ext uri="{BB962C8B-B14F-4D97-AF65-F5344CB8AC3E}">
        <p14:creationId xmlns:p14="http://schemas.microsoft.com/office/powerpoint/2010/main" val="251431520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9"/>
          <p:cNvGrpSpPr/>
          <p:nvPr/>
        </p:nvGrpSpPr>
        <p:grpSpPr>
          <a:xfrm>
            <a:off x="-344606" y="196256"/>
            <a:ext cx="10950712" cy="6808464"/>
            <a:chOff x="-351482" y="196248"/>
            <a:chExt cx="10950712" cy="6808464"/>
          </a:xfrm>
        </p:grpSpPr>
        <p:pic>
          <p:nvPicPr>
            <p:cNvPr id="483" name="Google Shape;483;p39"/>
            <p:cNvPicPr preferRelativeResize="0"/>
            <p:nvPr/>
          </p:nvPicPr>
          <p:blipFill>
            <a:blip r:embed="rId3">
              <a:alphaModFix/>
            </a:blip>
            <a:stretch>
              <a:fillRect/>
            </a:stretch>
          </p:blipFill>
          <p:spPr>
            <a:xfrm rot="-5400000" flipH="1">
              <a:off x="6634317" y="3039800"/>
              <a:ext cx="4951375" cy="2978450"/>
            </a:xfrm>
            <a:prstGeom prst="rect">
              <a:avLst/>
            </a:prstGeom>
            <a:noFill/>
            <a:ln>
              <a:noFill/>
            </a:ln>
          </p:spPr>
        </p:pic>
        <p:pic>
          <p:nvPicPr>
            <p:cNvPr id="484" name="Google Shape;484;p39"/>
            <p:cNvPicPr preferRelativeResize="0"/>
            <p:nvPr/>
          </p:nvPicPr>
          <p:blipFill>
            <a:blip r:embed="rId4">
              <a:alphaModFix/>
            </a:blip>
            <a:stretch>
              <a:fillRect/>
            </a:stretch>
          </p:blipFill>
          <p:spPr>
            <a:xfrm rot="10800000">
              <a:off x="-351482" y="1438325"/>
              <a:ext cx="1739930" cy="2298979"/>
            </a:xfrm>
            <a:prstGeom prst="rect">
              <a:avLst/>
            </a:prstGeom>
            <a:noFill/>
            <a:ln>
              <a:noFill/>
            </a:ln>
          </p:spPr>
        </p:pic>
        <p:pic>
          <p:nvPicPr>
            <p:cNvPr id="485" name="Google Shape;485;p39"/>
            <p:cNvPicPr preferRelativeResize="0"/>
            <p:nvPr/>
          </p:nvPicPr>
          <p:blipFill>
            <a:blip r:embed="rId5">
              <a:alphaModFix/>
            </a:blip>
            <a:stretch>
              <a:fillRect/>
            </a:stretch>
          </p:blipFill>
          <p:spPr>
            <a:xfrm flipH="1">
              <a:off x="6346354" y="196248"/>
              <a:ext cx="2306595" cy="1244874"/>
            </a:xfrm>
            <a:prstGeom prst="rect">
              <a:avLst/>
            </a:prstGeom>
            <a:noFill/>
            <a:ln>
              <a:noFill/>
            </a:ln>
          </p:spPr>
        </p:pic>
        <p:pic>
          <p:nvPicPr>
            <p:cNvPr id="486" name="Google Shape;486;p39"/>
            <p:cNvPicPr preferRelativeResize="0"/>
            <p:nvPr/>
          </p:nvPicPr>
          <p:blipFill>
            <a:blip r:embed="rId6">
              <a:alphaModFix/>
            </a:blip>
            <a:stretch>
              <a:fillRect/>
            </a:stretch>
          </p:blipFill>
          <p:spPr>
            <a:xfrm rot="5400000" flipH="1">
              <a:off x="-190108" y="4282349"/>
              <a:ext cx="2225531" cy="1201124"/>
            </a:xfrm>
            <a:prstGeom prst="rect">
              <a:avLst/>
            </a:prstGeom>
            <a:noFill/>
            <a:ln>
              <a:noFill/>
            </a:ln>
          </p:spPr>
        </p:pic>
      </p:grpSp>
      <p:grpSp>
        <p:nvGrpSpPr>
          <p:cNvPr id="487" name="Google Shape;487;p39"/>
          <p:cNvGrpSpPr/>
          <p:nvPr/>
        </p:nvGrpSpPr>
        <p:grpSpPr>
          <a:xfrm>
            <a:off x="-969478" y="299384"/>
            <a:ext cx="11482381" cy="5256377"/>
            <a:chOff x="-1359579" y="196256"/>
            <a:chExt cx="11482381" cy="5256377"/>
          </a:xfrm>
        </p:grpSpPr>
        <p:pic>
          <p:nvPicPr>
            <p:cNvPr id="488" name="Google Shape;488;p39"/>
            <p:cNvPicPr preferRelativeResize="0"/>
            <p:nvPr/>
          </p:nvPicPr>
          <p:blipFill rotWithShape="1">
            <a:blip r:embed="rId7">
              <a:alphaModFix/>
            </a:blip>
            <a:srcRect/>
            <a:stretch/>
          </p:blipFill>
          <p:spPr>
            <a:xfrm rot="10799971" flipH="1">
              <a:off x="7626903" y="1992296"/>
              <a:ext cx="2495900" cy="1822003"/>
            </a:xfrm>
            <a:prstGeom prst="rect">
              <a:avLst/>
            </a:prstGeom>
            <a:noFill/>
            <a:ln>
              <a:noFill/>
            </a:ln>
          </p:spPr>
        </p:pic>
        <p:pic>
          <p:nvPicPr>
            <p:cNvPr id="489" name="Google Shape;489;p39"/>
            <p:cNvPicPr preferRelativeResize="0"/>
            <p:nvPr/>
          </p:nvPicPr>
          <p:blipFill>
            <a:blip r:embed="rId8">
              <a:alphaModFix/>
            </a:blip>
            <a:stretch>
              <a:fillRect/>
            </a:stretch>
          </p:blipFill>
          <p:spPr>
            <a:xfrm flipH="1">
              <a:off x="-1359579" y="4313211"/>
              <a:ext cx="1560800" cy="1139422"/>
            </a:xfrm>
            <a:prstGeom prst="rect">
              <a:avLst/>
            </a:prstGeom>
            <a:noFill/>
            <a:ln>
              <a:noFill/>
            </a:ln>
          </p:spPr>
        </p:pic>
        <p:pic>
          <p:nvPicPr>
            <p:cNvPr id="490" name="Google Shape;490;p39"/>
            <p:cNvPicPr preferRelativeResize="0"/>
            <p:nvPr/>
          </p:nvPicPr>
          <p:blipFill>
            <a:blip r:embed="rId9">
              <a:alphaModFix/>
            </a:blip>
            <a:stretch>
              <a:fillRect/>
            </a:stretch>
          </p:blipFill>
          <p:spPr>
            <a:xfrm>
              <a:off x="-330850" y="196256"/>
              <a:ext cx="2091899" cy="1527106"/>
            </a:xfrm>
            <a:prstGeom prst="rect">
              <a:avLst/>
            </a:prstGeom>
            <a:noFill/>
            <a:ln>
              <a:noFill/>
            </a:ln>
          </p:spPr>
        </p:pic>
      </p:grpSp>
      <p:sp>
        <p:nvSpPr>
          <p:cNvPr id="491" name="Google Shape;491;p39"/>
          <p:cNvSpPr txBox="1">
            <a:spLocks noGrp="1"/>
          </p:cNvSpPr>
          <p:nvPr>
            <p:ph type="title"/>
          </p:nvPr>
        </p:nvSpPr>
        <p:spPr>
          <a:xfrm>
            <a:off x="-657700" y="-472489"/>
            <a:ext cx="5229700" cy="1403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Types of Mobile Apps</a:t>
            </a:r>
            <a:endParaRPr sz="2000" dirty="0"/>
          </a:p>
        </p:txBody>
      </p:sp>
      <p:sp>
        <p:nvSpPr>
          <p:cNvPr id="492" name="Google Shape;492;p39"/>
          <p:cNvSpPr txBox="1">
            <a:spLocks noGrp="1"/>
          </p:cNvSpPr>
          <p:nvPr>
            <p:ph type="subTitle" idx="1"/>
          </p:nvPr>
        </p:nvSpPr>
        <p:spPr>
          <a:xfrm>
            <a:off x="328971" y="967898"/>
            <a:ext cx="8109253" cy="3561127"/>
          </a:xfrm>
          <a:prstGeom prst="rect">
            <a:avLst/>
          </a:prstGeom>
        </p:spPr>
        <p:txBody>
          <a:bodyPr spcFirstLastPara="1" wrap="square" lIns="91425" tIns="91425" rIns="91425" bIns="91425" anchor="t" anchorCtr="0">
            <a:noAutofit/>
          </a:bodyPr>
          <a:lstStyle/>
          <a:p>
            <a:pPr marL="285750" marR="0" lvl="0" indent="-285750" algn="l">
              <a:spcBef>
                <a:spcPts val="0"/>
              </a:spcBef>
              <a:spcAft>
                <a:spcPts val="0"/>
              </a:spcAft>
              <a:buSzPts val="1200"/>
              <a:buFont typeface="Wingdings" panose="05000000000000000000" pitchFamily="2" charset="2"/>
              <a:buChar char="q"/>
              <a:tabLst>
                <a:tab pos="457200" algn="l"/>
              </a:tabLst>
            </a:pPr>
            <a:r>
              <a:rPr lang="en-US" b="1" u="sng"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Native Apps:</a:t>
            </a:r>
            <a:br>
              <a:rPr lang="en-US"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br>
            <a:r>
              <a:rPr 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Native apps are developed specifically for a</a:t>
            </a:r>
            <a:r>
              <a:rPr lang="en-US"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particular mobile operating system</a:t>
            </a:r>
            <a:r>
              <a:rPr 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such as iOS or Android. They are built using </a:t>
            </a:r>
            <a:r>
              <a:rPr lang="en-US"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platform-specific programming languages and tools</a:t>
            </a:r>
            <a:r>
              <a:rPr 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such as Swift or Objective-C for iOS and Java or Kotlin for Android.</a:t>
            </a:r>
          </a:p>
          <a:p>
            <a:pPr marL="0" marR="0" lvl="0" indent="0" algn="l">
              <a:spcBef>
                <a:spcPts val="0"/>
              </a:spcBef>
              <a:spcAft>
                <a:spcPts val="0"/>
              </a:spcAft>
              <a:buSzPts val="1200"/>
              <a:tabLst>
                <a:tab pos="457200" algn="l"/>
              </a:tabLst>
            </a:pPr>
            <a:endParaRPr 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L="285750" marR="0" lvl="0" indent="-285750" algn="l">
              <a:spcBef>
                <a:spcPts val="0"/>
              </a:spcBef>
              <a:spcAft>
                <a:spcPts val="0"/>
              </a:spcAft>
              <a:buSzPts val="1200"/>
              <a:buFont typeface="Wingdings" panose="05000000000000000000" pitchFamily="2" charset="2"/>
              <a:buChar char="q"/>
              <a:tabLst>
                <a:tab pos="457200" algn="l"/>
              </a:tabLst>
            </a:pPr>
            <a:r>
              <a:rPr lang="en-US" b="1" u="sng" dirty="0">
                <a:effectLst/>
                <a:latin typeface="Times New Roman" panose="02020603050405020304" pitchFamily="18" charset="0"/>
                <a:ea typeface="SimSun" panose="02010600030101010101" pitchFamily="2" charset="-122"/>
                <a:cs typeface="Times New Roman" panose="02020603050405020304" pitchFamily="18" charset="0"/>
              </a:rPr>
              <a:t>Progressive Web Apps (PWAs):</a:t>
            </a:r>
            <a:br>
              <a:rPr lang="en-US" dirty="0">
                <a:effectLst/>
                <a:latin typeface="Times New Roman" panose="02020603050405020304" pitchFamily="18" charset="0"/>
                <a:ea typeface="SimSun" panose="02010600030101010101" pitchFamily="2" charset="-122"/>
                <a:cs typeface="Times New Roman" panose="02020603050405020304" pitchFamily="18" charset="0"/>
              </a:rPr>
            </a:br>
            <a:r>
              <a:rPr lang="en-US" dirty="0">
                <a:effectLst/>
                <a:latin typeface="Times New Roman" panose="02020603050405020304" pitchFamily="18" charset="0"/>
                <a:ea typeface="SimSun" panose="02010600030101010101" pitchFamily="2" charset="-122"/>
                <a:cs typeface="Times New Roman" panose="02020603050405020304" pitchFamily="18" charset="0"/>
              </a:rPr>
              <a:t>PWAs are web applications that are designed to look and function like native apps. They are </a:t>
            </a:r>
            <a:r>
              <a:rPr lang="en-US" b="1" dirty="0">
                <a:effectLst/>
                <a:latin typeface="Times New Roman" panose="02020603050405020304" pitchFamily="18" charset="0"/>
                <a:ea typeface="SimSun" panose="02010600030101010101" pitchFamily="2" charset="-122"/>
                <a:cs typeface="Times New Roman" panose="02020603050405020304" pitchFamily="18" charset="0"/>
              </a:rPr>
              <a:t>accessed through a web browser</a:t>
            </a:r>
            <a:r>
              <a:rPr lang="en-US" dirty="0">
                <a:effectLst/>
                <a:latin typeface="Times New Roman" panose="02020603050405020304" pitchFamily="18" charset="0"/>
                <a:ea typeface="SimSun" panose="02010600030101010101" pitchFamily="2" charset="-122"/>
                <a:cs typeface="Times New Roman" panose="02020603050405020304" pitchFamily="18" charset="0"/>
              </a:rPr>
              <a:t> but can be installed on a user's home screen for quick access.</a:t>
            </a:r>
          </a:p>
          <a:p>
            <a:pPr marL="0" marR="0" lvl="0" indent="0" algn="l">
              <a:spcBef>
                <a:spcPts val="0"/>
              </a:spcBef>
              <a:spcAft>
                <a:spcPts val="0"/>
              </a:spcAft>
              <a:buSzPts val="1200"/>
              <a:tabLst>
                <a:tab pos="457200" algn="l"/>
              </a:tabLst>
            </a:pP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buSzPts val="1200"/>
              <a:buFont typeface="Wingdings" panose="05000000000000000000" pitchFamily="2" charset="2"/>
              <a:buChar char="q"/>
              <a:tabLst>
                <a:tab pos="457200" algn="l"/>
              </a:tabLst>
            </a:pPr>
            <a:r>
              <a:rPr lang="en-US" b="1" u="sng" dirty="0">
                <a:effectLst/>
                <a:latin typeface="Times New Roman" panose="02020603050405020304" pitchFamily="18" charset="0"/>
                <a:ea typeface="SimSun" panose="02010600030101010101" pitchFamily="2" charset="-122"/>
                <a:cs typeface="Times New Roman" panose="02020603050405020304" pitchFamily="18" charset="0"/>
              </a:rPr>
              <a:t>Hybrid Apps:</a:t>
            </a:r>
            <a:br>
              <a:rPr lang="en-US" b="1" dirty="0">
                <a:effectLst/>
                <a:latin typeface="Times New Roman" panose="02020603050405020304" pitchFamily="18" charset="0"/>
                <a:ea typeface="SimSun" panose="02010600030101010101" pitchFamily="2" charset="-122"/>
                <a:cs typeface="Times New Roman" panose="02020603050405020304" pitchFamily="18" charset="0"/>
              </a:rPr>
            </a:br>
            <a:r>
              <a:rPr lang="en-US" dirty="0">
                <a:effectLst/>
                <a:latin typeface="Times New Roman" panose="02020603050405020304" pitchFamily="18" charset="0"/>
                <a:ea typeface="SimSun" panose="02010600030101010101" pitchFamily="2" charset="-122"/>
                <a:cs typeface="Times New Roman" panose="02020603050405020304" pitchFamily="18" charset="0"/>
              </a:rPr>
              <a:t>Hybrid apps are a combination of native and web apps. They are built using web technologies (HTML, CSS, JavaScript) and then wrapped in a native container that allows them to be distributed through app stores.</a:t>
            </a:r>
          </a:p>
          <a:p>
            <a:pPr marL="342900" marR="0" lvl="0" indent="-342900" algn="l">
              <a:spcBef>
                <a:spcPts val="0"/>
              </a:spcBef>
              <a:spcAft>
                <a:spcPts val="0"/>
              </a:spcAft>
              <a:buSzPts val="1200"/>
              <a:buFont typeface="+mj-lt"/>
              <a:buAutoNum type="arabicPeriod"/>
              <a:tabLst>
                <a:tab pos="457200" algn="l"/>
              </a:tabLst>
            </a:pP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a:spcBef>
                <a:spcPts val="0"/>
              </a:spcBef>
              <a:spcAft>
                <a:spcPts val="0"/>
              </a:spcAft>
              <a:buSzPts val="1200"/>
              <a:tabLst>
                <a:tab pos="457200" algn="l"/>
              </a:tabLst>
            </a:pP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p:txBody>
      </p:sp>
      <p:grpSp>
        <p:nvGrpSpPr>
          <p:cNvPr id="493" name="Google Shape;493;p39"/>
          <p:cNvGrpSpPr/>
          <p:nvPr/>
        </p:nvGrpSpPr>
        <p:grpSpPr>
          <a:xfrm>
            <a:off x="6947124" y="-459803"/>
            <a:ext cx="2500810" cy="3479440"/>
            <a:chOff x="6947124" y="-459803"/>
            <a:chExt cx="2500810" cy="3479440"/>
          </a:xfrm>
        </p:grpSpPr>
        <p:pic>
          <p:nvPicPr>
            <p:cNvPr id="494" name="Google Shape;494;p39"/>
            <p:cNvPicPr preferRelativeResize="0"/>
            <p:nvPr/>
          </p:nvPicPr>
          <p:blipFill rotWithShape="1">
            <a:blip r:embed="rId10">
              <a:alphaModFix/>
            </a:blip>
            <a:srcRect t="2281" b="2271"/>
            <a:stretch/>
          </p:blipFill>
          <p:spPr>
            <a:xfrm flipH="1">
              <a:off x="8772049" y="2345537"/>
              <a:ext cx="675885" cy="674099"/>
            </a:xfrm>
            <a:prstGeom prst="rect">
              <a:avLst/>
            </a:prstGeom>
            <a:noFill/>
            <a:ln>
              <a:noFill/>
            </a:ln>
          </p:spPr>
        </p:pic>
        <p:pic>
          <p:nvPicPr>
            <p:cNvPr id="495" name="Google Shape;495;p39"/>
            <p:cNvPicPr preferRelativeResize="0"/>
            <p:nvPr/>
          </p:nvPicPr>
          <p:blipFill rotWithShape="1">
            <a:blip r:embed="rId11">
              <a:alphaModFix/>
            </a:blip>
            <a:srcRect/>
            <a:stretch/>
          </p:blipFill>
          <p:spPr>
            <a:xfrm flipH="1">
              <a:off x="6947124" y="-459803"/>
              <a:ext cx="855476" cy="884643"/>
            </a:xfrm>
            <a:prstGeom prst="rect">
              <a:avLst/>
            </a:prstGeom>
            <a:noFill/>
            <a:ln>
              <a:noFill/>
            </a:ln>
          </p:spPr>
        </p:pic>
      </p:grpSp>
    </p:spTree>
    <p:extLst>
      <p:ext uri="{BB962C8B-B14F-4D97-AF65-F5344CB8AC3E}">
        <p14:creationId xmlns:p14="http://schemas.microsoft.com/office/powerpoint/2010/main" val="10016966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9"/>
          <p:cNvGrpSpPr/>
          <p:nvPr/>
        </p:nvGrpSpPr>
        <p:grpSpPr>
          <a:xfrm>
            <a:off x="-344606" y="196256"/>
            <a:ext cx="10950712" cy="6808464"/>
            <a:chOff x="-351482" y="196248"/>
            <a:chExt cx="10950712" cy="6808464"/>
          </a:xfrm>
        </p:grpSpPr>
        <p:pic>
          <p:nvPicPr>
            <p:cNvPr id="483" name="Google Shape;483;p39"/>
            <p:cNvPicPr preferRelativeResize="0"/>
            <p:nvPr/>
          </p:nvPicPr>
          <p:blipFill>
            <a:blip r:embed="rId3">
              <a:alphaModFix/>
            </a:blip>
            <a:stretch>
              <a:fillRect/>
            </a:stretch>
          </p:blipFill>
          <p:spPr>
            <a:xfrm rot="-5400000" flipH="1">
              <a:off x="6634317" y="3039800"/>
              <a:ext cx="4951375" cy="2978450"/>
            </a:xfrm>
            <a:prstGeom prst="rect">
              <a:avLst/>
            </a:prstGeom>
            <a:noFill/>
            <a:ln>
              <a:noFill/>
            </a:ln>
          </p:spPr>
        </p:pic>
        <p:pic>
          <p:nvPicPr>
            <p:cNvPr id="484" name="Google Shape;484;p39"/>
            <p:cNvPicPr preferRelativeResize="0"/>
            <p:nvPr/>
          </p:nvPicPr>
          <p:blipFill>
            <a:blip r:embed="rId4">
              <a:alphaModFix/>
            </a:blip>
            <a:stretch>
              <a:fillRect/>
            </a:stretch>
          </p:blipFill>
          <p:spPr>
            <a:xfrm rot="10800000">
              <a:off x="-351482" y="1438325"/>
              <a:ext cx="1739930" cy="2298979"/>
            </a:xfrm>
            <a:prstGeom prst="rect">
              <a:avLst/>
            </a:prstGeom>
            <a:noFill/>
            <a:ln>
              <a:noFill/>
            </a:ln>
          </p:spPr>
        </p:pic>
        <p:pic>
          <p:nvPicPr>
            <p:cNvPr id="485" name="Google Shape;485;p39"/>
            <p:cNvPicPr preferRelativeResize="0"/>
            <p:nvPr/>
          </p:nvPicPr>
          <p:blipFill>
            <a:blip r:embed="rId5">
              <a:alphaModFix/>
            </a:blip>
            <a:stretch>
              <a:fillRect/>
            </a:stretch>
          </p:blipFill>
          <p:spPr>
            <a:xfrm flipH="1">
              <a:off x="6346354" y="196248"/>
              <a:ext cx="2306595" cy="1244874"/>
            </a:xfrm>
            <a:prstGeom prst="rect">
              <a:avLst/>
            </a:prstGeom>
            <a:noFill/>
            <a:ln>
              <a:noFill/>
            </a:ln>
          </p:spPr>
        </p:pic>
        <p:pic>
          <p:nvPicPr>
            <p:cNvPr id="486" name="Google Shape;486;p39"/>
            <p:cNvPicPr preferRelativeResize="0"/>
            <p:nvPr/>
          </p:nvPicPr>
          <p:blipFill>
            <a:blip r:embed="rId6">
              <a:alphaModFix/>
            </a:blip>
            <a:stretch>
              <a:fillRect/>
            </a:stretch>
          </p:blipFill>
          <p:spPr>
            <a:xfrm rot="5400000" flipH="1">
              <a:off x="-190108" y="4282349"/>
              <a:ext cx="2225531" cy="1201124"/>
            </a:xfrm>
            <a:prstGeom prst="rect">
              <a:avLst/>
            </a:prstGeom>
            <a:noFill/>
            <a:ln>
              <a:noFill/>
            </a:ln>
          </p:spPr>
        </p:pic>
      </p:grpSp>
      <p:grpSp>
        <p:nvGrpSpPr>
          <p:cNvPr id="487" name="Google Shape;487;p39"/>
          <p:cNvGrpSpPr/>
          <p:nvPr/>
        </p:nvGrpSpPr>
        <p:grpSpPr>
          <a:xfrm>
            <a:off x="-969478" y="299384"/>
            <a:ext cx="11482381" cy="5256377"/>
            <a:chOff x="-1359579" y="196256"/>
            <a:chExt cx="11482381" cy="5256377"/>
          </a:xfrm>
        </p:grpSpPr>
        <p:pic>
          <p:nvPicPr>
            <p:cNvPr id="488" name="Google Shape;488;p39"/>
            <p:cNvPicPr preferRelativeResize="0"/>
            <p:nvPr/>
          </p:nvPicPr>
          <p:blipFill rotWithShape="1">
            <a:blip r:embed="rId7">
              <a:alphaModFix/>
            </a:blip>
            <a:srcRect/>
            <a:stretch/>
          </p:blipFill>
          <p:spPr>
            <a:xfrm rot="10799971" flipH="1">
              <a:off x="7626903" y="1992296"/>
              <a:ext cx="2495900" cy="1822003"/>
            </a:xfrm>
            <a:prstGeom prst="rect">
              <a:avLst/>
            </a:prstGeom>
            <a:noFill/>
            <a:ln>
              <a:noFill/>
            </a:ln>
          </p:spPr>
        </p:pic>
        <p:pic>
          <p:nvPicPr>
            <p:cNvPr id="489" name="Google Shape;489;p39"/>
            <p:cNvPicPr preferRelativeResize="0"/>
            <p:nvPr/>
          </p:nvPicPr>
          <p:blipFill>
            <a:blip r:embed="rId8">
              <a:alphaModFix/>
            </a:blip>
            <a:stretch>
              <a:fillRect/>
            </a:stretch>
          </p:blipFill>
          <p:spPr>
            <a:xfrm flipH="1">
              <a:off x="-1359579" y="4313211"/>
              <a:ext cx="1560800" cy="1139422"/>
            </a:xfrm>
            <a:prstGeom prst="rect">
              <a:avLst/>
            </a:prstGeom>
            <a:noFill/>
            <a:ln>
              <a:noFill/>
            </a:ln>
          </p:spPr>
        </p:pic>
        <p:pic>
          <p:nvPicPr>
            <p:cNvPr id="490" name="Google Shape;490;p39"/>
            <p:cNvPicPr preferRelativeResize="0"/>
            <p:nvPr/>
          </p:nvPicPr>
          <p:blipFill>
            <a:blip r:embed="rId9">
              <a:alphaModFix/>
            </a:blip>
            <a:stretch>
              <a:fillRect/>
            </a:stretch>
          </p:blipFill>
          <p:spPr>
            <a:xfrm>
              <a:off x="-330850" y="196256"/>
              <a:ext cx="2091899" cy="1527106"/>
            </a:xfrm>
            <a:prstGeom prst="rect">
              <a:avLst/>
            </a:prstGeom>
            <a:noFill/>
            <a:ln>
              <a:noFill/>
            </a:ln>
          </p:spPr>
        </p:pic>
      </p:grpSp>
      <p:sp>
        <p:nvSpPr>
          <p:cNvPr id="491" name="Google Shape;491;p39"/>
          <p:cNvSpPr txBox="1">
            <a:spLocks noGrp="1"/>
          </p:cNvSpPr>
          <p:nvPr>
            <p:ph type="title"/>
          </p:nvPr>
        </p:nvSpPr>
        <p:spPr>
          <a:xfrm>
            <a:off x="-42035" y="-670991"/>
            <a:ext cx="5229700" cy="1403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Mobile Programming Languages</a:t>
            </a:r>
            <a:endParaRPr sz="2000" dirty="0"/>
          </a:p>
        </p:txBody>
      </p:sp>
      <p:sp>
        <p:nvSpPr>
          <p:cNvPr id="492" name="Google Shape;492;p39"/>
          <p:cNvSpPr txBox="1">
            <a:spLocks noGrp="1"/>
          </p:cNvSpPr>
          <p:nvPr>
            <p:ph type="subTitle" idx="1"/>
          </p:nvPr>
        </p:nvSpPr>
        <p:spPr>
          <a:xfrm>
            <a:off x="328971" y="692112"/>
            <a:ext cx="8109253" cy="3561127"/>
          </a:xfrm>
          <a:prstGeom prst="rect">
            <a:avLst/>
          </a:prstGeom>
        </p:spPr>
        <p:txBody>
          <a:bodyPr spcFirstLastPara="1" wrap="square" lIns="91425" tIns="91425" rIns="91425" bIns="91425" anchor="t" anchorCtr="0">
            <a:noAutofit/>
          </a:bodyPr>
          <a:lstStyle/>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1. </a:t>
            </a:r>
            <a:r>
              <a:rPr lang="en-US" sz="1200" b="1"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React Native:</a:t>
            </a:r>
            <a:endPar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Language</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JavaScript</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Key Features</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Code sharing between iOS and Android, hot-reloading for faster development, large ecosystem of community-driven packages.</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Performance</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Generally performs well, but can be slower than native apps for complex UI or heavy computations.</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Cost &amp; Time to Market</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Faster development due to code sharing, potentially reducing costs and time to market.</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UX &amp; UI</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Native-like look and feel, but may require additional work for pixel-perfect UI.</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Complexity</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Moderate complexity, especially for complex UI or platform-specific features.</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Community Support</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Large and active community with extensive resources and support.</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Usage</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Cross-platform app development for iOS and Android.</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2. </a:t>
            </a:r>
            <a:r>
              <a:rPr lang="en-US" sz="1200" b="1"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Flutter</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Language</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Dart</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Key Features</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Fast and customizable UI development, hot-reloading, extensive widget library, single code base for iOS and Android.</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Performance</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High-performance apps due to the use of the </a:t>
            </a:r>
            <a:r>
              <a:rPr lang="en-US" sz="1200" dirty="0" err="1">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Skia</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rendering engine and native-like UI components.</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Cost &amp; Time to Market</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Faster development with a single code base, potentially reducing costs and time to market.</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UX &amp; UI</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Offers a customizable UI with its own rendering engine, allowing for visually appealing and native-like interfaces.</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Complexity</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Moderate complexity, especially for complex UI or platform-specific features.</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Community Support</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Growing community with increasing popularity, along with official support from Google.</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 </a:t>
            </a:r>
            <a:r>
              <a:rPr lang="en-US" sz="1200" u="sng"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Usage</a:t>
            </a: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Cross-platform app development for iOS, Android, web, desktop (experimental).</a:t>
            </a:r>
          </a:p>
          <a:p>
            <a:pPr marL="228600" marR="0" algn="l">
              <a:spcBef>
                <a:spcPts val="0"/>
              </a:spcBef>
              <a:spcAft>
                <a:spcPts val="0"/>
              </a:spcAft>
            </a:pPr>
            <a:r>
              <a:rPr lang="en-US" sz="1200" dirty="0">
                <a:solidFill>
                  <a:schemeClr val="bg1">
                    <a:lumMod val="10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p>
        </p:txBody>
      </p:sp>
      <p:grpSp>
        <p:nvGrpSpPr>
          <p:cNvPr id="493" name="Google Shape;493;p39"/>
          <p:cNvGrpSpPr/>
          <p:nvPr/>
        </p:nvGrpSpPr>
        <p:grpSpPr>
          <a:xfrm>
            <a:off x="6947124" y="-459803"/>
            <a:ext cx="2500810" cy="3479440"/>
            <a:chOff x="6947124" y="-459803"/>
            <a:chExt cx="2500810" cy="3479440"/>
          </a:xfrm>
        </p:grpSpPr>
        <p:pic>
          <p:nvPicPr>
            <p:cNvPr id="494" name="Google Shape;494;p39"/>
            <p:cNvPicPr preferRelativeResize="0"/>
            <p:nvPr/>
          </p:nvPicPr>
          <p:blipFill rotWithShape="1">
            <a:blip r:embed="rId10">
              <a:alphaModFix/>
            </a:blip>
            <a:srcRect t="2281" b="2271"/>
            <a:stretch/>
          </p:blipFill>
          <p:spPr>
            <a:xfrm flipH="1">
              <a:off x="8772049" y="2345537"/>
              <a:ext cx="675885" cy="674099"/>
            </a:xfrm>
            <a:prstGeom prst="rect">
              <a:avLst/>
            </a:prstGeom>
            <a:noFill/>
            <a:ln>
              <a:noFill/>
            </a:ln>
          </p:spPr>
        </p:pic>
        <p:pic>
          <p:nvPicPr>
            <p:cNvPr id="495" name="Google Shape;495;p39"/>
            <p:cNvPicPr preferRelativeResize="0"/>
            <p:nvPr/>
          </p:nvPicPr>
          <p:blipFill rotWithShape="1">
            <a:blip r:embed="rId11">
              <a:alphaModFix/>
            </a:blip>
            <a:srcRect/>
            <a:stretch/>
          </p:blipFill>
          <p:spPr>
            <a:xfrm flipH="1">
              <a:off x="6947124" y="-459803"/>
              <a:ext cx="855476" cy="884643"/>
            </a:xfrm>
            <a:prstGeom prst="rect">
              <a:avLst/>
            </a:prstGeom>
            <a:noFill/>
            <a:ln>
              <a:noFill/>
            </a:ln>
          </p:spPr>
        </p:pic>
      </p:grpSp>
    </p:spTree>
    <p:extLst>
      <p:ext uri="{BB962C8B-B14F-4D97-AF65-F5344CB8AC3E}">
        <p14:creationId xmlns:p14="http://schemas.microsoft.com/office/powerpoint/2010/main" val="372437906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9"/>
          <p:cNvGrpSpPr/>
          <p:nvPr/>
        </p:nvGrpSpPr>
        <p:grpSpPr>
          <a:xfrm>
            <a:off x="-344606" y="196256"/>
            <a:ext cx="10950712" cy="6808464"/>
            <a:chOff x="-351482" y="196248"/>
            <a:chExt cx="10950712" cy="6808464"/>
          </a:xfrm>
        </p:grpSpPr>
        <p:pic>
          <p:nvPicPr>
            <p:cNvPr id="483" name="Google Shape;483;p39"/>
            <p:cNvPicPr preferRelativeResize="0"/>
            <p:nvPr/>
          </p:nvPicPr>
          <p:blipFill>
            <a:blip r:embed="rId3">
              <a:alphaModFix/>
            </a:blip>
            <a:stretch>
              <a:fillRect/>
            </a:stretch>
          </p:blipFill>
          <p:spPr>
            <a:xfrm rot="-5400000" flipH="1">
              <a:off x="6634317" y="3039800"/>
              <a:ext cx="4951375" cy="2978450"/>
            </a:xfrm>
            <a:prstGeom prst="rect">
              <a:avLst/>
            </a:prstGeom>
            <a:noFill/>
            <a:ln>
              <a:noFill/>
            </a:ln>
          </p:spPr>
        </p:pic>
        <p:pic>
          <p:nvPicPr>
            <p:cNvPr id="484" name="Google Shape;484;p39"/>
            <p:cNvPicPr preferRelativeResize="0"/>
            <p:nvPr/>
          </p:nvPicPr>
          <p:blipFill>
            <a:blip r:embed="rId4">
              <a:alphaModFix/>
            </a:blip>
            <a:stretch>
              <a:fillRect/>
            </a:stretch>
          </p:blipFill>
          <p:spPr>
            <a:xfrm rot="10800000">
              <a:off x="-351482" y="1438325"/>
              <a:ext cx="1739930" cy="2298979"/>
            </a:xfrm>
            <a:prstGeom prst="rect">
              <a:avLst/>
            </a:prstGeom>
            <a:noFill/>
            <a:ln>
              <a:noFill/>
            </a:ln>
          </p:spPr>
        </p:pic>
        <p:pic>
          <p:nvPicPr>
            <p:cNvPr id="485" name="Google Shape;485;p39"/>
            <p:cNvPicPr preferRelativeResize="0"/>
            <p:nvPr/>
          </p:nvPicPr>
          <p:blipFill>
            <a:blip r:embed="rId5">
              <a:alphaModFix/>
            </a:blip>
            <a:stretch>
              <a:fillRect/>
            </a:stretch>
          </p:blipFill>
          <p:spPr>
            <a:xfrm flipH="1">
              <a:off x="6346354" y="196248"/>
              <a:ext cx="2306595" cy="1244874"/>
            </a:xfrm>
            <a:prstGeom prst="rect">
              <a:avLst/>
            </a:prstGeom>
            <a:noFill/>
            <a:ln>
              <a:noFill/>
            </a:ln>
          </p:spPr>
        </p:pic>
        <p:pic>
          <p:nvPicPr>
            <p:cNvPr id="486" name="Google Shape;486;p39"/>
            <p:cNvPicPr preferRelativeResize="0"/>
            <p:nvPr/>
          </p:nvPicPr>
          <p:blipFill>
            <a:blip r:embed="rId6">
              <a:alphaModFix/>
            </a:blip>
            <a:stretch>
              <a:fillRect/>
            </a:stretch>
          </p:blipFill>
          <p:spPr>
            <a:xfrm rot="5400000" flipH="1">
              <a:off x="-190108" y="4282349"/>
              <a:ext cx="2225531" cy="1201124"/>
            </a:xfrm>
            <a:prstGeom prst="rect">
              <a:avLst/>
            </a:prstGeom>
            <a:noFill/>
            <a:ln>
              <a:noFill/>
            </a:ln>
          </p:spPr>
        </p:pic>
      </p:grpSp>
      <p:grpSp>
        <p:nvGrpSpPr>
          <p:cNvPr id="487" name="Google Shape;487;p39"/>
          <p:cNvGrpSpPr/>
          <p:nvPr/>
        </p:nvGrpSpPr>
        <p:grpSpPr>
          <a:xfrm>
            <a:off x="-969478" y="299384"/>
            <a:ext cx="11482381" cy="5256377"/>
            <a:chOff x="-1359579" y="196256"/>
            <a:chExt cx="11482381" cy="5256377"/>
          </a:xfrm>
        </p:grpSpPr>
        <p:pic>
          <p:nvPicPr>
            <p:cNvPr id="488" name="Google Shape;488;p39"/>
            <p:cNvPicPr preferRelativeResize="0"/>
            <p:nvPr/>
          </p:nvPicPr>
          <p:blipFill rotWithShape="1">
            <a:blip r:embed="rId7">
              <a:alphaModFix/>
            </a:blip>
            <a:srcRect/>
            <a:stretch/>
          </p:blipFill>
          <p:spPr>
            <a:xfrm rot="10799971" flipH="1">
              <a:off x="7626903" y="1992296"/>
              <a:ext cx="2495900" cy="1822003"/>
            </a:xfrm>
            <a:prstGeom prst="rect">
              <a:avLst/>
            </a:prstGeom>
            <a:noFill/>
            <a:ln>
              <a:noFill/>
            </a:ln>
          </p:spPr>
        </p:pic>
        <p:pic>
          <p:nvPicPr>
            <p:cNvPr id="489" name="Google Shape;489;p39"/>
            <p:cNvPicPr preferRelativeResize="0"/>
            <p:nvPr/>
          </p:nvPicPr>
          <p:blipFill>
            <a:blip r:embed="rId8">
              <a:alphaModFix/>
            </a:blip>
            <a:stretch>
              <a:fillRect/>
            </a:stretch>
          </p:blipFill>
          <p:spPr>
            <a:xfrm flipH="1">
              <a:off x="-1359579" y="4313211"/>
              <a:ext cx="1560800" cy="1139422"/>
            </a:xfrm>
            <a:prstGeom prst="rect">
              <a:avLst/>
            </a:prstGeom>
            <a:noFill/>
            <a:ln>
              <a:noFill/>
            </a:ln>
          </p:spPr>
        </p:pic>
        <p:pic>
          <p:nvPicPr>
            <p:cNvPr id="490" name="Google Shape;490;p39"/>
            <p:cNvPicPr preferRelativeResize="0"/>
            <p:nvPr/>
          </p:nvPicPr>
          <p:blipFill>
            <a:blip r:embed="rId9">
              <a:alphaModFix/>
            </a:blip>
            <a:stretch>
              <a:fillRect/>
            </a:stretch>
          </p:blipFill>
          <p:spPr>
            <a:xfrm>
              <a:off x="-330850" y="196256"/>
              <a:ext cx="2091899" cy="1527106"/>
            </a:xfrm>
            <a:prstGeom prst="rect">
              <a:avLst/>
            </a:prstGeom>
            <a:noFill/>
            <a:ln>
              <a:noFill/>
            </a:ln>
          </p:spPr>
        </p:pic>
      </p:grpSp>
      <p:sp>
        <p:nvSpPr>
          <p:cNvPr id="491" name="Google Shape;491;p39"/>
          <p:cNvSpPr txBox="1">
            <a:spLocks noGrp="1"/>
          </p:cNvSpPr>
          <p:nvPr>
            <p:ph type="title"/>
          </p:nvPr>
        </p:nvSpPr>
        <p:spPr>
          <a:xfrm>
            <a:off x="-109904" y="-842376"/>
            <a:ext cx="5229700" cy="1403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Mobile Programming Languages</a:t>
            </a:r>
            <a:endParaRPr sz="2000" dirty="0"/>
          </a:p>
        </p:txBody>
      </p:sp>
      <p:sp>
        <p:nvSpPr>
          <p:cNvPr id="492" name="Google Shape;492;p39"/>
          <p:cNvSpPr txBox="1">
            <a:spLocks noGrp="1"/>
          </p:cNvSpPr>
          <p:nvPr>
            <p:ph type="subTitle" idx="1"/>
          </p:nvPr>
        </p:nvSpPr>
        <p:spPr>
          <a:xfrm>
            <a:off x="328971" y="434033"/>
            <a:ext cx="8109253" cy="3561127"/>
          </a:xfrm>
          <a:prstGeom prst="rect">
            <a:avLst/>
          </a:prstGeom>
        </p:spPr>
        <p:txBody>
          <a:bodyPr spcFirstLastPara="1" wrap="square" lIns="91425" tIns="91425" rIns="91425" bIns="91425" anchor="t" anchorCtr="0">
            <a:noAutofit/>
          </a:bodyPr>
          <a:lstStyle/>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3. </a:t>
            </a:r>
            <a:r>
              <a:rPr lang="en-US" sz="1000" b="1" dirty="0">
                <a:effectLst/>
                <a:latin typeface="Times New Roman" panose="02020603050405020304" pitchFamily="18" charset="0"/>
                <a:ea typeface="SimSun" panose="02010600030101010101" pitchFamily="2" charset="-122"/>
                <a:cs typeface="Times New Roman" panose="02020603050405020304" pitchFamily="18" charset="0"/>
              </a:rPr>
              <a:t>Xamarin</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Language</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C#</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Key Features</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Code sharing between iOS and Android, access to native APIs, extensive libraries and tools.</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Performance</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Provides native-like performance as the code is compiled to native binaries.</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 Cost &amp; Time to Market</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Development time can be reduced by sharing code, but may require additional effort for platform-specific UI and features.</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UX &amp; UI</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Can achieve platform-specific UI and native-like experiences.</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Complexity</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Moderate to high complexity, especially for complex UI and platform-specific features.</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Community Support</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Active community with resources and support from Microsoft.</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Usage</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Cross-platform app development for iOS and Android.</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4. </a:t>
            </a:r>
            <a:r>
              <a:rPr lang="en-US" sz="1000" b="1" dirty="0">
                <a:effectLst/>
                <a:latin typeface="Times New Roman" panose="02020603050405020304" pitchFamily="18" charset="0"/>
                <a:ea typeface="SimSun" panose="02010600030101010101" pitchFamily="2" charset="-122"/>
                <a:cs typeface="Times New Roman" panose="02020603050405020304" pitchFamily="18" charset="0"/>
              </a:rPr>
              <a:t>Native-script:</a:t>
            </a:r>
            <a:endParaRPr lang="en-US" sz="1000" dirty="0">
              <a:effectLst/>
              <a:latin typeface="Times New Roman" panose="02020603050405020304" pitchFamily="18" charset="0"/>
              <a:ea typeface="SimSun" panose="02010600030101010101" pitchFamily="2" charset="-122"/>
              <a:cs typeface="Times New Roman" panose="02020603050405020304" pitchFamily="18" charset="0"/>
            </a:endParaRP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Language</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JavaScript, Typescript</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Key Features</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Access to native APIs, UI components, and libraries, code sharing between iOS and Android.</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Performance</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Native performance as the code is executed directly on the device.</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Cost &amp; Time to Market</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Development time can be reduced with code sharing, but platform-specific UI and features may require additional effort.</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UX &amp; UI</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Can achieve platform-specific UI and native-like experiences.</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Complexity</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Moderate to high complexity, especially for complex UI and platform-specific features.</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Community Support</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Active community with resources and support from Progress Software.</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Usage</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Cross-platform app development for iOS and Android.</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5. </a:t>
            </a:r>
            <a:r>
              <a:rPr lang="en-US" sz="1000" b="1" dirty="0">
                <a:effectLst/>
                <a:latin typeface="Times New Roman" panose="02020603050405020304" pitchFamily="18" charset="0"/>
                <a:ea typeface="SimSun" panose="02010600030101010101" pitchFamily="2" charset="-122"/>
                <a:cs typeface="Times New Roman" panose="02020603050405020304" pitchFamily="18" charset="0"/>
              </a:rPr>
              <a:t>Ionic:</a:t>
            </a:r>
            <a:endParaRPr lang="en-US" sz="1000" dirty="0">
              <a:effectLst/>
              <a:latin typeface="Times New Roman" panose="02020603050405020304" pitchFamily="18" charset="0"/>
              <a:ea typeface="SimSun" panose="02010600030101010101" pitchFamily="2" charset="-122"/>
              <a:cs typeface="Times New Roman" panose="02020603050405020304" pitchFamily="18" charset="0"/>
            </a:endParaRP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Language</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HTML, CSS, JavaScript, Typescript</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Key Features</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Uses web technologies, code sharing across multiple platforms (including web), extensive UI components.</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Performance</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Performance can be slower compared to native apps, particularly for complex or resource-intensive applications.</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Cost &amp; Time to Market</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Development time can be reduced with code sharing, potentially reducing costs and time to market.</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UX &amp; UI</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Uses web-based UI components, resulting in consistent but not fully native UI experiences.</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Complexity</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Generally considered less complex due to web technologies, but may face limitations for complex native integration.</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Community Support</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Active community with resources and support.</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000" u="sng" dirty="0">
                <a:effectLst/>
                <a:latin typeface="Times New Roman" panose="02020603050405020304" pitchFamily="18" charset="0"/>
                <a:ea typeface="SimSun" panose="02010600030101010101" pitchFamily="2" charset="-122"/>
                <a:cs typeface="Times New Roman" panose="02020603050405020304" pitchFamily="18" charset="0"/>
              </a:rPr>
              <a:t>Usage</a:t>
            </a: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Cross-platform app development for iOS, Android, and web.</a:t>
            </a:r>
          </a:p>
          <a:p>
            <a:pPr marL="228600" marR="0" algn="l">
              <a:spcBef>
                <a:spcPts val="0"/>
              </a:spcBef>
              <a:spcAft>
                <a:spcPts val="0"/>
              </a:spcAft>
            </a:pPr>
            <a:r>
              <a:rPr lang="en-US" sz="1000" dirty="0">
                <a:effectLst/>
                <a:latin typeface="Times New Roman" panose="02020603050405020304" pitchFamily="18" charset="0"/>
                <a:ea typeface="SimSun" panose="02010600030101010101" pitchFamily="2" charset="-122"/>
                <a:cs typeface="Times New Roman" panose="02020603050405020304" pitchFamily="18" charset="0"/>
              </a:rPr>
              <a:t> </a:t>
            </a:r>
          </a:p>
        </p:txBody>
      </p:sp>
      <p:grpSp>
        <p:nvGrpSpPr>
          <p:cNvPr id="493" name="Google Shape;493;p39"/>
          <p:cNvGrpSpPr/>
          <p:nvPr/>
        </p:nvGrpSpPr>
        <p:grpSpPr>
          <a:xfrm>
            <a:off x="6947124" y="-459803"/>
            <a:ext cx="2500810" cy="3479440"/>
            <a:chOff x="6947124" y="-459803"/>
            <a:chExt cx="2500810" cy="3479440"/>
          </a:xfrm>
        </p:grpSpPr>
        <p:pic>
          <p:nvPicPr>
            <p:cNvPr id="494" name="Google Shape;494;p39"/>
            <p:cNvPicPr preferRelativeResize="0"/>
            <p:nvPr/>
          </p:nvPicPr>
          <p:blipFill rotWithShape="1">
            <a:blip r:embed="rId10">
              <a:alphaModFix/>
            </a:blip>
            <a:srcRect t="2281" b="2271"/>
            <a:stretch/>
          </p:blipFill>
          <p:spPr>
            <a:xfrm flipH="1">
              <a:off x="8772049" y="2345537"/>
              <a:ext cx="675885" cy="674099"/>
            </a:xfrm>
            <a:prstGeom prst="rect">
              <a:avLst/>
            </a:prstGeom>
            <a:noFill/>
            <a:ln>
              <a:noFill/>
            </a:ln>
          </p:spPr>
        </p:pic>
        <p:pic>
          <p:nvPicPr>
            <p:cNvPr id="495" name="Google Shape;495;p39"/>
            <p:cNvPicPr preferRelativeResize="0"/>
            <p:nvPr/>
          </p:nvPicPr>
          <p:blipFill rotWithShape="1">
            <a:blip r:embed="rId11">
              <a:alphaModFix/>
            </a:blip>
            <a:srcRect/>
            <a:stretch/>
          </p:blipFill>
          <p:spPr>
            <a:xfrm flipH="1">
              <a:off x="6947124" y="-459803"/>
              <a:ext cx="855476" cy="884643"/>
            </a:xfrm>
            <a:prstGeom prst="rect">
              <a:avLst/>
            </a:prstGeom>
            <a:noFill/>
            <a:ln>
              <a:noFill/>
            </a:ln>
          </p:spPr>
        </p:pic>
      </p:grpSp>
    </p:spTree>
    <p:extLst>
      <p:ext uri="{BB962C8B-B14F-4D97-AF65-F5344CB8AC3E}">
        <p14:creationId xmlns:p14="http://schemas.microsoft.com/office/powerpoint/2010/main" val="263023308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9"/>
          <p:cNvGrpSpPr/>
          <p:nvPr/>
        </p:nvGrpSpPr>
        <p:grpSpPr>
          <a:xfrm>
            <a:off x="-344606" y="196256"/>
            <a:ext cx="10950712" cy="6808464"/>
            <a:chOff x="-351482" y="196248"/>
            <a:chExt cx="10950712" cy="6808464"/>
          </a:xfrm>
        </p:grpSpPr>
        <p:pic>
          <p:nvPicPr>
            <p:cNvPr id="483" name="Google Shape;483;p39"/>
            <p:cNvPicPr preferRelativeResize="0"/>
            <p:nvPr/>
          </p:nvPicPr>
          <p:blipFill>
            <a:blip r:embed="rId3">
              <a:alphaModFix/>
            </a:blip>
            <a:stretch>
              <a:fillRect/>
            </a:stretch>
          </p:blipFill>
          <p:spPr>
            <a:xfrm rot="-5400000" flipH="1">
              <a:off x="6634317" y="3039800"/>
              <a:ext cx="4951375" cy="2978450"/>
            </a:xfrm>
            <a:prstGeom prst="rect">
              <a:avLst/>
            </a:prstGeom>
            <a:noFill/>
            <a:ln>
              <a:noFill/>
            </a:ln>
          </p:spPr>
        </p:pic>
        <p:pic>
          <p:nvPicPr>
            <p:cNvPr id="484" name="Google Shape;484;p39"/>
            <p:cNvPicPr preferRelativeResize="0"/>
            <p:nvPr/>
          </p:nvPicPr>
          <p:blipFill>
            <a:blip r:embed="rId4">
              <a:alphaModFix/>
            </a:blip>
            <a:stretch>
              <a:fillRect/>
            </a:stretch>
          </p:blipFill>
          <p:spPr>
            <a:xfrm rot="10800000">
              <a:off x="-351482" y="1438325"/>
              <a:ext cx="1739930" cy="2298979"/>
            </a:xfrm>
            <a:prstGeom prst="rect">
              <a:avLst/>
            </a:prstGeom>
            <a:noFill/>
            <a:ln>
              <a:noFill/>
            </a:ln>
          </p:spPr>
        </p:pic>
        <p:pic>
          <p:nvPicPr>
            <p:cNvPr id="485" name="Google Shape;485;p39"/>
            <p:cNvPicPr preferRelativeResize="0"/>
            <p:nvPr/>
          </p:nvPicPr>
          <p:blipFill>
            <a:blip r:embed="rId5">
              <a:alphaModFix/>
            </a:blip>
            <a:stretch>
              <a:fillRect/>
            </a:stretch>
          </p:blipFill>
          <p:spPr>
            <a:xfrm flipH="1">
              <a:off x="6346354" y="196248"/>
              <a:ext cx="2306595" cy="1244874"/>
            </a:xfrm>
            <a:prstGeom prst="rect">
              <a:avLst/>
            </a:prstGeom>
            <a:noFill/>
            <a:ln>
              <a:noFill/>
            </a:ln>
          </p:spPr>
        </p:pic>
        <p:pic>
          <p:nvPicPr>
            <p:cNvPr id="486" name="Google Shape;486;p39"/>
            <p:cNvPicPr preferRelativeResize="0"/>
            <p:nvPr/>
          </p:nvPicPr>
          <p:blipFill>
            <a:blip r:embed="rId6">
              <a:alphaModFix/>
            </a:blip>
            <a:stretch>
              <a:fillRect/>
            </a:stretch>
          </p:blipFill>
          <p:spPr>
            <a:xfrm rot="5400000" flipH="1">
              <a:off x="-190108" y="4282349"/>
              <a:ext cx="2225531" cy="1201124"/>
            </a:xfrm>
            <a:prstGeom prst="rect">
              <a:avLst/>
            </a:prstGeom>
            <a:noFill/>
            <a:ln>
              <a:noFill/>
            </a:ln>
          </p:spPr>
        </p:pic>
      </p:grpSp>
      <p:grpSp>
        <p:nvGrpSpPr>
          <p:cNvPr id="487" name="Google Shape;487;p39"/>
          <p:cNvGrpSpPr/>
          <p:nvPr/>
        </p:nvGrpSpPr>
        <p:grpSpPr>
          <a:xfrm>
            <a:off x="-876275" y="299384"/>
            <a:ext cx="11482381" cy="5256377"/>
            <a:chOff x="-1359579" y="196256"/>
            <a:chExt cx="11482381" cy="5256377"/>
          </a:xfrm>
        </p:grpSpPr>
        <p:pic>
          <p:nvPicPr>
            <p:cNvPr id="488" name="Google Shape;488;p39"/>
            <p:cNvPicPr preferRelativeResize="0"/>
            <p:nvPr/>
          </p:nvPicPr>
          <p:blipFill rotWithShape="1">
            <a:blip r:embed="rId7">
              <a:alphaModFix/>
            </a:blip>
            <a:srcRect/>
            <a:stretch/>
          </p:blipFill>
          <p:spPr>
            <a:xfrm rot="10799971" flipH="1">
              <a:off x="7626903" y="1992296"/>
              <a:ext cx="2495900" cy="1822003"/>
            </a:xfrm>
            <a:prstGeom prst="rect">
              <a:avLst/>
            </a:prstGeom>
            <a:noFill/>
            <a:ln>
              <a:noFill/>
            </a:ln>
          </p:spPr>
        </p:pic>
        <p:pic>
          <p:nvPicPr>
            <p:cNvPr id="489" name="Google Shape;489;p39"/>
            <p:cNvPicPr preferRelativeResize="0"/>
            <p:nvPr/>
          </p:nvPicPr>
          <p:blipFill>
            <a:blip r:embed="rId8">
              <a:alphaModFix/>
            </a:blip>
            <a:stretch>
              <a:fillRect/>
            </a:stretch>
          </p:blipFill>
          <p:spPr>
            <a:xfrm flipH="1">
              <a:off x="-1359579" y="4313211"/>
              <a:ext cx="1560800" cy="1139422"/>
            </a:xfrm>
            <a:prstGeom prst="rect">
              <a:avLst/>
            </a:prstGeom>
            <a:noFill/>
            <a:ln>
              <a:noFill/>
            </a:ln>
          </p:spPr>
        </p:pic>
        <p:pic>
          <p:nvPicPr>
            <p:cNvPr id="490" name="Google Shape;490;p39"/>
            <p:cNvPicPr preferRelativeResize="0"/>
            <p:nvPr/>
          </p:nvPicPr>
          <p:blipFill>
            <a:blip r:embed="rId9">
              <a:alphaModFix/>
            </a:blip>
            <a:stretch>
              <a:fillRect/>
            </a:stretch>
          </p:blipFill>
          <p:spPr>
            <a:xfrm>
              <a:off x="-330850" y="196256"/>
              <a:ext cx="2091899" cy="1527106"/>
            </a:xfrm>
            <a:prstGeom prst="rect">
              <a:avLst/>
            </a:prstGeom>
            <a:noFill/>
            <a:ln>
              <a:noFill/>
            </a:ln>
          </p:spPr>
        </p:pic>
      </p:grpSp>
      <p:sp>
        <p:nvSpPr>
          <p:cNvPr id="491" name="Google Shape;491;p39"/>
          <p:cNvSpPr txBox="1">
            <a:spLocks noGrp="1"/>
          </p:cNvSpPr>
          <p:nvPr>
            <p:ph type="title"/>
          </p:nvPr>
        </p:nvSpPr>
        <p:spPr>
          <a:xfrm>
            <a:off x="-95875" y="-651275"/>
            <a:ext cx="6711221" cy="1403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Mobile App Architectures and Design Patterns</a:t>
            </a:r>
            <a:endParaRPr sz="2000" dirty="0"/>
          </a:p>
        </p:txBody>
      </p:sp>
      <p:sp>
        <p:nvSpPr>
          <p:cNvPr id="492" name="Google Shape;492;p39"/>
          <p:cNvSpPr txBox="1">
            <a:spLocks noGrp="1"/>
          </p:cNvSpPr>
          <p:nvPr>
            <p:ph type="subTitle" idx="1"/>
          </p:nvPr>
        </p:nvSpPr>
        <p:spPr>
          <a:xfrm>
            <a:off x="328971" y="768817"/>
            <a:ext cx="8109253" cy="4075299"/>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Mobile application architectures and design patterns play a crucial role in building scalable, maintainable, and robust mobile apps. Here are some common mobile application architectures and design patterns you should study:</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1. </a:t>
            </a:r>
            <a:r>
              <a:rPr lang="en-US" sz="1200" b="1" dirty="0">
                <a:effectLst/>
                <a:latin typeface="Times New Roman" panose="02020603050405020304" pitchFamily="18" charset="0"/>
                <a:ea typeface="SimSun" panose="02010600030101010101" pitchFamily="2" charset="-122"/>
                <a:cs typeface="Times New Roman" panose="02020603050405020304" pitchFamily="18" charset="0"/>
              </a:rPr>
              <a:t>Model-View-Controller (MVC):</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One of the oldest and widely used architectures.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Separates the application into three components: Model (data and business logic), View (user interface), and Controller (handles user input and updates the model and view).</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Helps maintain separation of concerns and facilitates code organization.</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Often used in combination with other patterns to achieve a more modular and scalable architecture.</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2. </a:t>
            </a:r>
            <a:r>
              <a:rPr lang="en-US" sz="1200" b="1" dirty="0">
                <a:effectLst/>
                <a:latin typeface="Times New Roman" panose="02020603050405020304" pitchFamily="18" charset="0"/>
                <a:ea typeface="SimSun" panose="02010600030101010101" pitchFamily="2" charset="-122"/>
                <a:cs typeface="Times New Roman" panose="02020603050405020304" pitchFamily="18" charset="0"/>
              </a:rPr>
              <a:t>Model-View-Presenter (MVP):</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Similar to MVC but emphasizes a clearer separation between the presentation and business logic layers.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The Presenter acts as an intermediary between the View and the Model, handling the UI updates and user interactions.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Facilitates test-ability, as the business logic can be decoupled from the UI components.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Popular in Android development, especially with frameworks like Moxy and Mosby.</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3. </a:t>
            </a:r>
            <a:r>
              <a:rPr lang="en-US" sz="1200" b="1" dirty="0">
                <a:effectLst/>
                <a:latin typeface="Times New Roman" panose="02020603050405020304" pitchFamily="18" charset="0"/>
                <a:ea typeface="SimSun" panose="02010600030101010101" pitchFamily="2" charset="-122"/>
                <a:cs typeface="Times New Roman" panose="02020603050405020304" pitchFamily="18" charset="0"/>
              </a:rPr>
              <a:t>Model-View-View-Model (MVVM):</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Focuses on a clear separation between the View, View Model, and Model layers.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The View Model exposes data and commands to the View and handles the presentation logic.</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Utilizes data binding to establish a connection between the View and the View Model.</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Supports better test-ability and promotes the use of reactive programming and data-driven UI updates.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Widely used in frameworks like Xamarin, Flutter, and libraries like Jet-pack Compose.</a:t>
            </a:r>
          </a:p>
        </p:txBody>
      </p:sp>
      <p:grpSp>
        <p:nvGrpSpPr>
          <p:cNvPr id="493" name="Google Shape;493;p39"/>
          <p:cNvGrpSpPr/>
          <p:nvPr/>
        </p:nvGrpSpPr>
        <p:grpSpPr>
          <a:xfrm>
            <a:off x="6947124" y="-459803"/>
            <a:ext cx="2500810" cy="3479440"/>
            <a:chOff x="6947124" y="-459803"/>
            <a:chExt cx="2500810" cy="3479440"/>
          </a:xfrm>
        </p:grpSpPr>
        <p:pic>
          <p:nvPicPr>
            <p:cNvPr id="494" name="Google Shape;494;p39"/>
            <p:cNvPicPr preferRelativeResize="0"/>
            <p:nvPr/>
          </p:nvPicPr>
          <p:blipFill rotWithShape="1">
            <a:blip r:embed="rId10">
              <a:alphaModFix/>
            </a:blip>
            <a:srcRect t="2281" b="2271"/>
            <a:stretch/>
          </p:blipFill>
          <p:spPr>
            <a:xfrm flipH="1">
              <a:off x="8772049" y="2345537"/>
              <a:ext cx="675885" cy="674099"/>
            </a:xfrm>
            <a:prstGeom prst="rect">
              <a:avLst/>
            </a:prstGeom>
            <a:noFill/>
            <a:ln>
              <a:noFill/>
            </a:ln>
          </p:spPr>
        </p:pic>
        <p:pic>
          <p:nvPicPr>
            <p:cNvPr id="495" name="Google Shape;495;p39"/>
            <p:cNvPicPr preferRelativeResize="0"/>
            <p:nvPr/>
          </p:nvPicPr>
          <p:blipFill rotWithShape="1">
            <a:blip r:embed="rId11">
              <a:alphaModFix/>
            </a:blip>
            <a:srcRect/>
            <a:stretch/>
          </p:blipFill>
          <p:spPr>
            <a:xfrm flipH="1">
              <a:off x="6947124" y="-459803"/>
              <a:ext cx="855476" cy="884643"/>
            </a:xfrm>
            <a:prstGeom prst="rect">
              <a:avLst/>
            </a:prstGeom>
            <a:noFill/>
            <a:ln>
              <a:noFill/>
            </a:ln>
          </p:spPr>
        </p:pic>
      </p:grpSp>
    </p:spTree>
    <p:extLst>
      <p:ext uri="{BB962C8B-B14F-4D97-AF65-F5344CB8AC3E}">
        <p14:creationId xmlns:p14="http://schemas.microsoft.com/office/powerpoint/2010/main" val="405447989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p39"/>
          <p:cNvGrpSpPr/>
          <p:nvPr/>
        </p:nvGrpSpPr>
        <p:grpSpPr>
          <a:xfrm>
            <a:off x="-344606" y="196256"/>
            <a:ext cx="10950712" cy="6808464"/>
            <a:chOff x="-351482" y="196248"/>
            <a:chExt cx="10950712" cy="6808464"/>
          </a:xfrm>
        </p:grpSpPr>
        <p:pic>
          <p:nvPicPr>
            <p:cNvPr id="483" name="Google Shape;483;p39"/>
            <p:cNvPicPr preferRelativeResize="0"/>
            <p:nvPr/>
          </p:nvPicPr>
          <p:blipFill>
            <a:blip r:embed="rId3">
              <a:alphaModFix/>
            </a:blip>
            <a:stretch>
              <a:fillRect/>
            </a:stretch>
          </p:blipFill>
          <p:spPr>
            <a:xfrm rot="-5400000" flipH="1">
              <a:off x="6634317" y="3039800"/>
              <a:ext cx="4951375" cy="2978450"/>
            </a:xfrm>
            <a:prstGeom prst="rect">
              <a:avLst/>
            </a:prstGeom>
            <a:noFill/>
            <a:ln>
              <a:noFill/>
            </a:ln>
          </p:spPr>
        </p:pic>
        <p:pic>
          <p:nvPicPr>
            <p:cNvPr id="484" name="Google Shape;484;p39"/>
            <p:cNvPicPr preferRelativeResize="0"/>
            <p:nvPr/>
          </p:nvPicPr>
          <p:blipFill>
            <a:blip r:embed="rId4">
              <a:alphaModFix/>
            </a:blip>
            <a:stretch>
              <a:fillRect/>
            </a:stretch>
          </p:blipFill>
          <p:spPr>
            <a:xfrm rot="10800000">
              <a:off x="-351482" y="1438325"/>
              <a:ext cx="1739930" cy="2298979"/>
            </a:xfrm>
            <a:prstGeom prst="rect">
              <a:avLst/>
            </a:prstGeom>
            <a:noFill/>
            <a:ln>
              <a:noFill/>
            </a:ln>
          </p:spPr>
        </p:pic>
        <p:pic>
          <p:nvPicPr>
            <p:cNvPr id="485" name="Google Shape;485;p39"/>
            <p:cNvPicPr preferRelativeResize="0"/>
            <p:nvPr/>
          </p:nvPicPr>
          <p:blipFill>
            <a:blip r:embed="rId5">
              <a:alphaModFix/>
            </a:blip>
            <a:stretch>
              <a:fillRect/>
            </a:stretch>
          </p:blipFill>
          <p:spPr>
            <a:xfrm flipH="1">
              <a:off x="6346354" y="196248"/>
              <a:ext cx="2306595" cy="1244874"/>
            </a:xfrm>
            <a:prstGeom prst="rect">
              <a:avLst/>
            </a:prstGeom>
            <a:noFill/>
            <a:ln>
              <a:noFill/>
            </a:ln>
          </p:spPr>
        </p:pic>
        <p:pic>
          <p:nvPicPr>
            <p:cNvPr id="486" name="Google Shape;486;p39"/>
            <p:cNvPicPr preferRelativeResize="0"/>
            <p:nvPr/>
          </p:nvPicPr>
          <p:blipFill>
            <a:blip r:embed="rId6">
              <a:alphaModFix/>
            </a:blip>
            <a:stretch>
              <a:fillRect/>
            </a:stretch>
          </p:blipFill>
          <p:spPr>
            <a:xfrm rot="5400000" flipH="1">
              <a:off x="-190108" y="4282349"/>
              <a:ext cx="2225531" cy="1201124"/>
            </a:xfrm>
            <a:prstGeom prst="rect">
              <a:avLst/>
            </a:prstGeom>
            <a:noFill/>
            <a:ln>
              <a:noFill/>
            </a:ln>
          </p:spPr>
        </p:pic>
      </p:grpSp>
      <p:grpSp>
        <p:nvGrpSpPr>
          <p:cNvPr id="487" name="Google Shape;487;p39"/>
          <p:cNvGrpSpPr/>
          <p:nvPr/>
        </p:nvGrpSpPr>
        <p:grpSpPr>
          <a:xfrm>
            <a:off x="-969478" y="391447"/>
            <a:ext cx="11482381" cy="5256377"/>
            <a:chOff x="-1359579" y="196256"/>
            <a:chExt cx="11482381" cy="5256377"/>
          </a:xfrm>
        </p:grpSpPr>
        <p:pic>
          <p:nvPicPr>
            <p:cNvPr id="488" name="Google Shape;488;p39"/>
            <p:cNvPicPr preferRelativeResize="0"/>
            <p:nvPr/>
          </p:nvPicPr>
          <p:blipFill rotWithShape="1">
            <a:blip r:embed="rId7">
              <a:alphaModFix/>
            </a:blip>
            <a:srcRect/>
            <a:stretch/>
          </p:blipFill>
          <p:spPr>
            <a:xfrm rot="10799971" flipH="1">
              <a:off x="7626903" y="1992296"/>
              <a:ext cx="2495900" cy="1822003"/>
            </a:xfrm>
            <a:prstGeom prst="rect">
              <a:avLst/>
            </a:prstGeom>
            <a:noFill/>
            <a:ln>
              <a:noFill/>
            </a:ln>
          </p:spPr>
        </p:pic>
        <p:pic>
          <p:nvPicPr>
            <p:cNvPr id="489" name="Google Shape;489;p39"/>
            <p:cNvPicPr preferRelativeResize="0"/>
            <p:nvPr/>
          </p:nvPicPr>
          <p:blipFill>
            <a:blip r:embed="rId8">
              <a:alphaModFix/>
            </a:blip>
            <a:stretch>
              <a:fillRect/>
            </a:stretch>
          </p:blipFill>
          <p:spPr>
            <a:xfrm flipH="1">
              <a:off x="-1359579" y="4313211"/>
              <a:ext cx="1560800" cy="1139422"/>
            </a:xfrm>
            <a:prstGeom prst="rect">
              <a:avLst/>
            </a:prstGeom>
            <a:noFill/>
            <a:ln>
              <a:noFill/>
            </a:ln>
          </p:spPr>
        </p:pic>
        <p:pic>
          <p:nvPicPr>
            <p:cNvPr id="490" name="Google Shape;490;p39"/>
            <p:cNvPicPr preferRelativeResize="0"/>
            <p:nvPr/>
          </p:nvPicPr>
          <p:blipFill>
            <a:blip r:embed="rId9">
              <a:alphaModFix/>
            </a:blip>
            <a:stretch>
              <a:fillRect/>
            </a:stretch>
          </p:blipFill>
          <p:spPr>
            <a:xfrm>
              <a:off x="-330850" y="196256"/>
              <a:ext cx="2091899" cy="1527106"/>
            </a:xfrm>
            <a:prstGeom prst="rect">
              <a:avLst/>
            </a:prstGeom>
            <a:noFill/>
            <a:ln>
              <a:noFill/>
            </a:ln>
          </p:spPr>
        </p:pic>
      </p:grpSp>
      <p:sp>
        <p:nvSpPr>
          <p:cNvPr id="491" name="Google Shape;491;p39"/>
          <p:cNvSpPr txBox="1">
            <a:spLocks noGrp="1"/>
          </p:cNvSpPr>
          <p:nvPr>
            <p:ph type="title"/>
          </p:nvPr>
        </p:nvSpPr>
        <p:spPr>
          <a:xfrm>
            <a:off x="-61044" y="-741965"/>
            <a:ext cx="6711221" cy="1403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Mobile App Architectures and Design Patterns</a:t>
            </a:r>
            <a:endParaRPr sz="2000" dirty="0"/>
          </a:p>
        </p:txBody>
      </p:sp>
      <p:sp>
        <p:nvSpPr>
          <p:cNvPr id="492" name="Google Shape;492;p39"/>
          <p:cNvSpPr txBox="1">
            <a:spLocks noGrp="1"/>
          </p:cNvSpPr>
          <p:nvPr>
            <p:ph type="subTitle" idx="1"/>
          </p:nvPr>
        </p:nvSpPr>
        <p:spPr>
          <a:xfrm>
            <a:off x="293815" y="457681"/>
            <a:ext cx="8109253" cy="3561127"/>
          </a:xfrm>
          <a:prstGeom prst="rect">
            <a:avLst/>
          </a:prstGeom>
        </p:spPr>
        <p:txBody>
          <a:bodyPr spcFirstLastPara="1" wrap="square" lIns="91425" tIns="91425" rIns="91425" bIns="91425" anchor="t" anchorCtr="0">
            <a:noAutofit/>
          </a:bodyPr>
          <a:lstStyle/>
          <a:p>
            <a:pPr marL="0" marR="0" algn="just">
              <a:spcBef>
                <a:spcPts val="0"/>
              </a:spcBef>
              <a:spcAft>
                <a:spcPts val="0"/>
              </a:spcAft>
            </a:pP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4. </a:t>
            </a:r>
            <a:r>
              <a:rPr lang="en-US" sz="1200" b="1" dirty="0">
                <a:effectLst/>
                <a:latin typeface="Times New Roman" panose="02020603050405020304" pitchFamily="18" charset="0"/>
                <a:ea typeface="SimSun" panose="02010600030101010101" pitchFamily="2" charset="-122"/>
                <a:cs typeface="Times New Roman" panose="02020603050405020304" pitchFamily="18" charset="0"/>
              </a:rPr>
              <a:t>Clean Architecture:</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Emphasizes separation of concerns and independence of external frameworks or libraries.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Divides the application into different layers: Presentation, Domain (business logic), and Data (persistence and external services).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Enforces dependency inversion and dependency injection principles.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Helps achieve test-ability, maintainability, and scalability.</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Enables easy replacement of components and adaptability to changing requirements.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Popularized by Robert C. Martin (Uncle Bob).</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5. </a:t>
            </a:r>
            <a:r>
              <a:rPr lang="en-US" sz="1200" b="1" dirty="0">
                <a:effectLst/>
                <a:latin typeface="Times New Roman" panose="02020603050405020304" pitchFamily="18" charset="0"/>
                <a:ea typeface="SimSun" panose="02010600030101010101" pitchFamily="2" charset="-122"/>
                <a:cs typeface="Times New Roman" panose="02020603050405020304" pitchFamily="18" charset="0"/>
              </a:rPr>
              <a:t>Reactive Programming:</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 programming paradigm focused on handling asynchronous data streams and propagating changes.</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Utilizes reactive extensions (Rx) libraries to compose and transform streams of data.</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Enables declarative and responsive programming.</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Commonly used in conjunction with other architectures like MVVM, MVP, or Clean Architecture.</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Prominent libraries include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RxJava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RxSwift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RxJS</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ReactiveCocoa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6. </a:t>
            </a:r>
            <a:r>
              <a:rPr lang="en-US" sz="1200" b="1" dirty="0">
                <a:effectLst/>
                <a:latin typeface="Times New Roman" panose="02020603050405020304" pitchFamily="18" charset="0"/>
                <a:ea typeface="SimSun" panose="02010600030101010101" pitchFamily="2" charset="-122"/>
                <a:cs typeface="Times New Roman" panose="02020603050405020304" pitchFamily="18" charset="0"/>
              </a:rPr>
              <a:t>Dependency Injection (DI):</a:t>
            </a:r>
            <a:endParaRPr lang="en-US"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A design pattern that promotes loose coupling and modular development.</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Dependencies are injected into a class rather than being created or managed by the class itself.</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Helps decouple components, improve test-ability, and facilitate code reuse.</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 Popular DI frameworks include Dagger (Android),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Swinject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(iOS), and Koin (multi-platform).</a:t>
            </a:r>
            <a:endParaRPr lang="en-US" sz="1050" dirty="0">
              <a:effectLst/>
              <a:latin typeface="Times New Roman" panose="02020603050405020304" pitchFamily="18" charset="0"/>
              <a:ea typeface="SimSun" panose="02010600030101010101" pitchFamily="2" charset="-122"/>
              <a:cs typeface="Times New Roman" panose="02020603050405020304" pitchFamily="18" charset="0"/>
            </a:endParaRPr>
          </a:p>
        </p:txBody>
      </p:sp>
      <p:grpSp>
        <p:nvGrpSpPr>
          <p:cNvPr id="493" name="Google Shape;493;p39"/>
          <p:cNvGrpSpPr/>
          <p:nvPr/>
        </p:nvGrpSpPr>
        <p:grpSpPr>
          <a:xfrm>
            <a:off x="6947124" y="-459803"/>
            <a:ext cx="2500810" cy="3479440"/>
            <a:chOff x="6947124" y="-459803"/>
            <a:chExt cx="2500810" cy="3479440"/>
          </a:xfrm>
        </p:grpSpPr>
        <p:pic>
          <p:nvPicPr>
            <p:cNvPr id="494" name="Google Shape;494;p39"/>
            <p:cNvPicPr preferRelativeResize="0"/>
            <p:nvPr/>
          </p:nvPicPr>
          <p:blipFill rotWithShape="1">
            <a:blip r:embed="rId10">
              <a:alphaModFix/>
            </a:blip>
            <a:srcRect t="2281" b="2271"/>
            <a:stretch/>
          </p:blipFill>
          <p:spPr>
            <a:xfrm flipH="1">
              <a:off x="8772049" y="2345537"/>
              <a:ext cx="675885" cy="674099"/>
            </a:xfrm>
            <a:prstGeom prst="rect">
              <a:avLst/>
            </a:prstGeom>
            <a:noFill/>
            <a:ln>
              <a:noFill/>
            </a:ln>
          </p:spPr>
        </p:pic>
        <p:pic>
          <p:nvPicPr>
            <p:cNvPr id="495" name="Google Shape;495;p39"/>
            <p:cNvPicPr preferRelativeResize="0"/>
            <p:nvPr/>
          </p:nvPicPr>
          <p:blipFill rotWithShape="1">
            <a:blip r:embed="rId11">
              <a:alphaModFix/>
            </a:blip>
            <a:srcRect/>
            <a:stretch/>
          </p:blipFill>
          <p:spPr>
            <a:xfrm flipH="1">
              <a:off x="6947124" y="-459803"/>
              <a:ext cx="855476" cy="884643"/>
            </a:xfrm>
            <a:prstGeom prst="rect">
              <a:avLst/>
            </a:prstGeom>
            <a:noFill/>
            <a:ln>
              <a:noFill/>
            </a:ln>
          </p:spPr>
        </p:pic>
      </p:grpSp>
    </p:spTree>
    <p:extLst>
      <p:ext uri="{BB962C8B-B14F-4D97-AF65-F5344CB8AC3E}">
        <p14:creationId xmlns:p14="http://schemas.microsoft.com/office/powerpoint/2010/main" val="234080120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theme1.xml><?xml version="1.0" encoding="utf-8"?>
<a:theme xmlns:a="http://schemas.openxmlformats.org/drawingml/2006/main" name="Design Inspiration Marketing Plan by Slidesgo">
  <a:themeElements>
    <a:clrScheme name="Simple Light">
      <a:dk1>
        <a:srgbClr val="272729"/>
      </a:dk1>
      <a:lt1>
        <a:srgbClr val="F8F8F8"/>
      </a:lt1>
      <a:dk2>
        <a:srgbClr val="FFDE6E"/>
      </a:dk2>
      <a:lt2>
        <a:srgbClr val="FF6142"/>
      </a:lt2>
      <a:accent1>
        <a:srgbClr val="FF619A"/>
      </a:accent1>
      <a:accent2>
        <a:srgbClr val="BD6EE5"/>
      </a:accent2>
      <a:accent3>
        <a:srgbClr val="0273FF"/>
      </a:accent3>
      <a:accent4>
        <a:srgbClr val="01EA85"/>
      </a:accent4>
      <a:accent5>
        <a:srgbClr val="FFFFFF"/>
      </a:accent5>
      <a:accent6>
        <a:srgbClr val="FFFFFF"/>
      </a:accent6>
      <a:hlink>
        <a:srgbClr val="2727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2755</Words>
  <Application>Microsoft Office PowerPoint</Application>
  <PresentationFormat>On-screen Show (16:9)</PresentationFormat>
  <Paragraphs>213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Raleway</vt:lpstr>
      <vt:lpstr>Inter Tight Black</vt:lpstr>
      <vt:lpstr>Times New Roman</vt:lpstr>
      <vt:lpstr>Albert Sans</vt:lpstr>
      <vt:lpstr>Wingdings</vt:lpstr>
      <vt:lpstr>Arial</vt:lpstr>
      <vt:lpstr>Inter Tight</vt:lpstr>
      <vt:lpstr>Design Inspiration Marketing Plan by Slidesgo</vt:lpstr>
      <vt:lpstr>CEF 440: INTERNET PROGRAMMING (J2EE) AND MOBILE PROGRAMMING PPT</vt:lpstr>
      <vt:lpstr>Table of Content</vt:lpstr>
      <vt:lpstr>GROUP MEMBERS</vt:lpstr>
      <vt:lpstr>Introduction</vt:lpstr>
      <vt:lpstr>Types of Mobile Apps</vt:lpstr>
      <vt:lpstr>Mobile Programming Languages</vt:lpstr>
      <vt:lpstr>Mobile Programming Languages</vt:lpstr>
      <vt:lpstr>Mobile App Architectures and Design Patterns</vt:lpstr>
      <vt:lpstr>Mobile App Architectures and Design Patterns</vt:lpstr>
      <vt:lpstr>Collection and Analysis of User Requirements for a Mobile App</vt:lpstr>
      <vt:lpstr>Collection and Analysis of User Requirements for a Mobile App</vt:lpstr>
      <vt:lpstr>Cost Estimation for Mobile App Development</vt:lpstr>
      <vt:lpstr>Cost Estimation for Mobile App Development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 440: INTERNET PROGRAMMING (J2EE) AND MOBILE PROGRAMMING PPT</dc:title>
  <dc:creator>Sedrick Gobina</dc:creator>
  <cp:lastModifiedBy>Sedrick Gobina</cp:lastModifiedBy>
  <cp:revision>1</cp:revision>
  <dcterms:modified xsi:type="dcterms:W3CDTF">2024-04-01T21:18:28Z</dcterms:modified>
</cp:coreProperties>
</file>