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7" r:id="rId6"/>
    <p:sldId id="263" r:id="rId7"/>
    <p:sldId id="276" r:id="rId8"/>
    <p:sldId id="264" r:id="rId9"/>
    <p:sldId id="268" r:id="rId10"/>
    <p:sldId id="270" r:id="rId11"/>
    <p:sldId id="269" r:id="rId12"/>
    <p:sldId id="272" r:id="rId13"/>
    <p:sldId id="273" r:id="rId14"/>
    <p:sldId id="271" r:id="rId15"/>
    <p:sldId id="275" r:id="rId16"/>
    <p:sldId id="274" r:id="rId17"/>
    <p:sldId id="260" r:id="rId18"/>
    <p:sldId id="257" r:id="rId19"/>
    <p:sldId id="258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9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0B1D-643E-42CD-811F-534B931E7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7FAC3-D232-4AF3-9A31-089C94DE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9AD83-5AD1-46D1-AB71-3E2A5BCD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047D-007F-49DE-ACB8-5D9782A0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89DEC-ECB7-4E8B-91FF-9939C82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EDD8-89A4-48B0-921E-EB043A87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B8F0-06FE-498C-AAFA-6C29961BA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0B87-0102-4FD8-9293-477A7154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F709-2ACD-4F54-BA1D-2D5A86A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3FE0-C4ED-4570-8297-2387C98F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7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6C799-842F-4FD1-96A7-6E7EAE9B2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26E1D-AB37-4BA2-A0A8-815C088A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6050B-3D72-4C8E-99DA-A5DBE3FA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4D93-3A00-44D7-8716-35288219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D0F8-C361-4CB1-A7E9-2D269DA8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2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809B-4590-4F9B-BA1F-10BC1743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7DE4-96C7-42CE-B323-08000AB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B1943-35D6-457A-B868-073AB0A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36648-B0B0-427A-AD81-1A3B2F8D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6947-A2B1-4B2F-BED9-9F841F7F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D6B8-5226-4CB2-89AB-64E7F8C9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8AD4-E7C4-4FB1-BBB2-C8028197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3BAC-6169-479E-825D-46526298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39D1-3B79-4BD0-953B-FB58506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339A-5273-4D3B-A6A9-58DE659D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F5C0-D980-4094-8D2D-03409ECC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24F7-D27B-452A-8DB0-E62C3701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81BFD-51F5-4BBB-9271-6E2314DD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E0B17-ED24-4138-B08B-CCCCD439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A78A-33C1-4A9B-9C1C-4DBC03D0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7631-67CD-46A4-A612-4458E651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6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6A3C-4A72-4BB0-90DF-F37A61D6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F593-C93C-41D7-9F9B-034746687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45DD-A5F6-4C66-8EA6-AA898319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4451D-269E-4482-BF2E-CD4183B1C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4419F-17DD-45AF-9636-020B863FD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64A8E-2DB5-426E-9FE5-B55FA288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C4E24-5F3D-4B8B-B458-8C0802B4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5C3D1-7E94-4B47-A66C-13203736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A350-42E2-4D72-9F1B-A97A70DC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DBA5D-90B9-4F3E-B4C2-8182F90A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EF757-2706-427E-81E3-34747E15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BFB6-8334-40F6-9B9E-B4061CB7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5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B63B1-A132-4314-A13F-F7EB6CBF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E19FC-741A-407D-BE25-19859E78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73AE6-A4FA-4EDD-B25C-7C993925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0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B9E4-B40E-49A1-BD3B-04F9409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3CA87-5A8D-4A8C-8F95-43AC2C90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543DE-32EF-4043-B61A-B9CF25145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8DE9D-1007-4926-85B7-01D10A4C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3BB6-2A83-45C4-84C3-B41F7F2B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A5EFE-5081-45F8-B935-75A9F9B5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8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8216-06ED-45DF-B822-977C4CE0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D69B1-457E-4B8B-81A6-55A3D7B19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B2DE2-632C-45F0-A9F2-C0982098A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E7A97-86C9-4E95-B72E-4EE2A9E2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45A5D-1B42-4971-B3D6-24CA72B8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EB95-29BC-4141-8885-DC10048B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0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767D0-A741-4986-9420-113948F2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728EB-0A38-4AC0-A5C4-1DAFB9E5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F07CF-67BE-4434-8367-BF3FD9250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B4B8-8366-49BD-999A-FC5E7754D70F}" type="datetimeFigureOut">
              <a:rPr lang="zh-CN" altLang="en-US" smtClean="0"/>
              <a:t>2023/10/6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FA43-627E-411A-B4C6-F57DD48F3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01432-0394-4760-B99F-AAA79A651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1D59-E5F1-4908-8840-B13F4CC0D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General Description-</a:t>
            </a:r>
            <a:r>
              <a:rPr lang="zh-CN" altLang="en-US" sz="2400" b="1" dirty="0"/>
              <a:t>概述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906392" y="1338910"/>
            <a:ext cx="93786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FIPS</a:t>
            </a:r>
            <a:r>
              <a:rPr lang="zh-CN" altLang="en-US" sz="2000" dirty="0"/>
              <a:t>（</a:t>
            </a:r>
            <a:r>
              <a:rPr lang="en-US" altLang="zh-CN" sz="2000" dirty="0"/>
              <a:t>Future IP Stack</a:t>
            </a:r>
            <a:r>
              <a:rPr lang="zh-CN" altLang="en-US" sz="2000" dirty="0"/>
              <a:t>）是</a:t>
            </a:r>
            <a:r>
              <a:rPr lang="en-US" altLang="zh-CN" sz="2000" dirty="0" err="1"/>
              <a:t>HelloX</a:t>
            </a:r>
            <a:r>
              <a:rPr lang="en-US" altLang="zh-CN" sz="2000" dirty="0"/>
              <a:t> V1.89</a:t>
            </a:r>
            <a:r>
              <a:rPr lang="zh-CN" altLang="en-US" sz="2000" dirty="0"/>
              <a:t>版的核心特性，主要特征如下：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高吞吐量，充分利用多核</a:t>
            </a:r>
            <a:r>
              <a:rPr lang="en-US" altLang="zh-CN" sz="2000" dirty="0"/>
              <a:t>CPU</a:t>
            </a:r>
            <a:r>
              <a:rPr lang="zh-CN" altLang="en-US" sz="2000" dirty="0"/>
              <a:t>和多队列网卡技术，做到最大吞吐量；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安全，内置实现高吞吐量的</a:t>
            </a:r>
            <a:r>
              <a:rPr lang="en-US" altLang="zh-CN" sz="2000" dirty="0"/>
              <a:t>IP Sec</a:t>
            </a:r>
            <a:r>
              <a:rPr lang="zh-CN" altLang="en-US" sz="2000" dirty="0"/>
              <a:t>功能，未来假设“一切</a:t>
            </a:r>
            <a:r>
              <a:rPr lang="en-US" altLang="zh-CN" sz="2000" dirty="0"/>
              <a:t>IP</a:t>
            </a:r>
            <a:r>
              <a:rPr lang="zh-CN" altLang="en-US" sz="2000" dirty="0"/>
              <a:t>流量都基于</a:t>
            </a:r>
            <a:r>
              <a:rPr lang="en-US" altLang="zh-CN" sz="2000" dirty="0"/>
              <a:t>IP Sec</a:t>
            </a:r>
            <a:r>
              <a:rPr lang="zh-CN" altLang="en-US" sz="2000" dirty="0"/>
              <a:t>”；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实时</a:t>
            </a:r>
            <a:r>
              <a:rPr lang="en-US" altLang="zh-CN" sz="2000" dirty="0"/>
              <a:t>IP</a:t>
            </a:r>
            <a:r>
              <a:rPr lang="zh-CN" altLang="en-US" sz="2000" dirty="0"/>
              <a:t>协议支持（</a:t>
            </a:r>
            <a:r>
              <a:rPr lang="en-US" altLang="zh-CN" sz="2000" dirty="0"/>
              <a:t>Realtime IP</a:t>
            </a:r>
            <a:r>
              <a:rPr lang="zh-CN" altLang="en-US" sz="2000" dirty="0"/>
              <a:t>），操作系统内核与</a:t>
            </a:r>
            <a:r>
              <a:rPr lang="en-US" altLang="zh-CN" sz="2000" dirty="0"/>
              <a:t>IP</a:t>
            </a:r>
            <a:r>
              <a:rPr lang="zh-CN" altLang="en-US" sz="2000" dirty="0"/>
              <a:t>协议栈结合，设置</a:t>
            </a:r>
            <a:r>
              <a:rPr lang="en-US" altLang="zh-CN" sz="2000" dirty="0"/>
              <a:t>REALTIME socket</a:t>
            </a:r>
            <a:r>
              <a:rPr lang="zh-CN" altLang="en-US" sz="2000" dirty="0"/>
              <a:t>属性，确保</a:t>
            </a:r>
            <a:r>
              <a:rPr lang="en-US" altLang="zh-CN" sz="2000" dirty="0"/>
              <a:t>IP</a:t>
            </a:r>
            <a:r>
              <a:rPr lang="zh-CN" altLang="en-US" sz="2000" dirty="0"/>
              <a:t>报文的即时调度、即时转发，临时调整具备</a:t>
            </a:r>
            <a:r>
              <a:rPr lang="en-US" altLang="zh-CN" sz="2000" dirty="0"/>
              <a:t>REALTIME</a:t>
            </a:r>
            <a:r>
              <a:rPr lang="zh-CN" altLang="en-US" sz="2000" dirty="0"/>
              <a:t>属性的线程优先级，确保应用能够及时被</a:t>
            </a:r>
            <a:r>
              <a:rPr lang="en-US" altLang="zh-CN" sz="2000" dirty="0"/>
              <a:t>CPU</a:t>
            </a:r>
            <a:r>
              <a:rPr lang="zh-CN" altLang="en-US" sz="2000" dirty="0"/>
              <a:t>处理；在调度时，也根据</a:t>
            </a:r>
            <a:r>
              <a:rPr lang="en-US" altLang="zh-CN" sz="2000" dirty="0"/>
              <a:t>APP</a:t>
            </a:r>
            <a:r>
              <a:rPr lang="zh-CN" altLang="en-US" sz="2000" dirty="0"/>
              <a:t>所在的</a:t>
            </a:r>
            <a:r>
              <a:rPr lang="en-US" altLang="zh-CN" sz="2000" dirty="0"/>
              <a:t>CPU</a:t>
            </a:r>
            <a:r>
              <a:rPr lang="zh-CN" altLang="en-US" sz="2000" dirty="0"/>
              <a:t>，直接把报文调度到对应的</a:t>
            </a:r>
            <a:r>
              <a:rPr lang="en-US" altLang="zh-CN" sz="2000" dirty="0"/>
              <a:t>CPU</a:t>
            </a:r>
            <a:r>
              <a:rPr lang="zh-CN" altLang="en-US" sz="2000" dirty="0"/>
              <a:t>上，避免</a:t>
            </a:r>
            <a:r>
              <a:rPr lang="en-US" altLang="zh-CN" sz="2000" dirty="0"/>
              <a:t>cache missing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IP</a:t>
            </a:r>
            <a:r>
              <a:rPr lang="zh-CN" altLang="en-US" sz="2000" dirty="0"/>
              <a:t>运维指标与故障定位支持；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IPv6</a:t>
            </a:r>
            <a:r>
              <a:rPr lang="zh-CN" altLang="en-US" sz="2000" dirty="0"/>
              <a:t>支持；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IP</a:t>
            </a:r>
            <a:r>
              <a:rPr lang="zh-CN" altLang="en-US" sz="2000" dirty="0"/>
              <a:t>协议与应用协同，</a:t>
            </a:r>
            <a:r>
              <a:rPr lang="en-US" altLang="zh-CN" sz="2000" dirty="0"/>
              <a:t>FIPS</a:t>
            </a:r>
            <a:r>
              <a:rPr lang="zh-CN" altLang="en-US" sz="2000" dirty="0"/>
              <a:t>设置特定</a:t>
            </a:r>
            <a:r>
              <a:rPr lang="en-US" altLang="zh-CN" sz="2000" dirty="0"/>
              <a:t>API</a:t>
            </a:r>
            <a:r>
              <a:rPr lang="zh-CN" altLang="en-US" sz="2000" dirty="0"/>
              <a:t>，应用程序可以调用以获取实时的网络质量状态，在网络质量劣化时，可做出行动；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1897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增加</a:t>
            </a:r>
            <a:r>
              <a:rPr lang="en-US" altLang="zh-CN" sz="2400" b="1" dirty="0" err="1"/>
              <a:t>IPSec</a:t>
            </a:r>
            <a:r>
              <a:rPr lang="en-US" altLang="zh-CN" sz="2400" b="1" dirty="0"/>
              <a:t>/GRE</a:t>
            </a:r>
            <a:r>
              <a:rPr lang="zh-CN" altLang="en-US" sz="2400" b="1" dirty="0"/>
              <a:t>等功能后的处理过程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68811" y="688434"/>
            <a:ext cx="109859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增加一个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函数，类比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函数。这个函数原型与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一样，在</a:t>
            </a:r>
            <a:r>
              <a:rPr lang="en-US" altLang="zh-CN" sz="1400" dirty="0" err="1"/>
              <a:t>netif_add</a:t>
            </a:r>
            <a:r>
              <a:rPr lang="zh-CN" altLang="en-US" sz="1400" dirty="0"/>
              <a:t>函数中，后续统一设置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作为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接口的输入函数；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en-US" altLang="zh-CN" sz="1400" dirty="0" err="1"/>
              <a:t>general_ip_input</a:t>
            </a:r>
            <a:r>
              <a:rPr lang="zh-CN" altLang="en-US" sz="1400" dirty="0"/>
              <a:t>函数的处理过程：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判断这个</a:t>
            </a:r>
            <a:r>
              <a:rPr lang="en-US" altLang="zh-CN" sz="1400" dirty="0"/>
              <a:t>IP</a:t>
            </a:r>
            <a:r>
              <a:rPr lang="zh-CN" altLang="en-US" sz="1400" dirty="0"/>
              <a:t>报文是否是发给本机（是否更严格的限制到本接口级？）。如果不是，则直接调用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进行处理；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如果是，则依次调用每个孩子接口（</a:t>
            </a:r>
            <a:r>
              <a:rPr lang="en-US" altLang="zh-CN" sz="1400" dirty="0"/>
              <a:t>Child 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）的</a:t>
            </a:r>
            <a:r>
              <a:rPr lang="en-US" altLang="zh-CN" sz="1400" dirty="0" err="1"/>
              <a:t>packet_for_me</a:t>
            </a:r>
            <a:r>
              <a:rPr lang="zh-CN" altLang="en-US" sz="1400" dirty="0"/>
              <a:t>函数（用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，孩子接口指针，父接口指针为参数），如果函数返回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，则说明这个子接口可以接收该报文，调用孩子接口的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函数，并终止循环；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如果所有子接口的</a:t>
            </a:r>
            <a:r>
              <a:rPr lang="en-US" altLang="zh-CN" sz="1400" dirty="0" err="1"/>
              <a:t>packet_for_me</a:t>
            </a:r>
            <a:r>
              <a:rPr lang="zh-CN" altLang="en-US" sz="1400" dirty="0"/>
              <a:t>函数都返回</a:t>
            </a:r>
            <a:r>
              <a:rPr lang="en-US" altLang="zh-CN" sz="1400" dirty="0"/>
              <a:t>FALSE</a:t>
            </a:r>
            <a:r>
              <a:rPr lang="zh-CN" altLang="en-US" sz="1400" dirty="0"/>
              <a:t>，则最后调用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函数进行处理；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当然，如果输入接口没有任何子接口，则直接调用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进行处理；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上述过程，需要知道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对应的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，有两种方案：</a:t>
            </a:r>
            <a:r>
              <a:rPr lang="en-US" altLang="zh-CN" sz="1400" dirty="0"/>
              <a:t>1</a:t>
            </a:r>
            <a:r>
              <a:rPr lang="zh-CN" altLang="en-US" sz="1400" dirty="0"/>
              <a:t>）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state</a:t>
            </a:r>
            <a:r>
              <a:rPr lang="zh-CN" altLang="en-US" sz="1400" dirty="0"/>
              <a:t>直接指向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，非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接口都是这样。对于这种情况，直接获取即可；</a:t>
            </a:r>
            <a:r>
              <a:rPr lang="en-US" altLang="zh-CN" sz="1400" dirty="0"/>
              <a:t>2</a:t>
            </a:r>
            <a:r>
              <a:rPr lang="zh-CN" altLang="en-US" sz="1400" dirty="0"/>
              <a:t>）对于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情况，</a:t>
            </a:r>
            <a:r>
              <a:rPr lang="en-US" altLang="zh-CN" sz="1400" dirty="0"/>
              <a:t>state</a:t>
            </a:r>
            <a:r>
              <a:rPr lang="zh-CN" altLang="en-US" sz="1400" dirty="0"/>
              <a:t>是一个</a:t>
            </a:r>
            <a:r>
              <a:rPr lang="en-US" altLang="zh-CN" sz="1400" dirty="0"/>
              <a:t>index</a:t>
            </a:r>
            <a:r>
              <a:rPr lang="zh-CN" altLang="en-US" sz="1400" dirty="0"/>
              <a:t>，这时候要特殊处理。初步考虑是在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中增加一个指向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的指针，在</a:t>
            </a:r>
            <a:r>
              <a:rPr lang="en-US" altLang="zh-CN" sz="1400" dirty="0" err="1"/>
              <a:t>netif_add</a:t>
            </a:r>
            <a:r>
              <a:rPr lang="zh-CN" altLang="en-US" sz="1400" dirty="0"/>
              <a:t>函数之前初始化为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。定义一个宏：</a:t>
            </a:r>
            <a:r>
              <a:rPr lang="en-US" altLang="zh-CN" sz="1400" dirty="0"/>
              <a:t>__GET_GENIF_FROM_NETIF</a:t>
            </a:r>
            <a:r>
              <a:rPr lang="zh-CN" altLang="en-US" sz="1400" dirty="0"/>
              <a:t>，对上述两种情况进行隐层，直接根据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返回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en-US" altLang="zh-CN" sz="1400" dirty="0" err="1"/>
              <a:t>General_ip_input</a:t>
            </a:r>
            <a:r>
              <a:rPr lang="zh-CN" altLang="en-US" sz="1400" dirty="0"/>
              <a:t>函数是可以递归调用的。也就是说，子接口也可以把这个函数设置为自己的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在添加</a:t>
            </a:r>
            <a:r>
              <a:rPr lang="en-US" altLang="zh-CN" sz="1400" dirty="0"/>
              <a:t>VTI</a:t>
            </a:r>
            <a:r>
              <a:rPr lang="zh-CN" altLang="en-US" sz="1400" dirty="0"/>
              <a:t>的时候，每个不同类型的</a:t>
            </a:r>
            <a:r>
              <a:rPr lang="en-US" altLang="zh-CN" sz="1400" dirty="0"/>
              <a:t>VTI</a:t>
            </a:r>
            <a:r>
              <a:rPr lang="zh-CN" altLang="en-US" sz="1400" dirty="0"/>
              <a:t>，可以有自己的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函数，这个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函数与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关联，这样在机制上就统一了。按照这个逻辑，所有的子接口的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函数，后续都可以独立于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协议，逐渐把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协议的代码消化掉。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endParaRPr lang="en-US" altLang="zh-CN" sz="1400" dirty="0"/>
          </a:p>
          <a:p>
            <a:r>
              <a:rPr lang="zh-CN" altLang="en-US" sz="1400" dirty="0"/>
              <a:t>在上述机制下，</a:t>
            </a:r>
            <a:r>
              <a:rPr lang="en-US" altLang="zh-CN" sz="1400" dirty="0"/>
              <a:t>GRE/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函数处理过程：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首先对报文的格式进行检查，如果是非法报文，直接丢弃，并增加对应的统计计数器；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对报文进行解封装处理，剥掉</a:t>
            </a:r>
            <a:r>
              <a:rPr lang="en-US" altLang="zh-CN" sz="1400" dirty="0"/>
              <a:t>GRE/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头，或者解密等等；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处理完，得到隧道内部的报文时，再调用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函数。当前，在调用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函数的时候，需要用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指针；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zh-CN" altLang="en-US" sz="1400" dirty="0"/>
              <a:t>这里，需要建立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的相互关联关系。当前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有指向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的反向指针（</a:t>
            </a:r>
            <a:r>
              <a:rPr lang="en-US" altLang="zh-CN" sz="1400" dirty="0"/>
              <a:t>state</a:t>
            </a:r>
            <a:r>
              <a:rPr lang="zh-CN" altLang="en-US" sz="1400" dirty="0"/>
              <a:t>变量），但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没有指向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的指针，需要增加，并在合适的地方进行赋值和关联。或者：通过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绑定的</a:t>
            </a:r>
            <a:r>
              <a:rPr lang="en-US" altLang="zh-CN" sz="1400" dirty="0"/>
              <a:t>protocol</a:t>
            </a:r>
            <a:r>
              <a:rPr lang="zh-CN" altLang="en-US" sz="1400" dirty="0"/>
              <a:t>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找到；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2362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的通用机制及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处理（</a:t>
            </a:r>
            <a:r>
              <a:rPr lang="en-US" altLang="zh-CN" sz="2400" b="1" dirty="0"/>
              <a:t>20221001</a:t>
            </a:r>
            <a:r>
              <a:rPr lang="zh-CN" altLang="en-US" sz="2400" b="1" dirty="0"/>
              <a:t>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0" y="614035"/>
            <a:ext cx="1219199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通用机制：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对于隧道模式，每创建一条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隧道，在系统实现上就是增加一个</a:t>
            </a:r>
            <a:r>
              <a:rPr lang="en-US" altLang="zh-CN" sz="1400" dirty="0"/>
              <a:t>VTI</a:t>
            </a:r>
            <a:r>
              <a:rPr lang="zh-CN" altLang="en-US" sz="1400" dirty="0"/>
              <a:t>接口，这个接口是</a:t>
            </a:r>
            <a:r>
              <a:rPr lang="en-US" altLang="zh-CN" sz="1400" dirty="0" err="1"/>
              <a:t>general_interface</a:t>
            </a:r>
            <a:r>
              <a:rPr lang="zh-CN" altLang="en-US" sz="1400" dirty="0"/>
              <a:t>，也有对应的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地址就是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隧道的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报文输入（</a:t>
            </a:r>
            <a:r>
              <a:rPr lang="en-US" altLang="zh-CN" sz="1400" dirty="0"/>
              <a:t>input</a:t>
            </a:r>
            <a:r>
              <a:rPr lang="zh-CN" altLang="en-US" sz="1400" dirty="0"/>
              <a:t>）的过程，如上页描述，通过定义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函数统一起来；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一个</a:t>
            </a:r>
            <a:r>
              <a:rPr lang="en-US" altLang="zh-CN" sz="1400" dirty="0"/>
              <a:t>VTI</a:t>
            </a:r>
            <a:r>
              <a:rPr lang="zh-CN" altLang="en-US" sz="1400" dirty="0"/>
              <a:t>，对应一个</a:t>
            </a:r>
            <a:r>
              <a:rPr lang="en-US" altLang="zh-CN" sz="1400" dirty="0"/>
              <a:t>SA</a:t>
            </a:r>
            <a:r>
              <a:rPr lang="zh-CN" altLang="en-US" sz="1400" dirty="0"/>
              <a:t>，这个</a:t>
            </a:r>
            <a:r>
              <a:rPr lang="en-US" altLang="zh-CN" sz="1400" dirty="0"/>
              <a:t>VTI</a:t>
            </a:r>
            <a:r>
              <a:rPr lang="zh-CN" altLang="en-US" sz="1400" dirty="0"/>
              <a:t>的</a:t>
            </a:r>
            <a:r>
              <a:rPr lang="en-US" altLang="zh-CN" sz="1400" dirty="0"/>
              <a:t>input/output</a:t>
            </a:r>
            <a:r>
              <a:rPr lang="zh-CN" altLang="en-US" sz="1400" dirty="0"/>
              <a:t>函数通过该接口的</a:t>
            </a:r>
            <a:r>
              <a:rPr lang="en-US" altLang="zh-CN" sz="1400" dirty="0"/>
              <a:t>SA</a:t>
            </a:r>
            <a:r>
              <a:rPr lang="zh-CN" altLang="en-US" sz="1400" dirty="0"/>
              <a:t>以及</a:t>
            </a:r>
            <a:r>
              <a:rPr lang="en-US" altLang="zh-CN" sz="1400" dirty="0"/>
              <a:t>IP</a:t>
            </a:r>
            <a:r>
              <a:rPr lang="zh-CN" altLang="en-US" sz="1400" dirty="0"/>
              <a:t>报文（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），调用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 thread</a:t>
            </a:r>
            <a:r>
              <a:rPr lang="zh-CN" altLang="en-US" sz="1400" dirty="0"/>
              <a:t>；</a:t>
            </a:r>
            <a:r>
              <a:rPr lang="en-US" altLang="zh-CN" sz="1400" dirty="0"/>
              <a:t>SA</a:t>
            </a:r>
            <a:r>
              <a:rPr lang="zh-CN" altLang="en-US" sz="1400" dirty="0"/>
              <a:t>关联到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则关联到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，这样层层关联起来；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中增加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函数，用于处理三层的输出。大多数情况下，这个函数直接调用对应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函数即可；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VTI</a:t>
            </a:r>
            <a:r>
              <a:rPr lang="zh-CN" altLang="en-US" sz="1400" dirty="0"/>
              <a:t>对应一个父接口，使用父接口的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地址作为</a:t>
            </a:r>
            <a:r>
              <a:rPr lang="en-US" altLang="zh-CN" sz="1400" dirty="0"/>
              <a:t>tunnel</a:t>
            </a:r>
            <a:r>
              <a:rPr lang="zh-CN" altLang="en-US" sz="1400" dirty="0"/>
              <a:t>的</a:t>
            </a:r>
            <a:r>
              <a:rPr lang="en-US" altLang="zh-CN" sz="1400" dirty="0"/>
              <a:t>source IP address</a:t>
            </a:r>
            <a:r>
              <a:rPr lang="zh-CN" altLang="en-US" sz="1400" dirty="0"/>
              <a:t>。如果父接口故障，则这个</a:t>
            </a:r>
            <a:r>
              <a:rPr lang="en-US" altLang="zh-CN" sz="1400" dirty="0"/>
              <a:t>VTI</a:t>
            </a:r>
            <a:r>
              <a:rPr lang="zh-CN" altLang="en-US" sz="1400" dirty="0"/>
              <a:t>也跟着</a:t>
            </a:r>
            <a:r>
              <a:rPr lang="en-US" altLang="zh-CN" sz="1400" dirty="0"/>
              <a:t>down</a:t>
            </a:r>
            <a:r>
              <a:rPr lang="zh-CN" altLang="en-US" sz="1400" dirty="0"/>
              <a:t>掉；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Network-&gt;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vtiadd</a:t>
            </a:r>
            <a:r>
              <a:rPr lang="en-US" altLang="zh-CN" sz="1400" dirty="0"/>
              <a:t> </a:t>
            </a:r>
            <a:r>
              <a:rPr lang="zh-CN" altLang="en-US" sz="1400" dirty="0"/>
              <a:t>命令，增加一个</a:t>
            </a:r>
            <a:r>
              <a:rPr lang="en-US" altLang="zh-CN" sz="1400" dirty="0"/>
              <a:t>VTI</a:t>
            </a:r>
            <a:r>
              <a:rPr lang="zh-CN" altLang="en-US" sz="1400" dirty="0"/>
              <a:t>接口，配置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地址，然后关联</a:t>
            </a:r>
            <a:r>
              <a:rPr lang="en-US" altLang="zh-CN" sz="1400" dirty="0"/>
              <a:t>SA</a:t>
            </a:r>
            <a:r>
              <a:rPr lang="zh-CN" altLang="en-US" sz="1400" dirty="0"/>
              <a:t>；</a:t>
            </a:r>
            <a:r>
              <a:rPr lang="en-US" altLang="zh-CN" sz="1400" dirty="0"/>
              <a:t>SA</a:t>
            </a:r>
            <a:r>
              <a:rPr lang="zh-CN" altLang="en-US" sz="1400" dirty="0"/>
              <a:t>通过</a:t>
            </a:r>
            <a:r>
              <a:rPr lang="en-US" altLang="zh-CN" sz="1400" dirty="0"/>
              <a:t>network-&gt;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saadd</a:t>
            </a:r>
            <a:r>
              <a:rPr lang="zh-CN" altLang="en-US" sz="1400" dirty="0"/>
              <a:t>命令创建；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报文输出过程（假设从</a:t>
            </a:r>
            <a:r>
              <a:rPr lang="en-US" altLang="zh-CN" sz="1600" b="1" dirty="0"/>
              <a:t>LAN</a:t>
            </a:r>
            <a:r>
              <a:rPr lang="zh-CN" altLang="en-US" sz="1600" b="1" dirty="0"/>
              <a:t>侧未加密，通过</a:t>
            </a:r>
            <a:r>
              <a:rPr lang="en-US" altLang="zh-CN" sz="1600" b="1" dirty="0" err="1"/>
              <a:t>IPSec</a:t>
            </a:r>
            <a:r>
              <a:rPr lang="zh-CN" altLang="en-US" sz="1600" b="1" dirty="0"/>
              <a:t>隧道</a:t>
            </a:r>
            <a:r>
              <a:rPr lang="en-US" altLang="zh-CN" sz="1600" b="1" dirty="0"/>
              <a:t>over WAN</a:t>
            </a:r>
            <a:r>
              <a:rPr lang="zh-CN" altLang="en-US" sz="1600" b="1" dirty="0"/>
              <a:t>接口加密转发出去）：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/>
              <a:t>LAN</a:t>
            </a:r>
            <a:r>
              <a:rPr lang="zh-CN" altLang="en-US" sz="1400" dirty="0"/>
              <a:t>口报文到达，被系统递交给</a:t>
            </a:r>
            <a:r>
              <a:rPr lang="en-US" altLang="zh-CN" sz="1400" dirty="0" err="1"/>
              <a:t>general_ip_input</a:t>
            </a:r>
            <a:r>
              <a:rPr lang="zh-CN" altLang="en-US" sz="1400" dirty="0"/>
              <a:t>函数处理。因为目的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地址不是本地（或者本接口），该函数最终调用</a:t>
            </a:r>
            <a:r>
              <a:rPr lang="en-US" altLang="zh-CN" sz="1400" dirty="0" err="1"/>
              <a:t>ip_input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由于报文目的地址不是本地，</a:t>
            </a:r>
            <a:r>
              <a:rPr lang="en-US" altLang="zh-CN" sz="1400" dirty="0" err="1"/>
              <a:t>Ip_input</a:t>
            </a:r>
            <a:r>
              <a:rPr lang="zh-CN" altLang="en-US" sz="1400" dirty="0"/>
              <a:t>函数调用</a:t>
            </a:r>
            <a:r>
              <a:rPr lang="en-US" altLang="zh-CN" sz="1400" dirty="0" err="1"/>
              <a:t>ip_forward</a:t>
            </a:r>
            <a:r>
              <a:rPr lang="zh-CN" altLang="en-US" sz="1400" dirty="0"/>
              <a:t>，查询路由表，找到对应的出接口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interface_output</a:t>
            </a:r>
            <a:r>
              <a:rPr lang="zh-CN" altLang="en-US" sz="1400" dirty="0"/>
              <a:t>函数。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函数被设置为对应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函数，在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/GRE</a:t>
            </a:r>
            <a:r>
              <a:rPr lang="zh-CN" altLang="en-US" sz="1400" dirty="0"/>
              <a:t>等隧道场景下，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函数又被设置为</a:t>
            </a:r>
            <a:r>
              <a:rPr lang="en-US" altLang="zh-CN" sz="1400" dirty="0" err="1"/>
              <a:t>ipsec_output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gre_output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等都是这些函数的入参数）；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Ipsec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函数，从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中找到</a:t>
            </a:r>
            <a:r>
              <a:rPr lang="en-US" altLang="zh-CN" sz="1400" dirty="0"/>
              <a:t>SA</a:t>
            </a:r>
            <a:r>
              <a:rPr lang="zh-CN" altLang="en-US" sz="1400" dirty="0"/>
              <a:t>，然后使用</a:t>
            </a:r>
            <a:r>
              <a:rPr lang="en-US" altLang="zh-CN" sz="1400" dirty="0"/>
              <a:t>SA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，调用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线程的发送函数，封装</a:t>
            </a:r>
            <a:r>
              <a:rPr lang="en-US" altLang="zh-CN" sz="1400" dirty="0"/>
              <a:t>IP</a:t>
            </a:r>
            <a:r>
              <a:rPr lang="zh-CN" altLang="en-US" sz="1400" dirty="0"/>
              <a:t>报文；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IPSec</a:t>
            </a:r>
            <a:r>
              <a:rPr lang="zh-CN" altLang="en-US" sz="1400" dirty="0"/>
              <a:t>线程完成报文封装，形成一个通用的</a:t>
            </a:r>
            <a:r>
              <a:rPr lang="en-US" altLang="zh-CN" sz="1400" dirty="0"/>
              <a:t>IP</a:t>
            </a:r>
            <a:r>
              <a:rPr lang="zh-CN" altLang="en-US" sz="1400" dirty="0"/>
              <a:t>报文，然后根据隧道协议是</a:t>
            </a:r>
            <a:r>
              <a:rPr lang="en-US" altLang="zh-CN" sz="1400" dirty="0"/>
              <a:t>L2</a:t>
            </a:r>
            <a:r>
              <a:rPr lang="zh-CN" altLang="en-US" sz="1400" dirty="0"/>
              <a:t>或是</a:t>
            </a:r>
            <a:r>
              <a:rPr lang="en-US" altLang="zh-CN" sz="1400" dirty="0"/>
              <a:t>L3</a:t>
            </a:r>
            <a:r>
              <a:rPr lang="zh-CN" altLang="en-US" sz="1400" dirty="0"/>
              <a:t>做不同处理：</a:t>
            </a:r>
            <a:endParaRPr lang="en-US" altLang="zh-CN" sz="14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400" dirty="0"/>
              <a:t>如果是</a:t>
            </a:r>
            <a:r>
              <a:rPr lang="en-US" altLang="zh-CN" sz="1400" dirty="0"/>
              <a:t>L3</a:t>
            </a:r>
            <a:r>
              <a:rPr lang="zh-CN" altLang="en-US" sz="1400" dirty="0"/>
              <a:t>隧道协议，调用父接口（隧道接口一定会有父接口）的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函数，交给父接口的输出逻辑进行处理。父接口有可能是另一个隧道接口，这时候会增加另一层封装；如果父接口就是一个普通</a:t>
            </a:r>
            <a:r>
              <a:rPr lang="en-US" altLang="zh-CN" sz="1400" dirty="0"/>
              <a:t>IP</a:t>
            </a:r>
            <a:r>
              <a:rPr lang="zh-CN" altLang="en-US" sz="1400" dirty="0"/>
              <a:t>接口，则</a:t>
            </a:r>
            <a:r>
              <a:rPr lang="en-US" altLang="zh-CN" sz="1400" dirty="0"/>
              <a:t>l3_output</a:t>
            </a:r>
            <a:r>
              <a:rPr lang="zh-CN" altLang="en-US" sz="1400" dirty="0"/>
              <a:t>会直接定向到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函数，这里大多数情况都是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etharp_output</a:t>
            </a:r>
            <a:r>
              <a:rPr lang="zh-CN" altLang="en-US" sz="1400" dirty="0"/>
              <a:t>，进入普通的</a:t>
            </a:r>
            <a:r>
              <a:rPr lang="en-US" altLang="zh-CN" sz="1400" dirty="0"/>
              <a:t>IP</a:t>
            </a:r>
            <a:r>
              <a:rPr lang="zh-CN" altLang="en-US" sz="1400" dirty="0"/>
              <a:t>报文发送过程；</a:t>
            </a:r>
            <a:endParaRPr lang="en-US" altLang="zh-CN" sz="1400" dirty="0"/>
          </a:p>
          <a:p>
            <a:pPr marL="1257300" lvl="2" indent="-342900">
              <a:buFont typeface="+mj-ea"/>
              <a:buAutoNum type="circleNumDbPlain"/>
            </a:pPr>
            <a:r>
              <a:rPr lang="zh-CN" altLang="en-US" sz="1400" dirty="0"/>
              <a:t>如果是</a:t>
            </a:r>
            <a:r>
              <a:rPr lang="en-US" altLang="zh-CN" sz="1400" dirty="0"/>
              <a:t>L2</a:t>
            </a:r>
            <a:r>
              <a:rPr lang="zh-CN" altLang="en-US" sz="1400" dirty="0"/>
              <a:t>，则调用父接口的</a:t>
            </a:r>
            <a:r>
              <a:rPr lang="en-US" altLang="zh-CN" sz="1400" dirty="0" err="1"/>
              <a:t>genif_output</a:t>
            </a:r>
            <a:r>
              <a:rPr lang="zh-CN" altLang="en-US" sz="1400" dirty="0"/>
              <a:t>函数发送出去。</a:t>
            </a:r>
            <a:r>
              <a:rPr lang="en-US" altLang="zh-CN" sz="1400" dirty="0" err="1"/>
              <a:t>Genif_output</a:t>
            </a:r>
            <a:r>
              <a:rPr lang="zh-CN" altLang="en-US" sz="1400" dirty="0"/>
              <a:t>函数为</a:t>
            </a:r>
            <a:r>
              <a:rPr lang="en-US" altLang="zh-CN" sz="1400" dirty="0"/>
              <a:t>L2</a:t>
            </a:r>
            <a:r>
              <a:rPr lang="zh-CN" altLang="en-US" sz="1400" dirty="0"/>
              <a:t>层的发送操作；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系统中有多个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线程，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interface_output</a:t>
            </a:r>
            <a:r>
              <a:rPr lang="zh-CN" altLang="en-US" sz="1400" dirty="0"/>
              <a:t>函数会根据</a:t>
            </a:r>
            <a:r>
              <a:rPr lang="en-US" altLang="zh-CN" sz="1400" dirty="0"/>
              <a:t>SPI</a:t>
            </a:r>
            <a:r>
              <a:rPr lang="zh-CN" altLang="en-US" sz="1400" dirty="0"/>
              <a:t>进行</a:t>
            </a:r>
            <a:r>
              <a:rPr lang="en-US" altLang="zh-CN" sz="1400" dirty="0"/>
              <a:t>HASH</a:t>
            </a:r>
            <a:r>
              <a:rPr lang="zh-CN" altLang="en-US" sz="1400" dirty="0"/>
              <a:t>，找到一个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线程进行处理。对于同一个</a:t>
            </a:r>
            <a:r>
              <a:rPr lang="en-US" altLang="zh-CN" sz="1400" dirty="0"/>
              <a:t>SPI</a:t>
            </a:r>
            <a:r>
              <a:rPr lang="zh-CN" altLang="en-US" sz="1400" dirty="0"/>
              <a:t>，由于</a:t>
            </a:r>
            <a:r>
              <a:rPr lang="en-US" altLang="zh-CN" sz="1400" dirty="0"/>
              <a:t>HASH</a:t>
            </a:r>
            <a:r>
              <a:rPr lang="zh-CN" altLang="en-US" sz="1400" dirty="0"/>
              <a:t>的结果相同，因此输入和输出处理都会锚定到相同的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线程上；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函数如何设置为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：在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genif_netif_init</a:t>
            </a:r>
            <a:r>
              <a:rPr lang="zh-CN" altLang="en-US" sz="1400" dirty="0"/>
              <a:t>函数中，如果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linktype</a:t>
            </a:r>
            <a:r>
              <a:rPr lang="zh-CN" altLang="en-US" sz="1400" dirty="0"/>
              <a:t>是</a:t>
            </a:r>
            <a:r>
              <a:rPr lang="en-US" altLang="zh-CN" sz="1400" dirty="0" err="1"/>
              <a:t>lt_tunnel</a:t>
            </a:r>
            <a:r>
              <a:rPr lang="zh-CN" altLang="en-US" sz="1400" dirty="0"/>
              <a:t>，则设置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函数为</a:t>
            </a:r>
            <a:r>
              <a:rPr lang="en-US" altLang="zh-CN" sz="1400" dirty="0" err="1"/>
              <a:t>netif_vti_output</a:t>
            </a:r>
            <a:r>
              <a:rPr lang="zh-CN" altLang="en-US" sz="1400" dirty="0"/>
              <a:t>（新定义），在这个函数中调用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genif_l3_output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函数如何设置为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：实现一个通用的</a:t>
            </a:r>
            <a:r>
              <a:rPr lang="en-US" altLang="zh-CN" sz="1400" dirty="0" err="1"/>
              <a:t>general_ip_output</a:t>
            </a:r>
            <a:r>
              <a:rPr lang="zh-CN" altLang="en-US" sz="1400" dirty="0"/>
              <a:t>，这个函数直接调用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output</a:t>
            </a:r>
            <a:r>
              <a:rPr lang="zh-CN" altLang="en-US" sz="1400" dirty="0"/>
              <a:t>，然后用这个函数初始化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l3_output</a:t>
            </a:r>
            <a:r>
              <a:rPr lang="zh-CN" altLang="en-US" sz="1400" dirty="0"/>
              <a:t>（如果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是一个普通的接口，不需要自己独特的</a:t>
            </a:r>
            <a:r>
              <a:rPr lang="en-US" altLang="zh-CN" sz="1400" dirty="0"/>
              <a:t>output</a:t>
            </a:r>
            <a:r>
              <a:rPr lang="zh-CN" altLang="en-US" sz="1400" dirty="0"/>
              <a:t>处理逻辑）。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7389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CE34359-20C7-8B3B-C4BC-213F9E167472}"/>
              </a:ext>
            </a:extLst>
          </p:cNvPr>
          <p:cNvSpPr/>
          <p:nvPr/>
        </p:nvSpPr>
        <p:spPr>
          <a:xfrm>
            <a:off x="6130894" y="715617"/>
            <a:ext cx="3565902" cy="50570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b="1" dirty="0" err="1">
                <a:solidFill>
                  <a:schemeClr val="tx1"/>
                </a:solidFill>
              </a:rPr>
              <a:t>netif</a:t>
            </a:r>
            <a:r>
              <a:rPr lang="en-US" altLang="zh-CN" dirty="0">
                <a:solidFill>
                  <a:schemeClr val="tx1"/>
                </a:solidFill>
              </a:rPr>
              <a:t> domain(for </a:t>
            </a:r>
            <a:r>
              <a:rPr lang="en-US" altLang="zh-CN" dirty="0" err="1">
                <a:solidFill>
                  <a:schemeClr val="tx1"/>
                </a:solidFill>
              </a:rPr>
              <a:t>lwIP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AB8B0B-6A87-9D7D-4039-FF48FF3A54FB}"/>
              </a:ext>
            </a:extLst>
          </p:cNvPr>
          <p:cNvSpPr/>
          <p:nvPr/>
        </p:nvSpPr>
        <p:spPr>
          <a:xfrm>
            <a:off x="1685678" y="715617"/>
            <a:ext cx="3565902" cy="57885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genif</a:t>
            </a:r>
            <a:r>
              <a:rPr lang="en-US" altLang="zh-CN" dirty="0">
                <a:solidFill>
                  <a:schemeClr val="tx1"/>
                </a:solidFill>
              </a:rPr>
              <a:t> domain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机制示意图</a:t>
            </a:r>
            <a:r>
              <a:rPr lang="en-US" altLang="zh-CN" sz="2400" b="1" dirty="0"/>
              <a:t>(GRE over IP/Ethernet)</a:t>
            </a:r>
            <a:endParaRPr lang="zh-CN" altLang="en-US" sz="24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DE7C5D-A708-9A27-5C88-22654178D168}"/>
              </a:ext>
            </a:extLst>
          </p:cNvPr>
          <p:cNvSpPr/>
          <p:nvPr/>
        </p:nvSpPr>
        <p:spPr>
          <a:xfrm>
            <a:off x="2560319" y="1550670"/>
            <a:ext cx="1996051" cy="1116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genif_eth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3DBF8-FA46-05D7-5E68-01EF2977E646}"/>
              </a:ext>
            </a:extLst>
          </p:cNvPr>
          <p:cNvSpPr/>
          <p:nvPr/>
        </p:nvSpPr>
        <p:spPr>
          <a:xfrm>
            <a:off x="7147948" y="1550670"/>
            <a:ext cx="1996051" cy="9715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netif_eth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645A4-A005-CD53-BA54-38C559381553}"/>
              </a:ext>
            </a:extLst>
          </p:cNvPr>
          <p:cNvSpPr/>
          <p:nvPr/>
        </p:nvSpPr>
        <p:spPr>
          <a:xfrm>
            <a:off x="2926080" y="2028825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genif_L3_output</a:t>
            </a:r>
            <a:endParaRPr lang="zh-CN" alt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2E7DC-5484-3AE2-4C1F-D3846222C0C4}"/>
              </a:ext>
            </a:extLst>
          </p:cNvPr>
          <p:cNvSpPr/>
          <p:nvPr/>
        </p:nvSpPr>
        <p:spPr>
          <a:xfrm>
            <a:off x="2926080" y="2366962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genif_output</a:t>
            </a:r>
            <a:endParaRPr lang="zh-CN" alt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A3FF5-AA98-D90C-AD19-D9B2E42D4D9D}"/>
              </a:ext>
            </a:extLst>
          </p:cNvPr>
          <p:cNvSpPr/>
          <p:nvPr/>
        </p:nvSpPr>
        <p:spPr>
          <a:xfrm>
            <a:off x="7520940" y="2005965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</a:t>
            </a:r>
            <a:endParaRPr lang="zh-CN" alt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8638A-3275-4322-9A50-42E051BE4EA7}"/>
              </a:ext>
            </a:extLst>
          </p:cNvPr>
          <p:cNvSpPr/>
          <p:nvPr/>
        </p:nvSpPr>
        <p:spPr>
          <a:xfrm>
            <a:off x="10119359" y="2005964"/>
            <a:ext cx="1616217" cy="5543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etharp_output</a:t>
            </a:r>
            <a:endParaRPr lang="zh-CN" altLang="en-US" sz="16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2960A1-AC88-F30B-58C2-2B8BD498CF9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930640" y="2146935"/>
            <a:ext cx="1188719" cy="136207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DF8B4-88B7-01F5-5041-8731A3514AA1}"/>
              </a:ext>
            </a:extLst>
          </p:cNvPr>
          <p:cNvSpPr/>
          <p:nvPr/>
        </p:nvSpPr>
        <p:spPr>
          <a:xfrm>
            <a:off x="2560319" y="3988409"/>
            <a:ext cx="1996051" cy="11163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genif_gre</a:t>
            </a:r>
            <a:endParaRPr lang="zh-CN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1E8E07-378E-77EF-A6CE-B628631A976E}"/>
              </a:ext>
            </a:extLst>
          </p:cNvPr>
          <p:cNvSpPr/>
          <p:nvPr/>
        </p:nvSpPr>
        <p:spPr>
          <a:xfrm>
            <a:off x="7147948" y="3988409"/>
            <a:ext cx="1996051" cy="97155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netif_gre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A62C1-E24A-99CA-7517-C2892E58DC30}"/>
              </a:ext>
            </a:extLst>
          </p:cNvPr>
          <p:cNvSpPr/>
          <p:nvPr/>
        </p:nvSpPr>
        <p:spPr>
          <a:xfrm>
            <a:off x="2926080" y="4428464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genif_L3_output</a:t>
            </a:r>
            <a:endParaRPr lang="zh-CN" alt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BED04-092A-3ACA-B8F3-F86908563C47}"/>
              </a:ext>
            </a:extLst>
          </p:cNvPr>
          <p:cNvSpPr/>
          <p:nvPr/>
        </p:nvSpPr>
        <p:spPr>
          <a:xfrm>
            <a:off x="2926080" y="4766601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genif_output</a:t>
            </a:r>
            <a:endParaRPr lang="zh-CN" alt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215392-3A6E-2F80-0927-DE5D329695E2}"/>
              </a:ext>
            </a:extLst>
          </p:cNvPr>
          <p:cNvSpPr/>
          <p:nvPr/>
        </p:nvSpPr>
        <p:spPr>
          <a:xfrm>
            <a:off x="7520940" y="4405604"/>
            <a:ext cx="1409700" cy="2819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</a:t>
            </a:r>
            <a:endParaRPr lang="zh-CN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73C2B-5513-FBD7-65C3-1CF1F5189A8C}"/>
              </a:ext>
            </a:extLst>
          </p:cNvPr>
          <p:cNvSpPr/>
          <p:nvPr/>
        </p:nvSpPr>
        <p:spPr>
          <a:xfrm>
            <a:off x="10119359" y="4405603"/>
            <a:ext cx="1616217" cy="5543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genif</a:t>
            </a:r>
            <a:r>
              <a:rPr lang="en-US" altLang="zh-CN" sz="1200" dirty="0"/>
              <a:t>-&gt;genif_l3_output</a:t>
            </a:r>
            <a:endParaRPr lang="zh-CN" altLang="en-US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6EEBE1-9579-083A-70BE-2236F46393A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930640" y="4546574"/>
            <a:ext cx="1188719" cy="136207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5070E9C-46AD-94A9-9426-44195F86DBE8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16200000" flipV="1">
            <a:off x="5852160" y="-743145"/>
            <a:ext cx="12700" cy="4587629"/>
          </a:xfrm>
          <a:prstGeom prst="curvedConnector3">
            <a:avLst>
              <a:gd name="adj1" fmla="val 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8F127D-6BC4-AFAA-A115-536E9E8C78B7}"/>
              </a:ext>
            </a:extLst>
          </p:cNvPr>
          <p:cNvSpPr txBox="1"/>
          <p:nvPr/>
        </p:nvSpPr>
        <p:spPr>
          <a:xfrm>
            <a:off x="5372100" y="62591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netif.state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53995-0C96-A6FB-1ED0-482D8DED36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556370" y="2036445"/>
            <a:ext cx="2591578" cy="7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DD8426-8C7F-8F52-62A4-83F521EDD743}"/>
              </a:ext>
            </a:extLst>
          </p:cNvPr>
          <p:cNvSpPr txBox="1"/>
          <p:nvPr/>
        </p:nvSpPr>
        <p:spPr>
          <a:xfrm>
            <a:off x="4634081" y="1411427"/>
            <a:ext cx="23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genif.proto_binding</a:t>
            </a:r>
            <a:r>
              <a:rPr lang="en-US" altLang="zh-CN" dirty="0"/>
              <a:t>[0].</a:t>
            </a:r>
            <a:r>
              <a:rPr lang="en-US" altLang="zh-CN" dirty="0" err="1"/>
              <a:t>pIfState</a:t>
            </a:r>
            <a:endParaRPr lang="zh-CN" altLang="en-US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AD2526C-8D8C-C6AC-5E21-D00BE24694B2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5852160" y="1694594"/>
            <a:ext cx="12700" cy="4587629"/>
          </a:xfrm>
          <a:prstGeom prst="curvedConnector3">
            <a:avLst>
              <a:gd name="adj1" fmla="val 41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B994AE-FDB4-C61C-230A-77B6356536CD}"/>
              </a:ext>
            </a:extLst>
          </p:cNvPr>
          <p:cNvSpPr txBox="1"/>
          <p:nvPr/>
        </p:nvSpPr>
        <p:spPr>
          <a:xfrm>
            <a:off x="5251579" y="310185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netif.state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43E97-808F-35FB-5B3D-B946B58A2461}"/>
              </a:ext>
            </a:extLst>
          </p:cNvPr>
          <p:cNvSpPr txBox="1"/>
          <p:nvPr/>
        </p:nvSpPr>
        <p:spPr>
          <a:xfrm>
            <a:off x="4634081" y="3917210"/>
            <a:ext cx="23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genif.proto_binding</a:t>
            </a:r>
            <a:r>
              <a:rPr lang="en-US" altLang="zh-CN" dirty="0"/>
              <a:t>[0].</a:t>
            </a:r>
            <a:r>
              <a:rPr lang="en-US" altLang="zh-CN" dirty="0" err="1"/>
              <a:t>pIfState</a:t>
            </a:r>
            <a:endParaRPr lang="zh-CN" alt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C273F7-61D9-9382-649F-E0737A22709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56370" y="4474184"/>
            <a:ext cx="2591578" cy="7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72DEEA-B340-1747-287B-4B7625D24256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3558345" y="2667000"/>
            <a:ext cx="0" cy="132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8A4489-F4B6-06F7-A6D2-0F691E4CF581}"/>
              </a:ext>
            </a:extLst>
          </p:cNvPr>
          <p:cNvSpPr txBox="1"/>
          <p:nvPr/>
        </p:nvSpPr>
        <p:spPr>
          <a:xfrm>
            <a:off x="2167821" y="317902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genif_parent</a:t>
            </a:r>
            <a:endParaRPr lang="zh-CN" alt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FCB99B-5427-E3BC-0D76-B080F77A0927}"/>
              </a:ext>
            </a:extLst>
          </p:cNvPr>
          <p:cNvSpPr/>
          <p:nvPr/>
        </p:nvSpPr>
        <p:spPr>
          <a:xfrm>
            <a:off x="344315" y="5288198"/>
            <a:ext cx="1616217" cy="5543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gre_output</a:t>
            </a:r>
            <a:endParaRPr lang="zh-CN" altLang="en-US" sz="14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097FCC-F454-E673-6119-DD583BA9C484}"/>
              </a:ext>
            </a:extLst>
          </p:cNvPr>
          <p:cNvCxnSpPr>
            <a:cxnSpLocks/>
            <a:stCxn id="13" idx="1"/>
            <a:endCxn id="40" idx="3"/>
          </p:cNvCxnSpPr>
          <p:nvPr/>
        </p:nvCxnSpPr>
        <p:spPr>
          <a:xfrm rot="10800000" flipV="1">
            <a:off x="1960532" y="4569434"/>
            <a:ext cx="965548" cy="9959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A593CDE8-F6F9-4900-8270-CC54B44FA051}"/>
              </a:ext>
            </a:extLst>
          </p:cNvPr>
          <p:cNvCxnSpPr>
            <a:cxnSpLocks/>
            <a:stCxn id="40" idx="0"/>
            <a:endCxn id="4" idx="1"/>
          </p:cNvCxnSpPr>
          <p:nvPr/>
        </p:nvCxnSpPr>
        <p:spPr>
          <a:xfrm rot="5400000" flipH="1" flipV="1">
            <a:off x="480051" y="2842169"/>
            <a:ext cx="3118403" cy="17736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A221654-48BB-C728-5A7B-332E47E53950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4335780" y="2169795"/>
            <a:ext cx="3890010" cy="118110"/>
          </a:xfrm>
          <a:prstGeom prst="curvedConnector4">
            <a:avLst>
              <a:gd name="adj1" fmla="val 39509"/>
              <a:gd name="adj2" fmla="val 670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58B50AE-FF93-971A-5E8B-5CF736A0F495}"/>
              </a:ext>
            </a:extLst>
          </p:cNvPr>
          <p:cNvSpPr txBox="1"/>
          <p:nvPr/>
        </p:nvSpPr>
        <p:spPr>
          <a:xfrm>
            <a:off x="5946937" y="5961369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需要在</a:t>
            </a:r>
            <a:r>
              <a:rPr lang="en-US" altLang="zh-CN" b="1" dirty="0">
                <a:solidFill>
                  <a:srgbClr val="FF0000"/>
                </a:solidFill>
              </a:rPr>
              <a:t>ethernet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 err="1">
                <a:solidFill>
                  <a:srgbClr val="FF0000"/>
                </a:solidFill>
              </a:rPr>
              <a:t>genif</a:t>
            </a:r>
            <a:r>
              <a:rPr lang="zh-CN" altLang="en-US" b="1" dirty="0">
                <a:solidFill>
                  <a:srgbClr val="FF0000"/>
                </a:solidFill>
              </a:rPr>
              <a:t>接口中，增加</a:t>
            </a:r>
            <a:r>
              <a:rPr lang="en-US" altLang="zh-CN" b="1" dirty="0">
                <a:solidFill>
                  <a:srgbClr val="FF0000"/>
                </a:solidFill>
              </a:rPr>
              <a:t>genif_l3_output</a:t>
            </a:r>
            <a:r>
              <a:rPr lang="zh-CN" altLang="en-US" b="1" dirty="0">
                <a:solidFill>
                  <a:srgbClr val="FF0000"/>
                </a:solidFill>
              </a:rPr>
              <a:t>函数的实现，用于指向</a:t>
            </a:r>
            <a:r>
              <a:rPr lang="en-US" altLang="zh-CN" b="1" dirty="0" err="1">
                <a:solidFill>
                  <a:srgbClr val="FF0000"/>
                </a:solidFill>
              </a:rPr>
              <a:t>netif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-US" altLang="zh-CN" b="1" dirty="0">
                <a:solidFill>
                  <a:srgbClr val="FF0000"/>
                </a:solidFill>
              </a:rPr>
              <a:t>output</a:t>
            </a:r>
            <a:r>
              <a:rPr lang="zh-CN" altLang="en-US" b="1" dirty="0">
                <a:solidFill>
                  <a:srgbClr val="FF0000"/>
                </a:solidFill>
              </a:rPr>
              <a:t>函数。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0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机制示意图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IPSec</a:t>
            </a:r>
            <a:r>
              <a:rPr lang="en-US" altLang="zh-CN" sz="2400" b="1" dirty="0"/>
              <a:t> over GRE over IP/Ethernet)</a:t>
            </a:r>
            <a:endParaRPr lang="zh-CN" altLang="en-US" sz="24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E34359-20C7-8B3B-C4BC-213F9E167472}"/>
              </a:ext>
            </a:extLst>
          </p:cNvPr>
          <p:cNvSpPr/>
          <p:nvPr/>
        </p:nvSpPr>
        <p:spPr>
          <a:xfrm>
            <a:off x="6130894" y="696688"/>
            <a:ext cx="3565902" cy="57836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600" b="1" dirty="0" err="1">
                <a:solidFill>
                  <a:schemeClr val="tx1"/>
                </a:solidFill>
              </a:rPr>
              <a:t>netif</a:t>
            </a:r>
            <a:r>
              <a:rPr lang="en-US" altLang="zh-CN" sz="1600" dirty="0">
                <a:solidFill>
                  <a:schemeClr val="tx1"/>
                </a:solidFill>
              </a:rPr>
              <a:t> domain(for </a:t>
            </a:r>
            <a:r>
              <a:rPr lang="en-US" altLang="zh-CN" sz="1600" dirty="0" err="1">
                <a:solidFill>
                  <a:schemeClr val="tx1"/>
                </a:solidFill>
              </a:rPr>
              <a:t>lwIP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FAB8B0B-6A87-9D7D-4039-FF48FF3A54FB}"/>
              </a:ext>
            </a:extLst>
          </p:cNvPr>
          <p:cNvSpPr/>
          <p:nvPr/>
        </p:nvSpPr>
        <p:spPr>
          <a:xfrm>
            <a:off x="1685678" y="696688"/>
            <a:ext cx="3565902" cy="57836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 err="1">
                <a:solidFill>
                  <a:schemeClr val="tx1"/>
                </a:solidFill>
              </a:rPr>
              <a:t>genif</a:t>
            </a:r>
            <a:r>
              <a:rPr lang="en-US" altLang="zh-CN" sz="1600" dirty="0">
                <a:solidFill>
                  <a:schemeClr val="tx1"/>
                </a:solidFill>
              </a:rPr>
              <a:t> domain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DE7C5D-A708-9A27-5C88-22654178D168}"/>
              </a:ext>
            </a:extLst>
          </p:cNvPr>
          <p:cNvSpPr/>
          <p:nvPr/>
        </p:nvSpPr>
        <p:spPr>
          <a:xfrm>
            <a:off x="2560319" y="1355531"/>
            <a:ext cx="1996051" cy="8807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genif_eth</a:t>
            </a:r>
            <a:endParaRPr lang="zh-CN" altLang="en-US" sz="16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A3DBF8-FA46-05D7-5E68-01EF2977E646}"/>
              </a:ext>
            </a:extLst>
          </p:cNvPr>
          <p:cNvSpPr/>
          <p:nvPr/>
        </p:nvSpPr>
        <p:spPr>
          <a:xfrm>
            <a:off x="7147948" y="1355531"/>
            <a:ext cx="1996051" cy="766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netif_eth</a:t>
            </a:r>
            <a:endParaRPr lang="zh-CN" alt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645A4-A005-CD53-BA54-38C559381553}"/>
              </a:ext>
            </a:extLst>
          </p:cNvPr>
          <p:cNvSpPr/>
          <p:nvPr/>
        </p:nvSpPr>
        <p:spPr>
          <a:xfrm>
            <a:off x="2926080" y="1732788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genif_L3_output</a:t>
            </a:r>
            <a:endParaRPr lang="zh-CN" alt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2E7DC-5484-3AE2-4C1F-D3846222C0C4}"/>
              </a:ext>
            </a:extLst>
          </p:cNvPr>
          <p:cNvSpPr/>
          <p:nvPr/>
        </p:nvSpPr>
        <p:spPr>
          <a:xfrm>
            <a:off x="2926080" y="1999573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genif_output</a:t>
            </a:r>
            <a:endParaRPr lang="zh-CN" alt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A3FF5-AA98-D90C-AD19-D9B2E42D4D9D}"/>
              </a:ext>
            </a:extLst>
          </p:cNvPr>
          <p:cNvSpPr/>
          <p:nvPr/>
        </p:nvSpPr>
        <p:spPr>
          <a:xfrm>
            <a:off x="7520940" y="1714752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8638A-3275-4322-9A50-42E051BE4EA7}"/>
              </a:ext>
            </a:extLst>
          </p:cNvPr>
          <p:cNvSpPr/>
          <p:nvPr/>
        </p:nvSpPr>
        <p:spPr>
          <a:xfrm>
            <a:off x="10119359" y="1714751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etharp_output</a:t>
            </a:r>
            <a:endParaRPr lang="zh-CN" altLang="en-US" sz="1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72960A1-AC88-F30B-58C2-2B8BD498CF9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930640" y="1825975"/>
            <a:ext cx="1188719" cy="107465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9DF8B4-88B7-01F5-5041-8731A3514AA1}"/>
              </a:ext>
            </a:extLst>
          </p:cNvPr>
          <p:cNvSpPr/>
          <p:nvPr/>
        </p:nvSpPr>
        <p:spPr>
          <a:xfrm>
            <a:off x="2560319" y="3278869"/>
            <a:ext cx="1996051" cy="8807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genif_gre</a:t>
            </a:r>
            <a:endParaRPr lang="zh-CN" alt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1E8E07-378E-77EF-A6CE-B628631A976E}"/>
              </a:ext>
            </a:extLst>
          </p:cNvPr>
          <p:cNvSpPr/>
          <p:nvPr/>
        </p:nvSpPr>
        <p:spPr>
          <a:xfrm>
            <a:off x="7147948" y="3278869"/>
            <a:ext cx="1996051" cy="766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netif_gre</a:t>
            </a:r>
            <a:endParaRPr lang="zh-CN" alt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A62C1-E24A-99CA-7517-C2892E58DC30}"/>
              </a:ext>
            </a:extLst>
          </p:cNvPr>
          <p:cNvSpPr/>
          <p:nvPr/>
        </p:nvSpPr>
        <p:spPr>
          <a:xfrm>
            <a:off x="2926080" y="3626066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genif_L3_output</a:t>
            </a:r>
            <a:endParaRPr lang="zh-CN" alt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DBED04-092A-3ACA-B8F3-F86908563C47}"/>
              </a:ext>
            </a:extLst>
          </p:cNvPr>
          <p:cNvSpPr/>
          <p:nvPr/>
        </p:nvSpPr>
        <p:spPr>
          <a:xfrm>
            <a:off x="2926080" y="3892851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genif_output</a:t>
            </a:r>
            <a:endParaRPr lang="zh-CN" altLang="en-US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215392-3A6E-2F80-0927-DE5D329695E2}"/>
              </a:ext>
            </a:extLst>
          </p:cNvPr>
          <p:cNvSpPr/>
          <p:nvPr/>
        </p:nvSpPr>
        <p:spPr>
          <a:xfrm>
            <a:off x="7520940" y="3608030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173C2B-5513-FBD7-65C3-1CF1F5189A8C}"/>
              </a:ext>
            </a:extLst>
          </p:cNvPr>
          <p:cNvSpPr/>
          <p:nvPr/>
        </p:nvSpPr>
        <p:spPr>
          <a:xfrm>
            <a:off x="10119359" y="3608029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</a:t>
            </a:r>
            <a:r>
              <a:rPr lang="en-US" altLang="zh-CN" sz="1100" dirty="0"/>
              <a:t>-&gt;genif_l3_output</a:t>
            </a:r>
            <a:endParaRPr lang="zh-CN" altLang="en-US" sz="11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76EEBE1-9579-083A-70BE-2236F46393A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930640" y="3719253"/>
            <a:ext cx="1188719" cy="107465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5070E9C-46AD-94A9-9426-44195F86DBE8}"/>
              </a:ext>
            </a:extLst>
          </p:cNvPr>
          <p:cNvCxnSpPr>
            <a:stCxn id="3" idx="0"/>
            <a:endCxn id="2" idx="0"/>
          </p:cNvCxnSpPr>
          <p:nvPr/>
        </p:nvCxnSpPr>
        <p:spPr>
          <a:xfrm rot="16200000" flipV="1">
            <a:off x="5853500" y="-938284"/>
            <a:ext cx="10020" cy="4587629"/>
          </a:xfrm>
          <a:prstGeom prst="curvedConnector3">
            <a:avLst>
              <a:gd name="adj1" fmla="val 5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8F127D-6BC4-AFAA-A115-536E9E8C78B7}"/>
              </a:ext>
            </a:extLst>
          </p:cNvPr>
          <p:cNvSpPr txBox="1"/>
          <p:nvPr/>
        </p:nvSpPr>
        <p:spPr>
          <a:xfrm>
            <a:off x="5372100" y="625911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netif.state</a:t>
            </a:r>
            <a:endParaRPr lang="zh-CN" alt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53995-0C96-A6FB-1ED0-482D8DED3698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556370" y="1738800"/>
            <a:ext cx="2591578" cy="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DD8426-8C7F-8F52-62A4-83F521EDD743}"/>
              </a:ext>
            </a:extLst>
          </p:cNvPr>
          <p:cNvSpPr txBox="1"/>
          <p:nvPr/>
        </p:nvSpPr>
        <p:spPr>
          <a:xfrm>
            <a:off x="4634081" y="1245671"/>
            <a:ext cx="23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genif.proto_binding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endParaRPr lang="zh-CN" altLang="en-US" sz="1600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AD2526C-8D8C-C6AC-5E21-D00BE24694B2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5853500" y="985054"/>
            <a:ext cx="10020" cy="4587629"/>
          </a:xfrm>
          <a:prstGeom prst="curvedConnector3">
            <a:avLst>
              <a:gd name="adj1" fmla="val 41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B994AE-FDB4-C61C-230A-77B6356536CD}"/>
              </a:ext>
            </a:extLst>
          </p:cNvPr>
          <p:cNvSpPr txBox="1"/>
          <p:nvPr/>
        </p:nvSpPr>
        <p:spPr>
          <a:xfrm>
            <a:off x="5251579" y="25793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netif.state</a:t>
            </a:r>
            <a:endParaRPr lang="zh-CN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43E97-808F-35FB-5B3D-B946B58A2461}"/>
              </a:ext>
            </a:extLst>
          </p:cNvPr>
          <p:cNvSpPr txBox="1"/>
          <p:nvPr/>
        </p:nvSpPr>
        <p:spPr>
          <a:xfrm>
            <a:off x="4634081" y="3222694"/>
            <a:ext cx="23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genif.proto_binding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endParaRPr lang="zh-CN" alt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C273F7-61D9-9382-649F-E0737A22709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556370" y="3662138"/>
            <a:ext cx="2591578" cy="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72DEEA-B340-1747-287B-4B7625D24256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3558345" y="2236298"/>
            <a:ext cx="0" cy="104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8A4489-F4B6-06F7-A6D2-0F691E4CF581}"/>
              </a:ext>
            </a:extLst>
          </p:cNvPr>
          <p:cNvSpPr txBox="1"/>
          <p:nvPr/>
        </p:nvSpPr>
        <p:spPr>
          <a:xfrm>
            <a:off x="2167821" y="2640275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genif_parent</a:t>
            </a:r>
            <a:endParaRPr lang="zh-CN" alt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FCB99B-5427-E3BC-0D76-B080F77A0927}"/>
              </a:ext>
            </a:extLst>
          </p:cNvPr>
          <p:cNvSpPr/>
          <p:nvPr/>
        </p:nvSpPr>
        <p:spPr>
          <a:xfrm>
            <a:off x="194265" y="3299913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gre_output</a:t>
            </a:r>
            <a:endParaRPr lang="zh-CN" alt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097FCC-F454-E673-6119-DD583BA9C484}"/>
              </a:ext>
            </a:extLst>
          </p:cNvPr>
          <p:cNvCxnSpPr>
            <a:cxnSpLocks/>
            <a:stCxn id="13" idx="1"/>
            <a:endCxn id="40" idx="3"/>
          </p:cNvCxnSpPr>
          <p:nvPr/>
        </p:nvCxnSpPr>
        <p:spPr>
          <a:xfrm rot="10800000">
            <a:off x="1810482" y="3518603"/>
            <a:ext cx="1115598" cy="21868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A593CDE8-F6F9-4900-8270-CC54B44FA051}"/>
              </a:ext>
            </a:extLst>
          </p:cNvPr>
          <p:cNvCxnSpPr>
            <a:cxnSpLocks/>
            <a:stCxn id="40" idx="0"/>
            <a:endCxn id="4" idx="1"/>
          </p:cNvCxnSpPr>
          <p:nvPr/>
        </p:nvCxnSpPr>
        <p:spPr>
          <a:xfrm rot="5400000" flipH="1" flipV="1">
            <a:off x="1236276" y="1610109"/>
            <a:ext cx="1455902" cy="19237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A221654-48BB-C728-5A7B-332E47E53950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4335780" y="1844011"/>
            <a:ext cx="3890010" cy="93187"/>
          </a:xfrm>
          <a:prstGeom prst="curvedConnector4">
            <a:avLst>
              <a:gd name="adj1" fmla="val 39509"/>
              <a:gd name="adj2" fmla="val 670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BB3675-30B9-8C9D-1D4D-1F3CEAE3F115}"/>
              </a:ext>
            </a:extLst>
          </p:cNvPr>
          <p:cNvSpPr/>
          <p:nvPr/>
        </p:nvSpPr>
        <p:spPr>
          <a:xfrm>
            <a:off x="2560319" y="5002852"/>
            <a:ext cx="1996051" cy="88076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genif_ipsec</a:t>
            </a:r>
            <a:endParaRPr lang="zh-CN" altLang="en-US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1BBC1E-89C9-ECEF-08CF-18165E38CF91}"/>
              </a:ext>
            </a:extLst>
          </p:cNvPr>
          <p:cNvSpPr/>
          <p:nvPr/>
        </p:nvSpPr>
        <p:spPr>
          <a:xfrm>
            <a:off x="7147948" y="5002852"/>
            <a:ext cx="1996051" cy="76653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 err="1"/>
              <a:t>netif_ipsec</a:t>
            </a:r>
            <a:endParaRPr lang="zh-CN" alt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555DF0-24D8-6E88-8072-4B42CE4F8C45}"/>
              </a:ext>
            </a:extLst>
          </p:cNvPr>
          <p:cNvSpPr/>
          <p:nvPr/>
        </p:nvSpPr>
        <p:spPr>
          <a:xfrm>
            <a:off x="2926080" y="5350049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genif_L3_output</a:t>
            </a:r>
            <a:endParaRPr lang="zh-CN" alt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084CC9-7DCC-2C4B-67DD-F75288B00BEE}"/>
              </a:ext>
            </a:extLst>
          </p:cNvPr>
          <p:cNvSpPr/>
          <p:nvPr/>
        </p:nvSpPr>
        <p:spPr>
          <a:xfrm>
            <a:off x="2926080" y="5616834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genif_output</a:t>
            </a:r>
            <a:endParaRPr lang="zh-CN" altLang="en-US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5EDAF-982D-4577-622C-A70012875D18}"/>
              </a:ext>
            </a:extLst>
          </p:cNvPr>
          <p:cNvSpPr/>
          <p:nvPr/>
        </p:nvSpPr>
        <p:spPr>
          <a:xfrm>
            <a:off x="7520940" y="5332013"/>
            <a:ext cx="1409700" cy="2224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462EE8-DBC4-54C4-D53D-097588742FD7}"/>
              </a:ext>
            </a:extLst>
          </p:cNvPr>
          <p:cNvSpPr/>
          <p:nvPr/>
        </p:nvSpPr>
        <p:spPr>
          <a:xfrm>
            <a:off x="10119359" y="5332012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genif</a:t>
            </a:r>
            <a:r>
              <a:rPr lang="en-US" altLang="zh-CN" sz="1100" dirty="0"/>
              <a:t>-&gt;genif_l3_output</a:t>
            </a:r>
            <a:endParaRPr lang="zh-CN" altLang="en-US" sz="11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9B4D01A-D9C7-59AC-FDC7-A9CA77A156F7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8930640" y="5443236"/>
            <a:ext cx="1188719" cy="107465"/>
          </a:xfrm>
          <a:prstGeom prst="bentConnector3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A35D0B2-CF6C-9392-9836-4E920BFD4437}"/>
              </a:ext>
            </a:extLst>
          </p:cNvPr>
          <p:cNvCxnSpPr>
            <a:cxnSpLocks/>
            <a:stCxn id="26" idx="0"/>
            <a:endCxn id="22" idx="0"/>
          </p:cNvCxnSpPr>
          <p:nvPr/>
        </p:nvCxnSpPr>
        <p:spPr>
          <a:xfrm rot="16200000" flipV="1">
            <a:off x="5853500" y="2709037"/>
            <a:ext cx="10020" cy="4587629"/>
          </a:xfrm>
          <a:prstGeom prst="curvedConnector3">
            <a:avLst>
              <a:gd name="adj1" fmla="val 41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299BAA-C561-1296-E2E6-ECA457C59A82}"/>
              </a:ext>
            </a:extLst>
          </p:cNvPr>
          <p:cNvSpPr txBox="1"/>
          <p:nvPr/>
        </p:nvSpPr>
        <p:spPr>
          <a:xfrm>
            <a:off x="5251579" y="43033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netif.state</a:t>
            </a:r>
            <a:endParaRPr lang="zh-CN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BE1651-999C-E804-8D62-869D5636D4F1}"/>
              </a:ext>
            </a:extLst>
          </p:cNvPr>
          <p:cNvSpPr txBox="1"/>
          <p:nvPr/>
        </p:nvSpPr>
        <p:spPr>
          <a:xfrm>
            <a:off x="4634081" y="4946677"/>
            <a:ext cx="2384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genif.proto_binding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endParaRPr lang="zh-CN" altLang="en-US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FB4865-5D0D-8884-4594-A97C1A797240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4556370" y="5386121"/>
            <a:ext cx="2591578" cy="5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B42E1CA-2C52-1B04-7FBE-47A221E496F7}"/>
              </a:ext>
            </a:extLst>
          </p:cNvPr>
          <p:cNvSpPr txBox="1"/>
          <p:nvPr/>
        </p:nvSpPr>
        <p:spPr>
          <a:xfrm>
            <a:off x="2167821" y="4467621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genif_parent</a:t>
            </a:r>
            <a:endParaRPr lang="zh-CN" alt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74BA5D-16F4-09A5-89BF-C45BF0DD08CA}"/>
              </a:ext>
            </a:extLst>
          </p:cNvPr>
          <p:cNvSpPr/>
          <p:nvPr/>
        </p:nvSpPr>
        <p:spPr>
          <a:xfrm>
            <a:off x="304559" y="5811940"/>
            <a:ext cx="1616217" cy="4373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ipsec_output</a:t>
            </a:r>
            <a:endParaRPr lang="zh-CN" altLang="en-US" sz="12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68F8947-C11A-A917-9EF7-373E8A013749}"/>
              </a:ext>
            </a:extLst>
          </p:cNvPr>
          <p:cNvCxnSpPr>
            <a:cxnSpLocks/>
            <a:stCxn id="27" idx="1"/>
            <a:endCxn id="44" idx="3"/>
          </p:cNvCxnSpPr>
          <p:nvPr/>
        </p:nvCxnSpPr>
        <p:spPr>
          <a:xfrm rot="10800000" flipV="1">
            <a:off x="1920776" y="5461271"/>
            <a:ext cx="1005304" cy="56935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3A336B-1B9E-FE85-2D74-11BDA570AAE8}"/>
              </a:ext>
            </a:extLst>
          </p:cNvPr>
          <p:cNvCxnSpPr>
            <a:cxnSpLocks/>
            <a:stCxn id="22" idx="0"/>
            <a:endCxn id="11" idx="2"/>
          </p:cNvCxnSpPr>
          <p:nvPr/>
        </p:nvCxnSpPr>
        <p:spPr>
          <a:xfrm flipV="1">
            <a:off x="3558345" y="4159636"/>
            <a:ext cx="0" cy="8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8A3B821-02B8-E30B-9D3D-2B4943412138}"/>
              </a:ext>
            </a:extLst>
          </p:cNvPr>
          <p:cNvCxnSpPr>
            <a:cxnSpLocks/>
            <a:stCxn id="44" idx="0"/>
            <a:endCxn id="13" idx="1"/>
          </p:cNvCxnSpPr>
          <p:nvPr/>
        </p:nvCxnSpPr>
        <p:spPr>
          <a:xfrm rot="5400000" flipH="1" flipV="1">
            <a:off x="982049" y="3867909"/>
            <a:ext cx="2074651" cy="1813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1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1524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PPPoE</a:t>
            </a:r>
            <a:r>
              <a:rPr lang="zh-CN" altLang="en-US" sz="2400" b="1" dirty="0"/>
              <a:t>的架构统一（一）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1" y="812155"/>
            <a:ext cx="118262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PPPoE</a:t>
            </a:r>
            <a:r>
              <a:rPr lang="en-US" altLang="zh-CN" sz="1600" b="1" dirty="0"/>
              <a:t> session</a:t>
            </a:r>
            <a:r>
              <a:rPr lang="zh-CN" altLang="en-US" sz="1600" b="1" dirty="0"/>
              <a:t>建立成功后，会自动注册一个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，这里并没有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为了实现架构上的统一，即</a:t>
            </a:r>
            <a:r>
              <a:rPr lang="en-US" altLang="zh-CN" sz="1600" b="1" dirty="0"/>
              <a:t>VTI</a:t>
            </a:r>
            <a:r>
              <a:rPr lang="zh-CN" altLang="en-US" sz="1600" b="1" dirty="0"/>
              <a:t>可以把</a:t>
            </a:r>
            <a:r>
              <a:rPr lang="en-US" altLang="zh-CN" sz="1600" b="1" dirty="0" err="1"/>
              <a:t>PPPoE</a:t>
            </a:r>
            <a:r>
              <a:rPr lang="zh-CN" altLang="en-US" sz="1600" b="1" dirty="0"/>
              <a:t>创建的接口作为父接口，需要在</a:t>
            </a:r>
            <a:r>
              <a:rPr lang="en-US" altLang="zh-CN" sz="1600" b="1" dirty="0" err="1"/>
              <a:t>pppoe</a:t>
            </a:r>
            <a:r>
              <a:rPr lang="zh-CN" altLang="en-US" sz="1600" b="1" dirty="0"/>
              <a:t>注册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的时候，同步注册一个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接口，作为</a:t>
            </a:r>
            <a:r>
              <a:rPr lang="en-US" altLang="zh-CN" sz="1600" b="1" dirty="0"/>
              <a:t>VTI</a:t>
            </a:r>
            <a:r>
              <a:rPr lang="zh-CN" altLang="en-US" sz="1600" b="1" dirty="0"/>
              <a:t>的父接口；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这个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接口只是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的一个影子，因此叫做影子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。在实现上，也把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的</a:t>
            </a:r>
            <a:r>
              <a:rPr lang="en-US" altLang="zh-CN" sz="1600" b="1" dirty="0" err="1"/>
              <a:t>linktype</a:t>
            </a:r>
            <a:r>
              <a:rPr lang="zh-CN" altLang="en-US" sz="1600" b="1" dirty="0"/>
              <a:t>设置为</a:t>
            </a:r>
            <a:r>
              <a:rPr lang="en-US" altLang="zh-CN" sz="1600" b="1" dirty="0" err="1"/>
              <a:t>lt_shadow</a:t>
            </a:r>
            <a:r>
              <a:rPr lang="zh-CN" altLang="en-US" sz="1600" b="1" dirty="0"/>
              <a:t>，这样就避免任何协议绑定到这个接口。在各个协议的实现中，检查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的</a:t>
            </a:r>
            <a:r>
              <a:rPr lang="en-US" altLang="zh-CN" sz="1600" b="1" dirty="0" err="1"/>
              <a:t>linktype</a:t>
            </a:r>
            <a:r>
              <a:rPr lang="zh-CN" altLang="en-US" sz="1600" b="1" dirty="0"/>
              <a:t>，如果是</a:t>
            </a:r>
            <a:r>
              <a:rPr lang="en-US" altLang="zh-CN" sz="1600" b="1" dirty="0"/>
              <a:t>shadow</a:t>
            </a:r>
            <a:r>
              <a:rPr lang="zh-CN" altLang="en-US" sz="1600" b="1" dirty="0"/>
              <a:t>，则忽略；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这个</a:t>
            </a:r>
            <a:r>
              <a:rPr lang="en-US" altLang="zh-CN" sz="1600" b="1" dirty="0"/>
              <a:t>shadow</a:t>
            </a:r>
            <a:r>
              <a:rPr lang="zh-CN" altLang="en-US" sz="1600" b="1" dirty="0"/>
              <a:t>接口的</a:t>
            </a:r>
            <a:r>
              <a:rPr lang="en-US" altLang="zh-CN" sz="1600" b="1" dirty="0"/>
              <a:t>input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output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l3_output</a:t>
            </a:r>
            <a:r>
              <a:rPr lang="zh-CN" altLang="en-US" sz="1600" b="1" dirty="0"/>
              <a:t>等函数，都要同步设置；</a:t>
            </a: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600" b="1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具体实现上：</a:t>
            </a:r>
            <a:endParaRPr lang="en-US" altLang="zh-CN" sz="1600" b="1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pppoe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函数调用之前，首先判断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指向的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是否为空。若不为空，则删除掉该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然后再删除掉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netif_remove</a:t>
            </a:r>
            <a:r>
              <a:rPr lang="en-US" altLang="zh-CN" sz="1600" dirty="0"/>
              <a:t>(&amp;pc-&gt;</a:t>
            </a:r>
            <a:r>
              <a:rPr lang="en-US" altLang="zh-CN" sz="1600" dirty="0" err="1"/>
              <a:t>netif</a:t>
            </a:r>
            <a:r>
              <a:rPr lang="en-US" altLang="zh-CN" sz="1600" dirty="0"/>
              <a:t>)</a:t>
            </a:r>
            <a:r>
              <a:rPr lang="zh-CN" altLang="en-US" sz="1600" dirty="0"/>
              <a:t>语句）；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然后创建一个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，并对应设置其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地址（直接设置其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地址，不要调用</a:t>
            </a:r>
            <a:r>
              <a:rPr lang="en-US" altLang="zh-CN" sz="1600" dirty="0" err="1"/>
              <a:t>AddGenifAddress</a:t>
            </a:r>
            <a:r>
              <a:rPr lang="zh-CN" altLang="en-US" sz="1600" dirty="0"/>
              <a:t>函数，因为这个函数依赖于绑定的</a:t>
            </a:r>
            <a:r>
              <a:rPr lang="en-US" altLang="zh-CN" sz="1600" dirty="0"/>
              <a:t>IP</a:t>
            </a:r>
            <a:r>
              <a:rPr lang="zh-CN" altLang="en-US" sz="1600" dirty="0"/>
              <a:t>协议）。因为这个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没有被</a:t>
            </a:r>
            <a:r>
              <a:rPr lang="en-US" altLang="zh-CN" sz="1600" dirty="0"/>
              <a:t>IP</a:t>
            </a:r>
            <a:r>
              <a:rPr lang="zh-CN" altLang="en-US" sz="1600" dirty="0"/>
              <a:t>协议绑定，所以不会调用</a:t>
            </a:r>
            <a:r>
              <a:rPr lang="en-US" altLang="zh-CN" sz="1600" dirty="0"/>
              <a:t>IP</a:t>
            </a:r>
            <a:r>
              <a:rPr lang="zh-CN" altLang="en-US" sz="1600" dirty="0"/>
              <a:t>协议对应的</a:t>
            </a:r>
            <a:r>
              <a:rPr lang="en-US" altLang="zh-CN" sz="1600" dirty="0" err="1"/>
              <a:t>AddGenifAddress</a:t>
            </a:r>
            <a:r>
              <a:rPr lang="zh-CN" altLang="en-US" sz="1600" dirty="0"/>
              <a:t>函数，因此就无法在</a:t>
            </a:r>
            <a:r>
              <a:rPr lang="en-US" altLang="zh-CN" sz="1600" dirty="0"/>
              <a:t>IP</a:t>
            </a:r>
            <a:r>
              <a:rPr lang="zh-CN" altLang="en-US" sz="1600" dirty="0"/>
              <a:t>路由表中增加路由；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同时实现这个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/>
              <a:t>input</a:t>
            </a:r>
            <a:r>
              <a:rPr lang="zh-CN" altLang="en-US" sz="1600" dirty="0"/>
              <a:t>函数、</a:t>
            </a:r>
            <a:r>
              <a:rPr lang="en-US" altLang="zh-CN" sz="1600" dirty="0"/>
              <a:t>l2_output</a:t>
            </a:r>
            <a:r>
              <a:rPr lang="zh-CN" altLang="en-US" sz="1600" dirty="0"/>
              <a:t>函数、</a:t>
            </a:r>
            <a:r>
              <a:rPr lang="en-US" altLang="zh-CN" sz="1600" dirty="0"/>
              <a:t>l3_output</a:t>
            </a:r>
            <a:r>
              <a:rPr lang="zh-CN" altLang="en-US" sz="1600" dirty="0"/>
              <a:t>函数（是否需要，待定），并赋值给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然后把这个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，赋值到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pGenif</a:t>
            </a:r>
            <a:r>
              <a:rPr lang="zh-CN" altLang="en-US" sz="1600" dirty="0"/>
              <a:t>变量中；同时，把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赋值到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proto_binding</a:t>
            </a:r>
            <a:r>
              <a:rPr lang="en-US" altLang="zh-CN" sz="1600" dirty="0"/>
              <a:t>[0]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pIfState</a:t>
            </a:r>
            <a:r>
              <a:rPr lang="zh-CN" altLang="en-US" sz="1600" dirty="0"/>
              <a:t>中；这样就建立了两者之间的相互引用关系；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然后再注册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语句）；同时注册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800100" lvl="2" indent="-342900">
              <a:buFont typeface="+mj-lt"/>
              <a:buAutoNum type="arabicPeriod"/>
            </a:pPr>
            <a:r>
              <a:rPr lang="zh-CN" altLang="en-US" sz="1600" dirty="0"/>
              <a:t>最后，再调用</a:t>
            </a:r>
            <a:r>
              <a:rPr lang="en-US" altLang="zh-CN" sz="1600" dirty="0"/>
              <a:t>route manager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add_iproute</a:t>
            </a:r>
            <a:r>
              <a:rPr lang="zh-CN" altLang="en-US" sz="1600" dirty="0"/>
              <a:t>函数，增加对应的直连路由。这是因为在设置</a:t>
            </a:r>
            <a:r>
              <a:rPr lang="en-US" altLang="zh-CN" sz="1600" dirty="0"/>
              <a:t>IP</a:t>
            </a:r>
            <a:r>
              <a:rPr lang="zh-CN" altLang="en-US" sz="1600" dirty="0"/>
              <a:t>地址时，没有增加</a:t>
            </a:r>
            <a:r>
              <a:rPr lang="en-US" altLang="zh-CN" sz="1600" dirty="0"/>
              <a:t>IP</a:t>
            </a:r>
            <a:r>
              <a:rPr lang="zh-CN" altLang="en-US" sz="1600" dirty="0"/>
              <a:t>路由表项。需要注意，因为</a:t>
            </a:r>
            <a:r>
              <a:rPr lang="en-US" altLang="zh-CN" sz="1600" dirty="0"/>
              <a:t>routing manager</a:t>
            </a:r>
            <a:r>
              <a:rPr lang="zh-CN" altLang="en-US" sz="1600" dirty="0"/>
              <a:t>的初始化是在</a:t>
            </a:r>
            <a:r>
              <a:rPr lang="en-US" altLang="zh-CN" sz="1600" dirty="0" err="1"/>
              <a:t>lwIP</a:t>
            </a:r>
            <a:r>
              <a:rPr lang="zh-CN" altLang="en-US" sz="1600" dirty="0"/>
              <a:t>协议栈初始化之后进行的，所以如果是针对</a:t>
            </a:r>
            <a:r>
              <a:rPr lang="en-US" altLang="zh-CN" sz="1600" dirty="0"/>
              <a:t>loopback</a:t>
            </a:r>
            <a:r>
              <a:rPr lang="zh-CN" altLang="en-US" sz="1600" dirty="0"/>
              <a:t>接口添加的</a:t>
            </a:r>
            <a:r>
              <a:rPr lang="en-US" altLang="zh-CN" sz="1600" dirty="0"/>
              <a:t>shadow 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，需要在</a:t>
            </a:r>
            <a:r>
              <a:rPr lang="en-US" altLang="zh-CN" sz="1600" dirty="0"/>
              <a:t>routing manager</a:t>
            </a:r>
            <a:r>
              <a:rPr lang="zh-CN" altLang="en-US" sz="1600" dirty="0"/>
              <a:t>的初始化函数中增加路由表信息。</a:t>
            </a:r>
            <a:endParaRPr lang="en-US" altLang="zh-CN" sz="1600" dirty="0"/>
          </a:p>
          <a:p>
            <a:pPr marL="457200" lvl="2"/>
            <a:r>
              <a:rPr lang="zh-CN" altLang="en-US" sz="1600" dirty="0"/>
              <a:t>总体思路就是，通过带外的操作，把</a:t>
            </a:r>
            <a:r>
              <a:rPr lang="en-US" altLang="zh-CN" sz="1600" dirty="0" err="1"/>
              <a:t>HelloX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框架的操作手工完成。</a:t>
            </a:r>
            <a:endParaRPr lang="en-US" altLang="zh-CN" sz="1600" dirty="0"/>
          </a:p>
          <a:p>
            <a:pPr marL="457200" lvl="2"/>
            <a:r>
              <a:rPr lang="zh-CN" altLang="en-US" sz="1600" dirty="0"/>
              <a:t>同样的操作，也要在</a:t>
            </a:r>
            <a:r>
              <a:rPr lang="en-US" altLang="zh-CN" sz="1600" dirty="0"/>
              <a:t>loopback</a:t>
            </a:r>
            <a:r>
              <a:rPr lang="zh-CN" altLang="en-US" sz="1600" dirty="0"/>
              <a:t>接口上跑一遍。</a:t>
            </a:r>
            <a:endParaRPr lang="en-US" altLang="zh-CN" sz="16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65312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1524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PPPoE</a:t>
            </a:r>
            <a:r>
              <a:rPr lang="zh-CN" altLang="en-US" sz="2400" b="1" dirty="0"/>
              <a:t>的架构统一（二）</a:t>
            </a:r>
            <a:r>
              <a:rPr lang="en-US" altLang="zh-CN" sz="2400" b="1" dirty="0"/>
              <a:t>-GRE over </a:t>
            </a:r>
            <a:r>
              <a:rPr lang="en-US" altLang="zh-CN" sz="2400" b="1" dirty="0" err="1"/>
              <a:t>PPPoE</a:t>
            </a:r>
            <a:endParaRPr lang="zh-CN" altLang="en-US" sz="2400" b="1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ED42564-02EB-C860-AE21-4C61C805BA39}"/>
              </a:ext>
            </a:extLst>
          </p:cNvPr>
          <p:cNvGrpSpPr/>
          <p:nvPr/>
        </p:nvGrpSpPr>
        <p:grpSpPr>
          <a:xfrm>
            <a:off x="1133450" y="837548"/>
            <a:ext cx="10227969" cy="5212732"/>
            <a:chOff x="1133451" y="837548"/>
            <a:chExt cx="9412624" cy="43119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AE2C29-CAF2-1755-1232-E24AE0D70D35}"/>
                </a:ext>
              </a:extLst>
            </p:cNvPr>
            <p:cNvSpPr/>
            <p:nvPr/>
          </p:nvSpPr>
          <p:spPr>
            <a:xfrm>
              <a:off x="1133452" y="4670005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general_ethernet_input</a:t>
              </a:r>
              <a:endParaRPr lang="zh-CN" altLang="en-US" sz="16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CAFD5C6-F532-8951-DF3A-F2D9797DF2F2}"/>
                </a:ext>
              </a:extLst>
            </p:cNvPr>
            <p:cNvSpPr/>
            <p:nvPr/>
          </p:nvSpPr>
          <p:spPr>
            <a:xfrm>
              <a:off x="1133452" y="3536133"/>
              <a:ext cx="8248695" cy="59200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/>
                <a:t>pppoe</a:t>
              </a:r>
              <a:r>
                <a:rPr lang="en-US" altLang="zh-CN" sz="2400" dirty="0"/>
                <a:t> thread</a:t>
              </a:r>
              <a:endParaRPr lang="zh-CN" altLang="en-US" sz="24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F601AF2-5672-6D4E-1229-92A7BD303768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2193596" y="4133530"/>
              <a:ext cx="0" cy="536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D2CB08-E530-6184-07FE-F429AF322F91}"/>
                </a:ext>
              </a:extLst>
            </p:cNvPr>
            <p:cNvSpPr/>
            <p:nvPr/>
          </p:nvSpPr>
          <p:spPr>
            <a:xfrm>
              <a:off x="1133452" y="2611830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general_ip_input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netif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BFAD9E-1F6C-4BD8-1BDE-14D400AC88AB}"/>
                </a:ext>
              </a:extLst>
            </p:cNvPr>
            <p:cNvSpPr/>
            <p:nvPr/>
          </p:nvSpPr>
          <p:spPr>
            <a:xfrm>
              <a:off x="1133452" y="1737076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gre_input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genif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C0C01F-3E3E-A707-CF99-3284747B20CE}"/>
                </a:ext>
              </a:extLst>
            </p:cNvPr>
            <p:cNvSpPr/>
            <p:nvPr/>
          </p:nvSpPr>
          <p:spPr>
            <a:xfrm>
              <a:off x="1133451" y="837548"/>
              <a:ext cx="8248695" cy="43737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GRE thread</a:t>
              </a:r>
              <a:endParaRPr lang="zh-CN" altLang="en-US" sz="2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98661D-6B69-DB45-AD07-A2A7384B21D2}"/>
                </a:ext>
              </a:extLst>
            </p:cNvPr>
            <p:cNvSpPr/>
            <p:nvPr/>
          </p:nvSpPr>
          <p:spPr>
            <a:xfrm>
              <a:off x="1674472" y="907635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GRE decapsulate</a:t>
              </a:r>
              <a:endParaRPr lang="zh-CN" alt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F069FB-D806-69BB-E6E9-1EAA35991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3596" y="2999658"/>
              <a:ext cx="0" cy="536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33D458-EC83-6E63-D78B-16E9EC15AFA7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193596" y="2174453"/>
              <a:ext cx="0" cy="437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CD52C9-7F11-DC91-F6DF-4C444A485F3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2192632" y="1274925"/>
              <a:ext cx="964" cy="46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2E43D785-7B9A-0209-17A5-28E8F81D1CA7}"/>
                </a:ext>
              </a:extLst>
            </p:cNvPr>
            <p:cNvCxnSpPr>
              <a:cxnSpLocks/>
              <a:stCxn id="13" idx="1"/>
              <a:endCxn id="10" idx="1"/>
            </p:cNvCxnSpPr>
            <p:nvPr/>
          </p:nvCxnSpPr>
          <p:spPr>
            <a:xfrm rot="10800000" flipV="1">
              <a:off x="1133452" y="1056235"/>
              <a:ext cx="541020" cy="1774283"/>
            </a:xfrm>
            <a:prstGeom prst="curvedConnector3">
              <a:avLst>
                <a:gd name="adj1" fmla="val 1422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E752E1-DE9B-D301-016D-8BA686B3DD74}"/>
                </a:ext>
              </a:extLst>
            </p:cNvPr>
            <p:cNvSpPr/>
            <p:nvPr/>
          </p:nvSpPr>
          <p:spPr>
            <a:xfrm>
              <a:off x="3794761" y="1844040"/>
              <a:ext cx="1104900" cy="788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tcpip_input</a:t>
              </a:r>
              <a:r>
                <a:rPr lang="en-US" altLang="zh-CN" sz="1600" dirty="0"/>
                <a:t>(default)</a:t>
              </a:r>
              <a:endParaRPr lang="zh-CN" altLang="en-US" sz="1600" dirty="0"/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3F603B97-5EAB-DFB9-A60B-5C7D73B81EF5}"/>
                </a:ext>
              </a:extLst>
            </p:cNvPr>
            <p:cNvCxnSpPr>
              <a:cxnSpLocks/>
              <a:stCxn id="10" idx="3"/>
              <a:endCxn id="25" idx="1"/>
            </p:cNvCxnSpPr>
            <p:nvPr/>
          </p:nvCxnSpPr>
          <p:spPr>
            <a:xfrm flipV="1">
              <a:off x="3253740" y="2238511"/>
              <a:ext cx="541021" cy="5920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26F023-09D4-2225-697A-219ECF8A06C9}"/>
                </a:ext>
              </a:extLst>
            </p:cNvPr>
            <p:cNvSpPr/>
            <p:nvPr/>
          </p:nvSpPr>
          <p:spPr>
            <a:xfrm>
              <a:off x="6551272" y="907635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GRE encapsulate</a:t>
              </a:r>
              <a:endParaRPr lang="zh-CN" altLang="en-US" sz="16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D2C498-BEE9-630B-467F-B8A112269194}"/>
                </a:ext>
              </a:extLst>
            </p:cNvPr>
            <p:cNvSpPr/>
            <p:nvPr/>
          </p:nvSpPr>
          <p:spPr>
            <a:xfrm>
              <a:off x="5257798" y="1844040"/>
              <a:ext cx="1104900" cy="788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ip_forward</a:t>
              </a:r>
              <a:r>
                <a:rPr lang="en-US" altLang="zh-CN" sz="1600" dirty="0"/>
                <a:t>/…(?)</a:t>
              </a:r>
              <a:endParaRPr lang="zh-CN" altLang="en-US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1AB99B-FDAA-20AE-8AC9-1E6EA790EB68}"/>
                </a:ext>
              </a:extLst>
            </p:cNvPr>
            <p:cNvSpPr/>
            <p:nvPr/>
          </p:nvSpPr>
          <p:spPr>
            <a:xfrm>
              <a:off x="7170418" y="2611829"/>
              <a:ext cx="1501142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output(</a:t>
              </a:r>
              <a:r>
                <a:rPr lang="en-US" altLang="zh-CN" sz="1600" dirty="0" err="1"/>
                <a:t>netif</a:t>
              </a:r>
              <a:r>
                <a:rPr lang="en-US" altLang="zh-CN" sz="1600" dirty="0"/>
                <a:t> of GRE)</a:t>
              </a:r>
              <a:endParaRPr lang="zh-CN" altLang="en-US" sz="16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C46355F-9BB4-2355-0AB4-E968C2F13E8D}"/>
                </a:ext>
              </a:extLst>
            </p:cNvPr>
            <p:cNvSpPr/>
            <p:nvPr/>
          </p:nvSpPr>
          <p:spPr>
            <a:xfrm>
              <a:off x="7170418" y="1801134"/>
              <a:ext cx="1501142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gre_output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genif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B5DDD96E-545C-AF63-05BB-DA629AA99947}"/>
                </a:ext>
              </a:extLst>
            </p:cNvPr>
            <p:cNvCxnSpPr>
              <a:cxnSpLocks/>
              <a:stCxn id="37" idx="3"/>
              <a:endCxn id="40" idx="1"/>
            </p:cNvCxnSpPr>
            <p:nvPr/>
          </p:nvCxnSpPr>
          <p:spPr>
            <a:xfrm>
              <a:off x="6362698" y="2238511"/>
              <a:ext cx="807720" cy="59200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E744EB-9CEA-B445-D620-98F474D51497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flipV="1">
              <a:off x="7920989" y="2238511"/>
              <a:ext cx="0" cy="37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50568D-9F8F-6D06-6817-5F44CEAB34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17178" y="1289433"/>
              <a:ext cx="964" cy="462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B8FD126-64E6-2C3C-48B1-B7516AAEA12C}"/>
                </a:ext>
              </a:extLst>
            </p:cNvPr>
            <p:cNvSpPr/>
            <p:nvPr/>
          </p:nvSpPr>
          <p:spPr>
            <a:xfrm>
              <a:off x="9044933" y="2632981"/>
              <a:ext cx="1501142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l2_output(</a:t>
              </a:r>
              <a:r>
                <a:rPr lang="en-US" altLang="zh-CN" sz="1600" dirty="0" err="1"/>
                <a:t>genif</a:t>
              </a:r>
              <a:r>
                <a:rPr lang="en-US" altLang="zh-CN" sz="1600" dirty="0"/>
                <a:t> of </a:t>
              </a:r>
              <a:r>
                <a:rPr lang="en-US" altLang="zh-CN" sz="1600" dirty="0" err="1"/>
                <a:t>pppoe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50F8C8-0D4D-DCCC-D1ED-5C50E7273EDF}"/>
                </a:ext>
              </a:extLst>
            </p:cNvPr>
            <p:cNvSpPr/>
            <p:nvPr/>
          </p:nvSpPr>
          <p:spPr>
            <a:xfrm>
              <a:off x="7261858" y="4712103"/>
              <a:ext cx="2120288" cy="43737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output of ethernet</a:t>
              </a:r>
              <a:endParaRPr lang="zh-CN" altLang="en-US" sz="16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13229A-9FEC-3404-3B60-F249CDDC8C7A}"/>
                </a:ext>
              </a:extLst>
            </p:cNvPr>
            <p:cNvSpPr/>
            <p:nvPr/>
          </p:nvSpPr>
          <p:spPr>
            <a:xfrm>
              <a:off x="1727812" y="3672027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pppoe</a:t>
              </a:r>
              <a:r>
                <a:rPr lang="en-US" altLang="zh-CN" sz="1600" dirty="0"/>
                <a:t> decapsulate</a:t>
              </a:r>
              <a:endParaRPr lang="zh-CN" altLang="en-US" sz="16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AA29AD-7944-7DE9-6278-8416D87BD4E4}"/>
                </a:ext>
              </a:extLst>
            </p:cNvPr>
            <p:cNvSpPr/>
            <p:nvPr/>
          </p:nvSpPr>
          <p:spPr>
            <a:xfrm>
              <a:off x="6604612" y="3672027"/>
              <a:ext cx="2120288" cy="29720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pppoe</a:t>
              </a:r>
              <a:r>
                <a:rPr lang="en-US" altLang="zh-CN" sz="1600" dirty="0"/>
                <a:t> encapsulate</a:t>
              </a:r>
              <a:endParaRPr lang="zh-CN" altLang="en-US" sz="1600" dirty="0"/>
            </a:p>
          </p:txBody>
        </p: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E5D5A7B4-3FB4-0EA2-3023-1221AABCD890}"/>
                </a:ext>
              </a:extLst>
            </p:cNvPr>
            <p:cNvCxnSpPr>
              <a:cxnSpLocks/>
              <a:stCxn id="30" idx="3"/>
              <a:endCxn id="54" idx="0"/>
            </p:cNvCxnSpPr>
            <p:nvPr/>
          </p:nvCxnSpPr>
          <p:spPr>
            <a:xfrm>
              <a:off x="8671560" y="1056236"/>
              <a:ext cx="1123944" cy="15767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7AC02A7E-4436-4C0D-7C0D-61FF4A6DD30B}"/>
                </a:ext>
              </a:extLst>
            </p:cNvPr>
            <p:cNvCxnSpPr>
              <a:cxnSpLocks/>
              <a:stCxn id="54" idx="2"/>
              <a:endCxn id="57" idx="0"/>
            </p:cNvCxnSpPr>
            <p:nvPr/>
          </p:nvCxnSpPr>
          <p:spPr>
            <a:xfrm rot="5400000">
              <a:off x="8429296" y="2305818"/>
              <a:ext cx="601669" cy="213074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5C1643F9-EFFD-7D54-3F60-C8F297F22D7F}"/>
                </a:ext>
              </a:extLst>
            </p:cNvPr>
            <p:cNvCxnSpPr>
              <a:cxnSpLocks/>
              <a:stCxn id="57" idx="3"/>
              <a:endCxn id="55" idx="0"/>
            </p:cNvCxnSpPr>
            <p:nvPr/>
          </p:nvCxnSpPr>
          <p:spPr>
            <a:xfrm flipH="1">
              <a:off x="8322002" y="3820628"/>
              <a:ext cx="402898" cy="891475"/>
            </a:xfrm>
            <a:prstGeom prst="curvedConnector4">
              <a:avLst>
                <a:gd name="adj1" fmla="val -56739"/>
                <a:gd name="adj2" fmla="val 583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96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VTI</a:t>
            </a:r>
            <a:r>
              <a:rPr lang="zh-CN" altLang="en-US" sz="2400" b="1" dirty="0"/>
              <a:t>路由处理机制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0" y="812155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路由处理：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增加</a:t>
            </a:r>
            <a:r>
              <a:rPr lang="en-US" altLang="zh-CN" sz="1400" dirty="0"/>
              <a:t>VTI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vtiadd</a:t>
            </a:r>
            <a:r>
              <a:rPr lang="zh-CN" altLang="en-US" sz="1400" dirty="0"/>
              <a:t>命令）时，可以指定这个</a:t>
            </a:r>
            <a:r>
              <a:rPr lang="en-US" altLang="zh-CN" sz="1400" dirty="0"/>
              <a:t>VTI</a:t>
            </a:r>
            <a:r>
              <a:rPr lang="zh-CN" altLang="en-US" sz="1400" dirty="0"/>
              <a:t>的父接口（通过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名字），也可以指定这个接口是否</a:t>
            </a:r>
            <a:r>
              <a:rPr lang="en-US" altLang="zh-CN" sz="1400" dirty="0"/>
              <a:t>default</a:t>
            </a:r>
            <a:r>
              <a:rPr lang="zh-CN" altLang="en-US" sz="1400" dirty="0"/>
              <a:t>。如果是</a:t>
            </a:r>
            <a:r>
              <a:rPr lang="en-US" altLang="zh-CN" sz="1400" dirty="0"/>
              <a:t>default</a:t>
            </a:r>
            <a:r>
              <a:rPr lang="zh-CN" altLang="en-US" sz="1400" dirty="0"/>
              <a:t>，则会调用</a:t>
            </a:r>
            <a:r>
              <a:rPr lang="en-US" altLang="zh-CN" sz="1400" dirty="0"/>
              <a:t>router manager</a:t>
            </a:r>
            <a:r>
              <a:rPr lang="zh-CN" altLang="en-US" sz="1400" dirty="0"/>
              <a:t>的</a:t>
            </a:r>
            <a:r>
              <a:rPr lang="en-US" altLang="zh-CN" sz="1400" dirty="0"/>
              <a:t>API</a:t>
            </a:r>
            <a:r>
              <a:rPr lang="zh-CN" altLang="en-US" sz="1400" dirty="0"/>
              <a:t>，增加一条缺省路由（出接口就是这个</a:t>
            </a:r>
            <a:r>
              <a:rPr lang="en-US" altLang="zh-CN" sz="1400" dirty="0"/>
              <a:t>VTI</a:t>
            </a:r>
            <a:r>
              <a:rPr lang="zh-CN" altLang="en-US" sz="1400" dirty="0"/>
              <a:t>）；</a:t>
            </a:r>
            <a:endParaRPr lang="en-US" altLang="zh-C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一旦指定</a:t>
            </a:r>
            <a:r>
              <a:rPr lang="en-US" altLang="zh-CN" sz="1400" dirty="0"/>
              <a:t>VTI</a:t>
            </a:r>
            <a:r>
              <a:rPr lang="zh-CN" altLang="en-US" sz="1400" dirty="0"/>
              <a:t>接口为</a:t>
            </a:r>
            <a:r>
              <a:rPr lang="en-US" altLang="zh-CN" sz="1400" dirty="0"/>
              <a:t>default</a:t>
            </a:r>
            <a:r>
              <a:rPr lang="zh-CN" altLang="en-US" sz="1400" dirty="0"/>
              <a:t>，所有本地流量（</a:t>
            </a:r>
            <a:r>
              <a:rPr lang="en-US" altLang="zh-CN" sz="1400" dirty="0"/>
              <a:t>LAN</a:t>
            </a:r>
            <a:r>
              <a:rPr lang="zh-CN" altLang="en-US" sz="1400" dirty="0"/>
              <a:t>侧）都会通过</a:t>
            </a:r>
            <a:r>
              <a:rPr lang="en-US" altLang="zh-CN" sz="1400" dirty="0"/>
              <a:t>VTI</a:t>
            </a:r>
            <a:r>
              <a:rPr lang="zh-CN" altLang="en-US" sz="1400" dirty="0"/>
              <a:t>进行转发，</a:t>
            </a:r>
            <a:r>
              <a:rPr lang="en-US" altLang="zh-CN" sz="1400" dirty="0"/>
              <a:t>VTI</a:t>
            </a:r>
            <a:r>
              <a:rPr lang="zh-CN" altLang="en-US" sz="1400" dirty="0"/>
              <a:t>会把流量通过其父接口（</a:t>
            </a:r>
            <a:r>
              <a:rPr lang="en-US" altLang="zh-CN" sz="1400" dirty="0" err="1"/>
              <a:t>PPPoE</a:t>
            </a:r>
            <a:r>
              <a:rPr lang="zh-CN" altLang="en-US" sz="1400" dirty="0"/>
              <a:t>接口）发出去到达另一端，因此逻辑上网络是通的；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227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Incoming direction</a:t>
            </a:r>
            <a:endParaRPr lang="zh-CN" altLang="en-US" sz="2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65221F-B121-4248-BA0F-0486EC4F5059}"/>
              </a:ext>
            </a:extLst>
          </p:cNvPr>
          <p:cNvGrpSpPr/>
          <p:nvPr/>
        </p:nvGrpSpPr>
        <p:grpSpPr>
          <a:xfrm>
            <a:off x="312420" y="728365"/>
            <a:ext cx="11066780" cy="2804189"/>
            <a:chOff x="312420" y="728365"/>
            <a:chExt cx="11430000" cy="504720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EA3CF9-4559-41FB-9944-6FE0A907F0C8}"/>
                </a:ext>
              </a:extLst>
            </p:cNvPr>
            <p:cNvSpPr/>
            <p:nvPr/>
          </p:nvSpPr>
          <p:spPr>
            <a:xfrm>
              <a:off x="312420" y="1699260"/>
              <a:ext cx="1226820" cy="342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NIC in_q0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E64D079-C241-4949-B79C-429A62164A4E}"/>
                </a:ext>
              </a:extLst>
            </p:cNvPr>
            <p:cNvSpPr/>
            <p:nvPr/>
          </p:nvSpPr>
          <p:spPr>
            <a:xfrm>
              <a:off x="312420" y="2399645"/>
              <a:ext cx="1226820" cy="342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NIC in_q1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DD4071-A842-450C-8191-7DB2EA093E54}"/>
                </a:ext>
              </a:extLst>
            </p:cNvPr>
            <p:cNvSpPr/>
            <p:nvPr/>
          </p:nvSpPr>
          <p:spPr>
            <a:xfrm>
              <a:off x="312420" y="4053840"/>
              <a:ext cx="1226820" cy="3429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NIC </a:t>
              </a:r>
              <a:r>
                <a:rPr lang="en-US" altLang="zh-CN" sz="1050" dirty="0" err="1">
                  <a:solidFill>
                    <a:schemeClr val="tx1"/>
                  </a:solidFill>
                </a:rPr>
                <a:t>in_qn</a:t>
              </a:r>
              <a:endParaRPr lang="en-US" altLang="zh-CN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7B444C-7F32-4002-B7B0-FCAD84CEC29E}"/>
                </a:ext>
              </a:extLst>
            </p:cNvPr>
            <p:cNvSpPr txBox="1"/>
            <p:nvPr/>
          </p:nvSpPr>
          <p:spPr>
            <a:xfrm>
              <a:off x="678180" y="3167359"/>
              <a:ext cx="739140" cy="43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55976C-CAAC-4296-9F9F-F99FD01C999D}"/>
                </a:ext>
              </a:extLst>
            </p:cNvPr>
            <p:cNvSpPr/>
            <p:nvPr/>
          </p:nvSpPr>
          <p:spPr>
            <a:xfrm>
              <a:off x="2461260" y="728365"/>
              <a:ext cx="9281160" cy="50472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FIPS global</a:t>
              </a: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全局数据结构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全局锁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Thread</a:t>
              </a:r>
              <a:r>
                <a:rPr lang="zh-CN" altLang="en-US" sz="900" dirty="0">
                  <a:solidFill>
                    <a:schemeClr val="tx1"/>
                  </a:solidFill>
                </a:rPr>
                <a:t>锁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zh-CN" altLang="en-US" sz="900" dirty="0">
                  <a:solidFill>
                    <a:schemeClr val="tx1"/>
                  </a:solidFill>
                </a:rPr>
                <a:t>全局函数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r>
                <a:rPr lang="en-US" altLang="zh-CN" sz="900" dirty="0">
                  <a:solidFill>
                    <a:schemeClr val="tx1"/>
                  </a:solidFill>
                </a:rPr>
                <a:t>…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A2207A-3331-4701-A07B-DD31411C7CC4}"/>
                </a:ext>
              </a:extLst>
            </p:cNvPr>
            <p:cNvSpPr/>
            <p:nvPr/>
          </p:nvSpPr>
          <p:spPr>
            <a:xfrm>
              <a:off x="2967990" y="2447126"/>
              <a:ext cx="1699260" cy="89732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Dispatcher: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RPS/RFS/RSS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A87F217-792E-4C04-BB42-1E73DBE61C0E}"/>
                </a:ext>
              </a:extLst>
            </p:cNvPr>
            <p:cNvSpPr/>
            <p:nvPr/>
          </p:nvSpPr>
          <p:spPr>
            <a:xfrm>
              <a:off x="6689969" y="837043"/>
              <a:ext cx="4915877" cy="1263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FIPS domain0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B7C499-88FD-4054-841F-CD0550863BCE}"/>
                </a:ext>
              </a:extLst>
            </p:cNvPr>
            <p:cNvSpPr/>
            <p:nvPr/>
          </p:nvSpPr>
          <p:spPr>
            <a:xfrm>
              <a:off x="7479324" y="1076535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Routing thread0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97C6CAD-9541-4F41-B162-B507B73F0EBF}"/>
                </a:ext>
              </a:extLst>
            </p:cNvPr>
            <p:cNvSpPr/>
            <p:nvPr/>
          </p:nvSpPr>
          <p:spPr>
            <a:xfrm>
              <a:off x="7479324" y="1428154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IPSec</a:t>
              </a:r>
              <a:r>
                <a:rPr lang="en-US" altLang="zh-CN" sz="1000" dirty="0">
                  <a:solidFill>
                    <a:schemeClr val="tx1"/>
                  </a:solidFill>
                </a:rPr>
                <a:t> thread0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46A165-54F1-40DF-9DA5-7B612E4EE30E}"/>
                </a:ext>
              </a:extLst>
            </p:cNvPr>
            <p:cNvSpPr/>
            <p:nvPr/>
          </p:nvSpPr>
          <p:spPr>
            <a:xfrm>
              <a:off x="7479324" y="1761882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toLocal</a:t>
              </a:r>
              <a:r>
                <a:rPr lang="en-US" altLang="zh-CN" sz="1000" dirty="0">
                  <a:solidFill>
                    <a:schemeClr val="tx1"/>
                  </a:solidFill>
                </a:rPr>
                <a:t> thread0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5897B4-FE7E-4F26-B6DC-A985B40BE44E}"/>
                </a:ext>
              </a:extLst>
            </p:cNvPr>
            <p:cNvSpPr/>
            <p:nvPr/>
          </p:nvSpPr>
          <p:spPr>
            <a:xfrm>
              <a:off x="6689969" y="2367638"/>
              <a:ext cx="4915877" cy="1263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FIPS 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domainN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43BF7A-AA08-4A47-9C2E-64995B4FB68F}"/>
                </a:ext>
              </a:extLst>
            </p:cNvPr>
            <p:cNvSpPr/>
            <p:nvPr/>
          </p:nvSpPr>
          <p:spPr>
            <a:xfrm>
              <a:off x="7479324" y="2607131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Routing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threadN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E5D6E4-B878-4879-8CF1-88A760E38683}"/>
                </a:ext>
              </a:extLst>
            </p:cNvPr>
            <p:cNvSpPr/>
            <p:nvPr/>
          </p:nvSpPr>
          <p:spPr>
            <a:xfrm>
              <a:off x="7479324" y="2958750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IPSec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threadN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038ACC-6D3F-4DF6-8335-C3977B747DA2}"/>
                </a:ext>
              </a:extLst>
            </p:cNvPr>
            <p:cNvSpPr/>
            <p:nvPr/>
          </p:nvSpPr>
          <p:spPr>
            <a:xfrm>
              <a:off x="7479324" y="3292478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toLocal</a:t>
              </a:r>
              <a:r>
                <a:rPr lang="en-US" altLang="zh-CN" sz="1000" dirty="0">
                  <a:solidFill>
                    <a:schemeClr val="tx1"/>
                  </a:solidFill>
                </a:rPr>
                <a:t> 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threadN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A8EC90-0965-4402-9FCF-27226EDFF44D}"/>
                </a:ext>
              </a:extLst>
            </p:cNvPr>
            <p:cNvSpPr txBox="1"/>
            <p:nvPr/>
          </p:nvSpPr>
          <p:spPr>
            <a:xfrm>
              <a:off x="9056273" y="2046029"/>
              <a:ext cx="739140" cy="43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…</a:t>
              </a:r>
              <a:endParaRPr lang="zh-CN" altLang="en-US" sz="1200" b="1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8648B3B-E79F-4B0D-B571-0C7D6A25F249}"/>
                </a:ext>
              </a:extLst>
            </p:cNvPr>
            <p:cNvSpPr/>
            <p:nvPr/>
          </p:nvSpPr>
          <p:spPr>
            <a:xfrm>
              <a:off x="6689969" y="3773064"/>
              <a:ext cx="4915877" cy="12638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900" dirty="0">
                  <a:solidFill>
                    <a:schemeClr val="tx1"/>
                  </a:solidFill>
                </a:rPr>
                <a:t>Non-IP domain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E9259E-08D2-4494-9E28-0ED2A5EB8038}"/>
                </a:ext>
              </a:extLst>
            </p:cNvPr>
            <p:cNvSpPr/>
            <p:nvPr/>
          </p:nvSpPr>
          <p:spPr>
            <a:xfrm>
              <a:off x="7479324" y="4012557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pppOverEthernet</a:t>
              </a:r>
              <a:r>
                <a:rPr lang="en-US" altLang="zh-CN" sz="1000" dirty="0">
                  <a:solidFill>
                    <a:schemeClr val="tx1"/>
                  </a:solidFill>
                </a:rPr>
                <a:t> thread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A1B4D2-5A0B-43E4-92F4-31C390EFDFC8}"/>
                </a:ext>
              </a:extLst>
            </p:cNvPr>
            <p:cNvSpPr/>
            <p:nvPr/>
          </p:nvSpPr>
          <p:spPr>
            <a:xfrm>
              <a:off x="7479324" y="4364176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IPX thread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B7B0537-D4C8-484E-8C5D-6B53CD3F7747}"/>
                </a:ext>
              </a:extLst>
            </p:cNvPr>
            <p:cNvSpPr/>
            <p:nvPr/>
          </p:nvSpPr>
          <p:spPr>
            <a:xfrm>
              <a:off x="7479324" y="4697904"/>
              <a:ext cx="3563814" cy="2574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Other protocol thread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927B2D0-4775-4DE8-B37B-AE8844C02C36}"/>
                </a:ext>
              </a:extLst>
            </p:cNvPr>
            <p:cNvSpPr/>
            <p:nvPr/>
          </p:nvSpPr>
          <p:spPr>
            <a:xfrm>
              <a:off x="6689969" y="5228756"/>
              <a:ext cx="4915876" cy="3000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Realtime IP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9B3DFE92-742D-4106-BEEB-715664FBEC52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1539240" y="1870710"/>
              <a:ext cx="1428750" cy="102508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BAF11F4C-D217-4D8E-9997-AD7597945A0C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1539240" y="2571095"/>
              <a:ext cx="1428750" cy="32469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322D34ED-8B60-4862-9864-D0C1285EFEED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1539240" y="2895790"/>
              <a:ext cx="1428750" cy="13295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E214E5AD-E01B-481B-8E93-209434E432A1}"/>
                </a:ext>
              </a:extLst>
            </p:cNvPr>
            <p:cNvCxnSpPr>
              <a:cxnSpLocks/>
              <a:stCxn id="12" idx="3"/>
              <a:endCxn id="14" idx="2"/>
            </p:cNvCxnSpPr>
            <p:nvPr/>
          </p:nvCxnSpPr>
          <p:spPr>
            <a:xfrm flipV="1">
              <a:off x="4667250" y="1205240"/>
              <a:ext cx="2812074" cy="16905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F296010-BE09-42D0-85F6-D9B3BF7D410B}"/>
                </a:ext>
              </a:extLst>
            </p:cNvPr>
            <p:cNvSpPr txBox="1"/>
            <p:nvPr/>
          </p:nvSpPr>
          <p:spPr>
            <a:xfrm>
              <a:off x="5245884" y="1190576"/>
              <a:ext cx="1641231" cy="5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Dest_ip</a:t>
              </a:r>
              <a:r>
                <a:rPr lang="en-US" altLang="zh-CN" sz="800" dirty="0"/>
                <a:t> != </a:t>
              </a:r>
              <a:r>
                <a:rPr lang="en-US" altLang="zh-CN" sz="800" dirty="0" err="1"/>
                <a:t>local_IP</a:t>
              </a:r>
              <a:endParaRPr lang="zh-CN" altLang="en-US" sz="800" dirty="0"/>
            </a:p>
          </p:txBody>
        </p: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B6E7CDC3-DFE7-4DD0-A5AA-69DEE2C8FA10}"/>
                </a:ext>
              </a:extLst>
            </p:cNvPr>
            <p:cNvCxnSpPr>
              <a:cxnSpLocks/>
              <a:stCxn id="12" idx="3"/>
              <a:endCxn id="15" idx="2"/>
            </p:cNvCxnSpPr>
            <p:nvPr/>
          </p:nvCxnSpPr>
          <p:spPr>
            <a:xfrm flipV="1">
              <a:off x="4667250" y="1556859"/>
              <a:ext cx="2812074" cy="1338931"/>
            </a:xfrm>
            <a:prstGeom prst="curvedConnector3">
              <a:avLst>
                <a:gd name="adj1" fmla="val 577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5352C7-0F1B-4998-8BD0-A6A1E91B8AC5}"/>
                </a:ext>
              </a:extLst>
            </p:cNvPr>
            <p:cNvSpPr txBox="1"/>
            <p:nvPr/>
          </p:nvSpPr>
          <p:spPr>
            <a:xfrm>
              <a:off x="5275385" y="2367639"/>
              <a:ext cx="1641231" cy="5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IP_type</a:t>
              </a:r>
              <a:r>
                <a:rPr lang="en-US" altLang="zh-CN" sz="800" dirty="0"/>
                <a:t> = AH|ESP</a:t>
              </a:r>
              <a:endParaRPr lang="zh-CN" altLang="en-US" sz="800" dirty="0"/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F20814E0-46EB-4A90-B915-01C5E35EE4EF}"/>
                </a:ext>
              </a:extLst>
            </p:cNvPr>
            <p:cNvCxnSpPr>
              <a:cxnSpLocks/>
              <a:stCxn id="12" idx="3"/>
              <a:endCxn id="20" idx="2"/>
            </p:cNvCxnSpPr>
            <p:nvPr/>
          </p:nvCxnSpPr>
          <p:spPr>
            <a:xfrm>
              <a:off x="4667250" y="2895790"/>
              <a:ext cx="2812074" cy="5253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CE9C81-A4AE-4C41-A33C-E1871B9279F0}"/>
                </a:ext>
              </a:extLst>
            </p:cNvPr>
            <p:cNvSpPr txBox="1"/>
            <p:nvPr/>
          </p:nvSpPr>
          <p:spPr>
            <a:xfrm>
              <a:off x="5377083" y="3003343"/>
              <a:ext cx="1641231" cy="536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Dest_ip</a:t>
              </a:r>
              <a:r>
                <a:rPr lang="en-US" altLang="zh-CN" sz="800" dirty="0"/>
                <a:t> = </a:t>
              </a:r>
              <a:r>
                <a:rPr lang="en-US" altLang="zh-CN" sz="800" dirty="0" err="1"/>
                <a:t>local_IP</a:t>
              </a:r>
              <a:endParaRPr lang="zh-CN" altLang="en-US" sz="800" dirty="0"/>
            </a:p>
          </p:txBody>
        </p: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D2D277AA-8A6B-4643-819E-40BDD2DC24B3}"/>
                </a:ext>
              </a:extLst>
            </p:cNvPr>
            <p:cNvCxnSpPr>
              <a:cxnSpLocks/>
              <a:stCxn id="12" idx="3"/>
              <a:endCxn id="23" idx="2"/>
            </p:cNvCxnSpPr>
            <p:nvPr/>
          </p:nvCxnSpPr>
          <p:spPr>
            <a:xfrm>
              <a:off x="4667250" y="2895790"/>
              <a:ext cx="2812074" cy="1245472"/>
            </a:xfrm>
            <a:prstGeom prst="curvedConnector3">
              <a:avLst>
                <a:gd name="adj1" fmla="val 202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A0748B-C651-4DDD-AD19-68D829751B5B}"/>
                </a:ext>
              </a:extLst>
            </p:cNvPr>
            <p:cNvSpPr txBox="1"/>
            <p:nvPr/>
          </p:nvSpPr>
          <p:spPr>
            <a:xfrm>
              <a:off x="4681416" y="3718503"/>
              <a:ext cx="2205698" cy="34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</a:t>
              </a:r>
              <a:r>
                <a:rPr lang="en-US" altLang="zh-CN" sz="800" dirty="0" err="1"/>
                <a:t>PPPoE</a:t>
              </a:r>
              <a:r>
                <a:rPr lang="en-US" altLang="zh-CN" sz="800" dirty="0"/>
                <a:t>(s)</a:t>
              </a:r>
              <a:endParaRPr lang="zh-CN" altLang="en-US" sz="800" dirty="0"/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0052CBD6-CD36-43ED-A175-AA07B85B63EB}"/>
                </a:ext>
              </a:extLst>
            </p:cNvPr>
            <p:cNvCxnSpPr>
              <a:cxnSpLocks/>
              <a:stCxn id="12" idx="2"/>
              <a:endCxn id="24" idx="2"/>
            </p:cNvCxnSpPr>
            <p:nvPr/>
          </p:nvCxnSpPr>
          <p:spPr>
            <a:xfrm rot="16200000" flipH="1">
              <a:off x="5074259" y="2087815"/>
              <a:ext cx="1148427" cy="366170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05EF0F-F27F-4121-B0AB-20945E0A56BD}"/>
                </a:ext>
              </a:extLst>
            </p:cNvPr>
            <p:cNvSpPr txBox="1"/>
            <p:nvPr/>
          </p:nvSpPr>
          <p:spPr>
            <a:xfrm>
              <a:off x="4575760" y="4110311"/>
              <a:ext cx="2205698" cy="34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IPX</a:t>
              </a:r>
              <a:endParaRPr lang="zh-CN" altLang="en-US" sz="800" dirty="0"/>
            </a:p>
          </p:txBody>
        </p: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FDC79514-FDCB-44B8-A1FC-75E0366AAC2D}"/>
                </a:ext>
              </a:extLst>
            </p:cNvPr>
            <p:cNvCxnSpPr>
              <a:cxnSpLocks/>
              <a:stCxn id="12" idx="2"/>
              <a:endCxn id="26" idx="1"/>
            </p:cNvCxnSpPr>
            <p:nvPr/>
          </p:nvCxnSpPr>
          <p:spPr>
            <a:xfrm rot="16200000" flipH="1">
              <a:off x="4236629" y="2925444"/>
              <a:ext cx="2034331" cy="287234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0E4D65-8775-4D2C-B39C-1A0CD9F84884}"/>
                </a:ext>
              </a:extLst>
            </p:cNvPr>
            <p:cNvSpPr txBox="1"/>
            <p:nvPr/>
          </p:nvSpPr>
          <p:spPr>
            <a:xfrm>
              <a:off x="3564400" y="4879927"/>
              <a:ext cx="2664461" cy="731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err="1"/>
                <a:t>Frame_type</a:t>
              </a:r>
              <a:r>
                <a:rPr lang="en-US" altLang="zh-CN" sz="800" dirty="0"/>
                <a:t> = IP</a:t>
              </a:r>
            </a:p>
            <a:p>
              <a:r>
                <a:rPr lang="en-US" altLang="zh-CN" sz="800" dirty="0" err="1"/>
                <a:t>Dest_IP</a:t>
              </a:r>
              <a:r>
                <a:rPr lang="en-US" altLang="zh-CN" sz="800" dirty="0"/>
                <a:t> = </a:t>
              </a:r>
              <a:r>
                <a:rPr lang="en-US" altLang="zh-CN" sz="800" dirty="0" err="1"/>
                <a:t>local_IP</a:t>
              </a:r>
              <a:endParaRPr lang="en-US" altLang="zh-CN" sz="800" dirty="0"/>
            </a:p>
            <a:p>
              <a:r>
                <a:rPr lang="en-US" altLang="zh-CN" sz="800" dirty="0"/>
                <a:t>Matches </a:t>
              </a:r>
              <a:r>
                <a:rPr lang="en-US" altLang="zh-CN" sz="800" dirty="0" err="1"/>
                <a:t>rt_policy_database</a:t>
              </a:r>
              <a:r>
                <a:rPr lang="en-US" altLang="zh-CN" sz="800" dirty="0"/>
                <a:t>(RPD)</a:t>
              </a:r>
              <a:endParaRPr lang="zh-CN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68702" y="4046187"/>
            <a:ext cx="11443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Dispatching process-</a:t>
            </a:r>
            <a:r>
              <a:rPr lang="zh-CN" altLang="en-US" sz="1400" dirty="0"/>
              <a:t>现状（</a:t>
            </a:r>
            <a:r>
              <a:rPr lang="en-US" altLang="zh-CN" sz="1400" dirty="0" err="1"/>
              <a:t>HelloX</a:t>
            </a:r>
            <a:r>
              <a:rPr lang="en-US" altLang="zh-CN" sz="1400" dirty="0"/>
              <a:t> V1.88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Frame</a:t>
            </a:r>
            <a:r>
              <a:rPr lang="zh-CN" altLang="en-US" sz="1400" dirty="0"/>
              <a:t>进入网卡，网卡</a:t>
            </a:r>
            <a:r>
              <a:rPr lang="en-US" altLang="zh-CN" sz="1400" dirty="0"/>
              <a:t>copy</a:t>
            </a:r>
            <a:r>
              <a:rPr lang="zh-CN" altLang="en-US" sz="1400" dirty="0"/>
              <a:t>到特定队列的内存缓冲区，然后引发中断。如果是</a:t>
            </a:r>
            <a:r>
              <a:rPr lang="en-US" altLang="zh-CN" sz="1400" dirty="0"/>
              <a:t>RSS</a:t>
            </a:r>
            <a:r>
              <a:rPr lang="zh-CN" altLang="en-US" sz="1400" dirty="0"/>
              <a:t>，则中断会定向到网卡队列对应的</a:t>
            </a:r>
            <a:r>
              <a:rPr lang="en-US" altLang="zh-CN" sz="1400" dirty="0"/>
              <a:t>CPU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中断处理函数根据中断处理函数关联的参数指针，进一步找到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内容</a:t>
            </a:r>
            <a:r>
              <a:rPr lang="en-US" altLang="zh-CN" sz="1400" dirty="0"/>
              <a:t>copy</a:t>
            </a:r>
            <a:r>
              <a:rPr lang="zh-CN" altLang="en-US" sz="1400" dirty="0"/>
              <a:t>到</a:t>
            </a:r>
            <a:r>
              <a:rPr lang="en-US" altLang="zh-CN" sz="1400" dirty="0" err="1"/>
              <a:t>pbuffer</a:t>
            </a:r>
            <a:r>
              <a:rPr lang="zh-CN" altLang="en-US" sz="1400" dirty="0"/>
              <a:t>中，然后调用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Genif_input</a:t>
            </a:r>
            <a:r>
              <a:rPr lang="zh-CN" altLang="en-US" sz="1400" dirty="0"/>
              <a:t>函数，会进一步调用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，该函数会根据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上绑定的协议对象，以此调用协议的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传递给上层协议进行处理；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如果是</a:t>
            </a:r>
            <a:r>
              <a:rPr lang="en-US" altLang="zh-CN" sz="1400" dirty="0"/>
              <a:t>TCP/IP</a:t>
            </a:r>
            <a:r>
              <a:rPr lang="zh-CN" altLang="en-US" sz="1400" dirty="0"/>
              <a:t>协议，则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函数会进一步调用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），把报文挂接到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线程的输入队列中，并触发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线程对报文进行处理。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2514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Out-going direction</a:t>
            </a:r>
            <a:endParaRPr lang="zh-CN" altLang="en-US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1633415" y="782335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domain0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2422770" y="1021827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7C6CAD-9541-4F41-B162-B507B73F0EBF}"/>
              </a:ext>
            </a:extLst>
          </p:cNvPr>
          <p:cNvSpPr/>
          <p:nvPr/>
        </p:nvSpPr>
        <p:spPr>
          <a:xfrm>
            <a:off x="2422770" y="1373446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46A165-54F1-40DF-9DA5-7B612E4EE30E}"/>
              </a:ext>
            </a:extLst>
          </p:cNvPr>
          <p:cNvSpPr/>
          <p:nvPr/>
        </p:nvSpPr>
        <p:spPr>
          <a:xfrm>
            <a:off x="2422770" y="1707174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897B4-FE7E-4F26-B6DC-A985B40BE44E}"/>
              </a:ext>
            </a:extLst>
          </p:cNvPr>
          <p:cNvSpPr/>
          <p:nvPr/>
        </p:nvSpPr>
        <p:spPr>
          <a:xfrm>
            <a:off x="1633415" y="2312930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</a:t>
            </a:r>
            <a:r>
              <a:rPr lang="en-US" altLang="zh-CN" sz="1400" dirty="0" err="1">
                <a:solidFill>
                  <a:schemeClr val="tx1"/>
                </a:solidFill>
              </a:rPr>
              <a:t>domainN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3BF7A-AA08-4A47-9C2E-64995B4FB68F}"/>
              </a:ext>
            </a:extLst>
          </p:cNvPr>
          <p:cNvSpPr/>
          <p:nvPr/>
        </p:nvSpPr>
        <p:spPr>
          <a:xfrm>
            <a:off x="2422770" y="2552423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E5D6E4-B878-4879-8CF1-88A760E38683}"/>
              </a:ext>
            </a:extLst>
          </p:cNvPr>
          <p:cNvSpPr/>
          <p:nvPr/>
        </p:nvSpPr>
        <p:spPr>
          <a:xfrm>
            <a:off x="2422770" y="2904042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038ACC-6D3F-4DF6-8335-C3977B747DA2}"/>
              </a:ext>
            </a:extLst>
          </p:cNvPr>
          <p:cNvSpPr/>
          <p:nvPr/>
        </p:nvSpPr>
        <p:spPr>
          <a:xfrm>
            <a:off x="2422770" y="3237770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8EC90-0965-4402-9FCF-27226EDFF44D}"/>
              </a:ext>
            </a:extLst>
          </p:cNvPr>
          <p:cNvSpPr txBox="1"/>
          <p:nvPr/>
        </p:nvSpPr>
        <p:spPr>
          <a:xfrm>
            <a:off x="3999719" y="1991320"/>
            <a:ext cx="739140" cy="39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48B3B-E79F-4B0D-B571-0C7D6A25F249}"/>
              </a:ext>
            </a:extLst>
          </p:cNvPr>
          <p:cNvSpPr/>
          <p:nvPr/>
        </p:nvSpPr>
        <p:spPr>
          <a:xfrm>
            <a:off x="1633415" y="3718356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Non-IP domain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9259E-08D2-4494-9E28-0ED2A5EB8038}"/>
              </a:ext>
            </a:extLst>
          </p:cNvPr>
          <p:cNvSpPr/>
          <p:nvPr/>
        </p:nvSpPr>
        <p:spPr>
          <a:xfrm>
            <a:off x="2422770" y="3957849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pppOverEthernet</a:t>
            </a:r>
            <a:r>
              <a:rPr lang="en-US" altLang="zh-CN" sz="1600" dirty="0">
                <a:solidFill>
                  <a:schemeClr val="tx1"/>
                </a:solidFill>
              </a:rPr>
              <a:t>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A1B4D2-5A0B-43E4-92F4-31C390EFDFC8}"/>
              </a:ext>
            </a:extLst>
          </p:cNvPr>
          <p:cNvSpPr/>
          <p:nvPr/>
        </p:nvSpPr>
        <p:spPr>
          <a:xfrm>
            <a:off x="2422770" y="4309468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IPX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7B0537-D4C8-484E-8C5D-6B53CD3F7747}"/>
              </a:ext>
            </a:extLst>
          </p:cNvPr>
          <p:cNvSpPr/>
          <p:nvPr/>
        </p:nvSpPr>
        <p:spPr>
          <a:xfrm>
            <a:off x="2422770" y="4643196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protocol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27B2D0-4775-4DE8-B37B-AE8844C02C36}"/>
              </a:ext>
            </a:extLst>
          </p:cNvPr>
          <p:cNvSpPr/>
          <p:nvPr/>
        </p:nvSpPr>
        <p:spPr>
          <a:xfrm>
            <a:off x="1633415" y="5174048"/>
            <a:ext cx="4915876" cy="300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Realtime 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643696" y="5614350"/>
            <a:ext cx="699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只有画箭头的线程，才具备直接向网卡发送功能，其它线程不具备直接网卡发送功能；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toLocal</a:t>
            </a:r>
            <a:r>
              <a:rPr lang="zh-CN" altLang="en-US" sz="1200" dirty="0"/>
              <a:t>线程，不能输出报文到</a:t>
            </a:r>
            <a:r>
              <a:rPr lang="en-US" altLang="zh-CN" sz="1200" dirty="0"/>
              <a:t>output queues</a:t>
            </a:r>
            <a:r>
              <a:rPr lang="zh-CN" altLang="en-US" sz="1200" dirty="0"/>
              <a:t>。因为这个线程只处理目的地是本机，或者本机发出的</a:t>
            </a:r>
            <a:r>
              <a:rPr lang="en-US" altLang="zh-CN" sz="1200" dirty="0"/>
              <a:t>IP</a:t>
            </a:r>
            <a:r>
              <a:rPr lang="zh-CN" altLang="en-US" sz="1200" dirty="0"/>
              <a:t>报文；对于入方向，把</a:t>
            </a:r>
            <a:r>
              <a:rPr lang="en-US" altLang="zh-CN" sz="1200" dirty="0"/>
              <a:t>IP</a:t>
            </a:r>
            <a:r>
              <a:rPr lang="zh-CN" altLang="en-US" sz="1200" dirty="0"/>
              <a:t>报文向上</a:t>
            </a:r>
            <a:r>
              <a:rPr lang="en-US" altLang="zh-CN" sz="1200" dirty="0"/>
              <a:t>deliver</a:t>
            </a:r>
            <a:r>
              <a:rPr lang="zh-CN" altLang="en-US" sz="1200" dirty="0"/>
              <a:t>到</a:t>
            </a:r>
            <a:r>
              <a:rPr lang="en-US" altLang="zh-CN" sz="1200" dirty="0"/>
              <a:t>sockets</a:t>
            </a:r>
            <a:r>
              <a:rPr lang="zh-CN" altLang="en-US" sz="1200" dirty="0"/>
              <a:t>；对于出方向，则把报文发送给</a:t>
            </a:r>
            <a:r>
              <a:rPr lang="en-US" altLang="zh-CN" sz="1200" dirty="0"/>
              <a:t>routing thread</a:t>
            </a:r>
            <a:r>
              <a:rPr lang="zh-CN" altLang="en-US" sz="1200" dirty="0"/>
              <a:t>或</a:t>
            </a:r>
            <a:r>
              <a:rPr lang="en-US" altLang="zh-CN" sz="1200" dirty="0"/>
              <a:t>IP Sec thread</a:t>
            </a:r>
            <a:r>
              <a:rPr lang="zh-CN" altLang="en-US" sz="1200" dirty="0"/>
              <a:t>；</a:t>
            </a:r>
            <a:endParaRPr lang="en-US" altLang="zh-C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A6EC7C7-CC93-451C-9042-BC1F0DD2D586}"/>
              </a:ext>
            </a:extLst>
          </p:cNvPr>
          <p:cNvSpPr/>
          <p:nvPr/>
        </p:nvSpPr>
        <p:spPr>
          <a:xfrm>
            <a:off x="9171451" y="1477666"/>
            <a:ext cx="1793534" cy="459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out_q0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DB2BC5-67F3-4145-8578-AC964B011E49}"/>
              </a:ext>
            </a:extLst>
          </p:cNvPr>
          <p:cNvSpPr txBox="1"/>
          <p:nvPr/>
        </p:nvSpPr>
        <p:spPr>
          <a:xfrm>
            <a:off x="9784861" y="3005613"/>
            <a:ext cx="73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8FCBE0E-6E5E-4939-BAC4-AC8994350AFB}"/>
              </a:ext>
            </a:extLst>
          </p:cNvPr>
          <p:cNvSpPr/>
          <p:nvPr/>
        </p:nvSpPr>
        <p:spPr>
          <a:xfrm>
            <a:off x="9171451" y="2385273"/>
            <a:ext cx="1793534" cy="459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out_q1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CFEEC73-82D7-465D-8D93-D6A3634707DE}"/>
              </a:ext>
            </a:extLst>
          </p:cNvPr>
          <p:cNvSpPr/>
          <p:nvPr/>
        </p:nvSpPr>
        <p:spPr>
          <a:xfrm>
            <a:off x="9171451" y="3749228"/>
            <a:ext cx="1793534" cy="4590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</a:t>
            </a:r>
            <a:r>
              <a:rPr lang="en-US" altLang="zh-CN" dirty="0" err="1">
                <a:solidFill>
                  <a:schemeClr val="tx1"/>
                </a:solidFill>
              </a:rPr>
              <a:t>out_qN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76CE5C8-AA23-4A03-A420-79A84F671619}"/>
              </a:ext>
            </a:extLst>
          </p:cNvPr>
          <p:cNvCxnSpPr>
            <a:cxnSpLocks/>
            <a:stCxn id="14" idx="6"/>
            <a:endCxn id="64" idx="1"/>
          </p:cNvCxnSpPr>
          <p:nvPr/>
        </p:nvCxnSpPr>
        <p:spPr>
          <a:xfrm>
            <a:off x="5986584" y="1150532"/>
            <a:ext cx="2553872" cy="16937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E1BB0A6-63A6-41C6-AE21-B5DCD53D25E7}"/>
              </a:ext>
            </a:extLst>
          </p:cNvPr>
          <p:cNvCxnSpPr>
            <a:cxnSpLocks/>
            <a:stCxn id="15" idx="6"/>
            <a:endCxn id="64" idx="1"/>
          </p:cNvCxnSpPr>
          <p:nvPr/>
        </p:nvCxnSpPr>
        <p:spPr>
          <a:xfrm>
            <a:off x="5986584" y="1502151"/>
            <a:ext cx="2553872" cy="1342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3C61A67-361B-443F-81DE-D753B4AB5004}"/>
              </a:ext>
            </a:extLst>
          </p:cNvPr>
          <p:cNvCxnSpPr>
            <a:cxnSpLocks/>
            <a:stCxn id="23" idx="6"/>
            <a:endCxn id="64" idx="1"/>
          </p:cNvCxnSpPr>
          <p:nvPr/>
        </p:nvCxnSpPr>
        <p:spPr>
          <a:xfrm flipV="1">
            <a:off x="5986584" y="2844289"/>
            <a:ext cx="2553872" cy="1242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16C2007-C941-42BD-B41A-375D7419D205}"/>
              </a:ext>
            </a:extLst>
          </p:cNvPr>
          <p:cNvCxnSpPr>
            <a:cxnSpLocks/>
            <a:stCxn id="24" idx="6"/>
            <a:endCxn id="64" idx="1"/>
          </p:cNvCxnSpPr>
          <p:nvPr/>
        </p:nvCxnSpPr>
        <p:spPr>
          <a:xfrm flipV="1">
            <a:off x="5986584" y="2844289"/>
            <a:ext cx="2553872" cy="15938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1D82A5D-0545-429D-86A6-3A5AD9DCD360}"/>
              </a:ext>
            </a:extLst>
          </p:cNvPr>
          <p:cNvCxnSpPr>
            <a:cxnSpLocks/>
            <a:stCxn id="26" idx="3"/>
            <a:endCxn id="64" idx="1"/>
          </p:cNvCxnSpPr>
          <p:nvPr/>
        </p:nvCxnSpPr>
        <p:spPr>
          <a:xfrm flipV="1">
            <a:off x="6549291" y="2844289"/>
            <a:ext cx="1991165" cy="24797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E35A5F1-4686-4773-AB08-4D507C70F7A0}"/>
              </a:ext>
            </a:extLst>
          </p:cNvPr>
          <p:cNvSpPr/>
          <p:nvPr/>
        </p:nvSpPr>
        <p:spPr>
          <a:xfrm>
            <a:off x="8540456" y="1023287"/>
            <a:ext cx="2924712" cy="364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Output queues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7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Inter-domain architecture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Domain</a:t>
            </a:r>
            <a:r>
              <a:rPr lang="zh-CN" altLang="en-US" sz="2400" b="1" dirty="0"/>
              <a:t>内不同</a:t>
            </a:r>
            <a:r>
              <a:rPr lang="en-US" altLang="zh-CN" sz="2400" b="1" dirty="0"/>
              <a:t>thread</a:t>
            </a:r>
            <a:r>
              <a:rPr lang="zh-CN" altLang="en-US" sz="2400" b="1" dirty="0"/>
              <a:t>之间的通信模型）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3586284" y="1303033"/>
            <a:ext cx="6893170" cy="21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domain0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4693138" y="1718668"/>
            <a:ext cx="4997272" cy="446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7C6CAD-9541-4F41-B162-B507B73F0EBF}"/>
              </a:ext>
            </a:extLst>
          </p:cNvPr>
          <p:cNvSpPr/>
          <p:nvPr/>
        </p:nvSpPr>
        <p:spPr>
          <a:xfrm>
            <a:off x="4693138" y="2328899"/>
            <a:ext cx="4997272" cy="446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46A165-54F1-40DF-9DA5-7B612E4EE30E}"/>
              </a:ext>
            </a:extLst>
          </p:cNvPr>
          <p:cNvSpPr/>
          <p:nvPr/>
        </p:nvSpPr>
        <p:spPr>
          <a:xfrm>
            <a:off x="4693138" y="2908080"/>
            <a:ext cx="4997272" cy="446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27B2D0-4775-4DE8-B37B-AE8844C02C36}"/>
              </a:ext>
            </a:extLst>
          </p:cNvPr>
          <p:cNvSpPr/>
          <p:nvPr/>
        </p:nvSpPr>
        <p:spPr>
          <a:xfrm>
            <a:off x="3586285" y="3907645"/>
            <a:ext cx="6893169" cy="5207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Realtime IP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1D82A5D-0545-429D-86A6-3A5AD9DCD360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642707" y="2552265"/>
            <a:ext cx="2050431" cy="5791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D276AB4-2C8B-4DA8-9A80-EC2F5B438C3C}"/>
              </a:ext>
            </a:extLst>
          </p:cNvPr>
          <p:cNvSpPr/>
          <p:nvPr/>
        </p:nvSpPr>
        <p:spPr>
          <a:xfrm>
            <a:off x="500185" y="1732901"/>
            <a:ext cx="2142522" cy="1638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User/Application threads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285E864-35BB-4294-9891-E5A5205FD138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rot="10800000">
            <a:off x="4693138" y="1942034"/>
            <a:ext cx="12700" cy="1189412"/>
          </a:xfrm>
          <a:prstGeom prst="curvedConnector3">
            <a:avLst>
              <a:gd name="adj1" fmla="val 5738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754D68FE-C020-4516-BD9F-6A92A04AE1C3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>
          <a:xfrm rot="10800000">
            <a:off x="4693138" y="2552266"/>
            <a:ext cx="12700" cy="5791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3DC513D8-433B-428D-B429-2AEB124FF596}"/>
              </a:ext>
            </a:extLst>
          </p:cNvPr>
          <p:cNvCxnSpPr>
            <a:cxnSpLocks/>
            <a:stCxn id="14" idx="6"/>
            <a:endCxn id="15" idx="6"/>
          </p:cNvCxnSpPr>
          <p:nvPr/>
        </p:nvCxnSpPr>
        <p:spPr>
          <a:xfrm>
            <a:off x="9690410" y="1942034"/>
            <a:ext cx="12700" cy="61023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CD4C6B8-4A45-447D-A043-E1D31FDC6B95}"/>
              </a:ext>
            </a:extLst>
          </p:cNvPr>
          <p:cNvCxnSpPr>
            <a:cxnSpLocks/>
            <a:stCxn id="15" idx="6"/>
            <a:endCxn id="16" idx="6"/>
          </p:cNvCxnSpPr>
          <p:nvPr/>
        </p:nvCxnSpPr>
        <p:spPr>
          <a:xfrm>
            <a:off x="9690410" y="2552265"/>
            <a:ext cx="12700" cy="57918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620F758-C9EC-4389-8D23-61A67F002A2C}"/>
              </a:ext>
            </a:extLst>
          </p:cNvPr>
          <p:cNvCxnSpPr>
            <a:cxnSpLocks/>
            <a:stCxn id="3" idx="4"/>
            <a:endCxn id="26" idx="1"/>
          </p:cNvCxnSpPr>
          <p:nvPr/>
        </p:nvCxnSpPr>
        <p:spPr>
          <a:xfrm rot="16200000" flipH="1">
            <a:off x="2180670" y="2762403"/>
            <a:ext cx="796390" cy="20148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557727" y="5378408"/>
            <a:ext cx="6991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注：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只有画箭头的线程，才具备直接向网卡发送功能，其它线程不具备直接网卡发送功能；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toLocal</a:t>
            </a:r>
            <a:r>
              <a:rPr lang="zh-CN" altLang="en-US" sz="1200" dirty="0"/>
              <a:t>线程，不能输出报文到</a:t>
            </a:r>
            <a:r>
              <a:rPr lang="en-US" altLang="zh-CN" sz="1200" dirty="0"/>
              <a:t>output queues</a:t>
            </a:r>
            <a:r>
              <a:rPr lang="zh-CN" altLang="en-US" sz="1200" dirty="0"/>
              <a:t>。因为这个线程只处理目的地是本机，或者本机发出的</a:t>
            </a:r>
            <a:r>
              <a:rPr lang="en-US" altLang="zh-CN" sz="1200" dirty="0"/>
              <a:t>IP</a:t>
            </a:r>
            <a:r>
              <a:rPr lang="zh-CN" altLang="en-US" sz="1200" dirty="0"/>
              <a:t>报文；对于入方向，把</a:t>
            </a:r>
            <a:r>
              <a:rPr lang="en-US" altLang="zh-CN" sz="1200" dirty="0"/>
              <a:t>IP</a:t>
            </a:r>
            <a:r>
              <a:rPr lang="zh-CN" altLang="en-US" sz="1200" dirty="0"/>
              <a:t>报文向上</a:t>
            </a:r>
            <a:r>
              <a:rPr lang="en-US" altLang="zh-CN" sz="1200" dirty="0"/>
              <a:t>deliver</a:t>
            </a:r>
            <a:r>
              <a:rPr lang="zh-CN" altLang="en-US" sz="1200" dirty="0"/>
              <a:t>到</a:t>
            </a:r>
            <a:r>
              <a:rPr lang="en-US" altLang="zh-CN" sz="1200" dirty="0"/>
              <a:t>sockets</a:t>
            </a:r>
            <a:r>
              <a:rPr lang="zh-CN" altLang="en-US" sz="1200" dirty="0"/>
              <a:t>；对于出方向，则把报文发送给</a:t>
            </a:r>
            <a:r>
              <a:rPr lang="en-US" altLang="zh-CN" sz="1200" dirty="0"/>
              <a:t>routing thread</a:t>
            </a:r>
            <a:r>
              <a:rPr lang="zh-CN" altLang="en-US" sz="1200" dirty="0"/>
              <a:t>或</a:t>
            </a:r>
            <a:r>
              <a:rPr lang="en-US" altLang="zh-CN" sz="1200" dirty="0"/>
              <a:t>IP Sec thread</a:t>
            </a:r>
            <a:r>
              <a:rPr lang="zh-CN" altLang="en-US" sz="1200" dirty="0"/>
              <a:t>；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9018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Incoming direction</a:t>
            </a:r>
            <a:endParaRPr lang="zh-CN" altLang="en-US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EA3CF9-4559-41FB-9944-6FE0A907F0C8}"/>
              </a:ext>
            </a:extLst>
          </p:cNvPr>
          <p:cNvSpPr/>
          <p:nvPr/>
        </p:nvSpPr>
        <p:spPr>
          <a:xfrm>
            <a:off x="312420" y="1699260"/>
            <a:ext cx="1226820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in_q0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64D079-C241-4949-B79C-429A62164A4E}"/>
              </a:ext>
            </a:extLst>
          </p:cNvPr>
          <p:cNvSpPr/>
          <p:nvPr/>
        </p:nvSpPr>
        <p:spPr>
          <a:xfrm>
            <a:off x="312420" y="2399645"/>
            <a:ext cx="1226820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in_q1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DD4071-A842-450C-8191-7DB2EA093E54}"/>
              </a:ext>
            </a:extLst>
          </p:cNvPr>
          <p:cNvSpPr/>
          <p:nvPr/>
        </p:nvSpPr>
        <p:spPr>
          <a:xfrm>
            <a:off x="312420" y="4053840"/>
            <a:ext cx="1226820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 </a:t>
            </a:r>
            <a:r>
              <a:rPr lang="en-US" altLang="zh-CN" dirty="0" err="1">
                <a:solidFill>
                  <a:schemeClr val="tx1"/>
                </a:solidFill>
              </a:rPr>
              <a:t>in_qn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B444C-7F32-4002-B7B0-FCAD84CEC29E}"/>
              </a:ext>
            </a:extLst>
          </p:cNvPr>
          <p:cNvSpPr txBox="1"/>
          <p:nvPr/>
        </p:nvSpPr>
        <p:spPr>
          <a:xfrm>
            <a:off x="678180" y="3167360"/>
            <a:ext cx="73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5976C-CAAC-4296-9F9F-F99FD01C999D}"/>
              </a:ext>
            </a:extLst>
          </p:cNvPr>
          <p:cNvSpPr/>
          <p:nvPr/>
        </p:nvSpPr>
        <p:spPr>
          <a:xfrm>
            <a:off x="2461260" y="728365"/>
            <a:ext cx="9281160" cy="5047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global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全局数据结构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全局锁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Thread</a:t>
            </a:r>
            <a:r>
              <a:rPr lang="zh-CN" altLang="en-US" sz="1400" dirty="0">
                <a:solidFill>
                  <a:schemeClr val="tx1"/>
                </a:solidFill>
              </a:rPr>
              <a:t>锁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全局函数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A2207A-3331-4701-A07B-DD31411C7CC4}"/>
              </a:ext>
            </a:extLst>
          </p:cNvPr>
          <p:cNvSpPr/>
          <p:nvPr/>
        </p:nvSpPr>
        <p:spPr>
          <a:xfrm>
            <a:off x="2967990" y="2447126"/>
            <a:ext cx="1699260" cy="8973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Dispatcher: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RPS/RFS/RSS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6689969" y="837043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domain0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7479324" y="1076535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7C6CAD-9541-4F41-B162-B507B73F0EBF}"/>
              </a:ext>
            </a:extLst>
          </p:cNvPr>
          <p:cNvSpPr/>
          <p:nvPr/>
        </p:nvSpPr>
        <p:spPr>
          <a:xfrm>
            <a:off x="7479324" y="1428154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46A165-54F1-40DF-9DA5-7B612E4EE30E}"/>
              </a:ext>
            </a:extLst>
          </p:cNvPr>
          <p:cNvSpPr/>
          <p:nvPr/>
        </p:nvSpPr>
        <p:spPr>
          <a:xfrm>
            <a:off x="7479324" y="1761882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thread0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897B4-FE7E-4F26-B6DC-A985B40BE44E}"/>
              </a:ext>
            </a:extLst>
          </p:cNvPr>
          <p:cNvSpPr/>
          <p:nvPr/>
        </p:nvSpPr>
        <p:spPr>
          <a:xfrm>
            <a:off x="6689969" y="2367638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FIPS </a:t>
            </a:r>
            <a:r>
              <a:rPr lang="en-US" altLang="zh-CN" sz="1400" dirty="0" err="1">
                <a:solidFill>
                  <a:schemeClr val="tx1"/>
                </a:solidFill>
              </a:rPr>
              <a:t>domainN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3BF7A-AA08-4A47-9C2E-64995B4FB68F}"/>
              </a:ext>
            </a:extLst>
          </p:cNvPr>
          <p:cNvSpPr/>
          <p:nvPr/>
        </p:nvSpPr>
        <p:spPr>
          <a:xfrm>
            <a:off x="7479324" y="2607131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Routing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E5D6E4-B878-4879-8CF1-88A760E38683}"/>
              </a:ext>
            </a:extLst>
          </p:cNvPr>
          <p:cNvSpPr/>
          <p:nvPr/>
        </p:nvSpPr>
        <p:spPr>
          <a:xfrm>
            <a:off x="7479324" y="2958750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IPSec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038ACC-6D3F-4DF6-8335-C3977B747DA2}"/>
              </a:ext>
            </a:extLst>
          </p:cNvPr>
          <p:cNvSpPr/>
          <p:nvPr/>
        </p:nvSpPr>
        <p:spPr>
          <a:xfrm>
            <a:off x="7479324" y="3292478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toLocal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threadN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8EC90-0965-4402-9FCF-27226EDFF44D}"/>
              </a:ext>
            </a:extLst>
          </p:cNvPr>
          <p:cNvSpPr txBox="1"/>
          <p:nvPr/>
        </p:nvSpPr>
        <p:spPr>
          <a:xfrm>
            <a:off x="9056273" y="2046028"/>
            <a:ext cx="739140" cy="39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48B3B-E79F-4B0D-B571-0C7D6A25F249}"/>
              </a:ext>
            </a:extLst>
          </p:cNvPr>
          <p:cNvSpPr/>
          <p:nvPr/>
        </p:nvSpPr>
        <p:spPr>
          <a:xfrm>
            <a:off x="6689969" y="3773064"/>
            <a:ext cx="4915877" cy="1263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Non-IP domain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9259E-08D2-4494-9E28-0ED2A5EB8038}"/>
              </a:ext>
            </a:extLst>
          </p:cNvPr>
          <p:cNvSpPr/>
          <p:nvPr/>
        </p:nvSpPr>
        <p:spPr>
          <a:xfrm>
            <a:off x="7479324" y="4012557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pppOverEthernet</a:t>
            </a:r>
            <a:r>
              <a:rPr lang="en-US" altLang="zh-CN" sz="1600" dirty="0">
                <a:solidFill>
                  <a:schemeClr val="tx1"/>
                </a:solidFill>
              </a:rPr>
              <a:t>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A1B4D2-5A0B-43E4-92F4-31C390EFDFC8}"/>
              </a:ext>
            </a:extLst>
          </p:cNvPr>
          <p:cNvSpPr/>
          <p:nvPr/>
        </p:nvSpPr>
        <p:spPr>
          <a:xfrm>
            <a:off x="7479324" y="4364176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IPX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7B0537-D4C8-484E-8C5D-6B53CD3F7747}"/>
              </a:ext>
            </a:extLst>
          </p:cNvPr>
          <p:cNvSpPr/>
          <p:nvPr/>
        </p:nvSpPr>
        <p:spPr>
          <a:xfrm>
            <a:off x="7479324" y="4697904"/>
            <a:ext cx="3563814" cy="2574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Other protocol thread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27B2D0-4775-4DE8-B37B-AE8844C02C36}"/>
              </a:ext>
            </a:extLst>
          </p:cNvPr>
          <p:cNvSpPr/>
          <p:nvPr/>
        </p:nvSpPr>
        <p:spPr>
          <a:xfrm>
            <a:off x="6689969" y="5228756"/>
            <a:ext cx="4915876" cy="3000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Realtime IP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B3DFE92-742D-4106-BEEB-715664FBEC5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539240" y="1870710"/>
            <a:ext cx="1428750" cy="1025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BAF11F4C-D217-4D8E-9997-AD7597945A0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1539240" y="2571095"/>
            <a:ext cx="1428750" cy="3246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22D34ED-8B60-4862-9864-D0C1285EFEE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1539240" y="2895790"/>
            <a:ext cx="1428750" cy="1329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214E5AD-E01B-481B-8E93-209434E432A1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 flipV="1">
            <a:off x="4667250" y="1205240"/>
            <a:ext cx="2812074" cy="1690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296010-BE09-42D0-85F6-D9B3BF7D410B}"/>
              </a:ext>
            </a:extLst>
          </p:cNvPr>
          <p:cNvSpPr txBox="1"/>
          <p:nvPr/>
        </p:nvSpPr>
        <p:spPr>
          <a:xfrm>
            <a:off x="5245883" y="1190576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Dest_ip</a:t>
            </a:r>
            <a:r>
              <a:rPr lang="en-US" altLang="zh-CN" sz="1200" dirty="0"/>
              <a:t> != </a:t>
            </a:r>
            <a:r>
              <a:rPr lang="en-US" altLang="zh-CN" sz="1200" dirty="0" err="1"/>
              <a:t>local_IP</a:t>
            </a:r>
            <a:endParaRPr lang="zh-CN" altLang="en-US" sz="12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6E7CDC3-DFE7-4DD0-A5AA-69DEE2C8FA10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4667250" y="1556859"/>
            <a:ext cx="2812074" cy="1338931"/>
          </a:xfrm>
          <a:prstGeom prst="curvedConnector3">
            <a:avLst>
              <a:gd name="adj1" fmla="val 57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75352C7-0F1B-4998-8BD0-A6A1E91B8AC5}"/>
              </a:ext>
            </a:extLst>
          </p:cNvPr>
          <p:cNvSpPr txBox="1"/>
          <p:nvPr/>
        </p:nvSpPr>
        <p:spPr>
          <a:xfrm>
            <a:off x="5275385" y="2367638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IP_type</a:t>
            </a:r>
            <a:r>
              <a:rPr lang="en-US" altLang="zh-CN" sz="1200" dirty="0"/>
              <a:t> = AH|ESP</a:t>
            </a:r>
            <a:endParaRPr lang="zh-CN" altLang="en-US" sz="1200" dirty="0"/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20814E0-46EB-4A90-B915-01C5E35EE4EF}"/>
              </a:ext>
            </a:extLst>
          </p:cNvPr>
          <p:cNvCxnSpPr>
            <a:cxnSpLocks/>
            <a:stCxn id="12" idx="3"/>
            <a:endCxn id="20" idx="2"/>
          </p:cNvCxnSpPr>
          <p:nvPr/>
        </p:nvCxnSpPr>
        <p:spPr>
          <a:xfrm>
            <a:off x="4667250" y="2895790"/>
            <a:ext cx="2812074" cy="5253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CE9C81-A4AE-4C41-A33C-E1871B9279F0}"/>
              </a:ext>
            </a:extLst>
          </p:cNvPr>
          <p:cNvSpPr txBox="1"/>
          <p:nvPr/>
        </p:nvSpPr>
        <p:spPr>
          <a:xfrm>
            <a:off x="5377083" y="3003342"/>
            <a:ext cx="164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Dest_ip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local_IP</a:t>
            </a:r>
            <a:endParaRPr lang="zh-CN" altLang="en-US" sz="1200" dirty="0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2D277AA-8A6B-4643-819E-40BDD2DC24B3}"/>
              </a:ext>
            </a:extLst>
          </p:cNvPr>
          <p:cNvCxnSpPr>
            <a:cxnSpLocks/>
            <a:stCxn id="12" idx="3"/>
            <a:endCxn id="23" idx="2"/>
          </p:cNvCxnSpPr>
          <p:nvPr/>
        </p:nvCxnSpPr>
        <p:spPr>
          <a:xfrm>
            <a:off x="4667250" y="2895790"/>
            <a:ext cx="2812074" cy="1245472"/>
          </a:xfrm>
          <a:prstGeom prst="curvedConnector3">
            <a:avLst>
              <a:gd name="adj1" fmla="val 20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CA0748B-C651-4DDD-AD19-68D829751B5B}"/>
              </a:ext>
            </a:extLst>
          </p:cNvPr>
          <p:cNvSpPr txBox="1"/>
          <p:nvPr/>
        </p:nvSpPr>
        <p:spPr>
          <a:xfrm>
            <a:off x="4681416" y="3718502"/>
            <a:ext cx="220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PPPoE</a:t>
            </a:r>
            <a:r>
              <a:rPr lang="en-US" altLang="zh-CN" sz="1200" dirty="0"/>
              <a:t>(s)</a:t>
            </a:r>
            <a:endParaRPr lang="zh-CN" altLang="en-US" sz="1200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0052CBD6-CD36-43ED-A175-AA07B85B63EB}"/>
              </a:ext>
            </a:extLst>
          </p:cNvPr>
          <p:cNvCxnSpPr>
            <a:cxnSpLocks/>
            <a:stCxn id="12" idx="2"/>
            <a:endCxn id="24" idx="2"/>
          </p:cNvCxnSpPr>
          <p:nvPr/>
        </p:nvCxnSpPr>
        <p:spPr>
          <a:xfrm rot="16200000" flipH="1">
            <a:off x="5074259" y="2087815"/>
            <a:ext cx="1148427" cy="36617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505EF0F-F27F-4121-B0AB-20945E0A56BD}"/>
              </a:ext>
            </a:extLst>
          </p:cNvPr>
          <p:cNvSpPr txBox="1"/>
          <p:nvPr/>
        </p:nvSpPr>
        <p:spPr>
          <a:xfrm>
            <a:off x="4575761" y="4110314"/>
            <a:ext cx="220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IPX</a:t>
            </a:r>
            <a:endParaRPr lang="zh-CN" altLang="en-US" sz="1200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DC79514-FDCB-44B8-A1FC-75E0366AAC2D}"/>
              </a:ext>
            </a:extLst>
          </p:cNvPr>
          <p:cNvCxnSpPr>
            <a:cxnSpLocks/>
            <a:stCxn id="12" idx="2"/>
            <a:endCxn id="26" idx="1"/>
          </p:cNvCxnSpPr>
          <p:nvPr/>
        </p:nvCxnSpPr>
        <p:spPr>
          <a:xfrm rot="16200000" flipH="1">
            <a:off x="4236629" y="2925444"/>
            <a:ext cx="2034331" cy="28723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50E4D65-8775-4D2C-B39C-1A0CD9F84884}"/>
              </a:ext>
            </a:extLst>
          </p:cNvPr>
          <p:cNvSpPr txBox="1"/>
          <p:nvPr/>
        </p:nvSpPr>
        <p:spPr>
          <a:xfrm>
            <a:off x="3564400" y="4879928"/>
            <a:ext cx="266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Frame_type</a:t>
            </a:r>
            <a:r>
              <a:rPr lang="en-US" altLang="zh-CN" sz="1200" dirty="0"/>
              <a:t> = IP</a:t>
            </a:r>
          </a:p>
          <a:p>
            <a:r>
              <a:rPr lang="en-US" altLang="zh-CN" sz="1200" dirty="0" err="1"/>
              <a:t>Dest_IP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local_IP</a:t>
            </a:r>
            <a:endParaRPr lang="en-US" altLang="zh-CN" sz="1200" dirty="0"/>
          </a:p>
          <a:p>
            <a:r>
              <a:rPr lang="en-US" altLang="zh-CN" sz="1200" dirty="0"/>
              <a:t>Matches </a:t>
            </a:r>
            <a:r>
              <a:rPr lang="en-US" altLang="zh-CN" sz="1200" dirty="0" err="1"/>
              <a:t>rt_policy_database</a:t>
            </a:r>
            <a:r>
              <a:rPr lang="en-US" altLang="zh-CN" sz="1200" dirty="0"/>
              <a:t>(RPD)</a:t>
            </a:r>
            <a:endParaRPr lang="zh-CN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79560" y="5942171"/>
            <a:ext cx="651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椭圆形：内核线程，可以在固定</a:t>
            </a:r>
            <a:r>
              <a:rPr lang="en-US" altLang="zh-CN" sz="1200" dirty="0"/>
              <a:t>CPU</a:t>
            </a:r>
            <a:r>
              <a:rPr lang="zh-CN" altLang="en-US" sz="1200" dirty="0"/>
              <a:t>上运行</a:t>
            </a:r>
            <a:endParaRPr lang="en-US" altLang="zh-CN" sz="1200" dirty="0"/>
          </a:p>
          <a:p>
            <a:r>
              <a:rPr lang="zh-CN" altLang="en-US" sz="1200" dirty="0"/>
              <a:t>矩形：软件模块，可以在任何</a:t>
            </a:r>
            <a:r>
              <a:rPr lang="en-US" altLang="zh-CN" sz="1200" dirty="0"/>
              <a:t>CPU</a:t>
            </a:r>
            <a:r>
              <a:rPr lang="zh-CN" altLang="en-US" sz="1200" dirty="0"/>
              <a:t>和任何线程中被调用</a:t>
            </a:r>
            <a:endParaRPr lang="en-US" altLang="zh-CN" sz="1200" dirty="0"/>
          </a:p>
          <a:p>
            <a:r>
              <a:rPr lang="zh-CN" altLang="en-US" sz="1200" dirty="0"/>
              <a:t>每个</a:t>
            </a:r>
            <a:r>
              <a:rPr lang="en-US" altLang="zh-CN" sz="1200" dirty="0"/>
              <a:t>domain</a:t>
            </a:r>
            <a:r>
              <a:rPr lang="zh-CN" altLang="en-US" sz="1200" dirty="0"/>
              <a:t>，可以运行在一个独立</a:t>
            </a:r>
            <a:r>
              <a:rPr lang="en-US" altLang="zh-CN" sz="1200" dirty="0"/>
              <a:t>CPU</a:t>
            </a:r>
            <a:r>
              <a:rPr lang="zh-CN" altLang="en-US" sz="1200" dirty="0"/>
              <a:t>上，也可以考虑一个</a:t>
            </a:r>
            <a:r>
              <a:rPr lang="en-US" altLang="zh-CN" sz="1200" dirty="0"/>
              <a:t>domain</a:t>
            </a:r>
            <a:r>
              <a:rPr lang="zh-CN" altLang="en-US" sz="1200" dirty="0"/>
              <a:t>用一个独立线程实现</a:t>
            </a:r>
            <a:endParaRPr lang="en-US" altLang="zh-CN" sz="1200" dirty="0"/>
          </a:p>
          <a:p>
            <a:r>
              <a:rPr lang="en-US" altLang="zh-CN" sz="1200" dirty="0"/>
              <a:t>Realtime IP</a:t>
            </a:r>
            <a:r>
              <a:rPr lang="zh-CN" altLang="en-US" sz="1200" dirty="0"/>
              <a:t>：暂不支持</a:t>
            </a:r>
            <a:r>
              <a:rPr lang="en-US" altLang="zh-CN" sz="1200" dirty="0" err="1"/>
              <a:t>IPSec</a:t>
            </a:r>
            <a:endParaRPr lang="zh-CN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D54F3B-C1CE-4B9A-A38C-283329ACBDC4}"/>
              </a:ext>
            </a:extLst>
          </p:cNvPr>
          <p:cNvSpPr txBox="1"/>
          <p:nvPr/>
        </p:nvSpPr>
        <p:spPr>
          <a:xfrm>
            <a:off x="7018314" y="6013518"/>
            <a:ext cx="505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问题：</a:t>
            </a:r>
            <a:endParaRPr lang="en-US" altLang="zh-CN" sz="1200" dirty="0"/>
          </a:p>
          <a:p>
            <a:r>
              <a:rPr lang="en-US" altLang="zh-CN" sz="1200" dirty="0"/>
              <a:t>1. ARP</a:t>
            </a:r>
            <a:r>
              <a:rPr lang="zh-CN" altLang="en-US" sz="1200" dirty="0"/>
              <a:t>流量如何处理？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60631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抓包处理过程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7F217-792E-4C04-BB42-1E73DBE61C0E}"/>
              </a:ext>
            </a:extLst>
          </p:cNvPr>
          <p:cNvSpPr/>
          <p:nvPr/>
        </p:nvSpPr>
        <p:spPr>
          <a:xfrm>
            <a:off x="707385" y="1256321"/>
            <a:ext cx="6893170" cy="21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7C499-88FD-4054-841F-CD0550863BCE}"/>
              </a:ext>
            </a:extLst>
          </p:cNvPr>
          <p:cNvSpPr/>
          <p:nvPr/>
        </p:nvSpPr>
        <p:spPr>
          <a:xfrm>
            <a:off x="1024530" y="1418596"/>
            <a:ext cx="3072334" cy="17212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genif_input</a:t>
            </a:r>
            <a:r>
              <a:rPr lang="en-US" altLang="zh-CN" sz="16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Check </a:t>
            </a:r>
            <a:r>
              <a:rPr lang="en-US" altLang="zh-CN" sz="1600" dirty="0" err="1">
                <a:solidFill>
                  <a:schemeClr val="tx1"/>
                </a:solidFill>
              </a:rPr>
              <a:t>genif</a:t>
            </a:r>
            <a:r>
              <a:rPr lang="en-US" altLang="zh-CN" sz="1600" dirty="0">
                <a:solidFill>
                  <a:schemeClr val="tx1"/>
                </a:solidFill>
              </a:rPr>
              <a:t> flag;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Invoke callback routine;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1D82A5D-0545-429D-86A6-3A5AD9DCD360}"/>
              </a:ext>
            </a:extLst>
          </p:cNvPr>
          <p:cNvCxnSpPr>
            <a:cxnSpLocks/>
            <a:endCxn id="14" idx="4"/>
          </p:cNvCxnSpPr>
          <p:nvPr/>
        </p:nvCxnSpPr>
        <p:spPr>
          <a:xfrm rot="5400000" flipH="1" flipV="1">
            <a:off x="1875153" y="3435763"/>
            <a:ext cx="981474" cy="389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620F758-C9EC-4389-8D23-61A67F002A2C}"/>
              </a:ext>
            </a:extLst>
          </p:cNvPr>
          <p:cNvCxnSpPr>
            <a:cxnSpLocks/>
            <a:stCxn id="33" idx="4"/>
          </p:cNvCxnSpPr>
          <p:nvPr/>
        </p:nvCxnSpPr>
        <p:spPr>
          <a:xfrm rot="5400000">
            <a:off x="9438894" y="5318685"/>
            <a:ext cx="899751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245377" y="4577509"/>
            <a:ext cx="7585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抓包实现完全依赖于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体系，不依赖任何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设置一个</a:t>
            </a:r>
            <a:r>
              <a:rPr lang="en-US" altLang="zh-CN" sz="1400" dirty="0"/>
              <a:t>GENIF_FLAG_CAPTURE</a:t>
            </a:r>
            <a:r>
              <a:rPr lang="zh-CN" altLang="en-US" sz="1400" dirty="0"/>
              <a:t>标识，存放在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genif_flags</a:t>
            </a:r>
            <a:r>
              <a:rPr lang="zh-CN" altLang="en-US" sz="1400" dirty="0"/>
              <a:t>变量中。如果要对一个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进行抓包，需要通过</a:t>
            </a:r>
            <a:r>
              <a:rPr lang="en-US" altLang="zh-CN" sz="1400" dirty="0"/>
              <a:t>capture</a:t>
            </a:r>
            <a:r>
              <a:rPr lang="zh-CN" altLang="en-US" sz="1400" dirty="0"/>
              <a:t>程序设置这个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flag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中增加一个回调函数：</a:t>
            </a:r>
            <a:r>
              <a:rPr lang="en-US" altLang="zh-CN" sz="1400" dirty="0" err="1"/>
              <a:t>capture_callback</a:t>
            </a:r>
            <a:r>
              <a:rPr lang="zh-CN" altLang="en-US" sz="1400" dirty="0"/>
              <a:t>，如果设置了</a:t>
            </a:r>
            <a:r>
              <a:rPr lang="en-US" altLang="zh-CN" sz="1400" dirty="0" err="1"/>
              <a:t>genif_flags</a:t>
            </a:r>
            <a:r>
              <a:rPr lang="zh-CN" altLang="en-US" sz="1400" dirty="0"/>
              <a:t>的</a:t>
            </a:r>
            <a:r>
              <a:rPr lang="en-US" altLang="zh-CN" sz="1400" dirty="0"/>
              <a:t>CAPTURE</a:t>
            </a:r>
            <a:r>
              <a:rPr lang="zh-CN" altLang="en-US" sz="1400" dirty="0"/>
              <a:t>标志位，则直接调用这个</a:t>
            </a:r>
            <a:r>
              <a:rPr lang="en-US" altLang="zh-CN" sz="1400" dirty="0" err="1"/>
              <a:t>capture_callback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在每个接口的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和</a:t>
            </a:r>
            <a:r>
              <a:rPr lang="en-US" altLang="zh-CN" sz="1400" dirty="0"/>
              <a:t>genif_l2_output/genif_l3_output</a:t>
            </a:r>
            <a:r>
              <a:rPr lang="zh-CN" altLang="en-US" sz="1400" dirty="0"/>
              <a:t>函数中进行处理，判断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flags</a:t>
            </a:r>
            <a:r>
              <a:rPr lang="zh-CN" altLang="en-US" sz="1400" dirty="0"/>
              <a:t>是否设置了</a:t>
            </a:r>
            <a:r>
              <a:rPr lang="en-US" altLang="zh-CN" sz="1400" dirty="0"/>
              <a:t>CAPTURE</a:t>
            </a:r>
            <a:r>
              <a:rPr lang="zh-CN" altLang="en-US" sz="1400" dirty="0"/>
              <a:t>标志。如果设置了，则调用</a:t>
            </a:r>
            <a:r>
              <a:rPr lang="en-US" altLang="zh-CN" sz="1400" dirty="0" err="1"/>
              <a:t>capture_callback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这样任何一个接口，包括逻辑接口，都可以实现独立的抓包。</a:t>
            </a:r>
            <a:endParaRPr lang="en-US" altLang="zh-CN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15FF8A-D289-6F35-3846-3666113390A4}"/>
              </a:ext>
            </a:extLst>
          </p:cNvPr>
          <p:cNvSpPr/>
          <p:nvPr/>
        </p:nvSpPr>
        <p:spPr>
          <a:xfrm>
            <a:off x="4495094" y="1300020"/>
            <a:ext cx="2989205" cy="18398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genif_l2_output/l3_output: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Check </a:t>
            </a:r>
            <a:r>
              <a:rPr lang="en-US" altLang="zh-CN" sz="1600" dirty="0" err="1">
                <a:solidFill>
                  <a:schemeClr val="tx1"/>
                </a:solidFill>
              </a:rPr>
              <a:t>genif</a:t>
            </a:r>
            <a:r>
              <a:rPr lang="en-US" altLang="zh-CN" sz="1600" dirty="0">
                <a:solidFill>
                  <a:schemeClr val="tx1"/>
                </a:solidFill>
              </a:rPr>
              <a:t> flag;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Invoke callback </a:t>
            </a:r>
            <a:r>
              <a:rPr lang="en-US" altLang="zh-CN" sz="1600" dirty="0" err="1">
                <a:solidFill>
                  <a:schemeClr val="tx1"/>
                </a:solidFill>
              </a:rPr>
              <a:t>routin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75F4C76-E04C-E433-A0B1-46593D58C8F7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2151555" y="1009454"/>
            <a:ext cx="602962" cy="2153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6E833F3-B905-FE2A-A429-172C3070150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5586058" y="896381"/>
            <a:ext cx="627168" cy="180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AC4381A-5704-01AB-1D5C-AECE8ACB53F7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5470407" y="3602017"/>
            <a:ext cx="981474" cy="571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0E4F9B3-4477-137A-7154-0BFAD923C0AA}"/>
              </a:ext>
            </a:extLst>
          </p:cNvPr>
          <p:cNvSpPr/>
          <p:nvPr/>
        </p:nvSpPr>
        <p:spPr>
          <a:xfrm>
            <a:off x="8394166" y="3028997"/>
            <a:ext cx="2989205" cy="183981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Capturing thread: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Link </a:t>
            </a:r>
            <a:r>
              <a:rPr lang="en-US" altLang="zh-CN" sz="1600" dirty="0" err="1">
                <a:solidFill>
                  <a:schemeClr val="tx1"/>
                </a:solidFill>
              </a:rPr>
              <a:t>pbuf</a:t>
            </a:r>
            <a:r>
              <a:rPr lang="en-US" altLang="zh-CN" sz="1600" dirty="0">
                <a:solidFill>
                  <a:schemeClr val="tx1"/>
                </a:solidFill>
              </a:rPr>
              <a:t> to list;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Apply filter if necessary;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</a:rPr>
              <a:t>Write packet to file/storage;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18755A3-DBB0-172B-43B0-BE0A71E1F31A}"/>
              </a:ext>
            </a:extLst>
          </p:cNvPr>
          <p:cNvSpPr/>
          <p:nvPr/>
        </p:nvSpPr>
        <p:spPr>
          <a:xfrm>
            <a:off x="8731913" y="5768561"/>
            <a:ext cx="2313709" cy="537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Storage/File</a:t>
            </a:r>
            <a:endParaRPr lang="zh-CN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7BEECF-B0D7-AE1D-C73E-DB20B221B5AD}"/>
              </a:ext>
            </a:extLst>
          </p:cNvPr>
          <p:cNvSpPr txBox="1"/>
          <p:nvPr/>
        </p:nvSpPr>
        <p:spPr>
          <a:xfrm>
            <a:off x="5463491" y="362969"/>
            <a:ext cx="87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</a:t>
            </a:r>
            <a:endParaRPr lang="zh-CN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1288CF-6C49-4519-F076-2B4A62F56241}"/>
              </a:ext>
            </a:extLst>
          </p:cNvPr>
          <p:cNvSpPr txBox="1"/>
          <p:nvPr/>
        </p:nvSpPr>
        <p:spPr>
          <a:xfrm>
            <a:off x="2016885" y="515359"/>
            <a:ext cx="87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Input</a:t>
            </a:r>
            <a:endParaRPr lang="zh-CN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312796-7B0F-B7C0-5E94-1D2371BDC7B6}"/>
              </a:ext>
            </a:extLst>
          </p:cNvPr>
          <p:cNvSpPr txBox="1"/>
          <p:nvPr/>
        </p:nvSpPr>
        <p:spPr>
          <a:xfrm>
            <a:off x="2008910" y="4195520"/>
            <a:ext cx="87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Input</a:t>
            </a:r>
            <a:endParaRPr lang="zh-CN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FBA30F-B0E1-7F75-8B6A-94285AF40303}"/>
              </a:ext>
            </a:extLst>
          </p:cNvPr>
          <p:cNvSpPr txBox="1"/>
          <p:nvPr/>
        </p:nvSpPr>
        <p:spPr>
          <a:xfrm>
            <a:off x="5571391" y="4053847"/>
            <a:ext cx="87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</a:t>
            </a:r>
            <a:endParaRPr lang="zh-CN" altLang="en-US" sz="1400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E3DB51AD-2C52-6B2E-E2B1-0704D4764D63}"/>
              </a:ext>
            </a:extLst>
          </p:cNvPr>
          <p:cNvCxnSpPr>
            <a:cxnSpLocks/>
            <a:stCxn id="8" idx="5"/>
            <a:endCxn id="33" idx="2"/>
          </p:cNvCxnSpPr>
          <p:nvPr/>
        </p:nvCxnSpPr>
        <p:spPr>
          <a:xfrm rot="16200000" flipH="1">
            <a:off x="7181101" y="2735838"/>
            <a:ext cx="1078505" cy="13476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85C7BDF2-5F9D-2F27-1604-BF098C13D174}"/>
              </a:ext>
            </a:extLst>
          </p:cNvPr>
          <p:cNvCxnSpPr>
            <a:cxnSpLocks/>
            <a:stCxn id="14" idx="5"/>
            <a:endCxn id="33" idx="2"/>
          </p:cNvCxnSpPr>
          <p:nvPr/>
        </p:nvCxnSpPr>
        <p:spPr>
          <a:xfrm rot="16200000" flipH="1">
            <a:off x="5489978" y="1044716"/>
            <a:ext cx="1061140" cy="47472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9678B2E-ACF0-09F1-3701-EABDF8BE39FC}"/>
              </a:ext>
            </a:extLst>
          </p:cNvPr>
          <p:cNvSpPr txBox="1"/>
          <p:nvPr/>
        </p:nvSpPr>
        <p:spPr>
          <a:xfrm>
            <a:off x="7830395" y="670746"/>
            <a:ext cx="42324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抓包线程：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提供几个函数供</a:t>
            </a:r>
            <a:r>
              <a:rPr lang="en-US" altLang="zh-CN" sz="1400" dirty="0"/>
              <a:t>shell</a:t>
            </a:r>
            <a:r>
              <a:rPr lang="zh-CN" altLang="en-US" sz="1400" dirty="0"/>
              <a:t>调用，用于设置某个接口的接口标志和抓包回调函数；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在回调函数中，增加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的引用计数，并把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添加到列表中；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一个独立的线程持续运行，对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列表进行处理，包括应用</a:t>
            </a:r>
            <a:r>
              <a:rPr lang="en-US" altLang="zh-CN" sz="1400" dirty="0"/>
              <a:t>filter</a:t>
            </a:r>
            <a:r>
              <a:rPr lang="zh-CN" altLang="en-US" sz="1400" dirty="0"/>
              <a:t>，如果</a:t>
            </a:r>
            <a:r>
              <a:rPr lang="en-US" altLang="zh-CN" sz="1400" dirty="0"/>
              <a:t>filter</a:t>
            </a:r>
            <a:r>
              <a:rPr lang="zh-CN" altLang="en-US" sz="1400" dirty="0"/>
              <a:t>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，则把该报文写入文件，然后释放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设置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列表长度一个最大值，超出这个值，抓的包就被丢弃。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63836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lwIP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netif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genif</a:t>
            </a:r>
            <a:r>
              <a:rPr lang="zh-CN" altLang="en-US" sz="2400" b="1" dirty="0"/>
              <a:t>的关联处理（综合）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259338" y="891988"/>
            <a:ext cx="113277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在上面各个散点的描述中，基本已经把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的关联方法说到了。这里再做一个综合说明，这一部分是过度方案，是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（目标架构）与</a:t>
            </a:r>
            <a:r>
              <a:rPr lang="en-US" altLang="zh-CN" sz="1600" dirty="0" err="1"/>
              <a:t>lwIP</a:t>
            </a:r>
            <a:r>
              <a:rPr lang="zh-CN" altLang="en-US" sz="1600" dirty="0"/>
              <a:t>协议栈共存导致的问题，未来会演进掉：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的定义中，增加了一个</a:t>
            </a:r>
            <a:r>
              <a:rPr lang="en-US" altLang="zh-CN" sz="1600" dirty="0" err="1"/>
              <a:t>pGenif</a:t>
            </a:r>
            <a:r>
              <a:rPr lang="zh-CN" altLang="en-US" sz="1600" dirty="0"/>
              <a:t>的变量，专门用于指向对应的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genif</a:t>
            </a:r>
            <a:r>
              <a:rPr lang="zh-CN" altLang="en-US" sz="1600" dirty="0"/>
              <a:t>中未针对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增加额外变量，但是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存储在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genif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proto_binding</a:t>
            </a:r>
            <a:r>
              <a:rPr lang="en-US" altLang="zh-CN" sz="1600" dirty="0"/>
              <a:t>[index].</a:t>
            </a:r>
            <a:r>
              <a:rPr lang="en-US" altLang="zh-CN" sz="1600" dirty="0" err="1"/>
              <a:t>pIfState</a:t>
            </a:r>
            <a:r>
              <a:rPr lang="zh-CN" altLang="en-US" sz="1600" dirty="0"/>
              <a:t>变量中，因为</a:t>
            </a:r>
            <a:r>
              <a:rPr lang="en-US" altLang="zh-CN" sz="1600" dirty="0"/>
              <a:t>IP</a:t>
            </a:r>
            <a:r>
              <a:rPr lang="zh-CN" altLang="en-US" sz="1600" dirty="0"/>
              <a:t>协议栈是系统中的第一个协议对象，所以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肯定是存放在</a:t>
            </a:r>
            <a:r>
              <a:rPr lang="en-US" altLang="zh-CN" sz="1600" dirty="0"/>
              <a:t>index = 0</a:t>
            </a:r>
            <a:r>
              <a:rPr lang="zh-CN" altLang="en-US" sz="1600" dirty="0"/>
              <a:t>的上述数组中；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genif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的绑定，是在注册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的过程中完成的，具体来说的实现路径：</a:t>
            </a:r>
            <a:r>
              <a:rPr lang="en-US" altLang="zh-CN" sz="1600" dirty="0" err="1"/>
              <a:t>RegisterGenif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ProtocolBind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AddGenif</a:t>
            </a:r>
            <a:r>
              <a:rPr lang="en-US" altLang="zh-CN" sz="1600" dirty="0"/>
              <a:t>(per protocol)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netif</a:t>
            </a:r>
            <a:r>
              <a:rPr lang="zh-CN" altLang="en-US" sz="1600" dirty="0"/>
              <a:t>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的绑定（初始化</a:t>
            </a:r>
            <a:r>
              <a:rPr lang="en-US" altLang="zh-CN" sz="1600" dirty="0" err="1"/>
              <a:t>netif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pGenif</a:t>
            </a:r>
            <a:r>
              <a:rPr lang="zh-CN" altLang="en-US" sz="1600" dirty="0"/>
              <a:t>变量），都是在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函数的前后，或者</a:t>
            </a:r>
            <a:r>
              <a:rPr lang="en-US" altLang="zh-CN" sz="1600" dirty="0" err="1"/>
              <a:t>netif_add</a:t>
            </a:r>
            <a:r>
              <a:rPr lang="zh-CN" altLang="en-US" sz="1600" dirty="0"/>
              <a:t>函数中指定的初始化函数中，完成绑定的。不同接口对象的实现是不同的，比如</a:t>
            </a:r>
            <a:r>
              <a:rPr lang="en-US" altLang="zh-CN" sz="1600" dirty="0"/>
              <a:t>loopback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pppoe</a:t>
            </a:r>
            <a:r>
              <a:rPr lang="zh-CN" altLang="en-US" sz="1600" dirty="0"/>
              <a:t>，等等。详细可以查看源代码；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下列结论，大多数情况下都是成立的，排除在</a:t>
            </a:r>
            <a:r>
              <a:rPr lang="en-US" altLang="zh-CN" sz="1600" b="1" dirty="0" err="1"/>
              <a:t>genif</a:t>
            </a:r>
            <a:r>
              <a:rPr lang="zh-CN" altLang="en-US" sz="1600" b="1" dirty="0"/>
              <a:t>和</a:t>
            </a:r>
            <a:r>
              <a:rPr lang="en-US" altLang="zh-CN" sz="1600" b="1" dirty="0" err="1"/>
              <a:t>netif</a:t>
            </a:r>
            <a:r>
              <a:rPr lang="zh-CN" altLang="en-US" sz="1600" b="1" dirty="0"/>
              <a:t>的创建过程中：</a:t>
            </a:r>
            <a:endParaRPr lang="en-US" altLang="zh-CN" sz="16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根据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pGenif</a:t>
            </a:r>
            <a:r>
              <a:rPr lang="zh-CN" altLang="en-US" sz="1600" dirty="0"/>
              <a:t>变量，可以找到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根据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proto_binding</a:t>
            </a:r>
            <a:r>
              <a:rPr lang="en-US" altLang="zh-CN" sz="1600" dirty="0"/>
              <a:t>[0].</a:t>
            </a:r>
            <a:r>
              <a:rPr lang="en-US" altLang="zh-CN" sz="1600" dirty="0" err="1"/>
              <a:t>pIfState</a:t>
            </a:r>
            <a:r>
              <a:rPr lang="zh-CN" altLang="en-US" sz="1600" dirty="0"/>
              <a:t>变量，可以找到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后续</a:t>
            </a:r>
            <a:r>
              <a:rPr lang="en-US" altLang="zh-CN" sz="1600" dirty="0" err="1"/>
              <a:t>HelloX</a:t>
            </a:r>
            <a:r>
              <a:rPr lang="zh-CN" altLang="en-US" sz="1600" dirty="0"/>
              <a:t>所有网络协议栈代码，都已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作为主要对象。需要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的时候，从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中获取。逐渐过渡到纯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的架构，把</a:t>
            </a:r>
            <a:r>
              <a:rPr lang="en-US" altLang="zh-CN" sz="1600" dirty="0" err="1"/>
              <a:t>lwIP</a:t>
            </a:r>
            <a:r>
              <a:rPr lang="zh-CN" altLang="en-US" sz="1600" dirty="0"/>
              <a:t>彻底演进掉；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9133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-1" y="83820"/>
            <a:ext cx="978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通用网络接口的配置存储与恢复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8A6815-AE31-446C-A714-6285FA0979C0}"/>
              </a:ext>
            </a:extLst>
          </p:cNvPr>
          <p:cNvSpPr txBox="1"/>
          <p:nvPr/>
        </p:nvSpPr>
        <p:spPr>
          <a:xfrm>
            <a:off x="259338" y="891988"/>
            <a:ext cx="5295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genif</a:t>
            </a:r>
            <a:r>
              <a:rPr lang="zh-CN" altLang="en-US" sz="1600" dirty="0"/>
              <a:t>的配置，存放在</a:t>
            </a:r>
            <a:r>
              <a:rPr lang="en-US" altLang="zh-CN" sz="1600" dirty="0"/>
              <a:t>c:\syscfg\network.cfg</a:t>
            </a:r>
            <a:r>
              <a:rPr lang="zh-CN" altLang="en-US" sz="1600" dirty="0"/>
              <a:t>文件中，以</a:t>
            </a:r>
            <a:r>
              <a:rPr lang="en-US" altLang="zh-CN" sz="1600" dirty="0"/>
              <a:t>JSON</a:t>
            </a:r>
            <a:r>
              <a:rPr lang="zh-CN" altLang="en-US" sz="1600" dirty="0"/>
              <a:t>格式存储；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核心原则：所有配置都与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关联，不单独为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提供特殊处理。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的配置信息，从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中获取。也就是在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创建完成后，如果需要初始化配置，则只能从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中获取，即“</a:t>
            </a:r>
            <a:r>
              <a:rPr lang="zh-CN" altLang="en-US" sz="1600" b="1" dirty="0">
                <a:solidFill>
                  <a:srgbClr val="FF0000"/>
                </a:solidFill>
              </a:rPr>
              <a:t>单向传导原则</a:t>
            </a:r>
            <a:r>
              <a:rPr lang="zh-CN" altLang="en-US" sz="1600" dirty="0"/>
              <a:t>”；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netCore</a:t>
            </a:r>
            <a:r>
              <a:rPr lang="zh-CN" altLang="en-US" sz="1600" dirty="0"/>
              <a:t>线程开始处，读取</a:t>
            </a:r>
            <a:r>
              <a:rPr lang="en-US" altLang="zh-CN" sz="1600" dirty="0"/>
              <a:t>network</a:t>
            </a:r>
            <a:r>
              <a:rPr lang="zh-CN" altLang="en-US" sz="1600" dirty="0"/>
              <a:t>配置文件，并解析到内存中，供后续读取。在线程退出时，释放解析到内存的配置对象（</a:t>
            </a:r>
            <a:r>
              <a:rPr lang="en-US" altLang="zh-CN" sz="1600" dirty="0"/>
              <a:t>JSON</a:t>
            </a:r>
            <a:r>
              <a:rPr lang="zh-CN" altLang="en-US" sz="1600" dirty="0"/>
              <a:t>对象）；</a:t>
            </a:r>
            <a:r>
              <a:rPr lang="en-US" altLang="zh-CN" sz="1600" dirty="0">
                <a:solidFill>
                  <a:srgbClr val="FF0000"/>
                </a:solidFill>
              </a:rPr>
              <a:t>--</a:t>
            </a:r>
            <a:r>
              <a:rPr lang="zh-CN" altLang="en-US" sz="1600" dirty="0">
                <a:solidFill>
                  <a:srgbClr val="FF0000"/>
                </a:solidFill>
              </a:rPr>
              <a:t>需要修改</a:t>
            </a:r>
            <a:r>
              <a:rPr lang="en-US" altLang="zh-CN" sz="1600" dirty="0" err="1">
                <a:solidFill>
                  <a:srgbClr val="FF0000"/>
                </a:solidFill>
              </a:rPr>
              <a:t>ahci_bg</a:t>
            </a:r>
            <a:r>
              <a:rPr lang="zh-CN" altLang="en-US" sz="1600" dirty="0">
                <a:solidFill>
                  <a:srgbClr val="FF0000"/>
                </a:solidFill>
              </a:rPr>
              <a:t>线程的优先级，确保</a:t>
            </a:r>
            <a:r>
              <a:rPr lang="en-US" altLang="zh-CN" sz="1600" dirty="0">
                <a:solidFill>
                  <a:srgbClr val="FF0000"/>
                </a:solidFill>
              </a:rPr>
              <a:t>AHCI</a:t>
            </a:r>
            <a:r>
              <a:rPr lang="zh-CN" altLang="en-US" sz="1600" dirty="0">
                <a:solidFill>
                  <a:srgbClr val="FF0000"/>
                </a:solidFill>
              </a:rPr>
              <a:t>先初始化完成，否则文件系统不会挂接到系统；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RegisterGenif</a:t>
            </a:r>
            <a:r>
              <a:rPr lang="zh-CN" altLang="en-US" sz="1600" dirty="0"/>
              <a:t>函数开始处，根据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的名字获取配置对象，并初始化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的各个变量（包括标记）；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在</a:t>
            </a:r>
            <a:r>
              <a:rPr lang="en-US" altLang="zh-CN" sz="1600" dirty="0" err="1"/>
              <a:t>RegisterGenif</a:t>
            </a:r>
            <a:r>
              <a:rPr lang="zh-CN" altLang="en-US" sz="1600" dirty="0"/>
              <a:t>函数以后，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的变量可能会被修改，采用“</a:t>
            </a:r>
            <a:r>
              <a:rPr lang="zh-CN" altLang="en-US" sz="1600" b="1" dirty="0">
                <a:solidFill>
                  <a:srgbClr val="FF0000"/>
                </a:solidFill>
              </a:rPr>
              <a:t>覆盖原则</a:t>
            </a:r>
            <a:r>
              <a:rPr lang="zh-CN" altLang="en-US" sz="1600" dirty="0"/>
              <a:t>”，后修改的信息有效；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创建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的时候，从</a:t>
            </a:r>
            <a:r>
              <a:rPr lang="en-US" altLang="zh-CN" sz="1600" dirty="0" err="1"/>
              <a:t>genif</a:t>
            </a:r>
            <a:r>
              <a:rPr lang="zh-CN" altLang="en-US" sz="1600" dirty="0"/>
              <a:t>获取信息并初始化</a:t>
            </a:r>
            <a:r>
              <a:rPr lang="en-US" altLang="zh-CN" sz="1600" dirty="0" err="1"/>
              <a:t>netif</a:t>
            </a:r>
            <a:r>
              <a:rPr lang="zh-CN" altLang="en-US" sz="1600" dirty="0"/>
              <a:t>的各变量，包括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</a:t>
            </a:r>
            <a:r>
              <a:rPr lang="en-US" altLang="zh-CN" sz="1600" dirty="0"/>
              <a:t>NAT</a:t>
            </a:r>
            <a:r>
              <a:rPr lang="zh-CN" altLang="en-US" sz="1600" dirty="0"/>
              <a:t>标记，是否缺省接口等等；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768F-2666-4E76-3FFA-A433AA7FCB6D}"/>
              </a:ext>
            </a:extLst>
          </p:cNvPr>
          <p:cNvSpPr txBox="1"/>
          <p:nvPr/>
        </p:nvSpPr>
        <p:spPr>
          <a:xfrm>
            <a:off x="6254216" y="197346"/>
            <a:ext cx="5840061" cy="64633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	"genif_config" : [</a:t>
            </a:r>
          </a:p>
          <a:p>
            <a:r>
              <a:rPr lang="zh-CN" altLang="en-US" sz="1600" dirty="0"/>
              <a:t>		{</a:t>
            </a:r>
          </a:p>
          <a:p>
            <a:r>
              <a:rPr lang="zh-CN" altLang="en-US" sz="1600" dirty="0"/>
              <a:t>			"genif_name" : "g1000_if_0",</a:t>
            </a:r>
          </a:p>
          <a:p>
            <a:r>
              <a:rPr lang="zh-CN" altLang="en-US" sz="1600" dirty="0"/>
              <a:t>			"nat_flag" : "true",</a:t>
            </a:r>
          </a:p>
          <a:p>
            <a:r>
              <a:rPr lang="zh-CN" altLang="en-US" sz="1600" dirty="0"/>
              <a:t>			"dhcp_client" : "true",</a:t>
            </a:r>
          </a:p>
          <a:p>
            <a:r>
              <a:rPr lang="zh-CN" altLang="en-US" sz="1600" dirty="0"/>
              <a:t>			"default_interface" : "true",</a:t>
            </a:r>
          </a:p>
          <a:p>
            <a:r>
              <a:rPr lang="zh-CN" altLang="en-US" sz="1600" dirty="0"/>
              <a:t>			"link_status" : "up",</a:t>
            </a:r>
          </a:p>
          <a:p>
            <a:r>
              <a:rPr lang="zh-CN" altLang="en-US" sz="1600" dirty="0"/>
              <a:t>			"eth_duplex" : "full",</a:t>
            </a:r>
          </a:p>
          <a:p>
            <a:r>
              <a:rPr lang="zh-CN" altLang="en-US" sz="1600" dirty="0"/>
              <a:t>			"eth_speed" : "1000M",</a:t>
            </a:r>
          </a:p>
          <a:p>
            <a:r>
              <a:rPr lang="zh-CN" altLang="en-US" sz="1600" dirty="0"/>
              <a:t>		},</a:t>
            </a:r>
          </a:p>
          <a:p>
            <a:r>
              <a:rPr lang="zh-CN" altLang="en-US" sz="1600" dirty="0"/>
              <a:t>		{</a:t>
            </a:r>
          </a:p>
          <a:p>
            <a:r>
              <a:rPr lang="zh-CN" altLang="en-US" sz="1600" dirty="0"/>
              <a:t>			"genif_name" : "g1000_if_1",</a:t>
            </a:r>
          </a:p>
          <a:p>
            <a:r>
              <a:rPr lang="zh-CN" altLang="en-US" sz="1600" dirty="0"/>
              <a:t>			"nat_flag" : "false",</a:t>
            </a:r>
          </a:p>
          <a:p>
            <a:r>
              <a:rPr lang="zh-CN" altLang="en-US" sz="1600" dirty="0"/>
              <a:t>			"dhcp_client" : "false",</a:t>
            </a:r>
          </a:p>
          <a:p>
            <a:r>
              <a:rPr lang="zh-CN" altLang="en-US" sz="1600" dirty="0"/>
              <a:t>			"default_interface" : "false",</a:t>
            </a:r>
          </a:p>
          <a:p>
            <a:r>
              <a:rPr lang="zh-CN" altLang="en-US" sz="1600" dirty="0"/>
              <a:t>			"link_status" : "up",</a:t>
            </a:r>
          </a:p>
          <a:p>
            <a:r>
              <a:rPr lang="zh-CN" altLang="en-US" sz="1600" dirty="0"/>
              <a:t>			"eth_duplex" : "full",</a:t>
            </a:r>
          </a:p>
          <a:p>
            <a:r>
              <a:rPr lang="zh-CN" altLang="en-US" sz="1600" dirty="0"/>
              <a:t>			"eth_speed" : "1000M",</a:t>
            </a:r>
          </a:p>
          <a:p>
            <a:r>
              <a:rPr lang="zh-CN" altLang="en-US" sz="1600" dirty="0"/>
              <a:t>			"ip_address" : "192.168.169.2",</a:t>
            </a:r>
          </a:p>
          <a:p>
            <a:r>
              <a:rPr lang="zh-CN" altLang="en-US" sz="1600" dirty="0"/>
              <a:t>			"ip_mask" : "255.255.255.0",</a:t>
            </a:r>
          </a:p>
          <a:p>
            <a:r>
              <a:rPr lang="zh-CN" altLang="en-US" sz="1600" dirty="0"/>
              <a:t>			"ip_gateway" : "192.168.169.1"</a:t>
            </a:r>
          </a:p>
          <a:p>
            <a:r>
              <a:rPr lang="zh-CN" altLang="en-US" sz="1600" dirty="0"/>
              <a:t>		}</a:t>
            </a:r>
          </a:p>
          <a:p>
            <a:r>
              <a:rPr lang="zh-CN" altLang="en-US" sz="1600" dirty="0"/>
              <a:t>	]</a:t>
            </a:r>
          </a:p>
          <a:p>
            <a:r>
              <a:rPr lang="zh-CN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83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Generic interface</a:t>
            </a:r>
            <a:r>
              <a:rPr lang="zh-CN" altLang="en-US" sz="2400" b="1" dirty="0"/>
              <a:t>增强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84990" y="1002371"/>
            <a:ext cx="11443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Generic interface</a:t>
            </a:r>
            <a:r>
              <a:rPr lang="zh-CN" altLang="en-US" dirty="0"/>
              <a:t>增强（相对于</a:t>
            </a:r>
            <a:r>
              <a:rPr lang="en-US" altLang="zh-CN" dirty="0" err="1"/>
              <a:t>HelloX</a:t>
            </a:r>
            <a:r>
              <a:rPr lang="en-US" altLang="zh-CN" dirty="0"/>
              <a:t> V1.88</a:t>
            </a:r>
            <a:r>
              <a:rPr lang="zh-CN" altLang="en-US" dirty="0"/>
              <a:t>版本）</a:t>
            </a:r>
            <a:r>
              <a:rPr lang="en-US" altLang="zh-CN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Generic interface</a:t>
            </a:r>
            <a:r>
              <a:rPr lang="zh-CN" altLang="en-US" dirty="0"/>
              <a:t>增加接口类型（</a:t>
            </a:r>
            <a:r>
              <a:rPr lang="en-US" altLang="zh-CN" dirty="0"/>
              <a:t>VTI, Virtual Tunnel Interface</a:t>
            </a:r>
            <a:r>
              <a:rPr lang="zh-CN" altLang="en-US" dirty="0"/>
              <a:t>）支持，增加</a:t>
            </a:r>
            <a:r>
              <a:rPr lang="en-US" altLang="zh-CN" dirty="0" err="1"/>
              <a:t>vti_source</a:t>
            </a:r>
            <a:r>
              <a:rPr lang="zh-CN" altLang="en-US" dirty="0"/>
              <a:t>和</a:t>
            </a:r>
            <a:r>
              <a:rPr lang="en-US" altLang="zh-CN" dirty="0" err="1"/>
              <a:t>vti_destination</a:t>
            </a:r>
            <a:r>
              <a:rPr lang="zh-CN" altLang="en-US" dirty="0"/>
              <a:t>变量，保存隧道的源地址和目的地址。其中本地地址，直接从隧道接口的父接口中获取或者人工配置指定，目的地址需要配置指定。对于</a:t>
            </a:r>
            <a:r>
              <a:rPr lang="en-US" altLang="zh-CN" dirty="0"/>
              <a:t>VTI</a:t>
            </a:r>
            <a:r>
              <a:rPr lang="zh-CN" altLang="en-US" dirty="0"/>
              <a:t>本身的</a:t>
            </a:r>
            <a:r>
              <a:rPr lang="en-US" altLang="zh-CN" dirty="0"/>
              <a:t>IP</a:t>
            </a:r>
            <a:r>
              <a:rPr lang="zh-CN" altLang="en-US" dirty="0"/>
              <a:t>地址，需要配置指定；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Generic Interface</a:t>
            </a:r>
            <a:r>
              <a:rPr lang="zh-CN" altLang="en-US" dirty="0"/>
              <a:t>中，增加</a:t>
            </a:r>
            <a:r>
              <a:rPr lang="en-US" altLang="zh-CN" dirty="0"/>
              <a:t>SA</a:t>
            </a:r>
            <a:r>
              <a:rPr lang="zh-CN" altLang="en-US" dirty="0"/>
              <a:t>指针，指向与该隧道接口关联的</a:t>
            </a:r>
            <a:r>
              <a:rPr lang="en-US" altLang="zh-CN" dirty="0"/>
              <a:t>SA</a:t>
            </a:r>
            <a:r>
              <a:rPr lang="zh-CN" altLang="en-US" dirty="0"/>
              <a:t>对象。在关联</a:t>
            </a:r>
            <a:r>
              <a:rPr lang="en-US" altLang="zh-CN" dirty="0"/>
              <a:t>SA</a:t>
            </a:r>
            <a:r>
              <a:rPr lang="zh-CN" altLang="en-US" dirty="0"/>
              <a:t>与</a:t>
            </a:r>
            <a:r>
              <a:rPr lang="en-US" altLang="zh-CN" dirty="0"/>
              <a:t>VTI</a:t>
            </a:r>
            <a:r>
              <a:rPr lang="zh-CN" altLang="en-US" dirty="0"/>
              <a:t>的时候，需要调用</a:t>
            </a:r>
            <a:r>
              <a:rPr lang="en-US" altLang="zh-CN" dirty="0" err="1"/>
              <a:t>SAManager</a:t>
            </a:r>
            <a:r>
              <a:rPr lang="zh-CN" altLang="en-US" dirty="0"/>
              <a:t>的</a:t>
            </a:r>
            <a:r>
              <a:rPr lang="en-US" altLang="zh-CN" dirty="0" err="1"/>
              <a:t>GetSA</a:t>
            </a:r>
            <a:r>
              <a:rPr lang="zh-CN" altLang="en-US" dirty="0"/>
              <a:t>函数获取到</a:t>
            </a:r>
            <a:r>
              <a:rPr lang="en-US" altLang="zh-CN" dirty="0"/>
              <a:t>SA</a:t>
            </a:r>
            <a:r>
              <a:rPr lang="zh-CN" altLang="en-US" dirty="0"/>
              <a:t>对象，并与</a:t>
            </a:r>
            <a:r>
              <a:rPr lang="en-US" altLang="zh-CN" dirty="0"/>
              <a:t>VTI</a:t>
            </a:r>
            <a:r>
              <a:rPr lang="zh-CN" altLang="en-US" dirty="0"/>
              <a:t>关联。在使用完后释放</a:t>
            </a:r>
            <a:r>
              <a:rPr lang="en-US" altLang="zh-CN" dirty="0"/>
              <a:t>SA</a:t>
            </a:r>
            <a:r>
              <a:rPr lang="zh-CN" altLang="en-US" dirty="0"/>
              <a:t>时，需调用</a:t>
            </a:r>
            <a:r>
              <a:rPr lang="en-US" altLang="zh-CN" dirty="0" err="1"/>
              <a:t>ReleaseSA</a:t>
            </a:r>
            <a:r>
              <a:rPr lang="zh-CN" altLang="en-US" dirty="0"/>
              <a:t>释放这个</a:t>
            </a:r>
            <a:r>
              <a:rPr lang="en-US" altLang="zh-CN" dirty="0"/>
              <a:t>SA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SA</a:t>
            </a:r>
            <a:r>
              <a:rPr lang="zh-CN" altLang="en-US" dirty="0"/>
              <a:t>对象的</a:t>
            </a:r>
            <a:r>
              <a:rPr lang="en-US" altLang="zh-CN" dirty="0" err="1"/>
              <a:t>sa_extension</a:t>
            </a:r>
            <a:r>
              <a:rPr lang="zh-CN" altLang="en-US" dirty="0"/>
              <a:t>中，保存</a:t>
            </a:r>
            <a:r>
              <a:rPr lang="en-US" altLang="zh-CN" dirty="0"/>
              <a:t>VTI</a:t>
            </a:r>
            <a:r>
              <a:rPr lang="zh-CN" altLang="en-US" dirty="0"/>
              <a:t>对象的指针，用于反向找到</a:t>
            </a:r>
            <a:r>
              <a:rPr lang="en-US" altLang="zh-CN" dirty="0"/>
              <a:t>VTI</a:t>
            </a:r>
            <a:r>
              <a:rPr lang="zh-CN" altLang="en-US" dirty="0"/>
              <a:t>对象；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7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Generic interface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IPSec</a:t>
            </a:r>
            <a:endParaRPr lang="zh-CN" altLang="en-US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DD4071-A842-450C-8191-7DB2EA093E54}"/>
              </a:ext>
            </a:extLst>
          </p:cNvPr>
          <p:cNvSpPr/>
          <p:nvPr/>
        </p:nvSpPr>
        <p:spPr>
          <a:xfrm>
            <a:off x="3726180" y="2788920"/>
            <a:ext cx="4053840" cy="14706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Physical ethernet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Name: g000_if_0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192.168.0.2/24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Gateway:192.168.0.1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general_ethernet_input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22D34ED-8B60-4862-9864-D0C1285EFEED}"/>
              </a:ext>
            </a:extLst>
          </p:cNvPr>
          <p:cNvCxnSpPr>
            <a:cxnSpLocks/>
            <a:stCxn id="8" idx="1"/>
            <a:endCxn id="43" idx="2"/>
          </p:cNvCxnSpPr>
          <p:nvPr/>
        </p:nvCxnSpPr>
        <p:spPr>
          <a:xfrm rot="10800000">
            <a:off x="2873914" y="2331720"/>
            <a:ext cx="852267" cy="1192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162130" y="4385651"/>
            <a:ext cx="11443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Dispatching process-</a:t>
            </a:r>
            <a:r>
              <a:rPr lang="zh-CN" altLang="en-US" sz="1400" dirty="0"/>
              <a:t>现状（</a:t>
            </a:r>
            <a:r>
              <a:rPr lang="en-US" altLang="zh-CN" sz="1400" dirty="0" err="1"/>
              <a:t>HelloX</a:t>
            </a:r>
            <a:r>
              <a:rPr lang="en-US" altLang="zh-CN" sz="1400" dirty="0"/>
              <a:t> V1.88</a:t>
            </a:r>
            <a:r>
              <a:rPr lang="zh-CN" altLang="en-US" sz="1400" dirty="0"/>
              <a:t>）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Frame</a:t>
            </a:r>
            <a:r>
              <a:rPr lang="zh-CN" altLang="en-US" sz="1400" dirty="0"/>
              <a:t>进入网卡，网卡</a:t>
            </a:r>
            <a:r>
              <a:rPr lang="en-US" altLang="zh-CN" sz="1400" dirty="0"/>
              <a:t>copy</a:t>
            </a:r>
            <a:r>
              <a:rPr lang="zh-CN" altLang="en-US" sz="1400" dirty="0"/>
              <a:t>到特定队列的内存缓冲区，然后引发中断。如果是</a:t>
            </a:r>
            <a:r>
              <a:rPr lang="en-US" altLang="zh-CN" sz="1400" dirty="0"/>
              <a:t>RSS</a:t>
            </a:r>
            <a:r>
              <a:rPr lang="zh-CN" altLang="en-US" sz="1400" dirty="0"/>
              <a:t>，则中断会定向到网卡队列对应的</a:t>
            </a:r>
            <a:r>
              <a:rPr lang="en-US" altLang="zh-CN" sz="1400" dirty="0"/>
              <a:t>CPU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中断处理函数根据中断处理函数关联的参数指针，进一步找到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内容</a:t>
            </a:r>
            <a:r>
              <a:rPr lang="en-US" altLang="zh-CN" sz="1400" dirty="0"/>
              <a:t>copy</a:t>
            </a:r>
            <a:r>
              <a:rPr lang="zh-CN" altLang="en-US" sz="1400" dirty="0"/>
              <a:t>到</a:t>
            </a:r>
            <a:r>
              <a:rPr lang="en-US" altLang="zh-CN" sz="1400" dirty="0" err="1"/>
              <a:t>pbuffer</a:t>
            </a:r>
            <a:r>
              <a:rPr lang="zh-CN" altLang="en-US" sz="1400" dirty="0"/>
              <a:t>中，然后调用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对象的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Genif_input</a:t>
            </a:r>
            <a:r>
              <a:rPr lang="zh-CN" altLang="en-US" sz="1400" dirty="0"/>
              <a:t>函数，会进一步调用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，该函数会根据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上绑定的协议对象，以此调用协议的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传递给上层协议进行处理；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如果是</a:t>
            </a:r>
            <a:r>
              <a:rPr lang="en-US" altLang="zh-CN" sz="1400" dirty="0"/>
              <a:t>TCP/IP</a:t>
            </a:r>
            <a:r>
              <a:rPr lang="zh-CN" altLang="en-US" sz="1400" dirty="0"/>
              <a:t>协议，则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函数会进一步调用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），把报文挂接到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线程的输入队列中，并触发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线程对报文进行处理。</a:t>
            </a:r>
            <a:endParaRPr lang="en-US" altLang="zh-CN" sz="1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4EB9ABE-7447-4F98-87CE-93B8C7859266}"/>
              </a:ext>
            </a:extLst>
          </p:cNvPr>
          <p:cNvSpPr/>
          <p:nvPr/>
        </p:nvSpPr>
        <p:spPr>
          <a:xfrm>
            <a:off x="640080" y="545485"/>
            <a:ext cx="4467666" cy="1786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IP Sec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tunnel_ipsec_0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10.110.10.1/30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192.168.0.2/24—same as parent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202.98.3.108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ipsec_input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E1BCFA-EA58-4BE1-BA1C-FFB221D74EF0}"/>
              </a:ext>
            </a:extLst>
          </p:cNvPr>
          <p:cNvSpPr/>
          <p:nvPr/>
        </p:nvSpPr>
        <p:spPr>
          <a:xfrm>
            <a:off x="6682739" y="545485"/>
            <a:ext cx="4467665" cy="17862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IP Sec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tunnel_ipsec_1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10.111.10.1/30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192.168.0.2/24—same as parent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11.9.90.2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ipsec_input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281A8-03CA-4A85-B2CB-1F4AB2496ED6}"/>
              </a:ext>
            </a:extLst>
          </p:cNvPr>
          <p:cNvSpPr txBox="1"/>
          <p:nvPr/>
        </p:nvSpPr>
        <p:spPr>
          <a:xfrm>
            <a:off x="2502683" y="2669814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7443410-8E68-49F5-8BB4-B22A1F9AC6A1}"/>
              </a:ext>
            </a:extLst>
          </p:cNvPr>
          <p:cNvCxnSpPr>
            <a:cxnSpLocks/>
            <a:stCxn id="43" idx="1"/>
            <a:endCxn id="8" idx="1"/>
          </p:cNvCxnSpPr>
          <p:nvPr/>
        </p:nvCxnSpPr>
        <p:spPr>
          <a:xfrm rot="10800000" flipH="1" flipV="1">
            <a:off x="640080" y="1438602"/>
            <a:ext cx="3086100" cy="2085647"/>
          </a:xfrm>
          <a:prstGeom prst="curvedConnector3">
            <a:avLst>
              <a:gd name="adj1" fmla="val -7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2EF6D6F-E6DD-47DA-9554-34BC2F5A1881}"/>
              </a:ext>
            </a:extLst>
          </p:cNvPr>
          <p:cNvSpPr txBox="1"/>
          <p:nvPr/>
        </p:nvSpPr>
        <p:spPr>
          <a:xfrm>
            <a:off x="299523" y="2793206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pGenifParent</a:t>
            </a:r>
            <a:endParaRPr lang="zh-CN" altLang="en-US" sz="1200" dirty="0"/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BF075F0-4B94-4283-A359-3A9160D20095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5107746" y="1438603"/>
            <a:ext cx="1574993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A49CE2-0C41-4B10-8CE4-7EC755F7BE0E}"/>
              </a:ext>
            </a:extLst>
          </p:cNvPr>
          <p:cNvSpPr txBox="1"/>
          <p:nvPr/>
        </p:nvSpPr>
        <p:spPr>
          <a:xfrm>
            <a:off x="5074627" y="1256355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pGenifSibling</a:t>
            </a:r>
            <a:endParaRPr lang="zh-CN" altLang="en-US" sz="1200" dirty="0"/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27F65C6B-4C76-4B68-A999-50BE4F98089B}"/>
              </a:ext>
            </a:extLst>
          </p:cNvPr>
          <p:cNvCxnSpPr>
            <a:cxnSpLocks/>
            <a:stCxn id="46" idx="2"/>
            <a:endCxn id="8" idx="3"/>
          </p:cNvCxnSpPr>
          <p:nvPr/>
        </p:nvCxnSpPr>
        <p:spPr>
          <a:xfrm rot="5400000">
            <a:off x="7752031" y="2359709"/>
            <a:ext cx="1192530" cy="11365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4FCC43-FA94-4791-9DEC-C132A6746792}"/>
              </a:ext>
            </a:extLst>
          </p:cNvPr>
          <p:cNvSpPr txBox="1"/>
          <p:nvPr/>
        </p:nvSpPr>
        <p:spPr>
          <a:xfrm>
            <a:off x="8643423" y="2625051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pGenifParent</a:t>
            </a:r>
            <a:endParaRPr lang="zh-CN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FFD104-398E-4073-959A-81A90F47ED67}"/>
              </a:ext>
            </a:extLst>
          </p:cNvPr>
          <p:cNvSpPr txBox="1"/>
          <p:nvPr/>
        </p:nvSpPr>
        <p:spPr>
          <a:xfrm>
            <a:off x="103514" y="6308050"/>
            <a:ext cx="10985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对</a:t>
            </a:r>
            <a:r>
              <a:rPr lang="en-US" altLang="zh-CN" sz="1400" b="1" dirty="0" err="1"/>
              <a:t>IPSec</a:t>
            </a:r>
            <a:r>
              <a:rPr lang="zh-CN" altLang="en-US" sz="1400" b="1" dirty="0"/>
              <a:t>等隧道接口来说，会记录隧道接口与父接口的关系，但当前唯一的用途，就是状态联动，即父接口</a:t>
            </a:r>
            <a:r>
              <a:rPr lang="en-US" altLang="zh-CN" sz="1400" b="1" dirty="0"/>
              <a:t>shutdown</a:t>
            </a:r>
            <a:r>
              <a:rPr lang="zh-CN" altLang="en-US" sz="1400" b="1" dirty="0"/>
              <a:t>后，对应的隧道接口也要</a:t>
            </a:r>
            <a:r>
              <a:rPr lang="en-US" altLang="zh-CN" sz="1400" b="1" dirty="0"/>
              <a:t>shutdown</a:t>
            </a:r>
            <a:r>
              <a:rPr lang="zh-CN" altLang="en-US" sz="1400" b="1" dirty="0"/>
              <a:t>掉。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43965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381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更多层的</a:t>
            </a:r>
            <a:r>
              <a:rPr lang="en-US" altLang="zh-CN" sz="2400" b="1" dirty="0"/>
              <a:t>generic interface</a:t>
            </a:r>
            <a:endParaRPr lang="zh-CN" altLang="en-US" sz="2400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4EB9ABE-7447-4F98-87CE-93B8C7859266}"/>
              </a:ext>
            </a:extLst>
          </p:cNvPr>
          <p:cNvSpPr/>
          <p:nvPr/>
        </p:nvSpPr>
        <p:spPr>
          <a:xfrm>
            <a:off x="788670" y="941725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GRE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tunnel_GRE_0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10.110.10.1/30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192.168.0.2—same as parent(source address)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202.98.3.108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ipgre_input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F79D37-C0AC-4385-9442-54F9342C7688}"/>
              </a:ext>
            </a:extLst>
          </p:cNvPr>
          <p:cNvSpPr/>
          <p:nvPr/>
        </p:nvSpPr>
        <p:spPr>
          <a:xfrm>
            <a:off x="788670" y="3429000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</a:rPr>
              <a:t>IPSec</a:t>
            </a:r>
            <a:r>
              <a:rPr lang="en-US" altLang="zh-CN" sz="1400" dirty="0">
                <a:solidFill>
                  <a:schemeClr val="tx1"/>
                </a:solidFill>
              </a:rPr>
              <a:t>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tunnel_ipsec_0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192.168.0.2/30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172.16.0.2—same as parent(source address)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202.99.3.108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ipsec_input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EABF3C-B86E-4BBF-8787-8394CAD06FB0}"/>
              </a:ext>
            </a:extLst>
          </p:cNvPr>
          <p:cNvCxnSpPr>
            <a:cxnSpLocks/>
            <a:stCxn id="15" idx="1"/>
            <a:endCxn id="43" idx="1"/>
          </p:cNvCxnSpPr>
          <p:nvPr/>
        </p:nvCxnSpPr>
        <p:spPr>
          <a:xfrm rot="10800000">
            <a:off x="788670" y="1987244"/>
            <a:ext cx="12700" cy="24872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D90DF6-935C-4F54-B49D-2716308D0FEA}"/>
              </a:ext>
            </a:extLst>
          </p:cNvPr>
          <p:cNvSpPr txBox="1"/>
          <p:nvPr/>
        </p:nvSpPr>
        <p:spPr>
          <a:xfrm>
            <a:off x="437663" y="3140019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A55641-BF11-4E69-B5CA-2509CB62034C}"/>
              </a:ext>
            </a:extLst>
          </p:cNvPr>
          <p:cNvSpPr/>
          <p:nvPr/>
        </p:nvSpPr>
        <p:spPr>
          <a:xfrm>
            <a:off x="6793230" y="941725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Ethernet physical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genif_g1000_0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10.16.0.2/30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ethernet_input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3E9133-4FF6-4C12-84CB-E0667126E87F}"/>
              </a:ext>
            </a:extLst>
          </p:cNvPr>
          <p:cNvSpPr/>
          <p:nvPr/>
        </p:nvSpPr>
        <p:spPr>
          <a:xfrm>
            <a:off x="6793230" y="3429000"/>
            <a:ext cx="3954780" cy="2091035"/>
          </a:xfrm>
          <a:prstGeom prst="roundRect">
            <a:avLst>
              <a:gd name="adj" fmla="val 8988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GRE tunnel end </a:t>
            </a:r>
            <a:r>
              <a:rPr lang="en-US" altLang="zh-CN" sz="1400" dirty="0" err="1">
                <a:solidFill>
                  <a:schemeClr val="tx1"/>
                </a:solidFill>
              </a:rPr>
              <a:t>genif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Name</a:t>
            </a:r>
            <a:r>
              <a:rPr lang="en-US" altLang="zh-CN" sz="1400" b="1" dirty="0">
                <a:solidFill>
                  <a:schemeClr val="tx1"/>
                </a:solidFill>
              </a:rPr>
              <a:t>: tunnel_gre_0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IP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172.16.0.2/30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Local tunnel </a:t>
            </a:r>
            <a:r>
              <a:rPr lang="en-US" altLang="zh-CN" sz="1400" dirty="0" err="1">
                <a:solidFill>
                  <a:schemeClr val="tx1"/>
                </a:solidFill>
              </a:rPr>
              <a:t>addr</a:t>
            </a:r>
            <a:r>
              <a:rPr lang="en-US" altLang="zh-CN" sz="1400" dirty="0">
                <a:solidFill>
                  <a:schemeClr val="tx1"/>
                </a:solidFill>
              </a:rPr>
              <a:t>: 10.16.0.2—same as parent(source address)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Peer: </a:t>
            </a:r>
            <a:r>
              <a:rPr lang="en-US" altLang="zh-CN" sz="1400" b="1" dirty="0">
                <a:solidFill>
                  <a:schemeClr val="tx1"/>
                </a:solidFill>
              </a:rPr>
              <a:t>202.100.3.108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Routines:</a:t>
            </a:r>
          </a:p>
          <a:p>
            <a:r>
              <a:rPr lang="en-US" altLang="zh-CN" sz="1400" dirty="0" err="1">
                <a:solidFill>
                  <a:schemeClr val="tx1"/>
                </a:solidFill>
              </a:rPr>
              <a:t>Genif_input</a:t>
            </a:r>
            <a:r>
              <a:rPr lang="en-US" altLang="zh-CN" sz="1400" dirty="0">
                <a:solidFill>
                  <a:schemeClr val="tx1"/>
                </a:solidFill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</a:rPr>
              <a:t>ipgre_input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……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18CC620-C493-4EC7-9B72-B25C7E705971}"/>
              </a:ext>
            </a:extLst>
          </p:cNvPr>
          <p:cNvCxnSpPr>
            <a:cxnSpLocks/>
            <a:stCxn id="24" idx="1"/>
            <a:endCxn id="15" idx="3"/>
          </p:cNvCxnSpPr>
          <p:nvPr/>
        </p:nvCxnSpPr>
        <p:spPr>
          <a:xfrm rot="10800000">
            <a:off x="4743450" y="4474518"/>
            <a:ext cx="20497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C8C570-92EE-4DB4-8084-FCAFB78E804F}"/>
              </a:ext>
            </a:extLst>
          </p:cNvPr>
          <p:cNvSpPr txBox="1"/>
          <p:nvPr/>
        </p:nvSpPr>
        <p:spPr>
          <a:xfrm>
            <a:off x="10748010" y="2894260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11AF3-752D-4997-8FD3-EB49439D00FA}"/>
              </a:ext>
            </a:extLst>
          </p:cNvPr>
          <p:cNvSpPr txBox="1"/>
          <p:nvPr/>
        </p:nvSpPr>
        <p:spPr>
          <a:xfrm>
            <a:off x="5459243" y="4107759"/>
            <a:ext cx="1641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pGenifChild</a:t>
            </a:r>
            <a:endParaRPr lang="zh-CN" altLang="en-US" sz="1200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AEC87C8-292E-47DB-9474-C9D0463ED432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10748010" y="1987243"/>
            <a:ext cx="12700" cy="24872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5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lwIP</a:t>
            </a:r>
            <a:r>
              <a:rPr lang="zh-CN" altLang="en-US" sz="2400" b="1" dirty="0"/>
              <a:t>协议处理的关键点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07850" y="850285"/>
            <a:ext cx="114430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在处理</a:t>
            </a:r>
            <a:r>
              <a:rPr lang="en-US" altLang="zh-CN" sz="1600" dirty="0"/>
              <a:t>IP</a:t>
            </a:r>
            <a:r>
              <a:rPr lang="zh-CN" altLang="en-US" sz="1600" dirty="0"/>
              <a:t>路由的时候，首先查询路由表（</a:t>
            </a:r>
            <a:r>
              <a:rPr lang="en-US" altLang="zh-CN" sz="1600" dirty="0" err="1"/>
              <a:t>ip_route</a:t>
            </a:r>
            <a:r>
              <a:rPr lang="zh-CN" altLang="en-US" sz="1600" dirty="0"/>
              <a:t>函数），查询的结果只有一个：出接口。找到出接口之后，调用出接口的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函数（在以太网上，一般都是</a:t>
            </a:r>
            <a:r>
              <a:rPr lang="en-US" altLang="zh-CN" sz="1600" dirty="0" err="1"/>
              <a:t>etharp_output</a:t>
            </a:r>
            <a:r>
              <a:rPr lang="zh-CN" altLang="en-US" sz="1600" dirty="0"/>
              <a:t>）。在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函数中，再做不同的处理：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如果目的地址是本地网段的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地址，则直接</a:t>
            </a:r>
            <a:r>
              <a:rPr lang="en-US" altLang="zh-CN" sz="1600" dirty="0"/>
              <a:t>ARP</a:t>
            </a:r>
            <a:r>
              <a:rPr lang="zh-CN" altLang="en-US" sz="1600" dirty="0"/>
              <a:t>请求目的地址，得到响应后转发出去；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如果目的地址不是本网段的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地址，则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r>
              <a:rPr lang="en-US" altLang="zh-CN" sz="1600" dirty="0"/>
              <a:t>GW</a:t>
            </a:r>
            <a:r>
              <a:rPr lang="zh-CN" altLang="en-US" sz="1600" dirty="0"/>
              <a:t>的目的地址，得到响应后，把</a:t>
            </a:r>
            <a:r>
              <a:rPr lang="en-US" altLang="zh-CN" sz="1600" dirty="0"/>
              <a:t>IP</a:t>
            </a:r>
            <a:r>
              <a:rPr lang="zh-CN" altLang="en-US" sz="1600" dirty="0"/>
              <a:t>报文发送给网关，由网关进一步转发。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这样的处理规则，确保查路由表的统一性。</a:t>
            </a:r>
            <a:r>
              <a:rPr lang="en-US" altLang="zh-CN" sz="1600" dirty="0" err="1"/>
              <a:t>ip_route</a:t>
            </a:r>
            <a:r>
              <a:rPr lang="zh-CN" altLang="en-US" sz="1600" dirty="0"/>
              <a:t>函数只需要返回接口即可。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/>
              <a:t>关于本地应用发出的报文（调用</a:t>
            </a:r>
            <a:r>
              <a:rPr lang="en-US" altLang="zh-CN" sz="1600" dirty="0"/>
              <a:t>socket</a:t>
            </a:r>
            <a:r>
              <a:rPr lang="zh-CN" altLang="en-US" sz="1600" dirty="0"/>
              <a:t>函数）的处理过程：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不管目的地址是本地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地址，还是外部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地址，都会查询路由表，找到出接口；</a:t>
            </a:r>
            <a:r>
              <a:rPr lang="en-US" altLang="zh-CN" sz="1600" dirty="0"/>
              <a:t>--</a:t>
            </a:r>
            <a:r>
              <a:rPr lang="en-US" altLang="zh-CN" sz="1600" dirty="0" err="1"/>
              <a:t>ip_output</a:t>
            </a:r>
            <a:r>
              <a:rPr lang="zh-CN" altLang="en-US" sz="1600" dirty="0"/>
              <a:t>函数；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在进一步调用</a:t>
            </a:r>
            <a:r>
              <a:rPr lang="en-US" altLang="zh-CN" sz="1600" dirty="0" err="1"/>
              <a:t>ip_output_if</a:t>
            </a:r>
            <a:r>
              <a:rPr lang="zh-CN" altLang="en-US" sz="1600" dirty="0"/>
              <a:t>进一步发送</a:t>
            </a:r>
            <a:r>
              <a:rPr lang="en-US" altLang="zh-CN" sz="1600" dirty="0"/>
              <a:t>IP</a:t>
            </a:r>
            <a:r>
              <a:rPr lang="zh-CN" altLang="en-US" sz="1600" dirty="0"/>
              <a:t>报文时，该函数会检查目的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地址与出接口的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地址是不是相同。如果相同，则调用</a:t>
            </a:r>
            <a:r>
              <a:rPr lang="en-US" altLang="zh-CN" sz="1600" dirty="0" err="1"/>
              <a:t>netif_loop_output</a:t>
            </a:r>
            <a:r>
              <a:rPr lang="zh-CN" altLang="en-US" sz="1600" dirty="0"/>
              <a:t>函数返回本地。如果不相同，则会调用出接口的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函数，发送出去；</a:t>
            </a:r>
            <a:endParaRPr lang="en-US" altLang="zh-CN" sz="16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600" dirty="0"/>
              <a:t>所以，对于</a:t>
            </a:r>
            <a:r>
              <a:rPr lang="en-US" altLang="zh-CN" sz="1600" dirty="0"/>
              <a:t>VTI</a:t>
            </a:r>
            <a:r>
              <a:rPr lang="zh-CN" altLang="en-US" sz="1600" dirty="0"/>
              <a:t>来说，不管其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函数被设置为什么，如果</a:t>
            </a:r>
            <a:r>
              <a:rPr lang="en-US" altLang="zh-CN" sz="1600" dirty="0"/>
              <a:t>ping VTI</a:t>
            </a:r>
            <a:r>
              <a:rPr lang="zh-CN" altLang="en-US" sz="1600" dirty="0"/>
              <a:t>自己的接口地址，其</a:t>
            </a:r>
            <a:r>
              <a:rPr lang="en-US" altLang="zh-CN" sz="1600" dirty="0"/>
              <a:t>output</a:t>
            </a:r>
            <a:r>
              <a:rPr lang="zh-CN" altLang="en-US" sz="1600" dirty="0"/>
              <a:t>函数都不会被调用，而是通过</a:t>
            </a:r>
            <a:r>
              <a:rPr lang="en-US" altLang="zh-CN" sz="1600" dirty="0" err="1"/>
              <a:t>netif_loop_output</a:t>
            </a:r>
            <a:r>
              <a:rPr lang="zh-CN" altLang="en-US" sz="1600" dirty="0"/>
              <a:t>函数直接返回到本地协议栈处理。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/>
              <a:t>lwIP</a:t>
            </a:r>
            <a:r>
              <a:rPr lang="en-US" altLang="zh-CN" sz="1600" dirty="0"/>
              <a:t> DHCP</a:t>
            </a:r>
            <a:r>
              <a:rPr lang="zh-CN" altLang="en-US" sz="1600" dirty="0"/>
              <a:t>协议的处理过程：不管是获取到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地址，还是释放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地址，都会同时调用</a:t>
            </a:r>
            <a:r>
              <a:rPr lang="en-US" altLang="zh-CN" sz="1600" dirty="0" err="1"/>
              <a:t>netif_set_ipaddr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netif_set_gw</a:t>
            </a:r>
            <a:r>
              <a:rPr lang="en-US" altLang="zh-CN" sz="1600" dirty="0"/>
              <a:t>/</a:t>
            </a:r>
            <a:r>
              <a:rPr lang="en-US" altLang="zh-CN" sz="1600" dirty="0" err="1"/>
              <a:t>netif_set_mask</a:t>
            </a:r>
            <a:r>
              <a:rPr lang="zh-CN" altLang="en-US" sz="1600" dirty="0"/>
              <a:t>，不会分开调用。这样的逻辑下，在</a:t>
            </a:r>
            <a:r>
              <a:rPr lang="en-US" altLang="zh-CN" sz="1600" dirty="0"/>
              <a:t>DHCP</a:t>
            </a:r>
            <a:r>
              <a:rPr lang="zh-CN" altLang="en-US" sz="1600" dirty="0"/>
              <a:t>协议中，不管是获取到</a:t>
            </a:r>
            <a:r>
              <a:rPr lang="en-US" altLang="zh-CN" sz="1600" dirty="0"/>
              <a:t>IP</a:t>
            </a:r>
            <a:r>
              <a:rPr lang="zh-CN" altLang="en-US" sz="1600" dirty="0"/>
              <a:t>地址还是释放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地址，都统一到调用</a:t>
            </a:r>
            <a:r>
              <a:rPr lang="en-US" altLang="zh-CN" sz="1600" dirty="0" err="1"/>
              <a:t>AddGenifAddress</a:t>
            </a:r>
            <a:r>
              <a:rPr lang="zh-CN" altLang="en-US" sz="1600" dirty="0"/>
              <a:t>函数即可。在这个函数中，再根据</a:t>
            </a:r>
            <a:r>
              <a:rPr lang="en-US" altLang="zh-CN" sz="1600" dirty="0"/>
              <a:t>IP</a:t>
            </a:r>
            <a:r>
              <a:rPr lang="zh-CN" altLang="en-US" sz="1600" dirty="0"/>
              <a:t>地址的取值，调用</a:t>
            </a:r>
            <a:r>
              <a:rPr lang="en-US" altLang="zh-CN" sz="1600" dirty="0" err="1"/>
              <a:t>add_iproute</a:t>
            </a:r>
            <a:r>
              <a:rPr lang="en-US" altLang="zh-CN" sz="1600" dirty="0"/>
              <a:t>/</a:t>
            </a:r>
            <a:r>
              <a:rPr lang="en-US" altLang="zh-CN" sz="1600" dirty="0" err="1"/>
              <a:t>del_iproute</a:t>
            </a:r>
            <a:r>
              <a:rPr lang="zh-CN" altLang="en-US" sz="1600" dirty="0"/>
              <a:t>函数，实现直连路由的添加和删除操作；</a:t>
            </a:r>
            <a:endParaRPr lang="en-US" altLang="zh-CN" sz="1600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88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V1.88</a:t>
            </a:r>
            <a:r>
              <a:rPr lang="zh-CN" altLang="en-US" sz="2400" b="1" dirty="0"/>
              <a:t>版本输入报文（</a:t>
            </a:r>
            <a:r>
              <a:rPr lang="en-US" altLang="zh-CN" sz="2400" b="1" dirty="0"/>
              <a:t>Incoming</a:t>
            </a:r>
            <a:r>
              <a:rPr lang="zh-CN" altLang="en-US" sz="2400" b="1" dirty="0"/>
              <a:t>）的处理过程描述（以</a:t>
            </a:r>
            <a:r>
              <a:rPr lang="en-US" altLang="zh-CN" sz="2400" b="1" dirty="0"/>
              <a:t>Intel 825xx NIC</a:t>
            </a:r>
            <a:r>
              <a:rPr lang="zh-CN" altLang="en-US" sz="2400" b="1" dirty="0"/>
              <a:t>为例）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07850" y="850285"/>
            <a:ext cx="114430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Frame</a:t>
            </a:r>
            <a:r>
              <a:rPr lang="zh-CN" altLang="en-US" sz="1400" dirty="0"/>
              <a:t>到达网卡后的处理过程</a:t>
            </a:r>
            <a:r>
              <a:rPr lang="en-US" altLang="zh-CN" sz="1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网卡固件接收报文，存到内部缓冲区，并根据接收队列描述符，</a:t>
            </a:r>
            <a:r>
              <a:rPr lang="en-US" altLang="zh-CN" sz="1400" dirty="0"/>
              <a:t>DMA copy</a:t>
            </a:r>
            <a:r>
              <a:rPr lang="zh-CN" altLang="en-US" sz="1400" dirty="0"/>
              <a:t>到内存中，然后引发中断；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CPU</a:t>
            </a:r>
            <a:r>
              <a:rPr lang="zh-CN" altLang="en-US" sz="1400" dirty="0"/>
              <a:t>进入中断处理过程，调用中断处理程序（假设为</a:t>
            </a:r>
            <a:r>
              <a:rPr lang="en-US" altLang="zh-CN" sz="1400" dirty="0" err="1"/>
              <a:t>xxxNicInterruptHandler</a:t>
            </a:r>
            <a:r>
              <a:rPr lang="zh-CN" altLang="en-US" sz="1400" dirty="0"/>
              <a:t>）。在调用中断处理程序时，会以网卡管理对象（记录网卡状态的数据结构，比如</a:t>
            </a:r>
            <a:r>
              <a:rPr lang="en-US" altLang="zh-CN" sz="1400" dirty="0"/>
              <a:t>i825xx_device_t</a:t>
            </a:r>
            <a:r>
              <a:rPr lang="zh-CN" altLang="en-US" sz="1400" dirty="0"/>
              <a:t>数据结构）作为指针，传递给处理程序；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中断处理程序根据状态字，判断中断类型并根据类型调用对应的处理函数。</a:t>
            </a:r>
            <a:r>
              <a:rPr lang="zh-CN" altLang="en-US" sz="1400" b="1" dirty="0">
                <a:solidFill>
                  <a:srgbClr val="C00000"/>
                </a:solidFill>
              </a:rPr>
              <a:t>如果是接收中断</a:t>
            </a:r>
            <a:r>
              <a:rPr lang="zh-CN" altLang="en-US" sz="1400" dirty="0"/>
              <a:t>，则调用</a:t>
            </a:r>
            <a:r>
              <a:rPr lang="en-US" altLang="zh-CN" sz="1400" dirty="0" err="1"/>
              <a:t>xxxNicRxPoll</a:t>
            </a:r>
            <a:r>
              <a:rPr lang="zh-CN" altLang="en-US" sz="1400" dirty="0"/>
              <a:t>函数，处理接收的报文。该函数仍然以网卡管理对象作为输入参数；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xxxNicRxPoll</a:t>
            </a:r>
            <a:r>
              <a:rPr lang="zh-CN" altLang="en-US" sz="1400" dirty="0"/>
              <a:t>函数针对每一个接收到的</a:t>
            </a:r>
            <a:r>
              <a:rPr lang="en-US" altLang="zh-CN" sz="1400" dirty="0"/>
              <a:t>frame</a:t>
            </a:r>
            <a:r>
              <a:rPr lang="zh-CN" altLang="en-US" sz="1400" dirty="0"/>
              <a:t>，找到</a:t>
            </a:r>
            <a:r>
              <a:rPr lang="en-US" altLang="zh-CN" sz="1400" dirty="0"/>
              <a:t>frame</a:t>
            </a:r>
            <a:r>
              <a:rPr lang="zh-CN" altLang="en-US" sz="1400" dirty="0"/>
              <a:t>所在的内存位置和长度，调用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process_rx_pkt</a:t>
            </a:r>
            <a:r>
              <a:rPr lang="zh-CN" altLang="en-US" sz="1400" dirty="0"/>
              <a:t>函数。该函数以报文所关联的入接口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对象（从网卡管理对象中获取）、报文指针、报文长度等作为参数；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该函数（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process_rx_pkt</a:t>
            </a:r>
            <a:r>
              <a:rPr lang="zh-CN" altLang="en-US" sz="1400" dirty="0"/>
              <a:t>）创建一个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对象，把</a:t>
            </a:r>
            <a:r>
              <a:rPr lang="en-US" altLang="zh-CN" sz="1400" dirty="0"/>
              <a:t>frame</a:t>
            </a:r>
            <a:r>
              <a:rPr lang="zh-CN" altLang="en-US" sz="1400" dirty="0"/>
              <a:t>拷贝到该对象中，然后调用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函数。在这个地方，才正式调用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函数，进入第一层处理。</a:t>
            </a:r>
            <a:r>
              <a:rPr lang="zh-CN" altLang="en-US" sz="1400" b="1" dirty="0">
                <a:solidFill>
                  <a:srgbClr val="C00000"/>
                </a:solidFill>
              </a:rPr>
              <a:t>注意：这个地方存在一次内存拷贝（接收缓冲区</a:t>
            </a:r>
            <a:r>
              <a:rPr lang="en-US" altLang="zh-CN" sz="1400" b="1" dirty="0">
                <a:solidFill>
                  <a:srgbClr val="C00000"/>
                </a:solidFill>
              </a:rPr>
              <a:t>-&gt;</a:t>
            </a:r>
            <a:r>
              <a:rPr lang="en-US" altLang="zh-CN" sz="1400" b="1" dirty="0" err="1">
                <a:solidFill>
                  <a:srgbClr val="C00000"/>
                </a:solidFill>
              </a:rPr>
              <a:t>pbuf</a:t>
            </a:r>
            <a:r>
              <a:rPr lang="zh-CN" altLang="en-US" sz="1400" b="1" dirty="0">
                <a:solidFill>
                  <a:srgbClr val="C00000"/>
                </a:solidFill>
              </a:rPr>
              <a:t>）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genif_input</a:t>
            </a:r>
            <a:r>
              <a:rPr lang="zh-CN" altLang="en-US" sz="1400" dirty="0"/>
              <a:t>函数被初始化为</a:t>
            </a:r>
            <a:r>
              <a:rPr lang="en-US" altLang="zh-CN" sz="1400" dirty="0" err="1"/>
              <a:t>general_ethernet_input</a:t>
            </a:r>
            <a:r>
              <a:rPr lang="zh-CN" altLang="en-US" sz="1400" dirty="0"/>
              <a:t>，这是一个通用的以太网输入处理函数，在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对象初始化时被赋予</a:t>
            </a:r>
            <a:r>
              <a:rPr lang="en-US" altLang="zh-CN" sz="1400" dirty="0" err="1"/>
              <a:t>genif_input</a:t>
            </a:r>
            <a:r>
              <a:rPr lang="zh-CN" altLang="en-US" sz="1400" dirty="0"/>
              <a:t>指针。这个函数在</a:t>
            </a:r>
            <a:r>
              <a:rPr lang="en-US" altLang="zh-CN" sz="1400" dirty="0" err="1"/>
              <a:t>ethio.c</a:t>
            </a:r>
            <a:r>
              <a:rPr lang="zh-CN" altLang="en-US" sz="1400" dirty="0"/>
              <a:t>文件中；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General_ethernet_input</a:t>
            </a:r>
            <a:r>
              <a:rPr lang="zh-CN" altLang="en-US" sz="1400" dirty="0"/>
              <a:t>函数做一些基础的检查，检查通过后，会根据</a:t>
            </a:r>
            <a:r>
              <a:rPr lang="en-US" altLang="zh-CN" sz="1400" dirty="0"/>
              <a:t>frame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地址，来决定下一步的处理方案：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地址，或者是组播或广播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地址，则调用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函数，递交上层协议做进一步处理；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地址，但不是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地址，则进入桥接处理过程（</a:t>
            </a:r>
            <a:r>
              <a:rPr lang="en-US" altLang="zh-CN" sz="1400" dirty="0"/>
              <a:t>V1.88</a:t>
            </a:r>
            <a:r>
              <a:rPr lang="zh-CN" altLang="en-US" sz="1400" dirty="0"/>
              <a:t>版本未实现）；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函数遍历绑定到该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上的协议对象，调用协议对象的</a:t>
            </a:r>
            <a:r>
              <a:rPr lang="en-US" altLang="zh-CN" sz="1400" dirty="0"/>
              <a:t>Match</a:t>
            </a:r>
            <a:r>
              <a:rPr lang="zh-CN" altLang="en-US" sz="1400" dirty="0"/>
              <a:t>函数。如果函数返回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（意味着这个报文是协议对象感兴趣的报文），则进一步调用协议对象的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函数，把报文递交给协议处理，并停止询问下一个协议对象；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协议来说，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函数处理过程为：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根据协议对象的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找到接口对应的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对象，并调用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函数，被初始化为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，这个函数会把接收到的</a:t>
            </a:r>
            <a:r>
              <a:rPr lang="en-US" altLang="zh-CN" sz="1400" dirty="0"/>
              <a:t>packet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），挂接到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incoming packet list</a:t>
            </a:r>
            <a:r>
              <a:rPr lang="zh-CN" altLang="en-US" sz="1400" dirty="0"/>
              <a:t>上，如果这是</a:t>
            </a:r>
            <a:r>
              <a:rPr lang="en-US" altLang="zh-CN" sz="1400" dirty="0"/>
              <a:t>list</a:t>
            </a:r>
            <a:r>
              <a:rPr lang="zh-CN" altLang="en-US" sz="1400" dirty="0"/>
              <a:t>上的第一个报文，则发送消息给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。否则退出，接收过程处理完毕。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上述过程，是在网卡中断上下文中执行的。发送消息到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后，一旦该线程被调度，则进入线程处理过程，才真正进入</a:t>
            </a:r>
            <a:r>
              <a:rPr lang="en-US" altLang="zh-CN" sz="1400" dirty="0"/>
              <a:t>IP</a:t>
            </a:r>
            <a:r>
              <a:rPr lang="zh-CN" altLang="en-US" sz="1400" dirty="0"/>
              <a:t>协议栈的处理。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8946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FIPS</a:t>
            </a:r>
            <a:r>
              <a:rPr lang="zh-CN" altLang="en-US" sz="2400" b="1" dirty="0"/>
              <a:t>输入报文（</a:t>
            </a:r>
            <a:r>
              <a:rPr lang="en-US" altLang="zh-CN" sz="2400" b="1" dirty="0"/>
              <a:t>Incoming</a:t>
            </a:r>
            <a:r>
              <a:rPr lang="zh-CN" altLang="en-US" sz="2400" b="1" dirty="0"/>
              <a:t>）的处理过程描述（以</a:t>
            </a:r>
            <a:r>
              <a:rPr lang="en-US" altLang="zh-CN" sz="2400" b="1" dirty="0"/>
              <a:t>Intel 825xx NIC</a:t>
            </a:r>
            <a:r>
              <a:rPr lang="zh-CN" altLang="en-US" sz="2400" b="1" dirty="0"/>
              <a:t>为例）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07850" y="850285"/>
            <a:ext cx="114430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Frame</a:t>
            </a:r>
            <a:r>
              <a:rPr lang="zh-CN" altLang="en-US" sz="1400" dirty="0"/>
              <a:t>到达网卡后的处理过程（灰色字体为</a:t>
            </a:r>
            <a:r>
              <a:rPr lang="en-US" altLang="zh-CN" sz="1400" dirty="0"/>
              <a:t>V1.88</a:t>
            </a:r>
            <a:r>
              <a:rPr lang="zh-CN" altLang="en-US" sz="1400" dirty="0"/>
              <a:t>版本实现保持不变）：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网卡固件接收报文，存到内部缓冲区，并根据接收队列描述符，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DMA copy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到内存中，然后引发中断；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CPU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进入中断处理过程，调用中断处理程序（假设为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xxxNicInterruptHandler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）。在调用中断处理程序时，会以网卡管理对象（记录网卡状态的数据结构，比如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i825xx_device_t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数据结构）作为指针，传递给处理程序；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中断处理程序根据状态字，判断中断类型并根据类型调用对应的处理函数。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如果是接收中断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，则调用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xxxNicRxPoll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函数，处理接收的报文。该函数仍然以网卡管理对象作为输入参数；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xxxNicRxPoll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函数针对每一个接收到的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frame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，找到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frame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所在的内存位置和长度，调用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process_rx_pkt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函数。该函数以报文所关联的入接口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对象（从网卡管理对象中获取）、报文指针、报文长度等作为参数；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该函数（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__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process_rx_pkt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）创建一个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pbuf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对象，把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frame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拷贝到该对象中，然后调用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函数。在这个地方，才正式调用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函数，进入第一层处理。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注意：这个地方存在一次内存拷贝（接收缓冲区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en-US" altLang="zh-CN" sz="1400" b="1" dirty="0" err="1">
                <a:solidFill>
                  <a:schemeClr val="bg1">
                    <a:lumMod val="65000"/>
                  </a:schemeClr>
                </a:solidFill>
              </a:rPr>
              <a:t>pbuf</a:t>
            </a:r>
            <a:r>
              <a:rPr lang="zh-CN" altLang="en-US" sz="1400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函数被初始化为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general_ethernet_input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，这是一个通用的以太网输入处理函数，在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对象初始化时被赋予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genif_input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指针。这个函数在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ethio.c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文件中；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err="1"/>
              <a:t>General_ethernet_input</a:t>
            </a:r>
            <a:r>
              <a:rPr lang="zh-CN" altLang="en-US" sz="1400" dirty="0"/>
              <a:t>函数做一些基础的检查，检查通过后，会根据</a:t>
            </a:r>
            <a:r>
              <a:rPr lang="en-US" altLang="zh-CN" sz="1400" dirty="0"/>
              <a:t>frame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地址，来决定下一步的处理方案：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地址，或者是组播或广播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地址，则调用</a:t>
            </a: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函数，递交上层协议做进一步处理；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</a:t>
            </a:r>
            <a:r>
              <a:rPr lang="en-US" altLang="zh-CN" sz="1400" dirty="0"/>
              <a:t>MAC</a:t>
            </a:r>
            <a:r>
              <a:rPr lang="zh-CN" altLang="en-US" sz="1400" dirty="0"/>
              <a:t>地址是单播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地址，但不是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地址，则进入桥接处理过程（</a:t>
            </a:r>
            <a:r>
              <a:rPr lang="en-US" altLang="zh-CN" sz="1400" dirty="0"/>
              <a:t>V1.88</a:t>
            </a:r>
            <a:r>
              <a:rPr lang="zh-CN" altLang="en-US" sz="1400" dirty="0"/>
              <a:t>版本未实现）；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__</a:t>
            </a:r>
            <a:r>
              <a:rPr lang="en-US" altLang="zh-CN" sz="1400" dirty="0" err="1"/>
              <a:t>dispatch_to_local</a:t>
            </a:r>
            <a:r>
              <a:rPr lang="zh-CN" altLang="en-US" sz="1400" dirty="0"/>
              <a:t>函数遍历绑定到该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上的协议对象，调用协议对象的</a:t>
            </a:r>
            <a:r>
              <a:rPr lang="en-US" altLang="zh-CN" sz="1400" dirty="0"/>
              <a:t>Match</a:t>
            </a:r>
            <a:r>
              <a:rPr lang="zh-CN" altLang="en-US" sz="1400" dirty="0"/>
              <a:t>函数。如果函数返回</a:t>
            </a:r>
            <a:r>
              <a:rPr lang="en-US" altLang="zh-CN" sz="1400" dirty="0"/>
              <a:t>TRUE</a:t>
            </a:r>
            <a:r>
              <a:rPr lang="zh-CN" altLang="en-US" sz="1400" dirty="0"/>
              <a:t>（意味着这个报文是协议对象感兴趣的报文），则进一步调用协议对象的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函数，把报文递交给协议处理，并停止询问下一个协议对象；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协议来说，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函数处理过程为：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根据协议对象的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找到接口对应的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对象，并调用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函数，被初始化为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，这个函数会把接收到的</a:t>
            </a:r>
            <a:r>
              <a:rPr lang="en-US" altLang="zh-CN" sz="1400" dirty="0"/>
              <a:t>packet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），挂接到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incoming packet list</a:t>
            </a:r>
            <a:r>
              <a:rPr lang="zh-CN" altLang="en-US" sz="1400" dirty="0"/>
              <a:t>上，如果这是</a:t>
            </a:r>
            <a:r>
              <a:rPr lang="en-US" altLang="zh-CN" sz="1400" dirty="0"/>
              <a:t>list</a:t>
            </a:r>
            <a:r>
              <a:rPr lang="zh-CN" altLang="en-US" sz="1400" dirty="0"/>
              <a:t>上的第一个报文，则发送消息给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。否则退出，接收过程处理完毕。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上述过程，是在网卡中断上下文中执行的。发送消息到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后，一旦该线程被调度，则进入线程处理过程，才真正进入</a:t>
            </a:r>
            <a:r>
              <a:rPr lang="en-US" altLang="zh-CN" sz="1400" dirty="0"/>
              <a:t>IP</a:t>
            </a:r>
            <a:r>
              <a:rPr lang="zh-CN" altLang="en-US" sz="1400" dirty="0"/>
              <a:t>协议栈的处理。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1826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F068A-2696-4DA4-AC46-7A6AC6CE0F94}"/>
              </a:ext>
            </a:extLst>
          </p:cNvPr>
          <p:cNvSpPr txBox="1"/>
          <p:nvPr/>
        </p:nvSpPr>
        <p:spPr>
          <a:xfrm>
            <a:off x="0" y="83820"/>
            <a:ext cx="1119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增加</a:t>
            </a:r>
            <a:r>
              <a:rPr lang="en-US" altLang="zh-CN" sz="2400" b="1" dirty="0" err="1"/>
              <a:t>IPSec</a:t>
            </a:r>
            <a:r>
              <a:rPr lang="en-US" altLang="zh-CN" sz="2400" b="1" dirty="0"/>
              <a:t>/GRE</a:t>
            </a:r>
            <a:r>
              <a:rPr lang="zh-CN" altLang="en-US" sz="2400" b="1" dirty="0"/>
              <a:t>等功能后的处理过程（</a:t>
            </a:r>
            <a:r>
              <a:rPr lang="en-US" altLang="zh-CN" sz="2400" b="1" dirty="0"/>
              <a:t>20220903</a:t>
            </a:r>
            <a:r>
              <a:rPr lang="zh-CN" altLang="en-US" sz="2400" b="1" dirty="0"/>
              <a:t>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0418A-5AD5-4439-ADD2-02E767163F0D}"/>
              </a:ext>
            </a:extLst>
          </p:cNvPr>
          <p:cNvSpPr txBox="1"/>
          <p:nvPr/>
        </p:nvSpPr>
        <p:spPr>
          <a:xfrm>
            <a:off x="268811" y="688434"/>
            <a:ext cx="109859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……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协议来说，</a:t>
            </a:r>
            <a:r>
              <a:rPr lang="en-US" altLang="zh-CN" sz="1400" dirty="0" err="1"/>
              <a:t>AcceptPacket</a:t>
            </a:r>
            <a:r>
              <a:rPr lang="zh-CN" altLang="en-US" sz="1400" dirty="0"/>
              <a:t>函数处理过程为：</a:t>
            </a:r>
            <a:endParaRPr lang="en-US" altLang="zh-CN" sz="1400" dirty="0"/>
          </a:p>
          <a:p>
            <a:pPr lvl="1"/>
            <a:r>
              <a:rPr lang="zh-CN" altLang="en-US" sz="1400" dirty="0">
                <a:solidFill>
                  <a:srgbClr val="FF0000"/>
                </a:solidFill>
              </a:rPr>
              <a:t>首先判断这个报文的目的</a:t>
            </a:r>
            <a:r>
              <a:rPr lang="en-US" altLang="zh-CN" sz="1400" dirty="0">
                <a:solidFill>
                  <a:srgbClr val="FF0000"/>
                </a:solidFill>
              </a:rPr>
              <a:t>IP</a:t>
            </a:r>
            <a:r>
              <a:rPr lang="zh-CN" altLang="en-US" sz="1400" dirty="0">
                <a:solidFill>
                  <a:srgbClr val="FF0000"/>
                </a:solidFill>
              </a:rPr>
              <a:t>地址是不是本机，如果是：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判断协议类型，如果是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（</a:t>
            </a:r>
            <a:r>
              <a:rPr lang="en-US" altLang="zh-CN" sz="1400" dirty="0"/>
              <a:t>AH</a:t>
            </a:r>
            <a:r>
              <a:rPr lang="zh-CN" altLang="en-US" sz="1400" dirty="0"/>
              <a:t>或</a:t>
            </a:r>
            <a:r>
              <a:rPr lang="en-US" altLang="zh-CN" sz="1400" dirty="0"/>
              <a:t>ESP</a:t>
            </a:r>
            <a:r>
              <a:rPr lang="zh-CN" altLang="en-US" sz="1400" dirty="0"/>
              <a:t>），则递交给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线程处理。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模块要提供一个</a:t>
            </a:r>
            <a:r>
              <a:rPr lang="en-US" altLang="zh-CN" sz="1400" dirty="0" err="1"/>
              <a:t>ipsec_input</a:t>
            </a:r>
            <a:r>
              <a:rPr lang="zh-CN" altLang="en-US" sz="1400" dirty="0"/>
              <a:t>的函数，供</a:t>
            </a:r>
            <a:r>
              <a:rPr lang="en-US" altLang="zh-CN" sz="1400" dirty="0"/>
              <a:t>IP</a:t>
            </a:r>
            <a:r>
              <a:rPr lang="zh-CN" altLang="en-US" sz="1400" dirty="0"/>
              <a:t>协议调用；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如果是</a:t>
            </a:r>
            <a:r>
              <a:rPr lang="en-US" altLang="zh-CN" sz="1400" dirty="0"/>
              <a:t>GRE</a:t>
            </a:r>
            <a:r>
              <a:rPr lang="zh-CN" altLang="en-US" sz="1400" dirty="0"/>
              <a:t>等协议类型，则递交给</a:t>
            </a:r>
            <a:r>
              <a:rPr lang="en-US" altLang="zh-CN" sz="1400" dirty="0"/>
              <a:t>GRE</a:t>
            </a:r>
            <a:r>
              <a:rPr lang="zh-CN" altLang="en-US" sz="1400" dirty="0"/>
              <a:t>模块处理；</a:t>
            </a:r>
            <a:endParaRPr lang="en-US" altLang="zh-CN" sz="1400" dirty="0"/>
          </a:p>
          <a:p>
            <a:pPr lvl="1"/>
            <a:r>
              <a:rPr lang="zh-CN" altLang="en-US" sz="1400" dirty="0">
                <a:solidFill>
                  <a:srgbClr val="FF0000"/>
                </a:solidFill>
              </a:rPr>
              <a:t>如果不是本机，或者不是上述两种协议，则：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根据协议对象的</a:t>
            </a:r>
            <a:r>
              <a:rPr lang="en-US" altLang="zh-CN" sz="1400" dirty="0" err="1"/>
              <a:t>pIfState</a:t>
            </a:r>
            <a:r>
              <a:rPr lang="zh-CN" altLang="en-US" sz="1400" dirty="0"/>
              <a:t>找到接口对应的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对象，并调用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对象的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Netif</a:t>
            </a:r>
            <a:r>
              <a:rPr lang="zh-CN" altLang="en-US" sz="1400" dirty="0"/>
              <a:t>的</a:t>
            </a:r>
            <a:r>
              <a:rPr lang="en-US" altLang="zh-CN" sz="1400" dirty="0"/>
              <a:t>input</a:t>
            </a:r>
            <a:r>
              <a:rPr lang="zh-CN" altLang="en-US" sz="1400" dirty="0"/>
              <a:t>函数，被初始化为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，这个函数会把接收到的</a:t>
            </a:r>
            <a:r>
              <a:rPr lang="en-US" altLang="zh-CN" sz="1400" dirty="0"/>
              <a:t>packet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），挂接到</a:t>
            </a:r>
            <a:r>
              <a:rPr lang="en-US" altLang="zh-CN" sz="1400" dirty="0" err="1"/>
              <a:t>lwIP</a:t>
            </a:r>
            <a:r>
              <a:rPr lang="zh-CN" altLang="en-US" sz="1400" dirty="0"/>
              <a:t>的</a:t>
            </a:r>
            <a:r>
              <a:rPr lang="en-US" altLang="zh-CN" sz="1400" dirty="0"/>
              <a:t>incoming packet list</a:t>
            </a:r>
            <a:r>
              <a:rPr lang="zh-CN" altLang="en-US" sz="1400" dirty="0"/>
              <a:t>上，如果这是</a:t>
            </a:r>
            <a:r>
              <a:rPr lang="en-US" altLang="zh-CN" sz="1400" dirty="0"/>
              <a:t>list</a:t>
            </a:r>
            <a:r>
              <a:rPr lang="zh-CN" altLang="en-US" sz="1400" dirty="0"/>
              <a:t>上的第一个报文，则发送消息给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。否则退出，接收过程处理完毕。</a:t>
            </a:r>
            <a:endParaRPr lang="en-US" altLang="zh-CN" sz="1400" dirty="0"/>
          </a:p>
          <a:p>
            <a:pPr marL="342900" indent="-342900">
              <a:buFont typeface="+mj-lt"/>
              <a:buAutoNum type="arabicPeriod" startAt="9"/>
            </a:pPr>
            <a:r>
              <a:rPr lang="zh-CN" altLang="en-US" sz="1400" dirty="0"/>
              <a:t>上述过程，是在网卡中断上下文中执行的。发送消息到</a:t>
            </a:r>
            <a:r>
              <a:rPr lang="en-US" altLang="zh-CN" sz="1400" dirty="0" err="1"/>
              <a:t>tcp</a:t>
            </a:r>
            <a:r>
              <a:rPr lang="en-US" altLang="zh-CN" sz="1400" dirty="0"/>
              <a:t>/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thread</a:t>
            </a:r>
            <a:r>
              <a:rPr lang="zh-CN" altLang="en-US" sz="1400" dirty="0"/>
              <a:t>后，一旦该线程被调度，则进入线程处理过程，才真正进入</a:t>
            </a:r>
            <a:r>
              <a:rPr lang="en-US" altLang="zh-CN" sz="1400" dirty="0"/>
              <a:t>IP</a:t>
            </a:r>
            <a:r>
              <a:rPr lang="zh-CN" altLang="en-US" sz="1400" dirty="0"/>
              <a:t>协议栈的处理。</a:t>
            </a:r>
            <a:endParaRPr lang="en-US" altLang="zh-C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C0F31-ADAA-4BAD-83B6-E63B41CAC324}"/>
              </a:ext>
            </a:extLst>
          </p:cNvPr>
          <p:cNvSpPr txBox="1"/>
          <p:nvPr/>
        </p:nvSpPr>
        <p:spPr>
          <a:xfrm>
            <a:off x="268811" y="3293597"/>
            <a:ext cx="10985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对于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的输入函数</a:t>
            </a:r>
            <a:r>
              <a:rPr lang="en-US" altLang="zh-CN" sz="1400" dirty="0" err="1"/>
              <a:t>ipsec_input</a:t>
            </a:r>
            <a:r>
              <a:rPr lang="zh-CN" altLang="en-US" sz="1400" dirty="0"/>
              <a:t>来说，需要在中断上下文中执行，至少接受两个参数：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pbuf</a:t>
            </a:r>
            <a:r>
              <a:rPr lang="zh-CN" altLang="en-US" sz="1400" dirty="0"/>
              <a:t>。该函数处理过程：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根据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报文头中的</a:t>
            </a:r>
            <a:r>
              <a:rPr lang="en-US" altLang="zh-CN" sz="1400" dirty="0"/>
              <a:t>SPI</a:t>
            </a:r>
            <a:r>
              <a:rPr lang="zh-CN" altLang="en-US" sz="1400" dirty="0"/>
              <a:t>字段，查找对应的</a:t>
            </a:r>
            <a:r>
              <a:rPr lang="en-US" altLang="zh-CN" sz="1400" dirty="0"/>
              <a:t>SA</a:t>
            </a:r>
            <a:r>
              <a:rPr lang="zh-CN" altLang="en-US" sz="1400" dirty="0"/>
              <a:t>。如果找不到，则直接丢弃该报文（并做记录）；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找到对应</a:t>
            </a:r>
            <a:r>
              <a:rPr lang="en-US" altLang="zh-CN" sz="1400" dirty="0"/>
              <a:t>SA</a:t>
            </a:r>
            <a:r>
              <a:rPr lang="zh-CN" altLang="en-US" sz="1400" dirty="0"/>
              <a:t>后，根据</a:t>
            </a:r>
            <a:r>
              <a:rPr lang="en-US" altLang="zh-CN" sz="1400" dirty="0"/>
              <a:t>SA</a:t>
            </a:r>
            <a:r>
              <a:rPr lang="zh-CN" altLang="en-US" sz="1400" dirty="0"/>
              <a:t>中的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指针，找到对应的</a:t>
            </a:r>
            <a:r>
              <a:rPr lang="en-US" altLang="zh-CN" sz="1400" dirty="0" err="1"/>
              <a:t>generic_interface</a:t>
            </a:r>
            <a:r>
              <a:rPr lang="zh-CN" altLang="en-US" sz="1400" dirty="0"/>
              <a:t>，然后检查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地址与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报文的目的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地址是否匹配，如果不匹配则丢弃（可配置）；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zh-CN" altLang="en-US" sz="1400" dirty="0"/>
              <a:t>上述检查通过后，则把该</a:t>
            </a:r>
            <a:r>
              <a:rPr lang="en-US" altLang="zh-CN" sz="1400" dirty="0" err="1"/>
              <a:t>IPSec</a:t>
            </a:r>
            <a:r>
              <a:rPr lang="zh-CN" altLang="en-US" sz="1400" dirty="0"/>
              <a:t>报文以及对应的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genif</a:t>
            </a:r>
            <a:r>
              <a:rPr lang="zh-CN" altLang="en-US" sz="1400" dirty="0"/>
              <a:t>已关联</a:t>
            </a:r>
            <a:r>
              <a:rPr lang="en-US" altLang="zh-CN" sz="1400" dirty="0"/>
              <a:t>SA</a:t>
            </a:r>
            <a:r>
              <a:rPr lang="zh-CN" altLang="en-US" sz="1400" dirty="0"/>
              <a:t>）递交给一个合适的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 thread</a:t>
            </a:r>
            <a:r>
              <a:rPr lang="zh-CN" altLang="en-US" sz="1400" dirty="0"/>
              <a:t>，进行解密处理。系统中有多个</a:t>
            </a:r>
            <a:r>
              <a:rPr lang="en-US" altLang="zh-CN" sz="1400" dirty="0" err="1"/>
              <a:t>IPSec</a:t>
            </a:r>
            <a:r>
              <a:rPr lang="en-US" altLang="zh-CN" sz="1400" dirty="0"/>
              <a:t> thread</a:t>
            </a:r>
            <a:r>
              <a:rPr lang="zh-CN" altLang="en-US" sz="1400" dirty="0"/>
              <a:t>，通过</a:t>
            </a:r>
            <a:r>
              <a:rPr lang="en-US" altLang="zh-CN" sz="1400" dirty="0"/>
              <a:t>HASH</a:t>
            </a:r>
            <a:r>
              <a:rPr lang="zh-CN" altLang="en-US" sz="1400" dirty="0"/>
              <a:t> </a:t>
            </a:r>
            <a:r>
              <a:rPr lang="en-US" altLang="zh-CN" sz="1400" dirty="0"/>
              <a:t>SPI</a:t>
            </a:r>
            <a:r>
              <a:rPr lang="zh-CN" altLang="en-US" sz="1400" dirty="0"/>
              <a:t>的方式选择一个线程；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altLang="zh-CN" sz="1400" dirty="0" err="1"/>
              <a:t>IPSec</a:t>
            </a:r>
            <a:r>
              <a:rPr lang="zh-CN" altLang="en-US" sz="1400" dirty="0"/>
              <a:t>线程对报文进行解密处理，处理完毕后，把原始报文以及对应的</a:t>
            </a:r>
            <a:r>
              <a:rPr lang="en-US" altLang="zh-CN" sz="1400" dirty="0" err="1"/>
              <a:t>netif</a:t>
            </a:r>
            <a:r>
              <a:rPr lang="zh-CN" altLang="en-US" sz="1400" dirty="0"/>
              <a:t>作为参数，调用</a:t>
            </a:r>
            <a:r>
              <a:rPr lang="en-US" altLang="zh-CN" sz="1400" dirty="0" err="1"/>
              <a:t>tcpip_input</a:t>
            </a:r>
            <a:r>
              <a:rPr lang="zh-CN" altLang="en-US" sz="1400" dirty="0"/>
              <a:t>，进入正常的</a:t>
            </a:r>
            <a:r>
              <a:rPr lang="en-US" altLang="zh-CN" sz="1400" dirty="0"/>
              <a:t>IP</a:t>
            </a:r>
            <a:r>
              <a:rPr lang="zh-CN" altLang="en-US" sz="1400" dirty="0"/>
              <a:t>报文处理过程。这个时候的处理过程，就跟普通</a:t>
            </a:r>
            <a:r>
              <a:rPr lang="en-US" altLang="zh-CN" sz="1400" dirty="0"/>
              <a:t>IP</a:t>
            </a:r>
            <a:r>
              <a:rPr lang="zh-CN" altLang="en-US" sz="1400" dirty="0"/>
              <a:t>报文一致了：如果是发给本地的，就递交上层处理；如果不是，则进行路由转发。</a:t>
            </a:r>
            <a:endParaRPr lang="en-US" altLang="zh-CN" sz="1400" dirty="0"/>
          </a:p>
          <a:p>
            <a:pPr marL="800100" lvl="1" indent="-342900">
              <a:buFont typeface="+mj-lt"/>
              <a:buAutoNum type="alphaLcParenR"/>
            </a:pPr>
            <a:endParaRPr lang="en-US" altLang="zh-C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D2420-1AA8-4A83-9DDB-6561AE02AF29}"/>
              </a:ext>
            </a:extLst>
          </p:cNvPr>
          <p:cNvSpPr txBox="1"/>
          <p:nvPr/>
        </p:nvSpPr>
        <p:spPr>
          <a:xfrm>
            <a:off x="268811" y="5729944"/>
            <a:ext cx="109859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b="1" dirty="0"/>
              <a:t>当前来说，</a:t>
            </a:r>
            <a:r>
              <a:rPr lang="en-US" altLang="zh-CN" sz="1400" b="1" dirty="0" err="1"/>
              <a:t>lwIP</a:t>
            </a:r>
            <a:r>
              <a:rPr lang="zh-CN" altLang="en-US" sz="1400" b="1" dirty="0"/>
              <a:t>的</a:t>
            </a:r>
            <a:r>
              <a:rPr lang="en-US" altLang="zh-CN" sz="1400" b="1" dirty="0" err="1"/>
              <a:t>AcceptPacket</a:t>
            </a:r>
            <a:r>
              <a:rPr lang="zh-CN" altLang="en-US" sz="1400" b="1" dirty="0"/>
              <a:t>函数需要做修改增强，在此之前被调用的所有代码，都不需要修改；</a:t>
            </a:r>
            <a:endParaRPr lang="en-US" altLang="zh-CN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b="1" dirty="0" err="1"/>
              <a:t>ipsec_input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general_ethernet_input</a:t>
            </a:r>
            <a:r>
              <a:rPr lang="zh-CN" altLang="en-US" sz="1400" b="1" dirty="0"/>
              <a:t>等函数，共同组成</a:t>
            </a:r>
            <a:r>
              <a:rPr lang="en-US" altLang="zh-CN" sz="1400" b="1" dirty="0"/>
              <a:t>FIPS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Dispatcher</a:t>
            </a:r>
            <a:r>
              <a:rPr lang="zh-CN" altLang="en-US" sz="1400" b="1" dirty="0"/>
              <a:t>功能；</a:t>
            </a:r>
            <a:endParaRPr lang="en-US" altLang="zh-CN" sz="1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</a:rPr>
              <a:t>为了兼容</a:t>
            </a:r>
            <a:r>
              <a:rPr lang="en-US" altLang="zh-CN" sz="1400" b="1" dirty="0" err="1">
                <a:solidFill>
                  <a:srgbClr val="FF0000"/>
                </a:solidFill>
              </a:rPr>
              <a:t>pppoe</a:t>
            </a:r>
            <a:r>
              <a:rPr lang="zh-CN" altLang="en-US" sz="1400" b="1" dirty="0">
                <a:solidFill>
                  <a:srgbClr val="FF0000"/>
                </a:solidFill>
              </a:rPr>
              <a:t>接口上也承载</a:t>
            </a:r>
            <a:r>
              <a:rPr lang="en-US" altLang="zh-CN" sz="1400" b="1" dirty="0" err="1">
                <a:solidFill>
                  <a:srgbClr val="FF0000"/>
                </a:solidFill>
              </a:rPr>
              <a:t>IPSec</a:t>
            </a:r>
            <a:r>
              <a:rPr lang="zh-CN" altLang="en-US" sz="1400" b="1" dirty="0">
                <a:solidFill>
                  <a:srgbClr val="FF0000"/>
                </a:solidFill>
              </a:rPr>
              <a:t>，是不是考虑在</a:t>
            </a:r>
            <a:r>
              <a:rPr lang="en-US" altLang="zh-CN" sz="1400" b="1" dirty="0" err="1">
                <a:solidFill>
                  <a:srgbClr val="FF0000"/>
                </a:solidFill>
              </a:rPr>
              <a:t>tcpip_input</a:t>
            </a:r>
            <a:r>
              <a:rPr lang="zh-CN" altLang="en-US" sz="1400" b="1" dirty="0">
                <a:solidFill>
                  <a:srgbClr val="FF0000"/>
                </a:solidFill>
              </a:rPr>
              <a:t>中对</a:t>
            </a:r>
            <a:r>
              <a:rPr lang="en-US" altLang="zh-CN" sz="1400" b="1" dirty="0" err="1">
                <a:solidFill>
                  <a:srgbClr val="FF0000"/>
                </a:solidFill>
              </a:rPr>
              <a:t>IPSec</a:t>
            </a:r>
            <a:r>
              <a:rPr lang="zh-CN" altLang="en-US" sz="1400" b="1" dirty="0">
                <a:solidFill>
                  <a:srgbClr val="FF0000"/>
                </a:solidFill>
              </a:rPr>
              <a:t>报文进行分发？待定；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7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6957</Words>
  <Application>Microsoft Office PowerPoint</Application>
  <PresentationFormat>Widescreen</PresentationFormat>
  <Paragraphs>458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garry</dc:creator>
  <cp:lastModifiedBy>xin garry</cp:lastModifiedBy>
  <cp:revision>380</cp:revision>
  <dcterms:created xsi:type="dcterms:W3CDTF">2022-03-13T03:55:09Z</dcterms:created>
  <dcterms:modified xsi:type="dcterms:W3CDTF">2023-10-06T06:09:43Z</dcterms:modified>
</cp:coreProperties>
</file>