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62"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Y OMOKPO" userId="d899877e0b7f5fbe" providerId="LiveId" clId="{26BFA58E-6847-44FC-9D53-0D454AC7EBDE}"/>
    <pc:docChg chg="custSel addSld delSld modSld">
      <pc:chgData name="JOY OMOKPO" userId="d899877e0b7f5fbe" providerId="LiveId" clId="{26BFA58E-6847-44FC-9D53-0D454AC7EBDE}" dt="2023-08-22T18:45:52.982" v="3151" actId="20577"/>
      <pc:docMkLst>
        <pc:docMk/>
      </pc:docMkLst>
      <pc:sldChg chg="modSp mod">
        <pc:chgData name="JOY OMOKPO" userId="d899877e0b7f5fbe" providerId="LiveId" clId="{26BFA58E-6847-44FC-9D53-0D454AC7EBDE}" dt="2023-08-22T18:40:43.010" v="3077" actId="20577"/>
        <pc:sldMkLst>
          <pc:docMk/>
          <pc:sldMk cId="3695992361" sldId="256"/>
        </pc:sldMkLst>
        <pc:spChg chg="mod">
          <ac:chgData name="JOY OMOKPO" userId="d899877e0b7f5fbe" providerId="LiveId" clId="{26BFA58E-6847-44FC-9D53-0D454AC7EBDE}" dt="2023-08-22T18:40:43.010" v="3077" actId="20577"/>
          <ac:spMkLst>
            <pc:docMk/>
            <pc:sldMk cId="3695992361" sldId="256"/>
            <ac:spMk id="3" creationId="{4F8E7DBE-D5AA-1D65-A0F6-39D2B6B098AE}"/>
          </ac:spMkLst>
        </pc:spChg>
      </pc:sldChg>
      <pc:sldChg chg="modSp del mod">
        <pc:chgData name="JOY OMOKPO" userId="d899877e0b7f5fbe" providerId="LiveId" clId="{26BFA58E-6847-44FC-9D53-0D454AC7EBDE}" dt="2023-08-22T16:28:21.773" v="1574" actId="2696"/>
        <pc:sldMkLst>
          <pc:docMk/>
          <pc:sldMk cId="592329188" sldId="257"/>
        </pc:sldMkLst>
        <pc:spChg chg="mod">
          <ac:chgData name="JOY OMOKPO" userId="d899877e0b7f5fbe" providerId="LiveId" clId="{26BFA58E-6847-44FC-9D53-0D454AC7EBDE}" dt="2023-08-22T16:24:39.161" v="1572" actId="20577"/>
          <ac:spMkLst>
            <pc:docMk/>
            <pc:sldMk cId="592329188" sldId="257"/>
            <ac:spMk id="2" creationId="{68F4146C-7F09-3725-2CFE-C6FBE24AFD5F}"/>
          </ac:spMkLst>
        </pc:spChg>
      </pc:sldChg>
      <pc:sldChg chg="modSp mod">
        <pc:chgData name="JOY OMOKPO" userId="d899877e0b7f5fbe" providerId="LiveId" clId="{26BFA58E-6847-44FC-9D53-0D454AC7EBDE}" dt="2023-08-22T18:41:57.577" v="3080" actId="20577"/>
        <pc:sldMkLst>
          <pc:docMk/>
          <pc:sldMk cId="2543434332" sldId="258"/>
        </pc:sldMkLst>
        <pc:spChg chg="mod">
          <ac:chgData name="JOY OMOKPO" userId="d899877e0b7f5fbe" providerId="LiveId" clId="{26BFA58E-6847-44FC-9D53-0D454AC7EBDE}" dt="2023-08-22T18:41:57.577" v="3080" actId="20577"/>
          <ac:spMkLst>
            <pc:docMk/>
            <pc:sldMk cId="2543434332" sldId="258"/>
            <ac:spMk id="3" creationId="{9FD1F691-FC93-D1A5-A697-2EF28C36B03C}"/>
          </ac:spMkLst>
        </pc:spChg>
        <pc:spChg chg="mod">
          <ac:chgData name="JOY OMOKPO" userId="d899877e0b7f5fbe" providerId="LiveId" clId="{26BFA58E-6847-44FC-9D53-0D454AC7EBDE}" dt="2023-08-22T17:31:56.724" v="2553" actId="20577"/>
          <ac:spMkLst>
            <pc:docMk/>
            <pc:sldMk cId="2543434332" sldId="258"/>
            <ac:spMk id="4" creationId="{77F9EB2B-E459-BC98-862D-498ABF2E971E}"/>
          </ac:spMkLst>
        </pc:spChg>
      </pc:sldChg>
      <pc:sldChg chg="modSp mod">
        <pc:chgData name="JOY OMOKPO" userId="d899877e0b7f5fbe" providerId="LiveId" clId="{26BFA58E-6847-44FC-9D53-0D454AC7EBDE}" dt="2023-08-22T17:32:56.511" v="2564" actId="14100"/>
        <pc:sldMkLst>
          <pc:docMk/>
          <pc:sldMk cId="2296477944" sldId="259"/>
        </pc:sldMkLst>
        <pc:spChg chg="mod">
          <ac:chgData name="JOY OMOKPO" userId="d899877e0b7f5fbe" providerId="LiveId" clId="{26BFA58E-6847-44FC-9D53-0D454AC7EBDE}" dt="2023-08-22T17:32:56.511" v="2564" actId="14100"/>
          <ac:spMkLst>
            <pc:docMk/>
            <pc:sldMk cId="2296477944" sldId="259"/>
            <ac:spMk id="3" creationId="{39963077-6534-7868-7E91-8AFBBCB43838}"/>
          </ac:spMkLst>
        </pc:spChg>
        <pc:spChg chg="mod">
          <ac:chgData name="JOY OMOKPO" userId="d899877e0b7f5fbe" providerId="LiveId" clId="{26BFA58E-6847-44FC-9D53-0D454AC7EBDE}" dt="2023-08-22T15:13:27.389" v="797" actId="20577"/>
          <ac:spMkLst>
            <pc:docMk/>
            <pc:sldMk cId="2296477944" sldId="259"/>
            <ac:spMk id="4" creationId="{BF0C4AFC-56C5-A589-08E1-B4CD195B723F}"/>
          </ac:spMkLst>
        </pc:spChg>
        <pc:spChg chg="mod">
          <ac:chgData name="JOY OMOKPO" userId="d899877e0b7f5fbe" providerId="LiveId" clId="{26BFA58E-6847-44FC-9D53-0D454AC7EBDE}" dt="2023-08-22T14:47:54.659" v="122" actId="20577"/>
          <ac:spMkLst>
            <pc:docMk/>
            <pc:sldMk cId="2296477944" sldId="259"/>
            <ac:spMk id="5" creationId="{C4228F78-1E7B-B237-F0A3-C13CDF7B9EFD}"/>
          </ac:spMkLst>
        </pc:spChg>
      </pc:sldChg>
      <pc:sldChg chg="modSp mod">
        <pc:chgData name="JOY OMOKPO" userId="d899877e0b7f5fbe" providerId="LiveId" clId="{26BFA58E-6847-44FC-9D53-0D454AC7EBDE}" dt="2023-08-22T17:34:09.987" v="2579" actId="14100"/>
        <pc:sldMkLst>
          <pc:docMk/>
          <pc:sldMk cId="3453026118" sldId="260"/>
        </pc:sldMkLst>
        <pc:spChg chg="mod">
          <ac:chgData name="JOY OMOKPO" userId="d899877e0b7f5fbe" providerId="LiveId" clId="{26BFA58E-6847-44FC-9D53-0D454AC7EBDE}" dt="2023-08-22T17:33:57.571" v="2578" actId="14100"/>
          <ac:spMkLst>
            <pc:docMk/>
            <pc:sldMk cId="3453026118" sldId="260"/>
            <ac:spMk id="2" creationId="{FD7540CC-9FDE-8C2A-4203-E4B44F4D2C80}"/>
          </ac:spMkLst>
        </pc:spChg>
        <pc:spChg chg="mod">
          <ac:chgData name="JOY OMOKPO" userId="d899877e0b7f5fbe" providerId="LiveId" clId="{26BFA58E-6847-44FC-9D53-0D454AC7EBDE}" dt="2023-08-22T16:21:16.540" v="1542" actId="20577"/>
          <ac:spMkLst>
            <pc:docMk/>
            <pc:sldMk cId="3453026118" sldId="260"/>
            <ac:spMk id="3" creationId="{146D9998-E342-D50D-E59F-966D47EAFFCC}"/>
          </ac:spMkLst>
        </pc:spChg>
        <pc:spChg chg="mod">
          <ac:chgData name="JOY OMOKPO" userId="d899877e0b7f5fbe" providerId="LiveId" clId="{26BFA58E-6847-44FC-9D53-0D454AC7EBDE}" dt="2023-08-22T17:34:09.987" v="2579" actId="14100"/>
          <ac:spMkLst>
            <pc:docMk/>
            <pc:sldMk cId="3453026118" sldId="260"/>
            <ac:spMk id="4" creationId="{2363EFC7-4F6B-EC05-6DDF-311782317FD2}"/>
          </ac:spMkLst>
        </pc:spChg>
      </pc:sldChg>
      <pc:sldChg chg="modSp new mod">
        <pc:chgData name="JOY OMOKPO" userId="d899877e0b7f5fbe" providerId="LiveId" clId="{26BFA58E-6847-44FC-9D53-0D454AC7EBDE}" dt="2023-08-22T17:34:56.193" v="2600" actId="14100"/>
        <pc:sldMkLst>
          <pc:docMk/>
          <pc:sldMk cId="2592963028" sldId="261"/>
        </pc:sldMkLst>
        <pc:spChg chg="mod">
          <ac:chgData name="JOY OMOKPO" userId="d899877e0b7f5fbe" providerId="LiveId" clId="{26BFA58E-6847-44FC-9D53-0D454AC7EBDE}" dt="2023-08-22T17:34:56.193" v="2600" actId="14100"/>
          <ac:spMkLst>
            <pc:docMk/>
            <pc:sldMk cId="2592963028" sldId="261"/>
            <ac:spMk id="2" creationId="{EE61B5E2-74EE-DA79-BB85-C652F5022BEF}"/>
          </ac:spMkLst>
        </pc:spChg>
        <pc:spChg chg="mod">
          <ac:chgData name="JOY OMOKPO" userId="d899877e0b7f5fbe" providerId="LiveId" clId="{26BFA58E-6847-44FC-9D53-0D454AC7EBDE}" dt="2023-08-22T17:03:09.060" v="2512" actId="20577"/>
          <ac:spMkLst>
            <pc:docMk/>
            <pc:sldMk cId="2592963028" sldId="261"/>
            <ac:spMk id="3" creationId="{033C209B-8992-BA45-DCCC-F7FE6DFC96C1}"/>
          </ac:spMkLst>
        </pc:spChg>
        <pc:spChg chg="mod">
          <ac:chgData name="JOY OMOKPO" userId="d899877e0b7f5fbe" providerId="LiveId" clId="{26BFA58E-6847-44FC-9D53-0D454AC7EBDE}" dt="2023-08-22T16:43:46.306" v="1741" actId="5793"/>
          <ac:spMkLst>
            <pc:docMk/>
            <pc:sldMk cId="2592963028" sldId="261"/>
            <ac:spMk id="4" creationId="{24922951-AF14-C5AB-1B48-9312B8692E52}"/>
          </ac:spMkLst>
        </pc:spChg>
      </pc:sldChg>
      <pc:sldChg chg="modSp new mod">
        <pc:chgData name="JOY OMOKPO" userId="d899877e0b7f5fbe" providerId="LiveId" clId="{26BFA58E-6847-44FC-9D53-0D454AC7EBDE}" dt="2023-08-22T18:45:52.982" v="3151" actId="20577"/>
        <pc:sldMkLst>
          <pc:docMk/>
          <pc:sldMk cId="345132837" sldId="262"/>
        </pc:sldMkLst>
        <pc:spChg chg="mod">
          <ac:chgData name="JOY OMOKPO" userId="d899877e0b7f5fbe" providerId="LiveId" clId="{26BFA58E-6847-44FC-9D53-0D454AC7EBDE}" dt="2023-08-22T18:24:27.501" v="2651" actId="20577"/>
          <ac:spMkLst>
            <pc:docMk/>
            <pc:sldMk cId="345132837" sldId="262"/>
            <ac:spMk id="2" creationId="{E9251F95-EF7D-E50E-2B6F-40D4971F2FCD}"/>
          </ac:spMkLst>
        </pc:spChg>
        <pc:spChg chg="mod">
          <ac:chgData name="JOY OMOKPO" userId="d899877e0b7f5fbe" providerId="LiveId" clId="{26BFA58E-6847-44FC-9D53-0D454AC7EBDE}" dt="2023-08-22T18:27:13.466" v="2697" actId="20577"/>
          <ac:spMkLst>
            <pc:docMk/>
            <pc:sldMk cId="345132837" sldId="262"/>
            <ac:spMk id="3" creationId="{67DCE5E5-CCB6-4842-3379-EDE64129A600}"/>
          </ac:spMkLst>
        </pc:spChg>
        <pc:spChg chg="mod">
          <ac:chgData name="JOY OMOKPO" userId="d899877e0b7f5fbe" providerId="LiveId" clId="{26BFA58E-6847-44FC-9D53-0D454AC7EBDE}" dt="2023-08-22T18:45:52.982" v="3151" actId="20577"/>
          <ac:spMkLst>
            <pc:docMk/>
            <pc:sldMk cId="345132837" sldId="262"/>
            <ac:spMk id="4" creationId="{4B8B62C6-3534-4133-65AE-8AF64FC32560}"/>
          </ac:spMkLst>
        </pc:spChg>
        <pc:spChg chg="mod">
          <ac:chgData name="JOY OMOKPO" userId="d899877e0b7f5fbe" providerId="LiveId" clId="{26BFA58E-6847-44FC-9D53-0D454AC7EBDE}" dt="2023-08-22T18:33:34.202" v="2938" actId="20577"/>
          <ac:spMkLst>
            <pc:docMk/>
            <pc:sldMk cId="345132837" sldId="262"/>
            <ac:spMk id="5" creationId="{088484C1-4521-DFA9-19D2-8305D852F039}"/>
          </ac:spMkLst>
        </pc:spChg>
        <pc:spChg chg="mod">
          <ac:chgData name="JOY OMOKPO" userId="d899877e0b7f5fbe" providerId="LiveId" clId="{26BFA58E-6847-44FC-9D53-0D454AC7EBDE}" dt="2023-08-22T18:35:58.939" v="3055" actId="20577"/>
          <ac:spMkLst>
            <pc:docMk/>
            <pc:sldMk cId="345132837" sldId="262"/>
            <ac:spMk id="6" creationId="{3038B1C1-15CD-A83F-A51B-6A39C219B4E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8/22/2023</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34235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8/22/2023</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08355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8/22/2023</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67307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8/22/2023</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283974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8/22/2023</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301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8/22/2023</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838871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8/22/2023</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277741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8/22/2023</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43551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8/22/2023</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44849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8/22/2023</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942967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8/22/2023</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652175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8/22/2023</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039995146"/>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146E4-B8E4-25B8-AB39-8578D3CC6D4E}"/>
              </a:ext>
            </a:extLst>
          </p:cNvPr>
          <p:cNvSpPr>
            <a:spLocks noGrp="1"/>
          </p:cNvSpPr>
          <p:nvPr>
            <p:ph type="ctrTitle"/>
          </p:nvPr>
        </p:nvSpPr>
        <p:spPr>
          <a:xfrm>
            <a:off x="1085851" y="1089025"/>
            <a:ext cx="4451349" cy="1532951"/>
          </a:xfrm>
        </p:spPr>
        <p:txBody>
          <a:bodyPr>
            <a:normAutofit/>
          </a:bodyPr>
          <a:lstStyle/>
          <a:p>
            <a:pPr>
              <a:lnSpc>
                <a:spcPct val="90000"/>
              </a:lnSpc>
            </a:pPr>
            <a:r>
              <a:rPr lang="en-GB" sz="2600" b="0"/>
              <a:t>DATA </a:t>
            </a:r>
            <a:r>
              <a:rPr lang="en-GB" sz="2600"/>
              <a:t>ANALYTICS PROJECT FOR UNICORN COMPANIES</a:t>
            </a:r>
            <a:endParaRPr lang="en-GB" sz="2600" b="0"/>
          </a:p>
        </p:txBody>
      </p:sp>
      <p:sp>
        <p:nvSpPr>
          <p:cNvPr id="3" name="Subtitle 2">
            <a:extLst>
              <a:ext uri="{FF2B5EF4-FFF2-40B4-BE49-F238E27FC236}">
                <a16:creationId xmlns:a16="http://schemas.microsoft.com/office/drawing/2014/main" id="{4F8E7DBE-D5AA-1D65-A0F6-39D2B6B098AE}"/>
              </a:ext>
            </a:extLst>
          </p:cNvPr>
          <p:cNvSpPr>
            <a:spLocks noGrp="1"/>
          </p:cNvSpPr>
          <p:nvPr>
            <p:ph type="subTitle" idx="1"/>
          </p:nvPr>
        </p:nvSpPr>
        <p:spPr>
          <a:xfrm>
            <a:off x="1085850" y="4248000"/>
            <a:ext cx="4451349" cy="1520975"/>
          </a:xfrm>
        </p:spPr>
        <p:txBody>
          <a:bodyPr>
            <a:normAutofit/>
          </a:bodyPr>
          <a:lstStyle/>
          <a:p>
            <a:pPr>
              <a:lnSpc>
                <a:spcPct val="115000"/>
              </a:lnSpc>
            </a:pPr>
            <a:r>
              <a:rPr lang="en-GB" sz="2200" dirty="0"/>
              <a:t>DATA  FINDINGS AND  RECOMMENDATIONS FOR CREATING GOOD BUSINESS MODELS</a:t>
            </a:r>
          </a:p>
        </p:txBody>
      </p:sp>
      <p:grpSp>
        <p:nvGrpSpPr>
          <p:cNvPr id="101" name="Group 100">
            <a:extLst>
              <a:ext uri="{FF2B5EF4-FFF2-40B4-BE49-F238E27FC236}">
                <a16:creationId xmlns:a16="http://schemas.microsoft.com/office/drawing/2014/main" id="{49E013D9-9421-47E7-9080-30F6E544BE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00275" y="2840038"/>
            <a:ext cx="2216150" cy="1177924"/>
            <a:chOff x="4987925" y="2840038"/>
            <a:chExt cx="2216150" cy="1177924"/>
          </a:xfrm>
        </p:grpSpPr>
        <p:sp>
          <p:nvSpPr>
            <p:cNvPr id="102" name="Rectangle 101">
              <a:extLst>
                <a:ext uri="{FF2B5EF4-FFF2-40B4-BE49-F238E27FC236}">
                  <a16:creationId xmlns:a16="http://schemas.microsoft.com/office/drawing/2014/main" id="{9109F7CF-3139-48B9-AF7B-9BD2941A8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id="{15A838F8-C7B5-4988-81A9-B02E6C8F9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03">
              <a:extLst>
                <a:ext uri="{FF2B5EF4-FFF2-40B4-BE49-F238E27FC236}">
                  <a16:creationId xmlns:a16="http://schemas.microsoft.com/office/drawing/2014/main" id="{85B86A1A-402F-4AE2-B5E6-B8A5FB16C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2" name="Group 104">
              <a:extLst>
                <a:ext uri="{FF2B5EF4-FFF2-40B4-BE49-F238E27FC236}">
                  <a16:creationId xmlns:a16="http://schemas.microsoft.com/office/drawing/2014/main" id="{44A0542D-9B1C-46B1-82B5-54470B697F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14944" y="3117662"/>
              <a:ext cx="1009280" cy="464739"/>
              <a:chOff x="4432859" y="3200647"/>
              <a:chExt cx="1009280" cy="464739"/>
            </a:xfrm>
          </p:grpSpPr>
          <p:sp>
            <p:nvSpPr>
              <p:cNvPr id="123" name="Freeform: Shape 112">
                <a:extLst>
                  <a:ext uri="{FF2B5EF4-FFF2-40B4-BE49-F238E27FC236}">
                    <a16:creationId xmlns:a16="http://schemas.microsoft.com/office/drawing/2014/main" id="{F3AFD408-F48C-4C50-8D5E-5DD627179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4" name="Freeform: Shape 113">
                <a:extLst>
                  <a:ext uri="{FF2B5EF4-FFF2-40B4-BE49-F238E27FC236}">
                    <a16:creationId xmlns:a16="http://schemas.microsoft.com/office/drawing/2014/main" id="{9C45F007-BD45-43C0-8579-5601F9CA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24" name="Group 105">
              <a:extLst>
                <a:ext uri="{FF2B5EF4-FFF2-40B4-BE49-F238E27FC236}">
                  <a16:creationId xmlns:a16="http://schemas.microsoft.com/office/drawing/2014/main" id="{97131E1B-CE62-4AB1-A2D9-02E823C9B3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79979" y="2915338"/>
              <a:ext cx="1080000" cy="1080000"/>
              <a:chOff x="4497894" y="2998323"/>
              <a:chExt cx="1080000" cy="1080000"/>
            </a:xfrm>
          </p:grpSpPr>
          <p:grpSp>
            <p:nvGrpSpPr>
              <p:cNvPr id="107" name="Group 106">
                <a:extLst>
                  <a:ext uri="{FF2B5EF4-FFF2-40B4-BE49-F238E27FC236}">
                    <a16:creationId xmlns:a16="http://schemas.microsoft.com/office/drawing/2014/main" id="{745E8D88-C0BB-4D1C-B240-D441BBA6F7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5524" y="2998323"/>
                <a:ext cx="464739" cy="1080000"/>
                <a:chOff x="4511184" y="2470620"/>
                <a:chExt cx="464739" cy="1080000"/>
              </a:xfrm>
            </p:grpSpPr>
            <p:sp>
              <p:nvSpPr>
                <p:cNvPr id="125" name="Freeform: Shape 110">
                  <a:extLst>
                    <a:ext uri="{FF2B5EF4-FFF2-40B4-BE49-F238E27FC236}">
                      <a16:creationId xmlns:a16="http://schemas.microsoft.com/office/drawing/2014/main" id="{AAB960BE-12F5-4ADA-AA9E-0EC542564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12" name="Straight Connector 111">
                  <a:extLst>
                    <a:ext uri="{FF2B5EF4-FFF2-40B4-BE49-F238E27FC236}">
                      <a16:creationId xmlns:a16="http://schemas.microsoft.com/office/drawing/2014/main" id="{7E9BB9F7-7101-4BF3-9191-5893E4C582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8" name="Group 107">
                <a:extLst>
                  <a:ext uri="{FF2B5EF4-FFF2-40B4-BE49-F238E27FC236}">
                    <a16:creationId xmlns:a16="http://schemas.microsoft.com/office/drawing/2014/main" id="{D0710A9C-48A5-404F-9EC4-D486FCDFDA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4542572" y="2998323"/>
                <a:ext cx="464739" cy="1080000"/>
                <a:chOff x="4511184" y="2470620"/>
                <a:chExt cx="464739" cy="1080000"/>
              </a:xfrm>
            </p:grpSpPr>
            <p:sp>
              <p:nvSpPr>
                <p:cNvPr id="109" name="Freeform: Shape 108">
                  <a:extLst>
                    <a:ext uri="{FF2B5EF4-FFF2-40B4-BE49-F238E27FC236}">
                      <a16:creationId xmlns:a16="http://schemas.microsoft.com/office/drawing/2014/main" id="{5111EC00-4B3D-478C-AD25-F35644013E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10" name="Straight Connector 109">
                  <a:extLst>
                    <a:ext uri="{FF2B5EF4-FFF2-40B4-BE49-F238E27FC236}">
                      <a16:creationId xmlns:a16="http://schemas.microsoft.com/office/drawing/2014/main" id="{350412DA-ED08-4AFA-AED3-DFB42655D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pic>
        <p:nvPicPr>
          <p:cNvPr id="4" name="Picture 3" descr="An abstract burst of blue and pink">
            <a:extLst>
              <a:ext uri="{FF2B5EF4-FFF2-40B4-BE49-F238E27FC236}">
                <a16:creationId xmlns:a16="http://schemas.microsoft.com/office/drawing/2014/main" id="{2221AACC-4ED8-5752-640B-EAD7130FCD9A}"/>
              </a:ext>
            </a:extLst>
          </p:cNvPr>
          <p:cNvPicPr>
            <a:picLocks noChangeAspect="1"/>
          </p:cNvPicPr>
          <p:nvPr/>
        </p:nvPicPr>
        <p:blipFill rotWithShape="1">
          <a:blip r:embed="rId2"/>
          <a:srcRect l="25693" r="25668"/>
          <a:stretch/>
        </p:blipFill>
        <p:spPr>
          <a:xfrm>
            <a:off x="6654800" y="540032"/>
            <a:ext cx="4996212" cy="5778000"/>
          </a:xfrm>
          <a:prstGeom prst="rect">
            <a:avLst/>
          </a:prstGeom>
        </p:spPr>
      </p:pic>
    </p:spTree>
    <p:extLst>
      <p:ext uri="{BB962C8B-B14F-4D97-AF65-F5344CB8AC3E}">
        <p14:creationId xmlns:p14="http://schemas.microsoft.com/office/powerpoint/2010/main" val="369599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1F95-EF7D-E50E-2B6F-40D4971F2FCD}"/>
              </a:ext>
            </a:extLst>
          </p:cNvPr>
          <p:cNvSpPr>
            <a:spLocks noGrp="1"/>
          </p:cNvSpPr>
          <p:nvPr>
            <p:ph type="title"/>
          </p:nvPr>
        </p:nvSpPr>
        <p:spPr/>
        <p:txBody>
          <a:bodyPr/>
          <a:lstStyle/>
          <a:p>
            <a:r>
              <a:rPr lang="en-GB" dirty="0"/>
              <a:t>DATA FINDINGS</a:t>
            </a:r>
          </a:p>
        </p:txBody>
      </p:sp>
      <p:sp>
        <p:nvSpPr>
          <p:cNvPr id="3" name="Text Placeholder 2">
            <a:extLst>
              <a:ext uri="{FF2B5EF4-FFF2-40B4-BE49-F238E27FC236}">
                <a16:creationId xmlns:a16="http://schemas.microsoft.com/office/drawing/2014/main" id="{67DCE5E5-CCB6-4842-3379-EDE64129A600}"/>
              </a:ext>
            </a:extLst>
          </p:cNvPr>
          <p:cNvSpPr>
            <a:spLocks noGrp="1"/>
          </p:cNvSpPr>
          <p:nvPr>
            <p:ph type="body" idx="1"/>
          </p:nvPr>
        </p:nvSpPr>
        <p:spPr/>
        <p:txBody>
          <a:bodyPr>
            <a:normAutofit/>
          </a:bodyPr>
          <a:lstStyle/>
          <a:p>
            <a:pPr marL="285750" indent="-285750">
              <a:buFont typeface="Wingdings" panose="05000000000000000000" pitchFamily="2" charset="2"/>
              <a:buChar char="q"/>
            </a:pPr>
            <a:r>
              <a:rPr lang="en-GB" sz="2000" dirty="0"/>
              <a:t>INDUSTRIES</a:t>
            </a:r>
          </a:p>
        </p:txBody>
      </p:sp>
      <p:sp>
        <p:nvSpPr>
          <p:cNvPr id="4" name="Content Placeholder 3">
            <a:extLst>
              <a:ext uri="{FF2B5EF4-FFF2-40B4-BE49-F238E27FC236}">
                <a16:creationId xmlns:a16="http://schemas.microsoft.com/office/drawing/2014/main" id="{4B8B62C6-3534-4133-65AE-8AF64FC32560}"/>
              </a:ext>
            </a:extLst>
          </p:cNvPr>
          <p:cNvSpPr>
            <a:spLocks noGrp="1"/>
          </p:cNvSpPr>
          <p:nvPr>
            <p:ph sz="half" idx="2"/>
          </p:nvPr>
        </p:nvSpPr>
        <p:spPr/>
        <p:txBody>
          <a:bodyPr>
            <a:normAutofit fontScale="92500"/>
          </a:bodyPr>
          <a:lstStyle/>
          <a:p>
            <a:pPr>
              <a:buFont typeface="Wingdings" panose="05000000000000000000" pitchFamily="2" charset="2"/>
              <a:buChar char="v"/>
            </a:pPr>
            <a:r>
              <a:rPr lang="en-GB" dirty="0"/>
              <a:t>FINTECH AND INTERNET SOFTWARE &amp; SERVICES HAVE HIGHER NUMBER OF UNICORN COMPANIES ESTABLISHED</a:t>
            </a:r>
          </a:p>
          <a:p>
            <a:pPr>
              <a:buFont typeface="Wingdings" panose="05000000000000000000" pitchFamily="2" charset="2"/>
              <a:buChar char="v"/>
            </a:pPr>
            <a:endParaRPr lang="en-GB" dirty="0"/>
          </a:p>
          <a:p>
            <a:pPr>
              <a:buFont typeface="Wingdings" panose="05000000000000000000" pitchFamily="2" charset="2"/>
              <a:buChar char="v"/>
            </a:pPr>
            <a:r>
              <a:rPr lang="en-GB"/>
              <a:t>TOOK SIX YEARS FOR UNICORN COMPANIES TO BE ESTABLISHED (MEDIAN  AGE)</a:t>
            </a:r>
          </a:p>
          <a:p>
            <a:pPr>
              <a:buFont typeface="Wingdings" panose="05000000000000000000" pitchFamily="2" charset="2"/>
              <a:buChar char="v"/>
            </a:pPr>
            <a:endParaRPr lang="en-GB" dirty="0"/>
          </a:p>
        </p:txBody>
      </p:sp>
      <p:sp>
        <p:nvSpPr>
          <p:cNvPr id="5" name="Text Placeholder 4">
            <a:extLst>
              <a:ext uri="{FF2B5EF4-FFF2-40B4-BE49-F238E27FC236}">
                <a16:creationId xmlns:a16="http://schemas.microsoft.com/office/drawing/2014/main" id="{088484C1-4521-DFA9-19D2-8305D852F039}"/>
              </a:ext>
            </a:extLst>
          </p:cNvPr>
          <p:cNvSpPr>
            <a:spLocks noGrp="1"/>
          </p:cNvSpPr>
          <p:nvPr>
            <p:ph type="body" sz="quarter" idx="3"/>
          </p:nvPr>
        </p:nvSpPr>
        <p:spPr/>
        <p:txBody>
          <a:bodyPr>
            <a:normAutofit/>
          </a:bodyPr>
          <a:lstStyle/>
          <a:p>
            <a:pPr marL="342900" indent="-342900">
              <a:buFont typeface="Wingdings" panose="05000000000000000000" pitchFamily="2" charset="2"/>
              <a:buChar char="q"/>
            </a:pPr>
            <a:r>
              <a:rPr lang="en-GB" sz="2000" dirty="0"/>
              <a:t>COUNTRIES / CONTINENT</a:t>
            </a:r>
          </a:p>
        </p:txBody>
      </p:sp>
      <p:sp>
        <p:nvSpPr>
          <p:cNvPr id="6" name="Content Placeholder 5">
            <a:extLst>
              <a:ext uri="{FF2B5EF4-FFF2-40B4-BE49-F238E27FC236}">
                <a16:creationId xmlns:a16="http://schemas.microsoft.com/office/drawing/2014/main" id="{3038B1C1-15CD-A83F-A51B-6A39C219B4E5}"/>
              </a:ext>
            </a:extLst>
          </p:cNvPr>
          <p:cNvSpPr>
            <a:spLocks noGrp="1"/>
          </p:cNvSpPr>
          <p:nvPr>
            <p:ph sz="quarter" idx="4"/>
          </p:nvPr>
        </p:nvSpPr>
        <p:spPr/>
        <p:txBody>
          <a:bodyPr>
            <a:normAutofit fontScale="92500"/>
          </a:bodyPr>
          <a:lstStyle/>
          <a:p>
            <a:pPr>
              <a:buFont typeface="Wingdings" panose="05000000000000000000" pitchFamily="2" charset="2"/>
              <a:buChar char="v"/>
            </a:pPr>
            <a:r>
              <a:rPr lang="en-GB" dirty="0"/>
              <a:t>UNITED STATES AND CHINA HAVE THE HIGHEST NUMBER OF UNICORN COMPANIES ESTABLISHED</a:t>
            </a:r>
          </a:p>
          <a:p>
            <a:pPr>
              <a:buFont typeface="Wingdings" panose="05000000000000000000" pitchFamily="2" charset="2"/>
              <a:buChar char="v"/>
            </a:pPr>
            <a:r>
              <a:rPr lang="en-GB" dirty="0"/>
              <a:t>AFRICA HAD THE HIGHEST NUMBER OF COMPANIES  ESTABLISHED  COMPARED TO AREAS SUCH AS ASIA, SOUTH AMERICA AND OCEANIA</a:t>
            </a:r>
          </a:p>
        </p:txBody>
      </p:sp>
    </p:spTree>
    <p:extLst>
      <p:ext uri="{BB962C8B-B14F-4D97-AF65-F5344CB8AC3E}">
        <p14:creationId xmlns:p14="http://schemas.microsoft.com/office/powerpoint/2010/main" val="345132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EF4A-4A8F-60A4-0590-8FD44DB407CE}"/>
              </a:ext>
            </a:extLst>
          </p:cNvPr>
          <p:cNvSpPr>
            <a:spLocks noGrp="1"/>
          </p:cNvSpPr>
          <p:nvPr>
            <p:ph type="title"/>
          </p:nvPr>
        </p:nvSpPr>
        <p:spPr/>
        <p:txBody>
          <a:bodyPr/>
          <a:lstStyle/>
          <a:p>
            <a:r>
              <a:rPr lang="en-GB" dirty="0"/>
              <a:t>COMPANIES BUSINESS MODELS</a:t>
            </a:r>
          </a:p>
        </p:txBody>
      </p:sp>
      <p:sp>
        <p:nvSpPr>
          <p:cNvPr id="3" name="Content Placeholder 2">
            <a:extLst>
              <a:ext uri="{FF2B5EF4-FFF2-40B4-BE49-F238E27FC236}">
                <a16:creationId xmlns:a16="http://schemas.microsoft.com/office/drawing/2014/main" id="{9FD1F691-FC93-D1A5-A697-2EF28C36B03C}"/>
              </a:ext>
            </a:extLst>
          </p:cNvPr>
          <p:cNvSpPr>
            <a:spLocks noGrp="1"/>
          </p:cNvSpPr>
          <p:nvPr>
            <p:ph sz="half" idx="1"/>
          </p:nvPr>
        </p:nvSpPr>
        <p:spPr/>
        <p:txBody>
          <a:bodyPr/>
          <a:lstStyle/>
          <a:p>
            <a:pPr marL="0" indent="0">
              <a:buNone/>
            </a:pPr>
            <a:r>
              <a:rPr lang="en-GB" sz="4000" dirty="0"/>
              <a:t>TABLE </a:t>
            </a:r>
            <a:r>
              <a:rPr lang="en-GB" dirty="0"/>
              <a:t> </a:t>
            </a:r>
            <a:r>
              <a:rPr lang="en-GB" sz="4000" dirty="0"/>
              <a:t>OF</a:t>
            </a:r>
          </a:p>
          <a:p>
            <a:pPr marL="0" indent="0">
              <a:buNone/>
            </a:pPr>
            <a:r>
              <a:rPr lang="en-GB" sz="4000" dirty="0"/>
              <a:t>CONTENTS/</a:t>
            </a:r>
          </a:p>
          <a:p>
            <a:pPr marL="0" indent="0">
              <a:buNone/>
            </a:pPr>
            <a:r>
              <a:rPr lang="en-GB" sz="4000" dirty="0"/>
              <a:t>RECOMMENDATIONS</a:t>
            </a:r>
          </a:p>
          <a:p>
            <a:pPr marL="0" indent="0">
              <a:buNone/>
            </a:pPr>
            <a:endParaRPr lang="en-GB" dirty="0"/>
          </a:p>
        </p:txBody>
      </p:sp>
      <p:sp>
        <p:nvSpPr>
          <p:cNvPr id="4" name="Content Placeholder 3">
            <a:extLst>
              <a:ext uri="{FF2B5EF4-FFF2-40B4-BE49-F238E27FC236}">
                <a16:creationId xmlns:a16="http://schemas.microsoft.com/office/drawing/2014/main" id="{77F9EB2B-E459-BC98-862D-498ABF2E971E}"/>
              </a:ext>
            </a:extLst>
          </p:cNvPr>
          <p:cNvSpPr>
            <a:spLocks noGrp="1"/>
          </p:cNvSpPr>
          <p:nvPr>
            <p:ph sz="half" idx="2"/>
          </p:nvPr>
        </p:nvSpPr>
        <p:spPr/>
        <p:txBody>
          <a:bodyPr/>
          <a:lstStyle/>
          <a:p>
            <a:pPr>
              <a:buFont typeface="Wingdings" panose="05000000000000000000" pitchFamily="2" charset="2"/>
              <a:buChar char="Ø"/>
            </a:pPr>
            <a:r>
              <a:rPr lang="en-GB" dirty="0"/>
              <a:t>ESTABLISH COMPANIES WITH HIGH GROWTH POTENTIAL</a:t>
            </a:r>
          </a:p>
          <a:p>
            <a:pPr marL="0" indent="0">
              <a:buNone/>
            </a:pPr>
            <a:endParaRPr lang="en-GB" dirty="0"/>
          </a:p>
          <a:p>
            <a:pPr>
              <a:buFont typeface="Wingdings" panose="05000000000000000000" pitchFamily="2" charset="2"/>
              <a:buChar char="Ø"/>
            </a:pPr>
            <a:r>
              <a:rPr lang="en-GB" dirty="0"/>
              <a:t>ESTABLISH COMPANIES WITH EXPERIENCED LEADERSHIP TEAMS</a:t>
            </a:r>
          </a:p>
          <a:p>
            <a:pPr>
              <a:buFont typeface="Wingdings" panose="05000000000000000000" pitchFamily="2" charset="2"/>
              <a:buChar char="Ø"/>
            </a:pPr>
            <a:endParaRPr lang="en-GB" dirty="0"/>
          </a:p>
          <a:p>
            <a:pPr>
              <a:buFont typeface="Wingdings" panose="05000000000000000000" pitchFamily="2" charset="2"/>
              <a:buChar char="Ø"/>
            </a:pPr>
            <a:r>
              <a:rPr lang="en-GB" dirty="0"/>
              <a:t>DIVERSIFY INVESTMENT PORTFOLIO OF THESE COMPANIES</a:t>
            </a:r>
          </a:p>
        </p:txBody>
      </p:sp>
    </p:spTree>
    <p:extLst>
      <p:ext uri="{BB962C8B-B14F-4D97-AF65-F5344CB8AC3E}">
        <p14:creationId xmlns:p14="http://schemas.microsoft.com/office/powerpoint/2010/main" val="2543434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963077-6534-7868-7E91-8AFBBCB43838}"/>
              </a:ext>
            </a:extLst>
          </p:cNvPr>
          <p:cNvSpPr>
            <a:spLocks noGrp="1"/>
          </p:cNvSpPr>
          <p:nvPr>
            <p:ph type="title"/>
          </p:nvPr>
        </p:nvSpPr>
        <p:spPr>
          <a:xfrm>
            <a:off x="1071607" y="1011237"/>
            <a:ext cx="3906000" cy="1536019"/>
          </a:xfrm>
        </p:spPr>
        <p:txBody>
          <a:bodyPr>
            <a:normAutofit fontScale="90000"/>
          </a:bodyPr>
          <a:lstStyle/>
          <a:p>
            <a:r>
              <a:rPr lang="en-GB" dirty="0"/>
              <a:t>ESTABLISH COMPANIES WITH HIGH GROWTH POTENTIAL</a:t>
            </a:r>
          </a:p>
        </p:txBody>
      </p:sp>
      <p:sp>
        <p:nvSpPr>
          <p:cNvPr id="4" name="Content Placeholder 3">
            <a:extLst>
              <a:ext uri="{FF2B5EF4-FFF2-40B4-BE49-F238E27FC236}">
                <a16:creationId xmlns:a16="http://schemas.microsoft.com/office/drawing/2014/main" id="{BF0C4AFC-56C5-A589-08E1-B4CD195B723F}"/>
              </a:ext>
            </a:extLst>
          </p:cNvPr>
          <p:cNvSpPr>
            <a:spLocks noGrp="1"/>
          </p:cNvSpPr>
          <p:nvPr>
            <p:ph idx="1"/>
          </p:nvPr>
        </p:nvSpPr>
        <p:spPr/>
        <p:txBody>
          <a:bodyPr>
            <a:normAutofit lnSpcReduction="10000"/>
          </a:bodyPr>
          <a:lstStyle/>
          <a:p>
            <a:pPr marL="285750" indent="-285750">
              <a:buFont typeface="Wingdings" panose="05000000000000000000" pitchFamily="2" charset="2"/>
              <a:buChar char="v"/>
            </a:pPr>
            <a:r>
              <a:rPr lang="en-GB" sz="1400" dirty="0"/>
              <a:t>USE VARIOUS METHODS SUCH AS SURVEYS, FOCUS GROUP,S,OBSERVATIONS AND INTERVIEWS TO COLLECT FIRST HAND DATA FROM INDUSTRY EXPERTS , POTENTIAL CUSTOMERS</a:t>
            </a:r>
          </a:p>
          <a:p>
            <a:pPr marL="285750" indent="-285750">
              <a:buFont typeface="Wingdings" panose="05000000000000000000" pitchFamily="2" charset="2"/>
              <a:buChar char="v"/>
            </a:pPr>
            <a:endParaRPr lang="en-GB" sz="1400" dirty="0"/>
          </a:p>
          <a:p>
            <a:pPr marL="285750" indent="-285750">
              <a:buFont typeface="Wingdings" panose="05000000000000000000" pitchFamily="2" charset="2"/>
              <a:buChar char="v"/>
            </a:pPr>
            <a:r>
              <a:rPr lang="en-GB" sz="1400" dirty="0"/>
              <a:t>CLEARLY DEFINE THE PURPOSE OF THE RESEARCH  INCLUDING THE TARGET MARKET AND SPECIFIC RESEARCH QUESTIONS</a:t>
            </a:r>
          </a:p>
          <a:p>
            <a:pPr marL="285750" indent="-285750">
              <a:buFont typeface="Wingdings" panose="05000000000000000000" pitchFamily="2" charset="2"/>
              <a:buChar char="v"/>
            </a:pPr>
            <a:endParaRPr lang="en-GB" sz="1400" dirty="0"/>
          </a:p>
          <a:p>
            <a:pPr marL="285750" indent="-285750">
              <a:buFont typeface="Wingdings" panose="05000000000000000000" pitchFamily="2" charset="2"/>
              <a:buChar char="v"/>
            </a:pPr>
            <a:r>
              <a:rPr lang="en-GB" sz="1400" dirty="0"/>
              <a:t>COLLECT EXISTING DATA FROM VARIOUS SOURCESSUCH AS INDUSTRY REPORTS, ONLINE DATABASE TO GAIN A BROAD UNDERSTANDING OF THE MARKET  AND INDUSTRY TRENDS</a:t>
            </a:r>
          </a:p>
          <a:p>
            <a:pPr marL="285750" indent="-285750">
              <a:buFont typeface="Wingdings" panose="05000000000000000000" pitchFamily="2" charset="2"/>
              <a:buChar char="v"/>
            </a:pPr>
            <a:endParaRPr lang="en-GB" sz="1400" dirty="0"/>
          </a:p>
          <a:p>
            <a:pPr marL="285750" indent="-285750">
              <a:buFont typeface="Wingdings" panose="05000000000000000000" pitchFamily="2" charset="2"/>
              <a:buChar char="v"/>
            </a:pPr>
            <a:r>
              <a:rPr lang="en-GB" sz="1400" dirty="0"/>
              <a:t>ORGANISE AND ANALYSE THE  DATA USING STATISTICAL AND QUALITATIVE METHODS TO IDENTIFY TRENDS, PATTERNS AND INSIGHTS</a:t>
            </a:r>
          </a:p>
          <a:p>
            <a:pPr marL="285750" indent="-285750">
              <a:buFont typeface="Wingdings" panose="05000000000000000000" pitchFamily="2" charset="2"/>
              <a:buChar char="v"/>
            </a:pPr>
            <a:endParaRPr lang="en-GB" sz="1400" dirty="0"/>
          </a:p>
          <a:p>
            <a:pPr marL="285750" indent="-285750">
              <a:buFont typeface="Wingdings" panose="05000000000000000000" pitchFamily="2" charset="2"/>
              <a:buChar char="v"/>
            </a:pPr>
            <a:r>
              <a:rPr lang="en-GB" sz="1400" dirty="0"/>
              <a:t>BASED ON THE RESEARCH, DEVELOP AN ACTION PLAN THAT OUTLINES SPECIFIC STRATEGY FOR ACHIEVING THE BUSINESS OBJECTIVES</a:t>
            </a:r>
          </a:p>
          <a:p>
            <a:pPr marL="285750" indent="-285750">
              <a:buFont typeface="Wingdings" panose="05000000000000000000" pitchFamily="2" charset="2"/>
              <a:buChar char="v"/>
            </a:pPr>
            <a:endParaRPr lang="en-GB" sz="1400" dirty="0"/>
          </a:p>
        </p:txBody>
      </p:sp>
      <p:sp>
        <p:nvSpPr>
          <p:cNvPr id="5" name="Text Placeholder 4">
            <a:extLst>
              <a:ext uri="{FF2B5EF4-FFF2-40B4-BE49-F238E27FC236}">
                <a16:creationId xmlns:a16="http://schemas.microsoft.com/office/drawing/2014/main" id="{C4228F78-1E7B-B237-F0A3-C13CDF7B9EFD}"/>
              </a:ext>
            </a:extLst>
          </p:cNvPr>
          <p:cNvSpPr>
            <a:spLocks noGrp="1"/>
          </p:cNvSpPr>
          <p:nvPr>
            <p:ph type="body" sz="half" idx="2"/>
          </p:nvPr>
        </p:nvSpPr>
        <p:spPr/>
        <p:txBody>
          <a:bodyPr>
            <a:normAutofit lnSpcReduction="10000"/>
          </a:bodyPr>
          <a:lstStyle/>
          <a:p>
            <a:pPr marL="342900" indent="-342900">
              <a:buFont typeface="Wingdings" panose="05000000000000000000" pitchFamily="2" charset="2"/>
              <a:buChar char="q"/>
            </a:pPr>
            <a:r>
              <a:rPr lang="en-GB" dirty="0"/>
              <a:t>CONDUCT PRIMARY RESEARCH.</a:t>
            </a:r>
          </a:p>
          <a:p>
            <a:pPr marL="342900" indent="-342900">
              <a:buFont typeface="Wingdings" panose="05000000000000000000" pitchFamily="2" charset="2"/>
              <a:buChar char="q"/>
            </a:pPr>
            <a:r>
              <a:rPr lang="en-GB" dirty="0"/>
              <a:t>DEFINE RESEARCH OBJECTIVES</a:t>
            </a:r>
          </a:p>
          <a:p>
            <a:pPr marL="342900" indent="-342900">
              <a:buFont typeface="Wingdings" panose="05000000000000000000" pitchFamily="2" charset="2"/>
              <a:buChar char="q"/>
            </a:pPr>
            <a:r>
              <a:rPr lang="en-GB" dirty="0"/>
              <a:t>GATHER SECONDARY  DATA</a:t>
            </a:r>
          </a:p>
          <a:p>
            <a:pPr marL="342900" indent="-342900">
              <a:buFont typeface="Wingdings" panose="05000000000000000000" pitchFamily="2" charset="2"/>
              <a:buChar char="q"/>
            </a:pPr>
            <a:r>
              <a:rPr lang="en-GB" dirty="0"/>
              <a:t>ANALYSE THE DATA</a:t>
            </a:r>
          </a:p>
          <a:p>
            <a:pPr marL="342900" indent="-342900">
              <a:buFont typeface="Wingdings" panose="05000000000000000000" pitchFamily="2" charset="2"/>
              <a:buChar char="q"/>
            </a:pPr>
            <a:r>
              <a:rPr lang="en-GB" dirty="0"/>
              <a:t>DEVELOP AN ACTION PLAN</a:t>
            </a:r>
          </a:p>
        </p:txBody>
      </p:sp>
    </p:spTree>
    <p:extLst>
      <p:ext uri="{BB962C8B-B14F-4D97-AF65-F5344CB8AC3E}">
        <p14:creationId xmlns:p14="http://schemas.microsoft.com/office/powerpoint/2010/main" val="2296477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540CC-9FDE-8C2A-4203-E4B44F4D2C80}"/>
              </a:ext>
            </a:extLst>
          </p:cNvPr>
          <p:cNvSpPr>
            <a:spLocks noGrp="1"/>
          </p:cNvSpPr>
          <p:nvPr>
            <p:ph type="title"/>
          </p:nvPr>
        </p:nvSpPr>
        <p:spPr>
          <a:xfrm>
            <a:off x="1071607" y="1011237"/>
            <a:ext cx="3906000" cy="1834599"/>
          </a:xfrm>
        </p:spPr>
        <p:txBody>
          <a:bodyPr>
            <a:normAutofit fontScale="90000"/>
          </a:bodyPr>
          <a:lstStyle/>
          <a:p>
            <a:r>
              <a:rPr lang="en-GB" dirty="0"/>
              <a:t>ESTABLISH COMPANIES WITH EXPERIENCED LEADERSHIP TEAMS </a:t>
            </a:r>
          </a:p>
        </p:txBody>
      </p:sp>
      <p:sp>
        <p:nvSpPr>
          <p:cNvPr id="3" name="Content Placeholder 2">
            <a:extLst>
              <a:ext uri="{FF2B5EF4-FFF2-40B4-BE49-F238E27FC236}">
                <a16:creationId xmlns:a16="http://schemas.microsoft.com/office/drawing/2014/main" id="{146D9998-E342-D50D-E59F-966D47EAFFCC}"/>
              </a:ext>
            </a:extLst>
          </p:cNvPr>
          <p:cNvSpPr>
            <a:spLocks noGrp="1"/>
          </p:cNvSpPr>
          <p:nvPr>
            <p:ph idx="1"/>
          </p:nvPr>
        </p:nvSpPr>
        <p:spPr/>
        <p:txBody>
          <a:bodyPr>
            <a:normAutofit/>
          </a:bodyPr>
          <a:lstStyle/>
          <a:p>
            <a:pPr marL="285750" indent="-285750">
              <a:buFont typeface="Wingdings" panose="05000000000000000000" pitchFamily="2" charset="2"/>
              <a:buChar char="v"/>
            </a:pPr>
            <a:r>
              <a:rPr lang="en-GB" sz="1400" dirty="0"/>
              <a:t>CONDUCT THOROUGH DUE DILIGENCE  TO EVALUATE  THE LEADERSHIP  TEAMS  BACKGROUND, EXPERIENCE, TRACK RECORD OF SUCCESS BEFORE MAKING ANY INVESTMENT DECISIONS</a:t>
            </a:r>
          </a:p>
          <a:p>
            <a:pPr marL="285750" indent="-285750">
              <a:buFont typeface="Wingdings" panose="05000000000000000000" pitchFamily="2" charset="2"/>
              <a:buChar char="v"/>
            </a:pPr>
            <a:endParaRPr lang="en-GB" sz="1400" dirty="0"/>
          </a:p>
          <a:p>
            <a:pPr marL="285750" indent="-285750">
              <a:buFont typeface="Wingdings" panose="05000000000000000000" pitchFamily="2" charset="2"/>
              <a:buChar char="v"/>
            </a:pPr>
            <a:r>
              <a:rPr lang="en-GB" sz="1400" dirty="0"/>
              <a:t>ASSESS THE LEADERSHIP  TEAM KNOWLEDGE  OF THE INDUSTRY INCLUDING THEIR UNDERSTANDING OF MARKET TRENDS, CUSTOMER NEEDS AND COMPETITIVE LANDSCAPE</a:t>
            </a:r>
          </a:p>
          <a:p>
            <a:pPr marL="285750" indent="-285750">
              <a:buFont typeface="Wingdings" panose="05000000000000000000" pitchFamily="2" charset="2"/>
              <a:buChar char="v"/>
            </a:pPr>
            <a:endParaRPr lang="en-GB" sz="1400" dirty="0"/>
          </a:p>
          <a:p>
            <a:pPr marL="285750" indent="-285750">
              <a:buFont typeface="Wingdings" panose="05000000000000000000" pitchFamily="2" charset="2"/>
              <a:buChar char="v"/>
            </a:pPr>
            <a:r>
              <a:rPr lang="en-GB" sz="1400" dirty="0"/>
              <a:t>REVIEW THE PAST PERFORMANCE UNDER THE LEADERSHIP OF THE CURRENT TEAM INCLUDING REVENUE GROWTH, MARKET SHARE AND PROFITABILITY</a:t>
            </a:r>
          </a:p>
          <a:p>
            <a:pPr marL="285750" indent="-285750">
              <a:buFont typeface="Wingdings" panose="05000000000000000000" pitchFamily="2" charset="2"/>
              <a:buChar char="v"/>
            </a:pPr>
            <a:endParaRPr lang="en-GB" sz="1400" dirty="0"/>
          </a:p>
          <a:p>
            <a:pPr marL="285750" indent="-285750">
              <a:buFont typeface="Wingdings" panose="05000000000000000000" pitchFamily="2" charset="2"/>
              <a:buChar char="v"/>
            </a:pPr>
            <a:r>
              <a:rPr lang="en-GB" sz="1400" dirty="0"/>
              <a:t>EVALUATE  THE LEADERSHIP COMMUNICATION SKILLS,  MANAGEMENT STYLE AND THE ABILITY TO INSPIRE AND MOTIVATE EMPLOYEES</a:t>
            </a:r>
          </a:p>
        </p:txBody>
      </p:sp>
      <p:sp>
        <p:nvSpPr>
          <p:cNvPr id="4" name="Text Placeholder 3">
            <a:extLst>
              <a:ext uri="{FF2B5EF4-FFF2-40B4-BE49-F238E27FC236}">
                <a16:creationId xmlns:a16="http://schemas.microsoft.com/office/drawing/2014/main" id="{2363EFC7-4F6B-EC05-6DDF-311782317FD2}"/>
              </a:ext>
            </a:extLst>
          </p:cNvPr>
          <p:cNvSpPr>
            <a:spLocks noGrp="1"/>
          </p:cNvSpPr>
          <p:nvPr>
            <p:ph type="body" sz="half" idx="2"/>
          </p:nvPr>
        </p:nvSpPr>
        <p:spPr>
          <a:xfrm>
            <a:off x="1079499" y="3032448"/>
            <a:ext cx="3905999" cy="2738351"/>
          </a:xfrm>
        </p:spPr>
        <p:txBody>
          <a:bodyPr>
            <a:normAutofit/>
          </a:bodyPr>
          <a:lstStyle/>
          <a:p>
            <a:pPr marL="342900" indent="-342900">
              <a:buFont typeface="Wingdings" panose="05000000000000000000" pitchFamily="2" charset="2"/>
              <a:buChar char="q"/>
            </a:pPr>
            <a:r>
              <a:rPr lang="en-GB" dirty="0"/>
              <a:t>CONDUCT DUE DILIGENCE</a:t>
            </a:r>
          </a:p>
          <a:p>
            <a:pPr marL="342900" indent="-342900">
              <a:buFont typeface="Wingdings" panose="05000000000000000000" pitchFamily="2" charset="2"/>
              <a:buChar char="q"/>
            </a:pPr>
            <a:r>
              <a:rPr lang="en-GB" dirty="0"/>
              <a:t>ANALYSE INDUSTRY EXPERTISE</a:t>
            </a:r>
          </a:p>
          <a:p>
            <a:pPr marL="342900" indent="-342900">
              <a:buFont typeface="Wingdings" panose="05000000000000000000" pitchFamily="2" charset="2"/>
              <a:buChar char="q"/>
            </a:pPr>
            <a:r>
              <a:rPr lang="en-GB" dirty="0"/>
              <a:t>REVIEW PAST PERFORMANCE</a:t>
            </a:r>
          </a:p>
          <a:p>
            <a:pPr marL="342900" indent="-342900">
              <a:buFont typeface="Wingdings" panose="05000000000000000000" pitchFamily="2" charset="2"/>
              <a:buChar char="q"/>
            </a:pPr>
            <a:r>
              <a:rPr lang="en-GB" dirty="0"/>
              <a:t>EVALUATE LEADERSHIP STYLE </a:t>
            </a:r>
          </a:p>
          <a:p>
            <a:pPr marL="342900" indent="-342900">
              <a:buFont typeface="Wingdings" panose="05000000000000000000" pitchFamily="2" charset="2"/>
              <a:buChar char="q"/>
            </a:pPr>
            <a:endParaRPr lang="en-GB" dirty="0"/>
          </a:p>
        </p:txBody>
      </p:sp>
    </p:spTree>
    <p:extLst>
      <p:ext uri="{BB962C8B-B14F-4D97-AF65-F5344CB8AC3E}">
        <p14:creationId xmlns:p14="http://schemas.microsoft.com/office/powerpoint/2010/main" val="3453026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1B5E2-74EE-DA79-BB85-C652F5022BEF}"/>
              </a:ext>
            </a:extLst>
          </p:cNvPr>
          <p:cNvSpPr>
            <a:spLocks noGrp="1"/>
          </p:cNvSpPr>
          <p:nvPr>
            <p:ph type="title"/>
          </p:nvPr>
        </p:nvSpPr>
        <p:spPr>
          <a:xfrm>
            <a:off x="1071607" y="1011237"/>
            <a:ext cx="3906000" cy="1564011"/>
          </a:xfrm>
        </p:spPr>
        <p:txBody>
          <a:bodyPr>
            <a:normAutofit fontScale="90000"/>
          </a:bodyPr>
          <a:lstStyle/>
          <a:p>
            <a:r>
              <a:rPr lang="en-GB" dirty="0"/>
              <a:t>DIVERSIFY INVESTMENT PORTFOLIO OF THESE COMPANIES</a:t>
            </a:r>
          </a:p>
        </p:txBody>
      </p:sp>
      <p:sp>
        <p:nvSpPr>
          <p:cNvPr id="3" name="Content Placeholder 2">
            <a:extLst>
              <a:ext uri="{FF2B5EF4-FFF2-40B4-BE49-F238E27FC236}">
                <a16:creationId xmlns:a16="http://schemas.microsoft.com/office/drawing/2014/main" id="{033C209B-8992-BA45-DCCC-F7FE6DFC96C1}"/>
              </a:ext>
            </a:extLst>
          </p:cNvPr>
          <p:cNvSpPr>
            <a:spLocks noGrp="1"/>
          </p:cNvSpPr>
          <p:nvPr>
            <p:ph idx="1"/>
          </p:nvPr>
        </p:nvSpPr>
        <p:spPr>
          <a:xfrm>
            <a:off x="5537200" y="955230"/>
            <a:ext cx="5583193" cy="5137660"/>
          </a:xfrm>
        </p:spPr>
        <p:txBody>
          <a:bodyPr>
            <a:normAutofit lnSpcReduction="10000"/>
          </a:bodyPr>
          <a:lstStyle/>
          <a:p>
            <a:pPr marL="285750" indent="-285750">
              <a:buFont typeface="Wingdings" panose="05000000000000000000" pitchFamily="2" charset="2"/>
              <a:buChar char="v"/>
            </a:pPr>
            <a:r>
              <a:rPr lang="en-GB" sz="1400" dirty="0"/>
              <a:t>UNICORN COMPANIES  MAY INVEST IN VARIOUS SECTOR  TO SPREAD THEIR RISK AND TAKE ADVANTAGE OF DIFFERENT  GROWTH OPPORTUNITIES. </a:t>
            </a:r>
          </a:p>
          <a:p>
            <a:pPr marL="285750" indent="-285750">
              <a:buFont typeface="Wingdings" panose="05000000000000000000" pitchFamily="2" charset="2"/>
              <a:buChar char="v"/>
            </a:pPr>
            <a:r>
              <a:rPr lang="en-GB" sz="1400" dirty="0"/>
              <a:t>EXAMPLES  ARE COMPANIES THAT PRIMARILY OPERATES IN TECHNOLOGY MAY  INVEST IN REAL ESTATE OR  HEALTHCARE TO DIVERSIFY THEIR PORTFOLIO</a:t>
            </a:r>
          </a:p>
          <a:p>
            <a:pPr marL="285750" indent="-285750">
              <a:buFont typeface="Wingdings" panose="05000000000000000000" pitchFamily="2" charset="2"/>
              <a:buChar char="v"/>
            </a:pPr>
            <a:endParaRPr lang="en-GB" sz="1400" dirty="0"/>
          </a:p>
          <a:p>
            <a:pPr marL="285750" indent="-285750">
              <a:buFont typeface="Wingdings" panose="05000000000000000000" pitchFamily="2" charset="2"/>
              <a:buChar char="v"/>
            </a:pPr>
            <a:endParaRPr lang="en-GB" sz="1400" dirty="0"/>
          </a:p>
          <a:p>
            <a:pPr marL="285750" indent="-285750">
              <a:buFont typeface="Wingdings" panose="05000000000000000000" pitchFamily="2" charset="2"/>
              <a:buChar char="v"/>
            </a:pPr>
            <a:r>
              <a:rPr lang="en-GB" sz="1400" dirty="0"/>
              <a:t>UNICORN COMPANIES MAY INVEST IN COMPANIES AT DIFFERENT STAGES OF DEVELOPMENTS FROM  STARTUPS TO  ESTABLISHED COMPANIES. THIS ALLOWS THEM TO SPREAD THEIR RISK ACROSS DIFFERENT  INVESTMENT HORIZON AND  EARN HIGHER RETURNS</a:t>
            </a:r>
          </a:p>
          <a:p>
            <a:pPr marL="285750" indent="-285750">
              <a:buFont typeface="Wingdings" panose="05000000000000000000" pitchFamily="2" charset="2"/>
              <a:buChar char="v"/>
            </a:pPr>
            <a:endParaRPr lang="en-GB" sz="1400" dirty="0"/>
          </a:p>
          <a:p>
            <a:pPr marL="285750" indent="-285750">
              <a:buFont typeface="Wingdings" panose="05000000000000000000" pitchFamily="2" charset="2"/>
              <a:buChar char="v"/>
            </a:pPr>
            <a:endParaRPr lang="en-GB" sz="1400" dirty="0"/>
          </a:p>
          <a:p>
            <a:pPr marL="285750" indent="-285750">
              <a:buFont typeface="Wingdings" panose="05000000000000000000" pitchFamily="2" charset="2"/>
              <a:buChar char="v"/>
            </a:pPr>
            <a:r>
              <a:rPr lang="en-GB" sz="1400" dirty="0"/>
              <a:t>UNICORN COMPANIES MAY INVEST IN  COMPANIES  LOCATED IN DIFFERENT  REGIONS OR COUNTRIES TO DIVERSIFY THEIR PORTFOLIO  GEOGRAPHICALLY.</a:t>
            </a:r>
          </a:p>
          <a:p>
            <a:pPr marL="285750" indent="-285750">
              <a:buFont typeface="Wingdings" panose="05000000000000000000" pitchFamily="2" charset="2"/>
              <a:buChar char="v"/>
            </a:pPr>
            <a:r>
              <a:rPr lang="en-GB" sz="1400" dirty="0"/>
              <a:t>THIS MAY HELP MITIGATE RISK  ASSSOCIATED WITH POLITICAL INSTABILITY  IN  A CERTAIN REGION</a:t>
            </a:r>
          </a:p>
          <a:p>
            <a:pPr marL="285750" indent="-285750">
              <a:buFont typeface="Wingdings" panose="05000000000000000000" pitchFamily="2" charset="2"/>
              <a:buChar char="v"/>
            </a:pPr>
            <a:endParaRPr lang="en-GB" sz="1400" dirty="0"/>
          </a:p>
          <a:p>
            <a:pPr marL="285750" indent="-285750">
              <a:buFont typeface="Wingdings" panose="05000000000000000000" pitchFamily="2" charset="2"/>
              <a:buChar char="v"/>
            </a:pPr>
            <a:endParaRPr lang="en-GB" sz="1400" dirty="0"/>
          </a:p>
        </p:txBody>
      </p:sp>
      <p:sp>
        <p:nvSpPr>
          <p:cNvPr id="4" name="Text Placeholder 3">
            <a:extLst>
              <a:ext uri="{FF2B5EF4-FFF2-40B4-BE49-F238E27FC236}">
                <a16:creationId xmlns:a16="http://schemas.microsoft.com/office/drawing/2014/main" id="{24922951-AF14-C5AB-1B48-9312B8692E52}"/>
              </a:ext>
            </a:extLst>
          </p:cNvPr>
          <p:cNvSpPr>
            <a:spLocks noGrp="1"/>
          </p:cNvSpPr>
          <p:nvPr>
            <p:ph type="body" sz="half" idx="2"/>
          </p:nvPr>
        </p:nvSpPr>
        <p:spPr/>
        <p:txBody>
          <a:bodyPr>
            <a:normAutofit fontScale="92500" lnSpcReduction="20000"/>
          </a:bodyPr>
          <a:lstStyle/>
          <a:p>
            <a:pPr marL="342900" indent="-342900">
              <a:buFont typeface="Wingdings" panose="05000000000000000000" pitchFamily="2" charset="2"/>
              <a:buChar char="q"/>
            </a:pPr>
            <a:r>
              <a:rPr lang="en-GB" dirty="0"/>
              <a:t>INVESTING IN DIFFERENT SECTOR</a:t>
            </a:r>
          </a:p>
          <a:p>
            <a:pPr marL="342900" indent="-342900">
              <a:buFont typeface="Wingdings" panose="05000000000000000000" pitchFamily="2" charset="2"/>
              <a:buChar char="q"/>
            </a:pPr>
            <a:endParaRPr lang="en-GB" dirty="0"/>
          </a:p>
          <a:p>
            <a:pPr marL="342900" indent="-342900">
              <a:buFont typeface="Wingdings" panose="05000000000000000000" pitchFamily="2" charset="2"/>
              <a:buChar char="q"/>
            </a:pPr>
            <a:r>
              <a:rPr lang="en-GB" dirty="0"/>
              <a:t>INVESTING  IN DIFFERENT STAGES</a:t>
            </a:r>
          </a:p>
          <a:p>
            <a:endParaRPr lang="en-GB" dirty="0"/>
          </a:p>
          <a:p>
            <a:pPr marL="342900" indent="-342900">
              <a:buFont typeface="Wingdings" panose="05000000000000000000" pitchFamily="2" charset="2"/>
              <a:buChar char="q"/>
            </a:pPr>
            <a:r>
              <a:rPr lang="en-GB" dirty="0"/>
              <a:t>INVESTING IN DIFFERENT GEOGRAPHICAL LOCATION</a:t>
            </a:r>
          </a:p>
        </p:txBody>
      </p:sp>
    </p:spTree>
    <p:extLst>
      <p:ext uri="{BB962C8B-B14F-4D97-AF65-F5344CB8AC3E}">
        <p14:creationId xmlns:p14="http://schemas.microsoft.com/office/powerpoint/2010/main" val="2592963028"/>
      </p:ext>
    </p:extLst>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0</TotalTime>
  <Words>441</Words>
  <Application>Microsoft Office PowerPoint</Application>
  <PresentationFormat>Widescreen</PresentationFormat>
  <Paragraphs>61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Avenir Next LT Pro Light</vt:lpstr>
      <vt:lpstr>Rockwell Nova Light</vt:lpstr>
      <vt:lpstr>Wingdings</vt:lpstr>
      <vt:lpstr>LeafVTI</vt:lpstr>
      <vt:lpstr>DATA ANALYTICS PROJECT FOR UNICORN COMPANIES</vt:lpstr>
      <vt:lpstr>DATA FINDINGS</vt:lpstr>
      <vt:lpstr>COMPANIES BUSINESS MODELS</vt:lpstr>
      <vt:lpstr>ESTABLISH COMPANIES WITH HIGH GROWTH POTENTIAL</vt:lpstr>
      <vt:lpstr>ESTABLISH COMPANIES WITH EXPERIENCED LEADERSHIP TEAMS </vt:lpstr>
      <vt:lpstr>DIVERSIFY INVESTMENT PORTFOLIO OF THESE COMPANIES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PROJECT FOR UNICORN COMPANIES</dc:title>
  <dc:creator>JOY OMOKPO</dc:creator>
  <cp:lastModifiedBy>JOY OMOKPO</cp:lastModifiedBy>
  <cp:revision>1</cp:revision>
  <dcterms:created xsi:type="dcterms:W3CDTF">2023-08-22T08:53:06Z</dcterms:created>
  <dcterms:modified xsi:type="dcterms:W3CDTF">2023-08-22T18:45:58Z</dcterms:modified>
</cp:coreProperties>
</file>