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Maven Pro SemiBold"/>
      <p:regular r:id="rId48"/>
      <p:bold r:id="rId49"/>
    </p:embeddedFont>
    <p:embeddedFont>
      <p:font typeface="Maven Pro"/>
      <p:regular r:id="rId50"/>
      <p:bold r:id="rId51"/>
    </p:embeddedFont>
    <p:embeddedFont>
      <p:font typeface="Maven Pro Medium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D83469-FAB8-46C6-BFB1-13DFBF24A014}">
  <a:tblStyle styleId="{D5D83469-FAB8-46C6-BFB1-13DFBF24A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Nunito-regular.fntdata"/><Relationship Id="rId43" Type="http://schemas.openxmlformats.org/officeDocument/2006/relationships/slide" Target="slides/slide37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avenProSemiBold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MavenPro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avenPro-bold.fntdata"/><Relationship Id="rId50" Type="http://schemas.openxmlformats.org/officeDocument/2006/relationships/font" Target="fonts/MavenPro-regular.fntdata"/><Relationship Id="rId53" Type="http://schemas.openxmlformats.org/officeDocument/2006/relationships/font" Target="fonts/MavenProMedium-bold.fntdata"/><Relationship Id="rId52" Type="http://schemas.openxmlformats.org/officeDocument/2006/relationships/font" Target="fonts/MavenProMedium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fa7f26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efa7f26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efa7f2674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efa7f2674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efa7f2674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efa7f2674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efa7f2674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efa7f2674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efa7f2674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efa7f2674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efa7f2674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efa7f2674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efa7f2674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efa7f2674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efa7f2674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efa7f2674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efa7f2674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efa7f2674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efa7f2674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efa7f2674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efa7f2674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efa7f2674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efa7f2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efa7f2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efa7f2674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efa7f2674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db09eb3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db09eb3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db09eb3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db09eb3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db09eb3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db09eb3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db09eb3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db09eb3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db09eb3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db09eb3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db09eb3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db09eb3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db09eb3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db09eb3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db09eb37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db09eb37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db09eb37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db09eb37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efa7f26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efa7f26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db09eb37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db09eb3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db09eb3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db09eb3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db09eb37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db09eb37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db09eb3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db09eb3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db09eb37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db09eb37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db09eb37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db09eb37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db09eb3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db09eb3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db09eb37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db09eb37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efa7f2674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efa7f2674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efa7f2674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efa7f2674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efa7f2674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efa7f2674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efa7f2674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efa7f2674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efa7f2674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efa7f2674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efa7f2674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efa7f2674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6.jpg"/><Relationship Id="rId6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jpg"/><Relationship Id="rId4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Relationship Id="rId5" Type="http://schemas.openxmlformats.org/officeDocument/2006/relationships/image" Target="../media/image2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Workshop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Mentorship 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/>
        </p:nvSpPr>
        <p:spPr>
          <a:xfrm>
            <a:off x="1143000" y="43575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 SemiBold"/>
                <a:ea typeface="Maven Pro SemiBold"/>
                <a:cs typeface="Maven Pro SemiBold"/>
                <a:sym typeface="Maven Pro SemiBold"/>
              </a:rPr>
              <a:t>Current</a:t>
            </a:r>
            <a:endParaRPr sz="30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66" name="Google Shape;3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775" y="1175100"/>
            <a:ext cx="3756450" cy="37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777613"/>
            <a:ext cx="3600450" cy="35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852"/>
            <a:ext cx="9144000" cy="513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350" y="152400"/>
            <a:ext cx="52013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00" y="0"/>
            <a:ext cx="4410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/>
        </p:nvSpPr>
        <p:spPr>
          <a:xfrm>
            <a:off x="1143000" y="237165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aven Pro"/>
                <a:ea typeface="Maven Pro"/>
                <a:cs typeface="Maven Pro"/>
                <a:sym typeface="Maven Pro"/>
              </a:rPr>
              <a:t>Arduino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0" y="285750"/>
            <a:ext cx="8053401" cy="4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1303800" y="598575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Specifications </a:t>
            </a:r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1276350" y="1447800"/>
            <a:ext cx="7346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Microcontroller                            	:   ATmega328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Operating Voltage                      	:   5 V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Input Voltage (Recommended)  	:   7-12 V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Input Voltage (Limits)                 	:   6-20 V	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Digital I/O pins                             	:   14 ( PWM pin = 6)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Analog Input Pins                        	:   6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DC Current per I/O pin                	:   40mA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DC Current for 3.3V pin              	:   50mA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Flash Memory                              	:   32 KB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 Medium"/>
              <a:buChar char="●"/>
            </a:pPr>
            <a:r>
              <a:rPr lang="en" sz="1900">
                <a:latin typeface="Maven Pro Medium"/>
                <a:ea typeface="Maven Pro Medium"/>
                <a:cs typeface="Maven Pro Medium"/>
                <a:sym typeface="Maven Pro Medium"/>
              </a:rPr>
              <a:t>Clock Speed                                 	:   16 MHz</a:t>
            </a:r>
            <a:endParaRPr sz="19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870350"/>
            <a:ext cx="8838450" cy="34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622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 :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303800" y="1709725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85" name="Google Shape;285;p14"/>
          <p:cNvGraphicFramePr/>
          <p:nvPr/>
        </p:nvGraphicFramePr>
        <p:xfrm>
          <a:off x="1303800" y="14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{D5D83469-FAB8-46C6-BFB1-13DFBF24A014}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Date</a:t>
                      </a:r>
                      <a:endParaRPr sz="2000"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Event</a:t>
                      </a:r>
                      <a:endParaRPr sz="2000"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24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Circuits &amp; Arduino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25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Working Principle of Different Sensors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26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Line Follower Robot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27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Project Hunt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28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Project Hunt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29 March 2022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Project Hunt</a:t>
                      </a:r>
                      <a:endParaRPr sz="18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2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485775"/>
            <a:ext cx="38100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/>
        </p:nvSpPr>
        <p:spPr>
          <a:xfrm>
            <a:off x="1780750" y="3633050"/>
            <a:ext cx="4579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Shields are </a:t>
            </a:r>
            <a:r>
              <a:rPr b="1" lang="en" sz="1100"/>
              <a:t>boards that can be plugged on top of the Arduino PCB extending its capabilities</a:t>
            </a:r>
            <a:r>
              <a:rPr lang="en" sz="1100"/>
              <a:t>. The different shields follow the same philosophy as the original toolkit: they are easy to mount, and cheap to produce.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1780750" y="596225"/>
            <a:ext cx="457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It is to let a shield know what voltage levels to expect on the IO pins from the underlying Arduino.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3.3V or 5V.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200" y="1476575"/>
            <a:ext cx="2534299" cy="19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50" y="136500"/>
            <a:ext cx="6100300" cy="38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5"/>
          <p:cNvSpPr txBox="1"/>
          <p:nvPr/>
        </p:nvSpPr>
        <p:spPr>
          <a:xfrm>
            <a:off x="2282400" y="3990775"/>
            <a:ext cx="4579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Always read resistors from left to right</a:t>
            </a:r>
            <a:r>
              <a:rPr lang="en" sz="1100"/>
              <a:t>. - Resistors never start with a metallic band on the left. If you have a resistor with a gold or silver band on one end, you have a 5% or 10% tolerance resistor. Position the resistor with this band on the right side and again read your resistor from left to right.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311288" y="1177725"/>
            <a:ext cx="4231375" cy="27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856288" y="958088"/>
            <a:ext cx="4061375" cy="2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775" y="152400"/>
            <a:ext cx="23812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8488" y="2171750"/>
            <a:ext cx="1647825" cy="27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5400"/>
            <a:ext cx="4710800" cy="34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644" y="835400"/>
            <a:ext cx="4401356" cy="3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0900"/>
            <a:ext cx="8839200" cy="43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3950"/>
            <a:ext cx="4237224" cy="2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50" y="1383951"/>
            <a:ext cx="4624750" cy="23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0388"/>
            <a:ext cx="3782726" cy="37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26" y="1359000"/>
            <a:ext cx="5056474" cy="242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/>
          <p:nvPr>
            <p:ph idx="4294967295" type="title"/>
          </p:nvPr>
        </p:nvSpPr>
        <p:spPr>
          <a:xfrm>
            <a:off x="2856750" y="2056200"/>
            <a:ext cx="3430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2723856" y="582087"/>
            <a:ext cx="3948000" cy="3948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291" name="Google Shape;291;p15"/>
          <p:cNvGrpSpPr/>
          <p:nvPr/>
        </p:nvGrpSpPr>
        <p:grpSpPr>
          <a:xfrm>
            <a:off x="3619861" y="407378"/>
            <a:ext cx="2166000" cy="2166000"/>
            <a:chOff x="3619861" y="407378"/>
            <a:chExt cx="2166000" cy="2166000"/>
          </a:xfrm>
        </p:grpSpPr>
        <p:sp>
          <p:nvSpPr>
            <p:cNvPr id="292" name="Google Shape;292;p15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3" name="Google Shape;293;p15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Alpha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94" name="Google Shape;294;p15"/>
          <p:cNvGrpSpPr/>
          <p:nvPr/>
        </p:nvGrpSpPr>
        <p:grpSpPr>
          <a:xfrm>
            <a:off x="4648111" y="1143043"/>
            <a:ext cx="2166000" cy="2166000"/>
            <a:chOff x="4648111" y="1143043"/>
            <a:chExt cx="2166000" cy="2166000"/>
          </a:xfrm>
        </p:grpSpPr>
        <p:sp>
          <p:nvSpPr>
            <p:cNvPr id="295" name="Google Shape;295;p15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Gama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4238812" y="2357689"/>
            <a:ext cx="2166000" cy="2166000"/>
            <a:chOff x="4238812" y="2357689"/>
            <a:chExt cx="2166000" cy="2166000"/>
          </a:xfrm>
        </p:grpSpPr>
        <p:sp>
          <p:nvSpPr>
            <p:cNvPr id="298" name="Google Shape;298;p15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9" name="Google Shape;299;p15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Epsilon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00" name="Google Shape;300;p15"/>
          <p:cNvGrpSpPr/>
          <p:nvPr/>
        </p:nvGrpSpPr>
        <p:grpSpPr>
          <a:xfrm>
            <a:off x="2983201" y="2357790"/>
            <a:ext cx="2166000" cy="2166000"/>
            <a:chOff x="2983201" y="2357790"/>
            <a:chExt cx="2166000" cy="2166000"/>
          </a:xfrm>
        </p:grpSpPr>
        <p:sp>
          <p:nvSpPr>
            <p:cNvPr id="301" name="Google Shape;301;p15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3243606" y="33090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Delta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03" name="Google Shape;303;p15"/>
          <p:cNvGrpSpPr/>
          <p:nvPr/>
        </p:nvGrpSpPr>
        <p:grpSpPr>
          <a:xfrm>
            <a:off x="2591728" y="1143012"/>
            <a:ext cx="2166000" cy="2166000"/>
            <a:chOff x="2591728" y="1143012"/>
            <a:chExt cx="2166000" cy="2166000"/>
          </a:xfrm>
        </p:grpSpPr>
        <p:sp>
          <p:nvSpPr>
            <p:cNvPr id="304" name="Google Shape;304;p15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05" name="Google Shape;305;p15"/>
            <p:cNvSpPr txBox="1"/>
            <p:nvPr/>
          </p:nvSpPr>
          <p:spPr>
            <a:xfrm>
              <a:off x="2830556" y="16662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Team Beta</a:t>
              </a:r>
              <a:endParaRPr b="1" sz="19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06" name="Google Shape;306;p15"/>
          <p:cNvSpPr/>
          <p:nvPr/>
        </p:nvSpPr>
        <p:spPr>
          <a:xfrm>
            <a:off x="4084942" y="194317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1788325" y="3043250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/>
        </p:nvSpPr>
        <p:spPr>
          <a:xfrm>
            <a:off x="1960500" y="1124850"/>
            <a:ext cx="5223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Char char="❖"/>
            </a:pPr>
            <a:r>
              <a:rPr lang="en" sz="2200">
                <a:latin typeface="Maven Pro Medium"/>
                <a:ea typeface="Maven Pro Medium"/>
                <a:cs typeface="Maven Pro Medium"/>
                <a:sym typeface="Maven Pro Medium"/>
              </a:rPr>
              <a:t>Structure of the code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Char char="❖"/>
            </a:pPr>
            <a:r>
              <a:rPr lang="en" sz="2200">
                <a:latin typeface="Maven Pro Medium"/>
                <a:ea typeface="Maven Pro Medium"/>
                <a:cs typeface="Maven Pro Medium"/>
                <a:sym typeface="Maven Pro Medium"/>
              </a:rPr>
              <a:t>Comments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Char char="❖"/>
            </a:pPr>
            <a:r>
              <a:rPr lang="en" sz="2200">
                <a:latin typeface="Maven Pro Medium"/>
                <a:ea typeface="Maven Pro Medium"/>
                <a:cs typeface="Maven Pro Medium"/>
                <a:sym typeface="Maven Pro Medium"/>
              </a:rPr>
              <a:t>Camel casing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Char char="❖"/>
            </a:pPr>
            <a:r>
              <a:rPr lang="en" sz="2200">
                <a:latin typeface="Maven Pro Medium"/>
                <a:ea typeface="Maven Pro Medium"/>
                <a:cs typeface="Maven Pro Medium"/>
                <a:sym typeface="Maven Pro Medium"/>
              </a:rPr>
              <a:t>Variables &amp; Data Types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Char char="❖"/>
            </a:pPr>
            <a:r>
              <a:rPr lang="en" sz="2200">
                <a:latin typeface="Maven Pro Medium"/>
                <a:ea typeface="Maven Pro Medium"/>
                <a:cs typeface="Maven Pro Medium"/>
                <a:sym typeface="Maven Pro Medium"/>
              </a:rPr>
              <a:t>Operators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Char char="❖"/>
            </a:pPr>
            <a:r>
              <a:rPr lang="en" sz="2200">
                <a:latin typeface="Maven Pro Medium"/>
                <a:ea typeface="Maven Pro Medium"/>
                <a:cs typeface="Maven Pro Medium"/>
                <a:sym typeface="Maven Pro Medium"/>
              </a:rPr>
              <a:t>Control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Char char="❖"/>
            </a:pPr>
            <a:r>
              <a:rPr lang="en" sz="2200">
                <a:latin typeface="Maven Pro Medium"/>
                <a:ea typeface="Maven Pro Medium"/>
                <a:cs typeface="Maven Pro Medium"/>
                <a:sym typeface="Maven Pro Medium"/>
              </a:rPr>
              <a:t>Loops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 Medium"/>
              <a:buChar char="❖"/>
            </a:pPr>
            <a:r>
              <a:rPr lang="en" sz="2200">
                <a:latin typeface="Maven Pro Medium"/>
                <a:ea typeface="Maven Pro Medium"/>
                <a:cs typeface="Maven Pro Medium"/>
                <a:sym typeface="Maven Pro Medium"/>
              </a:rPr>
              <a:t>Functions</a:t>
            </a:r>
            <a:endParaRPr sz="22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1114425"/>
            <a:ext cx="58959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675" y="152400"/>
            <a:ext cx="46326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7075"/>
            <a:ext cx="4578975" cy="336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775" y="1280300"/>
            <a:ext cx="4260224" cy="2582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275" y="1462088"/>
            <a:ext cx="387667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700" y="2329477"/>
            <a:ext cx="2592749" cy="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63" y="458938"/>
            <a:ext cx="5881475" cy="4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963" y="856638"/>
            <a:ext cx="4840075" cy="3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257175"/>
            <a:ext cx="60388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/>
        </p:nvSpPr>
        <p:spPr>
          <a:xfrm>
            <a:off x="797750" y="9190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Alpha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797750" y="16453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Beta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797750" y="23716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Gama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797750" y="30979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Delta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797750" y="3824250"/>
            <a:ext cx="157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ven Pro SemiBold"/>
                <a:ea typeface="Maven Pro SemiBold"/>
                <a:cs typeface="Maven Pro SemiBold"/>
                <a:sym typeface="Maven Pro SemiBold"/>
              </a:rPr>
              <a:t>Team Epsilon</a:t>
            </a:r>
            <a:endParaRPr sz="1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cxnSp>
        <p:nvCxnSpPr>
          <p:cNvPr id="317" name="Google Shape;317;p16"/>
          <p:cNvCxnSpPr/>
          <p:nvPr/>
        </p:nvCxnSpPr>
        <p:spPr>
          <a:xfrm>
            <a:off x="2407450" y="11382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6"/>
          <p:cNvCxnSpPr/>
          <p:nvPr/>
        </p:nvCxnSpPr>
        <p:spPr>
          <a:xfrm>
            <a:off x="2371850" y="18625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6"/>
          <p:cNvCxnSpPr/>
          <p:nvPr/>
        </p:nvCxnSpPr>
        <p:spPr>
          <a:xfrm>
            <a:off x="2371850" y="25888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6"/>
          <p:cNvCxnSpPr/>
          <p:nvPr/>
        </p:nvCxnSpPr>
        <p:spPr>
          <a:xfrm>
            <a:off x="2371850" y="33151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6"/>
          <p:cNvCxnSpPr/>
          <p:nvPr/>
        </p:nvCxnSpPr>
        <p:spPr>
          <a:xfrm>
            <a:off x="2407450" y="4041450"/>
            <a:ext cx="642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6"/>
          <p:cNvSpPr txBox="1"/>
          <p:nvPr/>
        </p:nvSpPr>
        <p:spPr>
          <a:xfrm>
            <a:off x="3455200" y="9441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Shad &amp; Joy Raj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3" name="Google Shape;323;p16"/>
          <p:cNvSpPr txBox="1"/>
          <p:nvPr/>
        </p:nvSpPr>
        <p:spPr>
          <a:xfrm>
            <a:off x="3455200" y="16684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Mowaz &amp; Sajjad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3455200" y="23716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Aditto &amp; Nihal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3455200" y="30748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Afif &amp; Razin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3455200" y="3778050"/>
            <a:ext cx="204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aven Pro Medium"/>
                <a:ea typeface="Maven Pro Medium"/>
                <a:cs typeface="Maven Pro Medium"/>
                <a:sym typeface="Maven Pro Medium"/>
              </a:rPr>
              <a:t>Pramit &amp; Anwoy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5681675" y="2170500"/>
            <a:ext cx="845400" cy="817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6777050" y="2394750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Medium"/>
                <a:ea typeface="Maven Pro Medium"/>
                <a:cs typeface="Maven Pro Medium"/>
                <a:sym typeface="Maven Pro Medium"/>
              </a:rPr>
              <a:t>Juniors (2019 Batch)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type="title"/>
          </p:nvPr>
        </p:nvSpPr>
        <p:spPr>
          <a:xfrm>
            <a:off x="1303800" y="598575"/>
            <a:ext cx="33120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Circuit</a:t>
            </a:r>
            <a:endParaRPr sz="3100"/>
          </a:p>
        </p:txBody>
      </p:sp>
      <p:sp>
        <p:nvSpPr>
          <p:cNvPr id="334" name="Google Shape;334;p17"/>
          <p:cNvSpPr txBox="1"/>
          <p:nvPr>
            <p:ph idx="1" type="body"/>
          </p:nvPr>
        </p:nvSpPr>
        <p:spPr>
          <a:xfrm>
            <a:off x="1303800" y="1583400"/>
            <a:ext cx="33120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Electricity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Voltage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Current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Resistance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Ohm’s Law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Resistance in Series and Parallel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Resistance Color Coding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Breadboard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35" name="Google Shape;335;p17"/>
          <p:cNvSpPr txBox="1"/>
          <p:nvPr>
            <p:ph type="title"/>
          </p:nvPr>
        </p:nvSpPr>
        <p:spPr>
          <a:xfrm>
            <a:off x="5111425" y="598575"/>
            <a:ext cx="33120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Arduino</a:t>
            </a:r>
            <a:endParaRPr sz="3100"/>
          </a:p>
        </p:txBody>
      </p:sp>
      <p:sp>
        <p:nvSpPr>
          <p:cNvPr id="336" name="Google Shape;336;p17"/>
          <p:cNvSpPr txBox="1"/>
          <p:nvPr>
            <p:ph idx="1" type="body"/>
          </p:nvPr>
        </p:nvSpPr>
        <p:spPr>
          <a:xfrm>
            <a:off x="5111425" y="1583400"/>
            <a:ext cx="33120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About Arduino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Parts of the Arduino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Arduino IDE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 Medium"/>
              <a:buAutoNum type="arabicPeriod"/>
            </a:pPr>
            <a:r>
              <a:rPr lang="en" sz="1600">
                <a:latin typeface="Maven Pro Medium"/>
                <a:ea typeface="Maven Pro Medium"/>
                <a:cs typeface="Maven Pro Medium"/>
                <a:sym typeface="Maven Pro Medium"/>
              </a:rPr>
              <a:t>Blinking LED with Arduino</a:t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1919275" y="1771350"/>
            <a:ext cx="6858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aven Pro Medium"/>
              <a:buChar char="●"/>
            </a:pPr>
            <a:r>
              <a:rPr lang="en" sz="2300">
                <a:latin typeface="Maven Pro Medium"/>
                <a:ea typeface="Maven Pro Medium"/>
                <a:cs typeface="Maven Pro Medium"/>
                <a:sym typeface="Maven Pro Medium"/>
              </a:rPr>
              <a:t>Static Electricity</a:t>
            </a:r>
            <a:endParaRPr sz="2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aven Pro Medium"/>
              <a:buChar char="●"/>
            </a:pPr>
            <a:r>
              <a:rPr lang="en" sz="2300">
                <a:latin typeface="Maven Pro Medium"/>
                <a:ea typeface="Maven Pro Medium"/>
                <a:cs typeface="Maven Pro Medium"/>
                <a:sym typeface="Maven Pro Medium"/>
              </a:rPr>
              <a:t>Dynamic Electricity</a:t>
            </a:r>
            <a:endParaRPr sz="2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aven Pro Medium"/>
              <a:buChar char="○"/>
            </a:pPr>
            <a:r>
              <a:rPr lang="en" sz="2300">
                <a:latin typeface="Maven Pro Medium"/>
                <a:ea typeface="Maven Pro Medium"/>
                <a:cs typeface="Maven Pro Medium"/>
                <a:sym typeface="Maven Pro Medium"/>
              </a:rPr>
              <a:t>Direct Current</a:t>
            </a:r>
            <a:endParaRPr sz="2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aven Pro Medium"/>
              <a:buChar char="○"/>
            </a:pPr>
            <a:r>
              <a:rPr lang="en" sz="2300">
                <a:latin typeface="Maven Pro Medium"/>
                <a:ea typeface="Maven Pro Medium"/>
                <a:cs typeface="Maven Pro Medium"/>
                <a:sym typeface="Maven Pro Medium"/>
              </a:rPr>
              <a:t>Alternating Current</a:t>
            </a:r>
            <a:endParaRPr sz="23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0"/>
            <a:ext cx="7060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025" y="1722825"/>
            <a:ext cx="4363400" cy="1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4423"/>
            <a:ext cx="4705027" cy="2646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0" y="814388"/>
            <a:ext cx="410527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275" y="945375"/>
            <a:ext cx="38100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 txBox="1"/>
          <p:nvPr/>
        </p:nvSpPr>
        <p:spPr>
          <a:xfrm>
            <a:off x="1143000" y="261800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ven Pro SemiBold"/>
                <a:ea typeface="Maven Pro SemiBold"/>
                <a:cs typeface="Maven Pro SemiBold"/>
                <a:sym typeface="Maven Pro SemiBold"/>
              </a:rPr>
              <a:t>Voltage</a:t>
            </a:r>
            <a:endParaRPr sz="30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