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 SemiBold"/>
      <p:regular r:id="rId31"/>
      <p:bold r:id="rId32"/>
    </p:embeddedFont>
    <p:embeddedFont>
      <p:font typeface="Maven Pro"/>
      <p:regular r:id="rId33"/>
      <p:bold r:id="rId34"/>
    </p:embeddedFont>
    <p:embeddedFont>
      <p:font typeface="Maven Pro Medium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D6122A-30B5-4372-A62C-A45C7AB7E9B0}">
  <a:tblStyle styleId="{88D6122A-30B5-4372-A62C-A45C7AB7E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SemiBold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MavenProSemiBold-bold.fntdata"/><Relationship Id="rId13" Type="http://schemas.openxmlformats.org/officeDocument/2006/relationships/slide" Target="slides/slide7.xml"/><Relationship Id="rId35" Type="http://schemas.openxmlformats.org/officeDocument/2006/relationships/font" Target="fonts/MavenProMedium-regular.fntdata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fa7f26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fa7f26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efa7f2674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efa7f2674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efa7f2674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efa7f2674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efa7f2674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efa7f2674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efa7f2674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efa7f2674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efa7f2674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efa7f2674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efa7f2674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efa7f2674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efa7f2674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efa7f2674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efa7f2674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efa7f2674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efa7f267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efa7f267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efa7f2674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efa7f2674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fa7f2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efa7f2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efa7f2674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efa7f2674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fa7f26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fa7f26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fa7f2674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efa7f2674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fa7f2674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efa7f2674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fa7f2674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fa7f2674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fa7f2674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efa7f2674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efa7f267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efa7f267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fa7f2674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efa7f2674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Workshop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Mentorship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/>
        </p:nvSpPr>
        <p:spPr>
          <a:xfrm>
            <a:off x="1143000" y="43575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 SemiBold"/>
                <a:ea typeface="Maven Pro SemiBold"/>
                <a:cs typeface="Maven Pro SemiBold"/>
                <a:sym typeface="Maven Pro SemiBold"/>
              </a:rPr>
              <a:t>Current</a:t>
            </a:r>
            <a:endParaRPr sz="30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75" y="1175100"/>
            <a:ext cx="3756450" cy="37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777613"/>
            <a:ext cx="3600450" cy="35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52"/>
            <a:ext cx="9144000" cy="513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350" y="152400"/>
            <a:ext cx="52013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0"/>
            <a:ext cx="441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/>
        </p:nvSpPr>
        <p:spPr>
          <a:xfrm>
            <a:off x="1143000" y="237165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Arduino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" y="285750"/>
            <a:ext cx="8053401" cy="4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Specifications 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1276350" y="1447800"/>
            <a:ext cx="7346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Microcontroller                            	:   ATmega328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Operating Voltage                      	:   5 V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Input Voltage (Recommended)  	:   7-12 V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Input Voltage (Limits)                 	:   6-20 V	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Digital I/O pins                             	:   14 ( PWM pin = 6)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Analog Input Pins                        	:   6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DC Current per I/O pin                	:   40mA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DC Current for 3.3V pin              	:   50mA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Flash Memory                              	:   32 KB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Clock Speed                                 	:   16 MHz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870350"/>
            <a:ext cx="8838450" cy="34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2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 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303800" y="1709725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85" name="Google Shape;285;p14"/>
          <p:cNvGraphicFramePr/>
          <p:nvPr/>
        </p:nvGraphicFramePr>
        <p:xfrm>
          <a:off x="1303800" y="14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{88D6122A-30B5-4372-A62C-A45C7AB7E9B0}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Date</a:t>
                      </a:r>
                      <a:endParaRPr sz="2000"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Event</a:t>
                      </a:r>
                      <a:endParaRPr sz="2000"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24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Circuits &amp; Arduino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25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Working Principle of Different Sensors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26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Line Follower Robot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27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28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29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2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2723856" y="582087"/>
            <a:ext cx="3948000" cy="394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291" name="Google Shape;291;p15"/>
          <p:cNvGrpSpPr/>
          <p:nvPr/>
        </p:nvGrpSpPr>
        <p:grpSpPr>
          <a:xfrm>
            <a:off x="3619861" y="407378"/>
            <a:ext cx="2166000" cy="2166000"/>
            <a:chOff x="3619861" y="407378"/>
            <a:chExt cx="2166000" cy="2166000"/>
          </a:xfrm>
        </p:grpSpPr>
        <p:sp>
          <p:nvSpPr>
            <p:cNvPr id="292" name="Google Shape;292;p1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Alpha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4648111" y="1143043"/>
            <a:ext cx="2166000" cy="2166000"/>
            <a:chOff x="4648111" y="1143043"/>
            <a:chExt cx="2166000" cy="2166000"/>
          </a:xfrm>
        </p:grpSpPr>
        <p:sp>
          <p:nvSpPr>
            <p:cNvPr id="295" name="Google Shape;295;p1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Gama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238812" y="2357689"/>
            <a:ext cx="2166000" cy="2166000"/>
            <a:chOff x="4238812" y="2357689"/>
            <a:chExt cx="2166000" cy="2166000"/>
          </a:xfrm>
        </p:grpSpPr>
        <p:sp>
          <p:nvSpPr>
            <p:cNvPr id="298" name="Google Shape;298;p1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Epsilon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00" name="Google Shape;300;p15"/>
          <p:cNvGrpSpPr/>
          <p:nvPr/>
        </p:nvGrpSpPr>
        <p:grpSpPr>
          <a:xfrm>
            <a:off x="2983201" y="2357790"/>
            <a:ext cx="2166000" cy="2166000"/>
            <a:chOff x="2983201" y="2357790"/>
            <a:chExt cx="2166000" cy="2166000"/>
          </a:xfrm>
        </p:grpSpPr>
        <p:sp>
          <p:nvSpPr>
            <p:cNvPr id="301" name="Google Shape;301;p1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3243606" y="33090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Delta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03" name="Google Shape;303;p15"/>
          <p:cNvGrpSpPr/>
          <p:nvPr/>
        </p:nvGrpSpPr>
        <p:grpSpPr>
          <a:xfrm>
            <a:off x="2591728" y="1143012"/>
            <a:ext cx="2166000" cy="2166000"/>
            <a:chOff x="2591728" y="1143012"/>
            <a:chExt cx="2166000" cy="2166000"/>
          </a:xfrm>
        </p:grpSpPr>
        <p:sp>
          <p:nvSpPr>
            <p:cNvPr id="304" name="Google Shape;304;p1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05" name="Google Shape;305;p15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Beta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4084942" y="194317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1788325" y="304325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797750" y="9190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Alpha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797750" y="16453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Beta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797750" y="23716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Gama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797750" y="30979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Delta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797750" y="38242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Epsilon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cxnSp>
        <p:nvCxnSpPr>
          <p:cNvPr id="317" name="Google Shape;317;p16"/>
          <p:cNvCxnSpPr/>
          <p:nvPr/>
        </p:nvCxnSpPr>
        <p:spPr>
          <a:xfrm>
            <a:off x="2407450" y="11382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6"/>
          <p:cNvCxnSpPr/>
          <p:nvPr/>
        </p:nvCxnSpPr>
        <p:spPr>
          <a:xfrm>
            <a:off x="2371850" y="18625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6"/>
          <p:cNvCxnSpPr/>
          <p:nvPr/>
        </p:nvCxnSpPr>
        <p:spPr>
          <a:xfrm>
            <a:off x="2371850" y="25888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6"/>
          <p:cNvCxnSpPr/>
          <p:nvPr/>
        </p:nvCxnSpPr>
        <p:spPr>
          <a:xfrm>
            <a:off x="2371850" y="33151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6"/>
          <p:cNvCxnSpPr/>
          <p:nvPr/>
        </p:nvCxnSpPr>
        <p:spPr>
          <a:xfrm>
            <a:off x="2407450" y="40414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6"/>
          <p:cNvSpPr txBox="1"/>
          <p:nvPr/>
        </p:nvSpPr>
        <p:spPr>
          <a:xfrm>
            <a:off x="3455200" y="9441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Shad &amp; Joy Raj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3455200" y="16684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Mowaz &amp; Sajjad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3455200" y="23716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Aditto &amp; Nihal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3455200" y="30748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Afif &amp; Razin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3455200" y="37780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Pramit &amp; Anwoy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681675" y="2170500"/>
            <a:ext cx="845400" cy="817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6777050" y="23947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Medium"/>
                <a:ea typeface="Maven Pro Medium"/>
                <a:cs typeface="Maven Pro Medium"/>
                <a:sym typeface="Maven Pro Medium"/>
              </a:rPr>
              <a:t>Juniors (2019 Batch)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303800" y="598575"/>
            <a:ext cx="3312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Circuit</a:t>
            </a:r>
            <a:endParaRPr sz="3100"/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303800" y="1583400"/>
            <a:ext cx="33120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Electricity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Voltage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Current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Ohm’s Law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 in Series and Parallel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 Color Coding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Breadboard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35" name="Google Shape;335;p17"/>
          <p:cNvSpPr txBox="1"/>
          <p:nvPr>
            <p:ph type="title"/>
          </p:nvPr>
        </p:nvSpPr>
        <p:spPr>
          <a:xfrm>
            <a:off x="5111425" y="598575"/>
            <a:ext cx="3312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Arduino</a:t>
            </a:r>
            <a:endParaRPr sz="3100"/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5111425" y="1583400"/>
            <a:ext cx="33120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About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Parts of the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Arduino IDE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Blinking LED with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1919275" y="1771350"/>
            <a:ext cx="6858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●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Static Electricity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●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Dynamic Electricity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○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Direct Current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○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Alternating Current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0"/>
            <a:ext cx="7060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25" y="1722825"/>
            <a:ext cx="4363400" cy="1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4423"/>
            <a:ext cx="4705027" cy="264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0" y="814388"/>
            <a:ext cx="41052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75" y="945375"/>
            <a:ext cx="38100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/>
        </p:nvSpPr>
        <p:spPr>
          <a:xfrm>
            <a:off x="1143000" y="2618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 SemiBold"/>
                <a:ea typeface="Maven Pro SemiBold"/>
                <a:cs typeface="Maven Pro SemiBold"/>
                <a:sym typeface="Maven Pro SemiBold"/>
              </a:rPr>
              <a:t>Voltage</a:t>
            </a:r>
            <a:endParaRPr sz="30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