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8" r:id="rId3"/>
    <p:sldId id="259" r:id="rId4"/>
    <p:sldId id="260" r:id="rId5"/>
    <p:sldId id="266" r:id="rId6"/>
    <p:sldId id="267" r:id="rId7"/>
    <p:sldId id="261" r:id="rId8"/>
    <p:sldId id="270" r:id="rId9"/>
    <p:sldId id="262" r:id="rId10"/>
    <p:sldId id="264" r:id="rId11"/>
    <p:sldId id="265" r:id="rId12"/>
    <p:sldId id="268" r:id="rId13"/>
    <p:sldId id="273" r:id="rId14"/>
    <p:sldId id="274" r:id="rId15"/>
    <p:sldId id="275" r:id="rId16"/>
    <p:sldId id="276" r:id="rId17"/>
    <p:sldId id="277" r:id="rId18"/>
    <p:sldId id="278" r:id="rId19"/>
    <p:sldId id="279" r:id="rId20"/>
    <p:sldId id="280" r:id="rId21"/>
    <p:sldId id="281" r:id="rId22"/>
    <p:sldId id="282"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0" autoAdjust="0"/>
    <p:restoredTop sz="94660"/>
  </p:normalViewPr>
  <p:slideViewPr>
    <p:cSldViewPr snapToGrid="0">
      <p:cViewPr varScale="1">
        <p:scale>
          <a:sx n="66" d="100"/>
          <a:sy n="66" d="100"/>
        </p:scale>
        <p:origin x="49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2770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9474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3568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5935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0238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94258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9158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385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645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7018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10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3920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049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871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5180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1451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2/28/2022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43831862"/>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9585" y="263098"/>
            <a:ext cx="9144000" cy="806091"/>
          </a:xfrm>
        </p:spPr>
        <p:txBody>
          <a:bodyPr>
            <a:normAutofit/>
          </a:bodyPr>
          <a:lstStyle/>
          <a:p>
            <a:r>
              <a:rPr lang="en-US" sz="3200" b="1">
                <a:latin typeface="Times New Roman" panose="02020603050405020304" pitchFamily="18" charset="0"/>
                <a:cs typeface="Times New Roman" panose="02020603050405020304" pitchFamily="18" charset="0"/>
              </a:rPr>
              <a:t>   							E-MEDICARE</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330417"/>
            <a:ext cx="9144000" cy="5437004"/>
          </a:xfrm>
        </p:spPr>
        <p:txBody>
          <a:bodyPr vert="horz" lIns="91440" tIns="45720" rIns="91440" bIns="45720" rtlCol="0" anchor="t">
            <a:normAutofit/>
          </a:bodyPr>
          <a:lstStyle/>
          <a:p>
            <a:r>
              <a:rPr lang="en-US" b="1" dirty="0">
                <a:latin typeface="Times New Roman" panose="02020603050405020304" pitchFamily="18" charset="0"/>
                <a:cs typeface="Times New Roman" panose="02020603050405020304" pitchFamily="18" charset="0"/>
              </a:rPr>
              <a:t>PROJECT MEMBERS</a:t>
            </a:r>
          </a:p>
          <a:p>
            <a:pPr algn="l"/>
            <a:r>
              <a:rPr lang="en-IN" sz="2000" dirty="0">
                <a:latin typeface="Times New Roman" panose="02020603050405020304" pitchFamily="18" charset="0"/>
                <a:ea typeface="+mn-lt"/>
                <a:cs typeface="Times New Roman" panose="02020603050405020304" pitchFamily="18" charset="0"/>
              </a:rPr>
              <a:t>1.   Adesh Maheshkumar Chavan</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2.   Akkinpally Ajay</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3.   Arimanda Rushitha</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4.   Kommala Joy Benjamin</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5.   Mahanandigari Chayadevi</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6.   Ankush Kailash Pardeshi</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7.   Bhuvaneshwari P</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8.   Shweta X</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9.   Suhaas Kamath</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10. Kavya Shanmugam</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11. Rangineni Sowmya</a:t>
            </a:r>
            <a:endParaRPr lang="en-US" sz="2000" dirty="0">
              <a:latin typeface="Times New Roman" panose="02020603050405020304" pitchFamily="18" charset="0"/>
              <a:cs typeface="Times New Roman" panose="02020603050405020304" pitchFamily="18" charset="0"/>
            </a:endParaRPr>
          </a:p>
          <a:p>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2693B7DD-904C-45AD-A0C6-933EB551E43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226C-4A8F-48CD-BEFB-4EAFB53CB97E}"/>
              </a:ext>
            </a:extLst>
          </p:cNvPr>
          <p:cNvSpPr>
            <a:spLocks noGrp="1"/>
          </p:cNvSpPr>
          <p:nvPr>
            <p:ph type="title"/>
          </p:nvPr>
        </p:nvSpPr>
        <p:spPr>
          <a:xfrm>
            <a:off x="838200" y="336249"/>
            <a:ext cx="10515600" cy="621072"/>
          </a:xfrm>
        </p:spPr>
        <p:txBody>
          <a:bodyPr>
            <a:no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CLASS DIAGRAM</a:t>
            </a:r>
          </a:p>
        </p:txBody>
      </p:sp>
      <p:pic>
        <p:nvPicPr>
          <p:cNvPr id="3" name="Picture 3" descr="Diagram&#10;&#10;Description automatically generated">
            <a:extLst>
              <a:ext uri="{FF2B5EF4-FFF2-40B4-BE49-F238E27FC236}">
                <a16:creationId xmlns:a16="http://schemas.microsoft.com/office/drawing/2014/main" id="{60F1D46C-1142-44D9-BEBC-393DF631B1BA}"/>
              </a:ext>
            </a:extLst>
          </p:cNvPr>
          <p:cNvPicPr>
            <a:picLocks noChangeAspect="1"/>
          </p:cNvPicPr>
          <p:nvPr/>
        </p:nvPicPr>
        <p:blipFill>
          <a:blip r:embed="rId2"/>
          <a:stretch>
            <a:fillRect/>
          </a:stretch>
        </p:blipFill>
        <p:spPr>
          <a:xfrm>
            <a:off x="1270533" y="1533950"/>
            <a:ext cx="10829223" cy="5097856"/>
          </a:xfrm>
          <a:prstGeom prst="rect">
            <a:avLst/>
          </a:prstGeom>
        </p:spPr>
      </p:pic>
    </p:spTree>
    <p:extLst>
      <p:ext uri="{BB962C8B-B14F-4D97-AF65-F5344CB8AC3E}">
        <p14:creationId xmlns:p14="http://schemas.microsoft.com/office/powerpoint/2010/main" val="363650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FAF1-5B11-43DF-8FF4-9C5C2984A26A}"/>
              </a:ext>
            </a:extLst>
          </p:cNvPr>
          <p:cNvSpPr>
            <a:spLocks noGrp="1"/>
          </p:cNvSpPr>
          <p:nvPr>
            <p:ph type="title"/>
          </p:nvPr>
        </p:nvSpPr>
        <p:spPr>
          <a:xfrm>
            <a:off x="838200" y="365125"/>
            <a:ext cx="10515600" cy="563563"/>
          </a:xfrm>
        </p:spPr>
        <p:txBody>
          <a:bodyPr>
            <a:normAutofit fontScale="90000"/>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SEQUENCE DIAGRAM</a:t>
            </a:r>
          </a:p>
        </p:txBody>
      </p:sp>
      <p:pic>
        <p:nvPicPr>
          <p:cNvPr id="3" name="Picture 3" descr="Diagram&#10;&#10;Description automatically generated">
            <a:extLst>
              <a:ext uri="{FF2B5EF4-FFF2-40B4-BE49-F238E27FC236}">
                <a16:creationId xmlns:a16="http://schemas.microsoft.com/office/drawing/2014/main" id="{FA5194DD-E8ED-4058-8ACB-A890E9337A37}"/>
              </a:ext>
            </a:extLst>
          </p:cNvPr>
          <p:cNvPicPr>
            <a:picLocks noChangeAspect="1"/>
          </p:cNvPicPr>
          <p:nvPr/>
        </p:nvPicPr>
        <p:blipFill>
          <a:blip r:embed="rId2"/>
          <a:stretch>
            <a:fillRect/>
          </a:stretch>
        </p:blipFill>
        <p:spPr>
          <a:xfrm>
            <a:off x="1328286" y="1342142"/>
            <a:ext cx="10443412" cy="5151377"/>
          </a:xfrm>
          <a:prstGeom prst="rect">
            <a:avLst/>
          </a:prstGeom>
        </p:spPr>
      </p:pic>
    </p:spTree>
    <p:extLst>
      <p:ext uri="{BB962C8B-B14F-4D97-AF65-F5344CB8AC3E}">
        <p14:creationId xmlns:p14="http://schemas.microsoft.com/office/powerpoint/2010/main" val="394973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7F30-047D-488B-AFA1-9E014B3AFFEA}"/>
              </a:ext>
            </a:extLst>
          </p:cNvPr>
          <p:cNvSpPr>
            <a:spLocks noGrp="1"/>
          </p:cNvSpPr>
          <p:nvPr>
            <p:ph type="title"/>
          </p:nvPr>
        </p:nvSpPr>
        <p:spPr/>
        <p:txBody>
          <a:bodyPr>
            <a:normAutofit/>
          </a:bodyPr>
          <a:lstStyle/>
          <a:p>
            <a:r>
              <a:rPr lang="en-US" sz="2800" b="1" dirty="0">
                <a:latin typeface="Times New Roman" panose="02020603050405020304" pitchFamily="18" charset="0"/>
                <a:ea typeface="+mj-lt"/>
                <a:cs typeface="Times New Roman" panose="02020603050405020304" pitchFamily="18" charset="0"/>
              </a:rPr>
              <a:t>			   </a:t>
            </a:r>
            <a:r>
              <a:rPr lang="en-US" sz="3200" b="1" dirty="0">
                <a:latin typeface="Times New Roman" panose="02020603050405020304" pitchFamily="18" charset="0"/>
                <a:ea typeface="+mj-lt"/>
                <a:cs typeface="Times New Roman" panose="02020603050405020304" pitchFamily="18" charset="0"/>
              </a:rPr>
              <a:t>ADVANTAGES</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D0F76F46-85E6-42D9-838E-9B9FEFDAF35D}"/>
              </a:ext>
            </a:extLst>
          </p:cNvPr>
          <p:cNvSpPr>
            <a:spLocks noGrp="1"/>
          </p:cNvSpPr>
          <p:nvPr>
            <p:ph idx="1"/>
          </p:nvPr>
        </p:nvSpPr>
        <p:spPr>
          <a:xfrm>
            <a:off x="2165684" y="1761424"/>
            <a:ext cx="9188116" cy="3897956"/>
          </a:xfrm>
        </p:spPr>
        <p:txBody>
          <a:bodyPr vert="horz" lIns="91440" tIns="45720" rIns="91440" bIns="45720" rtlCol="0" anchor="t">
            <a:normAutofit/>
          </a:bodyPr>
          <a:lstStyle/>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User can view details of the medicines without going anywhere.</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It is convenient for users as this system provides accurate cost and description of the system.</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The website is flexible to be used and for e-shopping.</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User can view different categories of product of different pharma company at a single place.</a:t>
            </a:r>
          </a:p>
          <a:p>
            <a:pPr marL="0" indent="0">
              <a:buNone/>
            </a:pPr>
            <a:endParaRPr lang="en-US" dirty="0">
              <a:latin typeface="Garamond"/>
              <a:cs typeface="Calibri" panose="020F0502020204030204"/>
            </a:endParaRPr>
          </a:p>
        </p:txBody>
      </p:sp>
    </p:spTree>
    <p:extLst>
      <p:ext uri="{BB962C8B-B14F-4D97-AF65-F5344CB8AC3E}">
        <p14:creationId xmlns:p14="http://schemas.microsoft.com/office/powerpoint/2010/main" val="177363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3793-2F24-4406-B36E-EA6ED86AFC72}"/>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OUTPUT SCREENSHOTS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0EE7C7-6285-4C15-8622-6F1B2848F90A}"/>
              </a:ext>
            </a:extLst>
          </p:cNvPr>
          <p:cNvSpPr>
            <a:spLocks noGrp="1"/>
          </p:cNvSpPr>
          <p:nvPr>
            <p:ph idx="1"/>
          </p:nvPr>
        </p:nvSpPr>
        <p:spPr/>
        <p:txBody>
          <a:bodyPr/>
          <a:lstStyle/>
          <a:p>
            <a:pPr marL="0" indent="0">
              <a:buNone/>
            </a:pPr>
            <a:r>
              <a:rPr lang="en-US" dirty="0"/>
              <a:t> </a:t>
            </a:r>
            <a:r>
              <a:rPr lang="en-US" sz="2000" b="1" dirty="0">
                <a:latin typeface="Times New Roman" panose="02020603050405020304" pitchFamily="18" charset="0"/>
                <a:cs typeface="Times New Roman" panose="02020603050405020304" pitchFamily="18" charset="0"/>
              </a:rPr>
              <a:t>HOME PAGE</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715274-3FAA-41AB-A1A7-2CA35C98F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69" y="2133600"/>
            <a:ext cx="10871204" cy="4598078"/>
          </a:xfrm>
          <a:prstGeom prst="rect">
            <a:avLst/>
          </a:prstGeom>
        </p:spPr>
      </p:pic>
    </p:spTree>
    <p:extLst>
      <p:ext uri="{BB962C8B-B14F-4D97-AF65-F5344CB8AC3E}">
        <p14:creationId xmlns:p14="http://schemas.microsoft.com/office/powerpoint/2010/main" val="936338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F37F-98E5-46D3-9852-B6F38FC0DCF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ABOUT US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7DDA53F-CF72-404C-8433-967ABAF2CF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17044"/>
            <a:ext cx="8466502" cy="4783756"/>
          </a:xfrm>
        </p:spPr>
      </p:pic>
    </p:spTree>
    <p:extLst>
      <p:ext uri="{BB962C8B-B14F-4D97-AF65-F5344CB8AC3E}">
        <p14:creationId xmlns:p14="http://schemas.microsoft.com/office/powerpoint/2010/main" val="261024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C35D-AE16-4652-A969-AE9DA1195E8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ANTIPYRETICS CATEGORY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9D7BD36-26D1-45B7-BCCC-5A79776C4A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316" y="1703672"/>
            <a:ext cx="8778240" cy="4530218"/>
          </a:xfrm>
        </p:spPr>
      </p:pic>
    </p:spTree>
    <p:extLst>
      <p:ext uri="{BB962C8B-B14F-4D97-AF65-F5344CB8AC3E}">
        <p14:creationId xmlns:p14="http://schemas.microsoft.com/office/powerpoint/2010/main" val="1015696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6E31-C671-4B2B-B529-198470713F45}"/>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ANTIBIOTICS CATEGORY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E8C4C77-0B77-46A1-AF92-B94E37D89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062" y="1722922"/>
            <a:ext cx="8373979" cy="4510968"/>
          </a:xfrm>
        </p:spPr>
      </p:pic>
    </p:spTree>
    <p:extLst>
      <p:ext uri="{BB962C8B-B14F-4D97-AF65-F5344CB8AC3E}">
        <p14:creationId xmlns:p14="http://schemas.microsoft.com/office/powerpoint/2010/main" val="401877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6661-804E-4F30-9D7F-76375D4DA45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ADMIN LOGIN PAGE</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BE4761E-22C0-424E-8254-EEEAD520F6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566" y="1366787"/>
            <a:ext cx="8633861" cy="5178392"/>
          </a:xfrm>
        </p:spPr>
      </p:pic>
    </p:spTree>
    <p:extLst>
      <p:ext uri="{BB962C8B-B14F-4D97-AF65-F5344CB8AC3E}">
        <p14:creationId xmlns:p14="http://schemas.microsoft.com/office/powerpoint/2010/main" val="1978415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981E-74F8-4279-AAB9-E502EF0BCFE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VIEW ORDER LIST PAGE</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D8815E5-C1A3-4F07-87D7-241E38CB1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07885"/>
            <a:ext cx="8412480" cy="4726005"/>
          </a:xfrm>
        </p:spPr>
      </p:pic>
    </p:spTree>
    <p:extLst>
      <p:ext uri="{BB962C8B-B14F-4D97-AF65-F5344CB8AC3E}">
        <p14:creationId xmlns:p14="http://schemas.microsoft.com/office/powerpoint/2010/main" val="1600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3E36-BDE0-41C8-80A2-BD881964E59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CONTACT US PAGE</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322FB7E-1F3D-46DC-BDB2-40E909E74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814" y="1655544"/>
            <a:ext cx="8499107" cy="4578345"/>
          </a:xfrm>
        </p:spPr>
      </p:pic>
    </p:spTree>
    <p:extLst>
      <p:ext uri="{BB962C8B-B14F-4D97-AF65-F5344CB8AC3E}">
        <p14:creationId xmlns:p14="http://schemas.microsoft.com/office/powerpoint/2010/main" val="62389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7F7B-E540-47AD-8F42-7D7946551B25}"/>
              </a:ext>
            </a:extLst>
          </p:cNvPr>
          <p:cNvSpPr>
            <a:spLocks noGrp="1"/>
          </p:cNvSpPr>
          <p:nvPr>
            <p:ph type="title"/>
          </p:nvPr>
        </p:nvSpPr>
        <p:spPr/>
        <p:txBody>
          <a:bodyPr>
            <a:normAutofit/>
          </a:bodyPr>
          <a:lstStyle/>
          <a:p>
            <a:pPr algn="ctr"/>
            <a:r>
              <a:rPr lang="en-US" sz="3200" b="1" dirty="0">
                <a:latin typeface="Times New Roman" panose="02020603050405020304" pitchFamily="18" charset="0"/>
                <a:ea typeface="+mj-lt"/>
                <a:cs typeface="Times New Roman" panose="02020603050405020304" pitchFamily="18" charset="0"/>
              </a:rPr>
              <a:t>ABSTRACT </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39376A5A-45C3-4276-9D70-C4CE93CE8BD5}"/>
              </a:ext>
            </a:extLst>
          </p:cNvPr>
          <p:cNvSpPr>
            <a:spLocks noGrp="1"/>
          </p:cNvSpPr>
          <p:nvPr>
            <p:ph idx="1"/>
          </p:nvPr>
        </p:nvSpPr>
        <p:spPr>
          <a:xfrm>
            <a:off x="1963554" y="1491916"/>
            <a:ext cx="9541058" cy="4419306"/>
          </a:xfrm>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purpose of E-Medicare System is to automate the existing manual system by the help of computerized equipment's and full-fledged computer software, fulfilling their requirements, so that their valuable data/information can be stored for a longer period with easy accessing and manipulation of the same.</a:t>
            </a: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E-Medicare System, as described above, can lead to error free, secure, reliable and fast management system.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The aim is to automate its existing manual system by the help of computerized equipment's and full-fledged computer software, fulfilling their requirements, so that their valuable data/information can be stored for a longer period with easy accessing and manipulation of the same. </a:t>
            </a:r>
          </a:p>
          <a:p>
            <a:endParaRPr lang="en-US" sz="2400" dirty="0">
              <a:latin typeface="Garamond"/>
              <a:cs typeface="Calibri"/>
            </a:endParaRPr>
          </a:p>
        </p:txBody>
      </p:sp>
    </p:spTree>
    <p:extLst>
      <p:ext uri="{BB962C8B-B14F-4D97-AF65-F5344CB8AC3E}">
        <p14:creationId xmlns:p14="http://schemas.microsoft.com/office/powerpoint/2010/main" val="3880076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DF92-1D05-496C-88A3-1DF1CCBCC429}"/>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CART LIST PAGE</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3822F85-C6FC-43C2-A774-1058D0E86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9314" y="1501541"/>
            <a:ext cx="9175298" cy="5053263"/>
          </a:xfrm>
        </p:spPr>
      </p:pic>
    </p:spTree>
    <p:extLst>
      <p:ext uri="{BB962C8B-B14F-4D97-AF65-F5344CB8AC3E}">
        <p14:creationId xmlns:p14="http://schemas.microsoft.com/office/powerpoint/2010/main" val="186757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B19E-8DA0-462D-80CC-2D20F66C8A17}"/>
              </a:ext>
            </a:extLst>
          </p:cNvPr>
          <p:cNvSpPr>
            <a:spLocks noGrp="1"/>
          </p:cNvSpPr>
          <p:nvPr>
            <p:ph type="title"/>
          </p:nvPr>
        </p:nvSpPr>
        <p:spPr>
          <a:xfrm>
            <a:off x="2419671" y="518232"/>
            <a:ext cx="8911687" cy="1280890"/>
          </a:xfrm>
        </p:spPr>
        <p:txBody>
          <a:bodyPr>
            <a:normAutofit/>
          </a:bodyPr>
          <a:lstStyle/>
          <a:p>
            <a:r>
              <a:rPr lang="en-US" sz="3200" b="1">
                <a:latin typeface="Times New Roman" panose="02020603050405020304" pitchFamily="18" charset="0"/>
                <a:cs typeface="Times New Roman" panose="02020603050405020304" pitchFamily="18" charset="0"/>
              </a:rPr>
              <a:t>	UPDATE MEDICINE DETAILS </a:t>
            </a:r>
            <a:r>
              <a:rPr lang="en-US" sz="3200" b="1" dirty="0">
                <a:latin typeface="Times New Roman" panose="02020603050405020304" pitchFamily="18" charset="0"/>
                <a:cs typeface="Times New Roman" panose="02020603050405020304" pitchFamily="18" charset="0"/>
              </a:rPr>
              <a:t>PAGE</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42A3958-6252-4E9F-B4E7-A95B433AF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564" y="1472665"/>
            <a:ext cx="8797491" cy="4867103"/>
          </a:xfrm>
        </p:spPr>
      </p:pic>
    </p:spTree>
    <p:extLst>
      <p:ext uri="{BB962C8B-B14F-4D97-AF65-F5344CB8AC3E}">
        <p14:creationId xmlns:p14="http://schemas.microsoft.com/office/powerpoint/2010/main" val="3358450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D0B2-DA4D-427A-94B8-A803D05B7E33}"/>
              </a:ext>
            </a:extLst>
          </p:cNvPr>
          <p:cNvSpPr>
            <a:spLocks noGrp="1"/>
          </p:cNvSpPr>
          <p:nvPr>
            <p:ph type="title"/>
          </p:nvPr>
        </p:nvSpPr>
        <p:spPr/>
        <p:txBody>
          <a:bodyPr>
            <a:normAutofit/>
          </a:bodyPr>
          <a:lstStyle/>
          <a:p>
            <a:r>
              <a:rPr lang="en-US" sz="3200" b="1" dirty="0">
                <a:latin typeface="Times New Roman" panose="02020603050405020304" pitchFamily="18" charset="0"/>
                <a:ea typeface="+mj-lt"/>
                <a:cs typeface="Times New Roman" panose="02020603050405020304" pitchFamily="18" charset="0"/>
              </a:rPr>
              <a:t>                      CONCLUSION</a:t>
            </a:r>
            <a:endParaRPr lang="en-IN" sz="3200" dirty="0"/>
          </a:p>
        </p:txBody>
      </p:sp>
      <p:sp>
        <p:nvSpPr>
          <p:cNvPr id="3" name="Content Placeholder 2">
            <a:extLst>
              <a:ext uri="{FF2B5EF4-FFF2-40B4-BE49-F238E27FC236}">
                <a16:creationId xmlns:a16="http://schemas.microsoft.com/office/drawing/2014/main" id="{88F5D122-1838-40BD-8683-E2D4EBBBE6D2}"/>
              </a:ext>
            </a:extLst>
          </p:cNvPr>
          <p:cNvSpPr>
            <a:spLocks noGrp="1"/>
          </p:cNvSpPr>
          <p:nvPr>
            <p:ph idx="1"/>
          </p:nvPr>
        </p:nvSpPr>
        <p:spPr>
          <a:xfrm>
            <a:off x="2156059" y="1472665"/>
            <a:ext cx="9079046" cy="4015045"/>
          </a:xfrm>
        </p:spPr>
        <p:txBody>
          <a:bodyPr>
            <a:normAutofit fontScale="25000" lnSpcReduction="20000"/>
          </a:bodyPr>
          <a:lstStyle/>
          <a:p>
            <a:pPr marL="0" indent="0" algn="just">
              <a:lnSpc>
                <a:spcPct val="150000"/>
              </a:lnSpc>
              <a:buNone/>
            </a:pPr>
            <a:r>
              <a:rPr lang="en-US" sz="8000" dirty="0">
                <a:latin typeface="Times New Roman" panose="02020603050405020304" pitchFamily="18" charset="0"/>
                <a:ea typeface="+mn-lt"/>
                <a:cs typeface="Times New Roman" panose="02020603050405020304" pitchFamily="18" charset="0"/>
              </a:rPr>
              <a:t>Our project is only a humble venture to satisfy the needs to manage their project work. Several user-friendly coding has also adopted. The objective of software planning is to provide a frame work that enables the manger to make reasonable estimates made within a limited time frame at the beginning of the software project and should be updated regularly as the project progresses.</a:t>
            </a:r>
          </a:p>
          <a:p>
            <a:pPr marL="0" indent="0" algn="just">
              <a:lnSpc>
                <a:spcPct val="150000"/>
              </a:lnSpc>
              <a:buNone/>
            </a:pPr>
            <a:r>
              <a:rPr lang="en-US" sz="8000" dirty="0">
                <a:latin typeface="Times New Roman" panose="02020603050405020304" pitchFamily="18" charset="0"/>
                <a:ea typeface="+mn-lt"/>
                <a:cs typeface="Times New Roman" panose="02020603050405020304" pitchFamily="18" charset="0"/>
              </a:rPr>
              <a:t>    At the end it is concluded that we have made effort on following points</a:t>
            </a:r>
          </a:p>
          <a:p>
            <a:pPr marL="342900" indent="-342900" algn="just">
              <a:lnSpc>
                <a:spcPct val="150000"/>
              </a:lnSpc>
              <a:buFont typeface="Wingdings" panose="020B0604020202020204" pitchFamily="34" charset="0"/>
              <a:buChar char="Ø"/>
            </a:pPr>
            <a:r>
              <a:rPr lang="en-US" sz="8000" dirty="0">
                <a:latin typeface="Times New Roman" panose="02020603050405020304" pitchFamily="18" charset="0"/>
                <a:ea typeface="+mn-lt"/>
                <a:cs typeface="Times New Roman" panose="02020603050405020304" pitchFamily="18" charset="0"/>
              </a:rPr>
              <a:t>We understand the problem domain and produce a model of the system, which describes operations that can be performed on the system.</a:t>
            </a:r>
          </a:p>
          <a:p>
            <a:pPr marL="342900" indent="-342900" algn="just">
              <a:lnSpc>
                <a:spcPct val="150000"/>
              </a:lnSpc>
              <a:buFont typeface="Wingdings" panose="020B0604020202020204" pitchFamily="34" charset="0"/>
              <a:buChar char="Ø"/>
            </a:pPr>
            <a:r>
              <a:rPr lang="en-US" sz="8000" dirty="0">
                <a:latin typeface="Times New Roman" panose="02020603050405020304" pitchFamily="18" charset="0"/>
                <a:ea typeface="+mn-lt"/>
                <a:cs typeface="Times New Roman" panose="02020603050405020304" pitchFamily="18" charset="0"/>
              </a:rPr>
              <a:t>We included features and operations in detail, including screen layouts.</a:t>
            </a:r>
            <a:endParaRPr lang="en-US" sz="8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20B0604020202020204" pitchFamily="34" charset="0"/>
              <a:buChar char="Ø"/>
            </a:pPr>
            <a:r>
              <a:rPr lang="en-US" sz="8000" dirty="0">
                <a:latin typeface="Times New Roman" panose="02020603050405020304" pitchFamily="18" charset="0"/>
                <a:ea typeface="+mn-lt"/>
                <a:cs typeface="Times New Roman" panose="02020603050405020304" pitchFamily="18" charset="0"/>
              </a:rPr>
              <a:t>We designed user interface and security issues related to system.</a:t>
            </a:r>
          </a:p>
          <a:p>
            <a:pPr marL="342900" indent="-342900" algn="just">
              <a:lnSpc>
                <a:spcPct val="150000"/>
              </a:lnSpc>
              <a:buFont typeface="Wingdings" panose="020B0604020202020204" pitchFamily="34" charset="0"/>
              <a:buChar char="Ø"/>
            </a:pPr>
            <a:r>
              <a:rPr lang="en-US" sz="8000" dirty="0">
                <a:latin typeface="Times New Roman" panose="02020603050405020304" pitchFamily="18" charset="0"/>
                <a:ea typeface="+mn-lt"/>
                <a:cs typeface="Times New Roman" panose="02020603050405020304" pitchFamily="18" charset="0"/>
              </a:rPr>
              <a:t>Finally, the system is implemented and tested according to test cases.</a:t>
            </a:r>
          </a:p>
          <a:p>
            <a:pPr marL="0" indent="0">
              <a:buNone/>
            </a:pPr>
            <a:endParaRPr lang="en-IN" dirty="0"/>
          </a:p>
        </p:txBody>
      </p:sp>
    </p:spTree>
    <p:extLst>
      <p:ext uri="{BB962C8B-B14F-4D97-AF65-F5344CB8AC3E}">
        <p14:creationId xmlns:p14="http://schemas.microsoft.com/office/powerpoint/2010/main" val="265085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C68-204E-4CB2-8BC0-ACC420D5EB2A}"/>
              </a:ext>
            </a:extLst>
          </p:cNvPr>
          <p:cNvSpPr>
            <a:spLocks noGrp="1"/>
          </p:cNvSpPr>
          <p:nvPr>
            <p:ph type="title"/>
          </p:nvPr>
        </p:nvSpPr>
        <p:spPr>
          <a:xfrm>
            <a:off x="895709" y="2766144"/>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0132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6A73-593E-48C7-8C34-3C03E78EDCD9}"/>
              </a:ext>
            </a:extLst>
          </p:cNvPr>
          <p:cNvSpPr>
            <a:spLocks noGrp="1"/>
          </p:cNvSpPr>
          <p:nvPr>
            <p:ph type="title"/>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ABAA3E5-E2CF-41D5-B40B-F679C8A9D2B0}"/>
              </a:ext>
            </a:extLst>
          </p:cNvPr>
          <p:cNvSpPr>
            <a:spLocks noGrp="1"/>
          </p:cNvSpPr>
          <p:nvPr>
            <p:ph idx="1"/>
          </p:nvPr>
        </p:nvSpPr>
        <p:spPr/>
        <p:txBody>
          <a:bodyPr vert="horz" lIns="91440" tIns="45720" rIns="91440" bIns="45720" rtlCol="0" anchor="t">
            <a:normAutofit fontScale="92500" lnSpcReduction="20000"/>
          </a:bodyPr>
          <a:lstStyle/>
          <a:p>
            <a:pPr marL="0" indent="0">
              <a:buNone/>
            </a:pPr>
            <a:endParaRPr lang="en-US" dirty="0">
              <a:cs typeface="Calibri" panose="020F0502020204030204"/>
            </a:endParaRPr>
          </a:p>
          <a:p>
            <a:pPr algn="just">
              <a:lnSpc>
                <a:spcPct val="150000"/>
              </a:lnSpc>
              <a:buFont typeface="Wingdings" panose="020B0604020202020204" pitchFamily="34" charset="0"/>
              <a:buChar char="Ø"/>
            </a:pPr>
            <a:r>
              <a:rPr lang="en-US" sz="2200" dirty="0">
                <a:latin typeface="Times New Roman" panose="02020603050405020304" pitchFamily="18" charset="0"/>
                <a:ea typeface="+mn-lt"/>
                <a:cs typeface="Times New Roman" panose="02020603050405020304" pitchFamily="18" charset="0"/>
              </a:rPr>
              <a:t>The “Online Medical Store” has been developed to override the problems prevailing in the practicing </a:t>
            </a:r>
            <a:r>
              <a:rPr lang="en-US" sz="2000" dirty="0">
                <a:latin typeface="Times New Roman" panose="02020603050405020304" pitchFamily="18" charset="0"/>
                <a:ea typeface="+mn-lt"/>
                <a:cs typeface="Times New Roman" panose="02020603050405020304" pitchFamily="18" charset="0"/>
              </a:rPr>
              <a:t>manual system. This software is supposed to eliminate and reduce the hardships faced by the existing system. Online Medical Store can lead to error free, secure, reliable and fast management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algn="just">
              <a:lnSpc>
                <a:spcPct val="150000"/>
              </a:lnSpc>
              <a:buFont typeface="Wingdings" panose="020B0604020202020204" pitchFamily="34" charset="0"/>
              <a:buChar char="Ø"/>
            </a:pPr>
            <a:endParaRPr lang="en-US" sz="2000" dirty="0">
              <a:latin typeface="Times New Roman" panose="02020603050405020304" pitchFamily="18" charset="0"/>
              <a:ea typeface="+mn-lt"/>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"Online Medical Store" - web application [J2EE Batches - Web Application], where users can register, login, purchase medicines e.g. Antibiotics, Antipyretics. and manage their orders in the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endParaRPr lang="en-US" dirty="0">
              <a:cs typeface="Calibri"/>
            </a:endParaRPr>
          </a:p>
        </p:txBody>
      </p:sp>
    </p:spTree>
    <p:extLst>
      <p:ext uri="{BB962C8B-B14F-4D97-AF65-F5344CB8AC3E}">
        <p14:creationId xmlns:p14="http://schemas.microsoft.com/office/powerpoint/2010/main" val="46507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B80-CEF2-43C0-962C-F652BC4A8491}"/>
              </a:ext>
            </a:extLst>
          </p:cNvPr>
          <p:cNvSpPr>
            <a:spLocks noGrp="1"/>
          </p:cNvSpPr>
          <p:nvPr>
            <p:ph type="title"/>
          </p:nvPr>
        </p:nvSpPr>
        <p:spPr>
          <a:xfrm>
            <a:off x="838200" y="336250"/>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D74D56C6-6261-4876-9675-4C821A039636}"/>
              </a:ext>
            </a:extLst>
          </p:cNvPr>
          <p:cNvSpPr>
            <a:spLocks noGrp="1"/>
          </p:cNvSpPr>
          <p:nvPr>
            <p:ph idx="1"/>
          </p:nvPr>
        </p:nvSpPr>
        <p:spPr/>
        <p:txBody>
          <a:bodyPr vert="horz" lIns="91440" tIns="45720" rIns="91440" bIns="45720" rtlCol="0" anchor="t">
            <a:normAutofit/>
          </a:bodyPr>
          <a:lstStyle/>
          <a:p>
            <a:pPr marL="0" indent="0">
              <a:buNone/>
            </a:pPr>
            <a:endParaRPr lang="en-US" dirty="0">
              <a:latin typeface="Garamond"/>
              <a:ea typeface="+mn-lt"/>
              <a:cs typeface="+mn-lt"/>
            </a:endParaRP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proposed medical Booking Store system will completely Revolutionize the industry.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Searching of products, order placing, billing and product stock can be maintained by a single click.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order placed can be easily tracked At any time. The payment of the order can also be done by credit cards.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92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30A3-9360-4A16-8562-A9A53F565AEB}"/>
              </a:ext>
            </a:extLst>
          </p:cNvPr>
          <p:cNvSpPr>
            <a:spLocks noGrp="1"/>
          </p:cNvSpPr>
          <p:nvPr>
            <p:ph type="title"/>
          </p:nvPr>
        </p:nvSpPr>
        <p:spPr>
          <a:xfrm>
            <a:off x="665672" y="261730"/>
            <a:ext cx="10515600" cy="865488"/>
          </a:xfrm>
        </p:spPr>
        <p:txBody>
          <a:bodyPr>
            <a:normAutofit/>
          </a:bodyPr>
          <a:lstStyle/>
          <a:p>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ER-DIAGRAM</a:t>
            </a:r>
          </a:p>
        </p:txBody>
      </p:sp>
      <p:pic>
        <p:nvPicPr>
          <p:cNvPr id="11" name="Picture 10">
            <a:extLst>
              <a:ext uri="{FF2B5EF4-FFF2-40B4-BE49-F238E27FC236}">
                <a16:creationId xmlns:a16="http://schemas.microsoft.com/office/drawing/2014/main" id="{CDE36774-5961-44A0-BC23-95CF635CE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1127218"/>
            <a:ext cx="9250872" cy="5042576"/>
          </a:xfrm>
          <a:prstGeom prst="rect">
            <a:avLst/>
          </a:prstGeom>
        </p:spPr>
      </p:pic>
    </p:spTree>
    <p:extLst>
      <p:ext uri="{BB962C8B-B14F-4D97-AF65-F5344CB8AC3E}">
        <p14:creationId xmlns:p14="http://schemas.microsoft.com/office/powerpoint/2010/main" val="15962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1CF-3E6E-4281-A30D-D8CC88269E62}"/>
              </a:ext>
            </a:extLst>
          </p:cNvPr>
          <p:cNvSpPr>
            <a:spLocks noGrp="1"/>
          </p:cNvSpPr>
          <p:nvPr>
            <p:ph type="title"/>
          </p:nvPr>
        </p:nvSpPr>
        <p:spPr>
          <a:xfrm>
            <a:off x="972954" y="519129"/>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DF8D8F62-7430-48E8-895F-0BD81DE646C3}"/>
              </a:ext>
            </a:extLst>
          </p:cNvPr>
          <p:cNvSpPr>
            <a:spLocks noGrp="1"/>
          </p:cNvSpPr>
          <p:nvPr>
            <p:ph idx="1"/>
          </p:nvPr>
        </p:nvSpPr>
        <p:spPr>
          <a:xfrm>
            <a:off x="2252312" y="1844693"/>
            <a:ext cx="9101488" cy="4217252"/>
          </a:xfrm>
        </p:spPr>
        <p:txBody>
          <a:bodyPr vert="horz" lIns="91440" tIns="45720" rIns="91440" bIns="45720" rtlCol="0" anchor="t">
            <a:no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HTML : Page layout has been designed in HTML</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CSS : CSS has been used for all the designing part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JavaScript : All the validation task and animations has been developed by JavaScript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JSP : All the front end logic has been written in JSP</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 : All the business logic has been written in Java</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MySQL : MySQL database has been used as database for the project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 Command-line interface tool that we use to initialize.</a:t>
            </a:r>
          </a:p>
        </p:txBody>
      </p:sp>
    </p:spTree>
    <p:extLst>
      <p:ext uri="{BB962C8B-B14F-4D97-AF65-F5344CB8AC3E}">
        <p14:creationId xmlns:p14="http://schemas.microsoft.com/office/powerpoint/2010/main" val="144243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1A69-7B48-4691-A6EF-E344EE9576F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ENVIRONMENT</a:t>
            </a:r>
          </a:p>
        </p:txBody>
      </p:sp>
      <p:sp>
        <p:nvSpPr>
          <p:cNvPr id="3" name="Content Placeholder 2">
            <a:extLst>
              <a:ext uri="{FF2B5EF4-FFF2-40B4-BE49-F238E27FC236}">
                <a16:creationId xmlns:a16="http://schemas.microsoft.com/office/drawing/2014/main" id="{1354629D-FC8D-4F68-9001-37EEF3326D88}"/>
              </a:ext>
            </a:extLst>
          </p:cNvPr>
          <p:cNvSpPr>
            <a:spLocks noGrp="1"/>
          </p:cNvSpPr>
          <p:nvPr>
            <p:ph idx="1"/>
          </p:nvPr>
        </p:nvSpPr>
        <p:spPr/>
        <p:txBody>
          <a:bodyPr vert="horz" lIns="91440" tIns="45720" rIns="91440" bIns="45720" rtlCol="0" anchor="t">
            <a:noAutofit/>
          </a:bodyPr>
          <a:lstStyle/>
          <a:p>
            <a:pPr algn="just">
              <a:lnSpc>
                <a:spcPct val="100000"/>
              </a:lnSpc>
              <a:buNone/>
            </a:pPr>
            <a:r>
              <a:rPr lang="en-US" sz="2000" dirty="0">
                <a:latin typeface="Times New Roman" panose="02020603050405020304" pitchFamily="18" charset="0"/>
                <a:ea typeface="+mn-lt"/>
                <a:cs typeface="Times New Roman" panose="02020603050405020304" pitchFamily="18" charset="0"/>
              </a:rPr>
              <a:t>The system will be developed on any Windows OS machine using J2EE, Hibernate and Spring.</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 Intel hardware machine (PC P4-2.26 GHz, 512 MB RAM, 40 GB HDD)</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Server – Apache Tomcat 8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Database – My SQL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 SQL J Connector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Node Version 10  </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JDK 1.8</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Eclipse IDE or Spring Tool Suite</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endParaRPr lang="en-US" sz="1900" dirty="0">
              <a:cs typeface="Calibri" panose="020F0502020204030204"/>
            </a:endParaRPr>
          </a:p>
        </p:txBody>
      </p:sp>
    </p:spTree>
    <p:extLst>
      <p:ext uri="{BB962C8B-B14F-4D97-AF65-F5344CB8AC3E}">
        <p14:creationId xmlns:p14="http://schemas.microsoft.com/office/powerpoint/2010/main" val="38153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F5D2-A4AD-4FEE-A3E1-5A1FB935D7D1}"/>
              </a:ext>
            </a:extLst>
          </p:cNvPr>
          <p:cNvSpPr>
            <a:spLocks noGrp="1"/>
          </p:cNvSpPr>
          <p:nvPr>
            <p:ph type="title"/>
          </p:nvPr>
        </p:nvSpPr>
        <p:spPr/>
        <p:txBody>
          <a:bodyPr>
            <a:normAutofit/>
          </a:bodyPr>
          <a:lstStyle/>
          <a:p>
            <a:r>
              <a:rPr lang="en-US" sz="3200" b="1" dirty="0">
                <a:latin typeface="Times New Roman" panose="02020603050405020304" pitchFamily="18" charset="0"/>
                <a:ea typeface="+mj-lt"/>
                <a:cs typeface="Times New Roman" panose="02020603050405020304" pitchFamily="18" charset="0"/>
              </a:rPr>
              <a:t>MODULES OF E-MEDICARE SYSTEM</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2AF04B-956D-443C-A5B4-C35731B7E293}"/>
              </a:ext>
            </a:extLst>
          </p:cNvPr>
          <p:cNvSpPr>
            <a:spLocks noGrp="1"/>
          </p:cNvSpPr>
          <p:nvPr>
            <p:ph idx="1"/>
          </p:nvPr>
        </p:nvSpPr>
        <p:spPr>
          <a:xfrm>
            <a:off x="2358188" y="1905000"/>
            <a:ext cx="8995611" cy="3984415"/>
          </a:xfrm>
        </p:spPr>
        <p:txBody>
          <a:bodyPr vert="horz" lIns="91440" tIns="45720" rIns="91440" bIns="45720" rtlCol="0" anchor="t">
            <a:norm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Customer Module: Used for managing the Customer details.</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Order Module: Used for managing the details of Order</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Payment Module: Used for managing the details of Payment</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Medicine Module: Used for managing the Medicine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Login Module: Used for managing the login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Users Module: Used for managing the users of the system.</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Admin Module: Used for managing medicine details and user information.</a:t>
            </a:r>
          </a:p>
          <a:p>
            <a:pPr marL="342900" indent="-342900">
              <a:buFont typeface="Wingdings" panose="020B0604020202020204" pitchFamily="34" charset="0"/>
              <a:buChar char="Ø"/>
            </a:pPr>
            <a:endParaRPr lang="en-US" dirty="0">
              <a:cs typeface="Calibri" panose="020F0502020204030204"/>
            </a:endParaRPr>
          </a:p>
        </p:txBody>
      </p:sp>
    </p:spTree>
    <p:extLst>
      <p:ext uri="{BB962C8B-B14F-4D97-AF65-F5344CB8AC3E}">
        <p14:creationId xmlns:p14="http://schemas.microsoft.com/office/powerpoint/2010/main" val="7537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6E01-945A-4190-8742-A8E0FC94BE49}"/>
              </a:ext>
            </a:extLst>
          </p:cNvPr>
          <p:cNvSpPr>
            <a:spLocks noGrp="1"/>
          </p:cNvSpPr>
          <p:nvPr>
            <p:ph type="title"/>
          </p:nvPr>
        </p:nvSpPr>
        <p:spPr>
          <a:xfrm>
            <a:off x="905577" y="50006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UML DIAGRAMS</a:t>
            </a:r>
          </a:p>
        </p:txBody>
      </p:sp>
      <p:sp>
        <p:nvSpPr>
          <p:cNvPr id="3" name="Content Placeholder 2">
            <a:extLst>
              <a:ext uri="{FF2B5EF4-FFF2-40B4-BE49-F238E27FC236}">
                <a16:creationId xmlns:a16="http://schemas.microsoft.com/office/drawing/2014/main" id="{C4FD418B-F461-410B-A958-DCEBAD08A49B}"/>
              </a:ext>
            </a:extLst>
          </p:cNvPr>
          <p:cNvSpPr>
            <a:spLocks noGrp="1"/>
          </p:cNvSpPr>
          <p:nvPr>
            <p:ph idx="1"/>
          </p:nvPr>
        </p:nvSpPr>
        <p:spPr>
          <a:xfrm>
            <a:off x="2589212" y="1963554"/>
            <a:ext cx="8915400" cy="3947668"/>
          </a:xfrm>
        </p:spPr>
        <p:txBody>
          <a:bodyPr vert="horz" lIns="91440" tIns="45720" rIns="91440" bIns="45720" rtlCol="0" anchor="t">
            <a:normAutofit fontScale="85000" lnSpcReduction="10000"/>
          </a:bodyPr>
          <a:lstStyle/>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UML, short for Unified Modeling Language</a:t>
            </a:r>
            <a:endParaRPr lang="en-US" sz="2200" dirty="0">
              <a:latin typeface="Times New Roman" panose="02020603050405020304" pitchFamily="18" charset="0"/>
              <a:ea typeface="+mn-lt"/>
              <a:cs typeface="Times New Roman" panose="02020603050405020304" pitchFamily="18" charset="0"/>
            </a:endParaRPr>
          </a:p>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It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 </a:t>
            </a:r>
            <a:endParaRPr lang="en-US" sz="2200" dirty="0">
              <a:latin typeface="Times New Roman" panose="02020603050405020304" pitchFamily="18" charset="0"/>
              <a:ea typeface="+mn-lt"/>
              <a:cs typeface="Times New Roman" panose="02020603050405020304" pitchFamily="18" charset="0"/>
            </a:endParaRPr>
          </a:p>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The UML is a very important part of developing object oriented software and the software development process. </a:t>
            </a:r>
            <a:endParaRPr lang="en-US" sz="2200" dirty="0">
              <a:latin typeface="Times New Roman" panose="02020603050405020304" pitchFamily="18" charset="0"/>
              <a:ea typeface="+mn-lt"/>
              <a:cs typeface="Times New Roman" panose="02020603050405020304" pitchFamily="18" charset="0"/>
            </a:endParaRPr>
          </a:p>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The UML uses mostly graphical notations to express the design of software projects. </a:t>
            </a:r>
            <a:endParaRPr lang="en-US" sz="2200" dirty="0">
              <a:latin typeface="Times New Roman" panose="02020603050405020304" pitchFamily="18" charset="0"/>
              <a:ea typeface="+mn-lt"/>
              <a:cs typeface="Times New Roman" panose="02020603050405020304" pitchFamily="18" charset="0"/>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7213968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231</TotalTime>
  <Words>962</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Century Gothic</vt:lpstr>
      <vt:lpstr>Garamond</vt:lpstr>
      <vt:lpstr>Times New Roman</vt:lpstr>
      <vt:lpstr>Wingdings</vt:lpstr>
      <vt:lpstr>Wingdings 3</vt:lpstr>
      <vt:lpstr>Wingdings,Sans-Serif</vt:lpstr>
      <vt:lpstr>Wisp</vt:lpstr>
      <vt:lpstr>          E-MEDICARE</vt:lpstr>
      <vt:lpstr>ABSTRACT </vt:lpstr>
      <vt:lpstr>       INTRODUCTION</vt:lpstr>
      <vt:lpstr>              PROPOSED SYSTEM</vt:lpstr>
      <vt:lpstr>        ER-DIAGRAM</vt:lpstr>
      <vt:lpstr>      TECHNOLOGY USED</vt:lpstr>
      <vt:lpstr>    ENVIRONMENT</vt:lpstr>
      <vt:lpstr>MODULES OF E-MEDICARE SYSTEM</vt:lpstr>
      <vt:lpstr>      UML DIAGRAMS</vt:lpstr>
      <vt:lpstr>      CLASS DIAGRAM</vt:lpstr>
      <vt:lpstr>      SEQUENCE DIAGRAM</vt:lpstr>
      <vt:lpstr>      ADVANTAGES</vt:lpstr>
      <vt:lpstr>OUTPUT SCREENSHOTS</vt:lpstr>
      <vt:lpstr>     ABOUT US PAGE</vt:lpstr>
      <vt:lpstr> ANTIPYRETICS CATEGORY PAGE</vt:lpstr>
      <vt:lpstr> ANTIBIOTICS CATEGORY PAGE</vt:lpstr>
      <vt:lpstr>    ADMIN LOGIN PAGE</vt:lpstr>
      <vt:lpstr>    VIEW ORDER LIST PAGE</vt:lpstr>
      <vt:lpstr>     CONTACT US PAGE</vt:lpstr>
      <vt:lpstr>    CART LIST PAGE</vt:lpstr>
      <vt:lpstr> UPDATE MEDICINE DETAILS PAGE</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rangineni</dc:creator>
  <cp:lastModifiedBy>sowmya rangineni</cp:lastModifiedBy>
  <cp:revision>274</cp:revision>
  <dcterms:created xsi:type="dcterms:W3CDTF">2022-02-23T09:14:59Z</dcterms:created>
  <dcterms:modified xsi:type="dcterms:W3CDTF">2022-02-28T15:57:52Z</dcterms:modified>
</cp:coreProperties>
</file>