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261" r:id="rId3"/>
    <p:sldId id="262" r:id="rId4"/>
    <p:sldId id="264" r:id="rId5"/>
    <p:sldId id="265" r:id="rId6"/>
    <p:sldId id="269" r:id="rId7"/>
    <p:sldId id="266" r:id="rId8"/>
    <p:sldId id="267" r:id="rId9"/>
    <p:sldId id="263" r:id="rId10"/>
    <p:sldId id="268" r:id="rId11"/>
    <p:sldId id="257" r:id="rId12"/>
    <p:sldId id="256" r:id="rId13"/>
    <p:sldId id="258" r:id="rId14"/>
    <p:sldId id="259" r:id="rId15"/>
    <p:sldId id="26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7D6"/>
    <a:srgbClr val="04B16F"/>
    <a:srgbClr val="FF8C00"/>
    <a:srgbClr val="FF2D00"/>
    <a:srgbClr val="D90000"/>
    <a:srgbClr val="2E0927"/>
    <a:srgbClr val="00D75A"/>
    <a:srgbClr val="0AFF17"/>
    <a:srgbClr val="00FFC7"/>
    <a:srgbClr val="00C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64"/>
      </p:cViewPr>
      <p:guideLst>
        <p:guide orient="horz" pos="2341"/>
        <p:guide pos="22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dPt>
            <c:idx val="0"/>
            <c:bubble3D val="0"/>
            <c:spPr>
              <a:solidFill>
                <a:srgbClr val="3CA4F2"/>
              </a:solidFill>
              <a:ln w="19050">
                <a:solidFill>
                  <a:schemeClr val="lt1"/>
                </a:solidFill>
              </a:ln>
              <a:effectLst/>
            </c:spPr>
          </c:dPt>
          <c:dPt>
            <c:idx val="1"/>
            <c:bubble3D val="0"/>
            <c:spPr>
              <a:solidFill>
                <a:srgbClr val="FFC000"/>
              </a:solidFill>
              <a:ln w="19050">
                <a:solidFill>
                  <a:schemeClr val="lt1"/>
                </a:solidFill>
              </a:ln>
              <a:effectLst/>
            </c:spPr>
          </c:dPt>
          <c:dPt>
            <c:idx val="2"/>
            <c:bubble3D val="0"/>
            <c:spPr>
              <a:solidFill>
                <a:srgbClr val="FF9100"/>
              </a:solidFill>
              <a:ln w="19050">
                <a:solidFill>
                  <a:schemeClr val="lt1"/>
                </a:solidFill>
              </a:ln>
              <a:effectLst/>
            </c:spPr>
          </c:dPt>
          <c:dPt>
            <c:idx val="3"/>
            <c:bubble3D val="0"/>
            <c:spPr>
              <a:solidFill>
                <a:srgbClr val="80A933"/>
              </a:solidFill>
              <a:ln w="19050">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0%</c:formatCode>
                <c:ptCount val="4"/>
                <c:pt idx="0">
                  <c:v>0.15</c:v>
                </c:pt>
                <c:pt idx="1">
                  <c:v>0.09</c:v>
                </c:pt>
                <c:pt idx="2">
                  <c:v>0.21</c:v>
                </c:pt>
                <c:pt idx="3">
                  <c:v>0.55000000000000004</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D90000"/>
              </a:solidFill>
              <a:ln w="19050">
                <a:solidFill>
                  <a:schemeClr val="lt1"/>
                </a:solidFill>
              </a:ln>
              <a:effectLst/>
            </c:spPr>
          </c:dPt>
          <c:dPt>
            <c:idx val="1"/>
            <c:bubble3D val="0"/>
            <c:spPr>
              <a:solidFill>
                <a:srgbClr val="FF2D00"/>
              </a:solidFill>
              <a:ln w="19050">
                <a:solidFill>
                  <a:schemeClr val="lt1"/>
                </a:solidFill>
              </a:ln>
              <a:effectLst/>
            </c:spPr>
          </c:dPt>
          <c:dPt>
            <c:idx val="2"/>
            <c:bubble3D val="0"/>
            <c:spPr>
              <a:solidFill>
                <a:srgbClr val="FF8C00"/>
              </a:solidFill>
              <a:ln w="19050">
                <a:solidFill>
                  <a:schemeClr val="lt1"/>
                </a:solidFill>
              </a:ln>
              <a:effectLst/>
            </c:spPr>
          </c:dPt>
          <c:dPt>
            <c:idx val="3"/>
            <c:bubble3D val="0"/>
            <c:spPr>
              <a:solidFill>
                <a:srgbClr val="04B16F"/>
              </a:solidFill>
              <a:ln w="19050">
                <a:solidFill>
                  <a:schemeClr val="lt1"/>
                </a:solidFill>
              </a:ln>
              <a:effectLst/>
            </c:spPr>
          </c:dPt>
          <c:dPt>
            <c:idx val="4"/>
            <c:bubble3D val="0"/>
            <c:spPr>
              <a:solidFill>
                <a:srgbClr val="0B77D6"/>
              </a:solidFill>
            </c:spPr>
          </c:dPt>
          <c:dPt>
            <c:idx val="5"/>
            <c:bubble3D val="0"/>
            <c:explosion val="1"/>
            <c:spPr>
              <a:solidFill>
                <a:srgbClr val="2E0927"/>
              </a:solidFill>
            </c:spPr>
          </c:dPt>
          <c:cat>
            <c:strRef>
              <c:f>Sheet1!$A$2:$A$7</c:f>
              <c:strCache>
                <c:ptCount val="6"/>
                <c:pt idx="0">
                  <c:v>A</c:v>
                </c:pt>
                <c:pt idx="1">
                  <c:v>B</c:v>
                </c:pt>
                <c:pt idx="2">
                  <c:v>C</c:v>
                </c:pt>
                <c:pt idx="3">
                  <c:v>D</c:v>
                </c:pt>
                <c:pt idx="4">
                  <c:v>E</c:v>
                </c:pt>
                <c:pt idx="5">
                  <c:v>F</c:v>
                </c:pt>
              </c:strCache>
            </c:strRef>
          </c:cat>
          <c:val>
            <c:numRef>
              <c:f>Sheet1!$B$2:$B$7</c:f>
              <c:numCache>
                <c:formatCode>0%</c:formatCode>
                <c:ptCount val="6"/>
                <c:pt idx="0">
                  <c:v>0.08</c:v>
                </c:pt>
                <c:pt idx="1">
                  <c:v>0.15</c:v>
                </c:pt>
                <c:pt idx="2">
                  <c:v>0.27</c:v>
                </c:pt>
                <c:pt idx="3">
                  <c:v>0.24</c:v>
                </c:pt>
                <c:pt idx="4">
                  <c:v>0.22</c:v>
                </c:pt>
                <c:pt idx="5">
                  <c:v>0.04</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5172D7-32D5-4CF4-B950-3AE8A787C9D9}"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83A2D3-0BC6-41DD-8442-2B5180A1CDAC}" type="slidenum">
              <a:rPr lang="zh-CN" altLang="en-US" smtClean="0"/>
              <a:t>‹#›</a:t>
            </a:fld>
            <a:endParaRPr lang="zh-CN" altLang="en-US"/>
          </a:p>
        </p:txBody>
      </p:sp>
    </p:spTree>
    <p:extLst>
      <p:ext uri="{BB962C8B-B14F-4D97-AF65-F5344CB8AC3E}">
        <p14:creationId xmlns:p14="http://schemas.microsoft.com/office/powerpoint/2010/main" val="94536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83A2D3-0BC6-41DD-8442-2B5180A1CDAC}" type="slidenum">
              <a:rPr lang="zh-CN" altLang="en-US" smtClean="0"/>
              <a:t>9</a:t>
            </a:fld>
            <a:endParaRPr lang="zh-CN" altLang="en-US"/>
          </a:p>
        </p:txBody>
      </p:sp>
    </p:spTree>
    <p:extLst>
      <p:ext uri="{BB962C8B-B14F-4D97-AF65-F5344CB8AC3E}">
        <p14:creationId xmlns:p14="http://schemas.microsoft.com/office/powerpoint/2010/main" val="69782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24" y="2204864"/>
            <a:ext cx="3293336" cy="2031325"/>
          </a:xfrm>
          <a:prstGeom prst="rect">
            <a:avLst/>
          </a:prstGeom>
          <a:noFill/>
        </p:spPr>
        <p:txBody>
          <a:bodyPr wrap="square" rtlCol="0">
            <a:spAutoFit/>
          </a:bodyPr>
          <a:lstStyle/>
          <a:p>
            <a:r>
              <a:rPr lang="en-US" altLang="zh-CN" dirty="0" smtClean="0"/>
              <a:t>Position </a:t>
            </a:r>
            <a:r>
              <a:rPr lang="zh-CN" altLang="en-US" dirty="0" smtClean="0"/>
              <a:t>位置</a:t>
            </a:r>
            <a:endParaRPr lang="en-US" altLang="zh-CN" dirty="0" smtClean="0"/>
          </a:p>
          <a:p>
            <a:r>
              <a:rPr lang="en-US" altLang="zh-CN" dirty="0" err="1" smtClean="0"/>
              <a:t>Taille</a:t>
            </a:r>
            <a:r>
              <a:rPr lang="en-US" altLang="zh-CN" dirty="0" smtClean="0"/>
              <a:t> </a:t>
            </a:r>
            <a:r>
              <a:rPr lang="zh-CN" altLang="en-US" dirty="0" smtClean="0"/>
              <a:t>大小</a:t>
            </a:r>
            <a:endParaRPr lang="en-US" altLang="zh-CN" dirty="0" smtClean="0"/>
          </a:p>
          <a:p>
            <a:r>
              <a:rPr lang="en-US" altLang="zh-CN" dirty="0" err="1" smtClean="0"/>
              <a:t>Valeur</a:t>
            </a:r>
            <a:r>
              <a:rPr lang="en-US" altLang="zh-CN" dirty="0" smtClean="0"/>
              <a:t> </a:t>
            </a:r>
            <a:r>
              <a:rPr lang="zh-CN" altLang="en-US" dirty="0" smtClean="0"/>
              <a:t>数值</a:t>
            </a:r>
            <a:endParaRPr lang="en-US" altLang="zh-CN" dirty="0" smtClean="0"/>
          </a:p>
          <a:p>
            <a:r>
              <a:rPr lang="en-US" altLang="zh-CN" dirty="0" smtClean="0"/>
              <a:t>Grain </a:t>
            </a:r>
            <a:r>
              <a:rPr lang="zh-CN" altLang="en-US" dirty="0" smtClean="0"/>
              <a:t>花纹</a:t>
            </a:r>
            <a:endParaRPr lang="en-US" altLang="zh-CN" dirty="0" smtClean="0"/>
          </a:p>
          <a:p>
            <a:r>
              <a:rPr lang="en-US" altLang="zh-CN" dirty="0" err="1" smtClean="0"/>
              <a:t>Teinte</a:t>
            </a:r>
            <a:r>
              <a:rPr lang="en-US" altLang="zh-CN" dirty="0" smtClean="0"/>
              <a:t> </a:t>
            </a:r>
            <a:r>
              <a:rPr lang="zh-CN" altLang="en-US" dirty="0" smtClean="0"/>
              <a:t>色调</a:t>
            </a:r>
            <a:endParaRPr lang="en-US" altLang="zh-CN" dirty="0" smtClean="0"/>
          </a:p>
          <a:p>
            <a:r>
              <a:rPr lang="en-US" altLang="zh-CN" dirty="0" smtClean="0"/>
              <a:t>Orientation </a:t>
            </a:r>
            <a:r>
              <a:rPr lang="zh-CN" altLang="en-US" dirty="0" smtClean="0"/>
              <a:t>朝向</a:t>
            </a:r>
            <a:endParaRPr lang="en-US" altLang="zh-CN" dirty="0" smtClean="0"/>
          </a:p>
          <a:p>
            <a:r>
              <a:rPr lang="en-US" altLang="zh-CN" dirty="0" err="1" smtClean="0"/>
              <a:t>Forme</a:t>
            </a:r>
            <a:r>
              <a:rPr lang="en-US" altLang="zh-CN" dirty="0" smtClean="0"/>
              <a:t> </a:t>
            </a:r>
            <a:r>
              <a:rPr lang="zh-CN" altLang="en-US" dirty="0" smtClean="0"/>
              <a:t>形状</a:t>
            </a:r>
            <a:endParaRPr lang="zh-CN" altLang="en-US" dirty="0"/>
          </a:p>
        </p:txBody>
      </p:sp>
    </p:spTree>
    <p:extLst>
      <p:ext uri="{BB962C8B-B14F-4D97-AF65-F5344CB8AC3E}">
        <p14:creationId xmlns:p14="http://schemas.microsoft.com/office/powerpoint/2010/main" val="411512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93565" y="951036"/>
            <a:ext cx="5056941" cy="3824320"/>
            <a:chOff x="-993565" y="951036"/>
            <a:chExt cx="5056941" cy="3824320"/>
          </a:xfrm>
        </p:grpSpPr>
        <p:grpSp>
          <p:nvGrpSpPr>
            <p:cNvPr id="38" name="组合 37"/>
            <p:cNvGrpSpPr/>
            <p:nvPr/>
          </p:nvGrpSpPr>
          <p:grpSpPr>
            <a:xfrm>
              <a:off x="-993565" y="951036"/>
              <a:ext cx="5056941" cy="3824320"/>
              <a:chOff x="6101901" y="1275065"/>
              <a:chExt cx="5056941" cy="3824320"/>
            </a:xfrm>
          </p:grpSpPr>
          <p:grpSp>
            <p:nvGrpSpPr>
              <p:cNvPr id="39" name="组合 38"/>
              <p:cNvGrpSpPr/>
              <p:nvPr/>
            </p:nvGrpSpPr>
            <p:grpSpPr>
              <a:xfrm>
                <a:off x="6922992" y="1481889"/>
                <a:ext cx="3240000" cy="3617496"/>
                <a:chOff x="4484592" y="1552072"/>
                <a:chExt cx="3240000" cy="3617496"/>
              </a:xfrm>
            </p:grpSpPr>
            <p:sp>
              <p:nvSpPr>
                <p:cNvPr id="54" name="椭圆 53"/>
                <p:cNvSpPr/>
                <p:nvPr/>
              </p:nvSpPr>
              <p:spPr>
                <a:xfrm>
                  <a:off x="4484592" y="1740820"/>
                  <a:ext cx="3240000" cy="3240000"/>
                </a:xfrm>
                <a:prstGeom prst="ellipse">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cs typeface="+mn-cs"/>
                  </a:endParaRPr>
                </a:p>
              </p:txBody>
            </p:sp>
            <p:graphicFrame>
              <p:nvGraphicFramePr>
                <p:cNvPr id="55" name="图表 54"/>
                <p:cNvGraphicFramePr/>
                <p:nvPr>
                  <p:extLst>
                    <p:ext uri="{D42A27DB-BD31-4B8C-83A1-F6EECF244321}">
                      <p14:modId xmlns:p14="http://schemas.microsoft.com/office/powerpoint/2010/main" val="3246217259"/>
                    </p:ext>
                  </p:extLst>
                </p:nvPr>
              </p:nvGraphicFramePr>
              <p:xfrm>
                <a:off x="4501718" y="1552072"/>
                <a:ext cx="3205748" cy="361749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40" name="组合 39"/>
              <p:cNvGrpSpPr/>
              <p:nvPr/>
            </p:nvGrpSpPr>
            <p:grpSpPr>
              <a:xfrm>
                <a:off x="9672354" y="4253615"/>
                <a:ext cx="1414746" cy="238174"/>
                <a:chOff x="9672354" y="4253615"/>
                <a:chExt cx="1414746" cy="238174"/>
              </a:xfrm>
            </p:grpSpPr>
            <p:cxnSp>
              <p:nvCxnSpPr>
                <p:cNvPr id="52" name="直接连接符 51"/>
                <p:cNvCxnSpPr/>
                <p:nvPr/>
              </p:nvCxnSpPr>
              <p:spPr>
                <a:xfrm>
                  <a:off x="9672354" y="4253615"/>
                  <a:ext cx="289793" cy="238174"/>
                </a:xfrm>
                <a:prstGeom prst="line">
                  <a:avLst/>
                </a:prstGeom>
                <a:noFill/>
                <a:ln w="6350" cap="flat" cmpd="sng" algn="ctr">
                  <a:solidFill>
                    <a:sysClr val="windowText" lastClr="000000">
                      <a:lumMod val="50000"/>
                      <a:lumOff val="50000"/>
                    </a:sysClr>
                  </a:solidFill>
                  <a:prstDash val="solid"/>
                  <a:miter lim="800000"/>
                </a:ln>
                <a:effectLst/>
              </p:spPr>
            </p:cxnSp>
            <p:cxnSp>
              <p:nvCxnSpPr>
                <p:cNvPr id="53" name="直接连接符 52"/>
                <p:cNvCxnSpPr/>
                <p:nvPr/>
              </p:nvCxnSpPr>
              <p:spPr>
                <a:xfrm>
                  <a:off x="9962535" y="4490884"/>
                  <a:ext cx="1124565" cy="0"/>
                </a:xfrm>
                <a:prstGeom prst="line">
                  <a:avLst/>
                </a:prstGeom>
                <a:noFill/>
                <a:ln w="6350" cap="flat" cmpd="sng" algn="ctr">
                  <a:solidFill>
                    <a:sysClr val="windowText" lastClr="000000">
                      <a:lumMod val="50000"/>
                      <a:lumOff val="50000"/>
                    </a:sysClr>
                  </a:solidFill>
                  <a:prstDash val="solid"/>
                  <a:miter lim="800000"/>
                  <a:tailEnd type="oval"/>
                </a:ln>
                <a:effectLst/>
              </p:spPr>
            </p:cxnSp>
          </p:grpSp>
          <p:sp>
            <p:nvSpPr>
              <p:cNvPr id="41" name="文本框 25"/>
              <p:cNvSpPr txBox="1"/>
              <p:nvPr/>
            </p:nvSpPr>
            <p:spPr>
              <a:xfrm>
                <a:off x="10512511" y="4120648"/>
                <a:ext cx="6463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21%</a:t>
                </a:r>
                <a:endParaRPr kumimoji="0" lang="zh-CN" altLang="en-US"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42" name="组合 41"/>
              <p:cNvGrpSpPr/>
              <p:nvPr/>
            </p:nvGrpSpPr>
            <p:grpSpPr>
              <a:xfrm flipV="1">
                <a:off x="9369077" y="1669731"/>
                <a:ext cx="1718023" cy="397691"/>
                <a:chOff x="9672354" y="4253615"/>
                <a:chExt cx="1414746" cy="238174"/>
              </a:xfrm>
            </p:grpSpPr>
            <p:cxnSp>
              <p:nvCxnSpPr>
                <p:cNvPr id="50" name="直接连接符 49"/>
                <p:cNvCxnSpPr/>
                <p:nvPr/>
              </p:nvCxnSpPr>
              <p:spPr>
                <a:xfrm>
                  <a:off x="9672354" y="4253615"/>
                  <a:ext cx="289793" cy="238174"/>
                </a:xfrm>
                <a:prstGeom prst="line">
                  <a:avLst/>
                </a:prstGeom>
                <a:noFill/>
                <a:ln w="6350" cap="flat" cmpd="sng" algn="ctr">
                  <a:solidFill>
                    <a:sysClr val="windowText" lastClr="000000">
                      <a:lumMod val="50000"/>
                      <a:lumOff val="50000"/>
                    </a:sysClr>
                  </a:solidFill>
                  <a:prstDash val="solid"/>
                  <a:miter lim="800000"/>
                </a:ln>
                <a:effectLst/>
              </p:spPr>
            </p:cxnSp>
            <p:cxnSp>
              <p:nvCxnSpPr>
                <p:cNvPr id="51" name="直接连接符 50"/>
                <p:cNvCxnSpPr/>
                <p:nvPr/>
              </p:nvCxnSpPr>
              <p:spPr>
                <a:xfrm>
                  <a:off x="9962535" y="4490884"/>
                  <a:ext cx="1124565" cy="0"/>
                </a:xfrm>
                <a:prstGeom prst="line">
                  <a:avLst/>
                </a:prstGeom>
                <a:noFill/>
                <a:ln w="6350" cap="flat" cmpd="sng" algn="ctr">
                  <a:solidFill>
                    <a:sysClr val="windowText" lastClr="000000">
                      <a:lumMod val="50000"/>
                      <a:lumOff val="50000"/>
                    </a:sysClr>
                  </a:solidFill>
                  <a:prstDash val="solid"/>
                  <a:miter lim="800000"/>
                  <a:tailEnd type="oval"/>
                </a:ln>
                <a:effectLst/>
              </p:spPr>
            </p:cxnSp>
          </p:grpSp>
          <p:sp>
            <p:nvSpPr>
              <p:cNvPr id="43" name="文本框 31"/>
              <p:cNvSpPr txBox="1"/>
              <p:nvPr/>
            </p:nvSpPr>
            <p:spPr>
              <a:xfrm>
                <a:off x="10512511" y="1275065"/>
                <a:ext cx="6463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15%</a:t>
                </a:r>
                <a:endParaRPr kumimoji="0" lang="zh-CN" altLang="en-US"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4" name="直接连接符 43"/>
              <p:cNvCxnSpPr/>
              <p:nvPr/>
            </p:nvCxnSpPr>
            <p:spPr>
              <a:xfrm>
                <a:off x="9962147" y="2925186"/>
                <a:ext cx="1124953" cy="0"/>
              </a:xfrm>
              <a:prstGeom prst="line">
                <a:avLst/>
              </a:prstGeom>
              <a:noFill/>
              <a:ln w="6350" cap="flat" cmpd="sng" algn="ctr">
                <a:solidFill>
                  <a:sysClr val="windowText" lastClr="000000">
                    <a:lumMod val="50000"/>
                    <a:lumOff val="50000"/>
                  </a:sysClr>
                </a:solidFill>
                <a:prstDash val="solid"/>
                <a:miter lim="800000"/>
                <a:tailEnd type="oval"/>
              </a:ln>
              <a:effectLst/>
            </p:spPr>
          </p:cxnSp>
          <p:sp>
            <p:nvSpPr>
              <p:cNvPr id="45" name="文本框 36"/>
              <p:cNvSpPr txBox="1"/>
              <p:nvPr/>
            </p:nvSpPr>
            <p:spPr>
              <a:xfrm>
                <a:off x="10512511" y="2546359"/>
                <a:ext cx="51809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9%</a:t>
                </a:r>
                <a:endParaRPr kumimoji="0" lang="zh-CN" altLang="en-US"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46" name="组合 45"/>
              <p:cNvGrpSpPr/>
              <p:nvPr/>
            </p:nvGrpSpPr>
            <p:grpSpPr>
              <a:xfrm flipH="1">
                <a:off x="6139542" y="4253615"/>
                <a:ext cx="1268618" cy="351042"/>
                <a:chOff x="9672354" y="4253615"/>
                <a:chExt cx="1414746" cy="238174"/>
              </a:xfrm>
            </p:grpSpPr>
            <p:cxnSp>
              <p:nvCxnSpPr>
                <p:cNvPr id="48" name="直接连接符 47"/>
                <p:cNvCxnSpPr/>
                <p:nvPr/>
              </p:nvCxnSpPr>
              <p:spPr>
                <a:xfrm>
                  <a:off x="9672354" y="4253615"/>
                  <a:ext cx="289793" cy="238174"/>
                </a:xfrm>
                <a:prstGeom prst="line">
                  <a:avLst/>
                </a:prstGeom>
                <a:noFill/>
                <a:ln w="6350" cap="flat" cmpd="sng" algn="ctr">
                  <a:solidFill>
                    <a:sysClr val="windowText" lastClr="000000">
                      <a:lumMod val="50000"/>
                      <a:lumOff val="50000"/>
                    </a:sysClr>
                  </a:solidFill>
                  <a:prstDash val="solid"/>
                  <a:miter lim="800000"/>
                </a:ln>
                <a:effectLst/>
              </p:spPr>
            </p:cxnSp>
            <p:cxnSp>
              <p:nvCxnSpPr>
                <p:cNvPr id="49" name="直接连接符 48"/>
                <p:cNvCxnSpPr/>
                <p:nvPr/>
              </p:nvCxnSpPr>
              <p:spPr>
                <a:xfrm>
                  <a:off x="9962535" y="4490884"/>
                  <a:ext cx="1124565" cy="0"/>
                </a:xfrm>
                <a:prstGeom prst="line">
                  <a:avLst/>
                </a:prstGeom>
                <a:noFill/>
                <a:ln w="6350" cap="flat" cmpd="sng" algn="ctr">
                  <a:solidFill>
                    <a:sysClr val="windowText" lastClr="000000">
                      <a:lumMod val="50000"/>
                      <a:lumOff val="50000"/>
                    </a:sysClr>
                  </a:solidFill>
                  <a:prstDash val="solid"/>
                  <a:miter lim="800000"/>
                  <a:tailEnd type="oval"/>
                </a:ln>
                <a:effectLst/>
              </p:spPr>
            </p:cxnSp>
          </p:grpSp>
          <p:sp>
            <p:nvSpPr>
              <p:cNvPr id="47" name="文本框 40"/>
              <p:cNvSpPr txBox="1"/>
              <p:nvPr/>
            </p:nvSpPr>
            <p:spPr>
              <a:xfrm>
                <a:off x="6101901" y="4188036"/>
                <a:ext cx="6463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55%</a:t>
                </a:r>
                <a:endParaRPr kumimoji="0" lang="zh-CN" altLang="en-US" sz="1800" b="0" i="0" u="none" strike="noStrike" kern="0" cap="none" spc="0" normalizeH="0" baseline="0" noProof="0" dirty="0" smtClean="0">
                  <a:ln>
                    <a:noFill/>
                  </a:ln>
                  <a:solidFill>
                    <a:prstClr val="black">
                      <a:lumMod val="65000"/>
                      <a:lumOff val="35000"/>
                    </a:prstClr>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8" name="TextBox 17"/>
            <p:cNvSpPr txBox="1"/>
            <p:nvPr/>
          </p:nvSpPr>
          <p:spPr>
            <a:xfrm>
              <a:off x="1547664" y="1969676"/>
              <a:ext cx="576064" cy="523220"/>
            </a:xfrm>
            <a:prstGeom prst="rect">
              <a:avLst/>
            </a:prstGeom>
            <a:noFill/>
          </p:spPr>
          <p:txBody>
            <a:bodyPr wrap="square" rtlCol="0">
              <a:spAutoFit/>
            </a:bodyPr>
            <a:lstStyle/>
            <a:p>
              <a:r>
                <a:rPr lang="en-US" altLang="zh-CN" sz="2800" dirty="0" smtClean="0">
                  <a:solidFill>
                    <a:schemeClr val="bg1"/>
                  </a:solidFill>
                </a:rPr>
                <a:t>TC</a:t>
              </a:r>
              <a:endParaRPr lang="zh-CN" altLang="en-US" sz="2800" dirty="0">
                <a:solidFill>
                  <a:schemeClr val="bg1"/>
                </a:solidFill>
              </a:endParaRPr>
            </a:p>
          </p:txBody>
        </p:sp>
        <p:sp>
          <p:nvSpPr>
            <p:cNvPr id="57" name="TextBox 56"/>
            <p:cNvSpPr txBox="1"/>
            <p:nvPr/>
          </p:nvSpPr>
          <p:spPr>
            <a:xfrm>
              <a:off x="2134641" y="2366442"/>
              <a:ext cx="754280" cy="523220"/>
            </a:xfrm>
            <a:prstGeom prst="rect">
              <a:avLst/>
            </a:prstGeom>
            <a:noFill/>
          </p:spPr>
          <p:txBody>
            <a:bodyPr wrap="square" rtlCol="0">
              <a:spAutoFit/>
            </a:bodyPr>
            <a:lstStyle/>
            <a:p>
              <a:r>
                <a:rPr lang="en-US" altLang="zh-CN" sz="2800" dirty="0" smtClean="0">
                  <a:solidFill>
                    <a:schemeClr val="bg1"/>
                  </a:solidFill>
                </a:rPr>
                <a:t>A2I</a:t>
              </a:r>
              <a:endParaRPr lang="zh-CN" altLang="en-US" sz="2800" dirty="0">
                <a:solidFill>
                  <a:schemeClr val="bg1"/>
                </a:solidFill>
              </a:endParaRPr>
            </a:p>
          </p:txBody>
        </p:sp>
        <p:sp>
          <p:nvSpPr>
            <p:cNvPr id="58" name="TextBox 57"/>
            <p:cNvSpPr txBox="1"/>
            <p:nvPr/>
          </p:nvSpPr>
          <p:spPr>
            <a:xfrm>
              <a:off x="1952817" y="3265820"/>
              <a:ext cx="742072" cy="523220"/>
            </a:xfrm>
            <a:prstGeom prst="rect">
              <a:avLst/>
            </a:prstGeom>
            <a:noFill/>
          </p:spPr>
          <p:txBody>
            <a:bodyPr wrap="square" rtlCol="0">
              <a:spAutoFit/>
            </a:bodyPr>
            <a:lstStyle/>
            <a:p>
              <a:r>
                <a:rPr lang="en-US" altLang="zh-CN" sz="2800" dirty="0" smtClean="0">
                  <a:solidFill>
                    <a:schemeClr val="bg1"/>
                  </a:solidFill>
                </a:rPr>
                <a:t>SRT</a:t>
              </a:r>
              <a:endParaRPr lang="zh-CN" altLang="en-US" sz="2800" dirty="0">
                <a:solidFill>
                  <a:schemeClr val="bg1"/>
                </a:solidFill>
              </a:endParaRPr>
            </a:p>
          </p:txBody>
        </p:sp>
        <p:sp>
          <p:nvSpPr>
            <p:cNvPr id="59" name="TextBox 58"/>
            <p:cNvSpPr txBox="1"/>
            <p:nvPr/>
          </p:nvSpPr>
          <p:spPr>
            <a:xfrm>
              <a:off x="539552" y="2735504"/>
              <a:ext cx="742072" cy="523220"/>
            </a:xfrm>
            <a:prstGeom prst="rect">
              <a:avLst/>
            </a:prstGeom>
            <a:noFill/>
          </p:spPr>
          <p:txBody>
            <a:bodyPr wrap="square" rtlCol="0">
              <a:spAutoFit/>
            </a:bodyPr>
            <a:lstStyle/>
            <a:p>
              <a:r>
                <a:rPr lang="en-US" altLang="zh-CN" sz="2800" dirty="0" smtClean="0">
                  <a:solidFill>
                    <a:schemeClr val="bg1"/>
                  </a:solidFill>
                </a:rPr>
                <a:t>ISI</a:t>
              </a:r>
              <a:endParaRPr lang="zh-CN" altLang="en-US" sz="2800" dirty="0">
                <a:solidFill>
                  <a:schemeClr val="bg1"/>
                </a:solidFill>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2" y="2989875"/>
            <a:ext cx="5157787"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 name="组合 59"/>
          <p:cNvGrpSpPr/>
          <p:nvPr/>
        </p:nvGrpSpPr>
        <p:grpSpPr>
          <a:xfrm>
            <a:off x="5750332" y="2828701"/>
            <a:ext cx="3393668" cy="3617496"/>
            <a:chOff x="755576" y="2204864"/>
            <a:chExt cx="3393668" cy="3617496"/>
          </a:xfrm>
        </p:grpSpPr>
        <p:graphicFrame>
          <p:nvGraphicFramePr>
            <p:cNvPr id="61" name="图表 60"/>
            <p:cNvGraphicFramePr/>
            <p:nvPr>
              <p:extLst>
                <p:ext uri="{D42A27DB-BD31-4B8C-83A1-F6EECF244321}">
                  <p14:modId xmlns:p14="http://schemas.microsoft.com/office/powerpoint/2010/main" val="4204499485"/>
                </p:ext>
              </p:extLst>
            </p:nvPr>
          </p:nvGraphicFramePr>
          <p:xfrm>
            <a:off x="899592" y="2204864"/>
            <a:ext cx="3205748" cy="3617496"/>
          </p:xfrm>
          <a:graphic>
            <a:graphicData uri="http://schemas.openxmlformats.org/drawingml/2006/chart">
              <c:chart xmlns:c="http://schemas.openxmlformats.org/drawingml/2006/chart" xmlns:r="http://schemas.openxmlformats.org/officeDocument/2006/relationships" r:id="rId4"/>
            </a:graphicData>
          </a:graphic>
        </p:graphicFrame>
        <p:sp>
          <p:nvSpPr>
            <p:cNvPr id="62" name="椭圆 61"/>
            <p:cNvSpPr/>
            <p:nvPr/>
          </p:nvSpPr>
          <p:spPr>
            <a:xfrm>
              <a:off x="2978532" y="2492896"/>
              <a:ext cx="513348" cy="513348"/>
            </a:xfrm>
            <a:prstGeom prst="ellipse">
              <a:avLst/>
            </a:prstGeom>
            <a:solidFill>
              <a:srgbClr val="D9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t>8</a:t>
              </a:r>
              <a:r>
                <a:rPr lang="en-US" altLang="zh-CN" sz="1600" dirty="0" smtClean="0"/>
                <a:t>%</a:t>
              </a:r>
              <a:endParaRPr lang="zh-CN" altLang="en-US" sz="1600" dirty="0"/>
            </a:p>
          </p:txBody>
        </p:sp>
        <p:sp>
          <p:nvSpPr>
            <p:cNvPr id="63" name="椭圆 62"/>
            <p:cNvSpPr/>
            <p:nvPr/>
          </p:nvSpPr>
          <p:spPr>
            <a:xfrm>
              <a:off x="3635896" y="3504909"/>
              <a:ext cx="513348" cy="513348"/>
            </a:xfrm>
            <a:prstGeom prst="ellipse">
              <a:avLst/>
            </a:prstGeom>
            <a:solidFill>
              <a:srgbClr val="FF2D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t>15%</a:t>
              </a:r>
              <a:endParaRPr lang="zh-CN" altLang="en-US" sz="1600" dirty="0"/>
            </a:p>
          </p:txBody>
        </p:sp>
        <p:sp>
          <p:nvSpPr>
            <p:cNvPr id="64" name="椭圆 63"/>
            <p:cNvSpPr/>
            <p:nvPr/>
          </p:nvSpPr>
          <p:spPr>
            <a:xfrm>
              <a:off x="2258452" y="5219908"/>
              <a:ext cx="513348" cy="513348"/>
            </a:xfrm>
            <a:prstGeom prst="ellipse">
              <a:avLst/>
            </a:prstGeom>
            <a:solidFill>
              <a:srgbClr val="FF8C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t>27%</a:t>
              </a:r>
              <a:endParaRPr lang="zh-CN" altLang="en-US" sz="1600" dirty="0"/>
            </a:p>
          </p:txBody>
        </p:sp>
        <p:sp>
          <p:nvSpPr>
            <p:cNvPr id="65" name="椭圆 64"/>
            <p:cNvSpPr/>
            <p:nvPr/>
          </p:nvSpPr>
          <p:spPr>
            <a:xfrm>
              <a:off x="755576" y="3861048"/>
              <a:ext cx="513348" cy="513348"/>
            </a:xfrm>
            <a:prstGeom prst="ellipse">
              <a:avLst/>
            </a:prstGeom>
            <a:solidFill>
              <a:srgbClr val="04B16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t>24%</a:t>
              </a:r>
              <a:endParaRPr lang="zh-CN" altLang="en-US" sz="1600" dirty="0"/>
            </a:p>
          </p:txBody>
        </p:sp>
        <p:sp>
          <p:nvSpPr>
            <p:cNvPr id="66" name="椭圆 65"/>
            <p:cNvSpPr/>
            <p:nvPr/>
          </p:nvSpPr>
          <p:spPr>
            <a:xfrm>
              <a:off x="1691680" y="2420888"/>
              <a:ext cx="513348" cy="513348"/>
            </a:xfrm>
            <a:prstGeom prst="ellipse">
              <a:avLst/>
            </a:prstGeom>
            <a:solidFill>
              <a:srgbClr val="0B77D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t>22%</a:t>
              </a:r>
              <a:endParaRPr lang="zh-CN" altLang="en-US" sz="1600" dirty="0"/>
            </a:p>
          </p:txBody>
        </p:sp>
        <p:sp>
          <p:nvSpPr>
            <p:cNvPr id="67" name="椭圆 66"/>
            <p:cNvSpPr/>
            <p:nvPr/>
          </p:nvSpPr>
          <p:spPr>
            <a:xfrm>
              <a:off x="2243769" y="2276872"/>
              <a:ext cx="513348" cy="513348"/>
            </a:xfrm>
            <a:prstGeom prst="ellipse">
              <a:avLst/>
            </a:prstGeom>
            <a:solidFill>
              <a:srgbClr val="2E092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t>4%</a:t>
              </a:r>
              <a:endParaRPr lang="zh-CN" altLang="en-US" sz="1600" dirty="0"/>
            </a:p>
          </p:txBody>
        </p:sp>
        <p:sp>
          <p:nvSpPr>
            <p:cNvPr id="68" name="TextBox 67"/>
            <p:cNvSpPr txBox="1"/>
            <p:nvPr/>
          </p:nvSpPr>
          <p:spPr>
            <a:xfrm>
              <a:off x="2603401" y="2793640"/>
              <a:ext cx="343365" cy="400110"/>
            </a:xfrm>
            <a:prstGeom prst="rect">
              <a:avLst/>
            </a:prstGeom>
            <a:noFill/>
          </p:spPr>
          <p:txBody>
            <a:bodyPr wrap="squar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69" name="TextBox 68"/>
            <p:cNvSpPr txBox="1"/>
            <p:nvPr/>
          </p:nvSpPr>
          <p:spPr>
            <a:xfrm>
              <a:off x="3063523" y="3304854"/>
              <a:ext cx="343365" cy="400110"/>
            </a:xfrm>
            <a:prstGeom prst="rect">
              <a:avLst/>
            </a:prstGeom>
            <a:noFill/>
          </p:spPr>
          <p:txBody>
            <a:bodyPr wrap="square" rtlCol="0">
              <a:spAutoFit/>
            </a:bodyPr>
            <a:lstStyle/>
            <a:p>
              <a:r>
                <a:rPr lang="en-US" altLang="zh-CN" sz="2000" dirty="0" smtClean="0"/>
                <a:t>B</a:t>
              </a:r>
              <a:endParaRPr lang="zh-CN" altLang="en-US" sz="2000" dirty="0"/>
            </a:p>
          </p:txBody>
        </p:sp>
        <p:sp>
          <p:nvSpPr>
            <p:cNvPr id="70" name="TextBox 69"/>
            <p:cNvSpPr txBox="1"/>
            <p:nvPr/>
          </p:nvSpPr>
          <p:spPr>
            <a:xfrm>
              <a:off x="2891840" y="4365104"/>
              <a:ext cx="343365" cy="400110"/>
            </a:xfrm>
            <a:prstGeom prst="rect">
              <a:avLst/>
            </a:prstGeom>
            <a:noFill/>
          </p:spPr>
          <p:txBody>
            <a:bodyPr wrap="square" rtlCol="0">
              <a:spAutoFit/>
            </a:bodyPr>
            <a:lstStyle/>
            <a:p>
              <a:r>
                <a:rPr lang="en-US" altLang="zh-CN" sz="2000" dirty="0"/>
                <a:t>C</a:t>
              </a:r>
              <a:endParaRPr lang="zh-CN" altLang="en-US" sz="2000" dirty="0"/>
            </a:p>
          </p:txBody>
        </p:sp>
        <p:sp>
          <p:nvSpPr>
            <p:cNvPr id="71" name="TextBox 70"/>
            <p:cNvSpPr txBox="1"/>
            <p:nvPr/>
          </p:nvSpPr>
          <p:spPr>
            <a:xfrm>
              <a:off x="1852371" y="4354787"/>
              <a:ext cx="343365" cy="400110"/>
            </a:xfrm>
            <a:prstGeom prst="rect">
              <a:avLst/>
            </a:prstGeom>
            <a:noFill/>
          </p:spPr>
          <p:txBody>
            <a:bodyPr wrap="square" rtlCol="0">
              <a:spAutoFit/>
            </a:bodyPr>
            <a:lstStyle/>
            <a:p>
              <a:r>
                <a:rPr lang="en-US" altLang="zh-CN" sz="2000" dirty="0" smtClean="0"/>
                <a:t>D</a:t>
              </a:r>
              <a:endParaRPr lang="zh-CN" altLang="en-US" sz="2000" dirty="0"/>
            </a:p>
          </p:txBody>
        </p:sp>
        <p:sp>
          <p:nvSpPr>
            <p:cNvPr id="72" name="TextBox 71"/>
            <p:cNvSpPr txBox="1"/>
            <p:nvPr/>
          </p:nvSpPr>
          <p:spPr>
            <a:xfrm>
              <a:off x="1691680" y="3300383"/>
              <a:ext cx="343365" cy="400110"/>
            </a:xfrm>
            <a:prstGeom prst="rect">
              <a:avLst/>
            </a:prstGeom>
            <a:noFill/>
          </p:spPr>
          <p:txBody>
            <a:bodyPr wrap="square" rtlCol="0">
              <a:spAutoFit/>
            </a:bodyPr>
            <a:lstStyle/>
            <a:p>
              <a:r>
                <a:rPr lang="en-US" altLang="zh-CN" sz="2000" dirty="0" smtClean="0"/>
                <a:t>E</a:t>
              </a:r>
              <a:endParaRPr lang="zh-CN" altLang="en-US" sz="2000" dirty="0"/>
            </a:p>
          </p:txBody>
        </p:sp>
        <p:sp>
          <p:nvSpPr>
            <p:cNvPr id="73" name="TextBox 72"/>
            <p:cNvSpPr txBox="1"/>
            <p:nvPr/>
          </p:nvSpPr>
          <p:spPr>
            <a:xfrm>
              <a:off x="2233836" y="2799802"/>
              <a:ext cx="343365" cy="330669"/>
            </a:xfrm>
            <a:prstGeom prst="rect">
              <a:avLst/>
            </a:prstGeom>
            <a:noFill/>
          </p:spPr>
          <p:txBody>
            <a:bodyPr wrap="square" rtlCol="0">
              <a:spAutoFit/>
            </a:bodyPr>
            <a:lstStyle/>
            <a:p>
              <a:r>
                <a:rPr lang="en-US" altLang="zh-CN" sz="2000" dirty="0" smtClean="0">
                  <a:solidFill>
                    <a:schemeClr val="bg1"/>
                  </a:solidFill>
                </a:rPr>
                <a:t>F</a:t>
              </a:r>
              <a:endParaRPr lang="zh-CN" altLang="en-US" sz="2000" dirty="0">
                <a:solidFill>
                  <a:schemeClr val="bg1"/>
                </a:solidFill>
              </a:endParaRPr>
            </a:p>
          </p:txBody>
        </p:sp>
      </p:gr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0432" y="-34208"/>
            <a:ext cx="4383132" cy="246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420" y="-114299"/>
            <a:ext cx="3487737"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88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71058166"/>
              </p:ext>
            </p:extLst>
          </p:nvPr>
        </p:nvGraphicFramePr>
        <p:xfrm>
          <a:off x="1043608" y="908720"/>
          <a:ext cx="5112568" cy="1614170"/>
        </p:xfrm>
        <a:graphic>
          <a:graphicData uri="http://schemas.openxmlformats.org/drawingml/2006/table">
            <a:tbl>
              <a:tblPr firstRow="1" bandRow="1">
                <a:tableStyleId>{5C22544A-7EE6-4342-B048-85BDC9FD1C3A}</a:tableStyleId>
              </a:tblPr>
              <a:tblGrid>
                <a:gridCol w="864096"/>
                <a:gridCol w="1080120"/>
                <a:gridCol w="3168352"/>
              </a:tblGrid>
              <a:tr h="370840">
                <a:tc>
                  <a:txBody>
                    <a:bodyPr/>
                    <a:lstStyle/>
                    <a:p>
                      <a:pPr algn="ctr"/>
                      <a:r>
                        <a:rPr lang="en-US" altLang="zh-CN" sz="1600" dirty="0" smtClean="0"/>
                        <a:t>Code</a:t>
                      </a:r>
                      <a:endParaRPr lang="zh-CN" altLang="en-US" sz="1600" dirty="0"/>
                    </a:p>
                  </a:txBody>
                  <a:tcPr/>
                </a:tc>
                <a:tc>
                  <a:txBody>
                    <a:bodyPr/>
                    <a:lstStyle/>
                    <a:p>
                      <a:pPr algn="ctr"/>
                      <a:r>
                        <a:rPr lang="en-US" altLang="zh-CN" sz="1600" dirty="0" err="1" smtClean="0"/>
                        <a:t>Semestre</a:t>
                      </a:r>
                      <a:endParaRPr lang="zh-CN" altLang="en-US" sz="1600" dirty="0"/>
                    </a:p>
                  </a:txBody>
                  <a:tcPr/>
                </a:tc>
                <a:tc>
                  <a:txBody>
                    <a:bodyPr/>
                    <a:lstStyle/>
                    <a:p>
                      <a:pPr algn="ctr"/>
                      <a:r>
                        <a:rPr lang="en-US" altLang="zh-CN" sz="1600" dirty="0" err="1" smtClean="0"/>
                        <a:t>Libelllé</a:t>
                      </a:r>
                      <a:endParaRPr lang="zh-CN" altLang="en-US" sz="1600" dirty="0"/>
                    </a:p>
                  </a:txBody>
                  <a:tcPr/>
                </a:tc>
              </a:tr>
              <a:tr h="370840">
                <a:tc>
                  <a:txBody>
                    <a:bodyPr/>
                    <a:lstStyle/>
                    <a:p>
                      <a:pPr algn="ctr" fontAlgn="ctr"/>
                      <a:r>
                        <a:rPr lang="en-US" sz="1400" u="none" strike="noStrike" dirty="0" smtClean="0">
                          <a:effectLst/>
                        </a:rPr>
                        <a:t>LO02</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b="0" i="0" u="none" strike="noStrike" dirty="0" err="1" smtClean="0">
                          <a:solidFill>
                            <a:schemeClr val="dk1"/>
                          </a:solidFill>
                          <a:effectLst/>
                          <a:latin typeface="+mn-lt"/>
                        </a:rPr>
                        <a:t>Automne</a:t>
                      </a:r>
                      <a:endParaRPr lang="en-US" sz="1400" b="0" i="0" u="none" strike="noStrike" dirty="0">
                        <a:solidFill>
                          <a:srgbClr val="000000"/>
                        </a:solidFill>
                        <a:effectLst/>
                        <a:latin typeface="宋体"/>
                      </a:endParaRPr>
                    </a:p>
                  </a:txBody>
                  <a:tcPr marL="9525" marR="9525" marT="9525" marB="0" anchor="ctr"/>
                </a:tc>
                <a:tc>
                  <a:txBody>
                    <a:bodyPr/>
                    <a:lstStyle/>
                    <a:p>
                      <a:r>
                        <a:rPr lang="fr-FR" altLang="zh-CN" sz="1400" kern="1200" dirty="0" smtClean="0">
                          <a:solidFill>
                            <a:schemeClr val="dk1"/>
                          </a:solidFill>
                          <a:latin typeface="+mn-lt"/>
                          <a:ea typeface="+mn-ea"/>
                          <a:cs typeface="+mn-cs"/>
                        </a:rPr>
                        <a:t>Principe et pratique de la programmation  orientée objets</a:t>
                      </a:r>
                      <a:endParaRPr lang="zh-CN" altLang="en-US" sz="1400" kern="1200" dirty="0">
                        <a:solidFill>
                          <a:schemeClr val="dk1"/>
                        </a:solidFill>
                        <a:latin typeface="+mn-lt"/>
                        <a:ea typeface="+mn-ea"/>
                        <a:cs typeface="+mn-cs"/>
                      </a:endParaRPr>
                    </a:p>
                  </a:txBody>
                  <a:tcPr marL="9525" marR="9525" marT="9525" marB="0" anchor="ctr"/>
                </a:tc>
              </a:tr>
              <a:tr h="370840">
                <a:tc>
                  <a:txBody>
                    <a:bodyPr/>
                    <a:lstStyle/>
                    <a:p>
                      <a:pPr algn="ctr" fontAlgn="ctr"/>
                      <a:r>
                        <a:rPr lang="en-US" sz="1400" u="none" strike="noStrike" dirty="0" smtClean="0">
                          <a:effectLst/>
                        </a:rPr>
                        <a:t>NF19</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b="0" i="0" u="none" strike="noStrike" dirty="0" err="1" smtClean="0">
                          <a:solidFill>
                            <a:schemeClr val="dk1"/>
                          </a:solidFill>
                          <a:effectLst/>
                          <a:latin typeface="+mn-lt"/>
                        </a:rPr>
                        <a:t>Printemps</a:t>
                      </a:r>
                      <a:endParaRPr lang="en-US" sz="1400" b="0" i="0" u="none" strike="noStrike" dirty="0">
                        <a:solidFill>
                          <a:srgbClr val="000000"/>
                        </a:solidFill>
                        <a:effectLst/>
                        <a:latin typeface="宋体"/>
                      </a:endParaRPr>
                    </a:p>
                  </a:txBody>
                  <a:tcPr marL="9525" marR="9525" marT="9525" marB="0" anchor="ctr"/>
                </a:tc>
                <a:tc>
                  <a:txBody>
                    <a:bodyPr/>
                    <a:lstStyle/>
                    <a:p>
                      <a:r>
                        <a:rPr lang="fr-FR" altLang="zh-CN" sz="1400" kern="1200" dirty="0" smtClean="0">
                          <a:solidFill>
                            <a:schemeClr val="dk1"/>
                          </a:solidFill>
                          <a:latin typeface="+mn-lt"/>
                          <a:ea typeface="+mn-ea"/>
                          <a:cs typeface="+mn-cs"/>
                        </a:rPr>
                        <a:t>Administration et virtualisation des systèmes et des bases de données</a:t>
                      </a:r>
                      <a:endParaRPr lang="zh-CN" altLang="en-US" sz="1400" kern="1200" dirty="0">
                        <a:solidFill>
                          <a:schemeClr val="dk1"/>
                        </a:solidFill>
                        <a:latin typeface="+mn-lt"/>
                        <a:ea typeface="+mn-ea"/>
                        <a:cs typeface="+mn-cs"/>
                      </a:endParaRPr>
                    </a:p>
                  </a:txBody>
                  <a:tcPr marL="9525" marR="9525" marT="9525" marB="0" anchor="ctr"/>
                </a:tc>
              </a:tr>
              <a:tr h="370840">
                <a:tc>
                  <a:txBody>
                    <a:bodyPr/>
                    <a:lstStyle/>
                    <a:p>
                      <a:pPr algn="ctr" fontAlgn="ctr"/>
                      <a:r>
                        <a:rPr lang="en-US" sz="1400" u="none" strike="noStrike" dirty="0">
                          <a:effectLst/>
                        </a:rPr>
                        <a:t>EG23</a:t>
                      </a:r>
                      <a:endParaRPr lang="en-US" sz="1400" b="0" i="0" u="none" strike="noStrike" dirty="0">
                        <a:solidFill>
                          <a:srgbClr val="000000"/>
                        </a:solidFill>
                        <a:effectLst/>
                        <a:latin typeface="宋体"/>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u="none" strike="noStrike" dirty="0" err="1" smtClean="0">
                          <a:effectLst/>
                        </a:rPr>
                        <a:t>Printemps</a:t>
                      </a:r>
                      <a:endParaRPr lang="en-US" altLang="zh-CN" sz="1400" u="none" strike="noStrike" dirty="0" smtClean="0">
                        <a:effectLst/>
                      </a:endParaRPr>
                    </a:p>
                  </a:txBody>
                  <a:tcPr marL="9525" marR="9525" marT="9525" marB="0" anchor="ctr"/>
                </a:tc>
                <a:tc>
                  <a:txBody>
                    <a:bodyPr/>
                    <a:lstStyle/>
                    <a:p>
                      <a:r>
                        <a:rPr lang="en-US" altLang="zh-CN" sz="1400" dirty="0" smtClean="0"/>
                        <a:t>Interface </a:t>
                      </a:r>
                      <a:r>
                        <a:rPr lang="en-US" altLang="zh-CN" sz="1400" dirty="0" err="1" smtClean="0"/>
                        <a:t>Homme</a:t>
                      </a:r>
                      <a:r>
                        <a:rPr lang="en-US" altLang="zh-CN" sz="1400" dirty="0" smtClean="0"/>
                        <a:t>-Machine et </a:t>
                      </a:r>
                      <a:r>
                        <a:rPr lang="en-US" altLang="zh-CN" sz="1400" dirty="0" err="1" smtClean="0"/>
                        <a:t>ergonomie</a:t>
                      </a:r>
                      <a:endParaRPr lang="zh-CN" altLang="en-US" sz="1400" dirty="0"/>
                    </a:p>
                  </a:txBody>
                  <a:tcPr marL="9525" marR="9525" marT="9525" marB="0" anchor="ctr"/>
                </a:tc>
              </a:tr>
            </a:tbl>
          </a:graphicData>
        </a:graphic>
      </p:graphicFrame>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432175"/>
            <a:ext cx="4035425"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12776"/>
            <a:ext cx="5114925"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86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8269" t="10684" r="8269" b="14103"/>
          <a:stretch/>
        </p:blipFill>
        <p:spPr>
          <a:xfrm>
            <a:off x="467544" y="1052736"/>
            <a:ext cx="7631724" cy="3868617"/>
          </a:xfrm>
          <a:prstGeom prst="rect">
            <a:avLst/>
          </a:prstGeom>
        </p:spPr>
      </p:pic>
    </p:spTree>
    <p:extLst>
      <p:ext uri="{BB962C8B-B14F-4D97-AF65-F5344CB8AC3E}">
        <p14:creationId xmlns:p14="http://schemas.microsoft.com/office/powerpoint/2010/main" val="259021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12509168"/>
              </p:ext>
            </p:extLst>
          </p:nvPr>
        </p:nvGraphicFramePr>
        <p:xfrm>
          <a:off x="971600" y="404664"/>
          <a:ext cx="7543800" cy="708660"/>
        </p:xfrm>
        <a:graphic>
          <a:graphicData uri="http://schemas.openxmlformats.org/drawingml/2006/table">
            <a:tbl>
              <a:tblPr>
                <a:tableStyleId>{5C22544A-7EE6-4342-B048-85BDC9FD1C3A}</a:tableStyleId>
              </a:tblPr>
              <a:tblGrid>
                <a:gridCol w="685800"/>
                <a:gridCol w="685800"/>
                <a:gridCol w="685800"/>
                <a:gridCol w="685800"/>
                <a:gridCol w="685800"/>
                <a:gridCol w="685800"/>
                <a:gridCol w="685800"/>
                <a:gridCol w="685800"/>
                <a:gridCol w="685800"/>
                <a:gridCol w="685800"/>
                <a:gridCol w="685800"/>
              </a:tblGrid>
              <a:tr h="171450">
                <a:tc>
                  <a:txBody>
                    <a:bodyPr/>
                    <a:lstStyle/>
                    <a:p>
                      <a:pPr algn="l" fontAlgn="ctr"/>
                      <a:r>
                        <a:rPr lang="en-US" sz="1100" u="none" strike="noStrike" dirty="0" err="1">
                          <a:effectLst/>
                        </a:rPr>
                        <a:t>Nss</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prenom</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dirty="0">
                          <a:effectLst/>
                        </a:rPr>
                        <a:t>nom</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Niveau</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CS</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TM</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EC</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ME</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dirty="0">
                          <a:effectLst/>
                        </a:rPr>
                        <a:t>CT</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NPML</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ST</a:t>
                      </a:r>
                      <a:endParaRPr lang="en-US" sz="1100" b="0" i="0" u="none" strike="noStrike">
                        <a:solidFill>
                          <a:srgbClr val="000000"/>
                        </a:solidFill>
                        <a:effectLst/>
                        <a:latin typeface="宋体"/>
                      </a:endParaRPr>
                    </a:p>
                  </a:txBody>
                  <a:tcPr marL="9525" marR="9525" marT="9525" marB="0" anchor="ctr"/>
                </a:tc>
              </a:tr>
              <a:tr h="171450">
                <a:tc>
                  <a:txBody>
                    <a:bodyPr/>
                    <a:lstStyle/>
                    <a:p>
                      <a:pPr algn="r" fontAlgn="ctr"/>
                      <a:r>
                        <a:rPr lang="en-US" altLang="zh-CN" sz="1100" u="none" strike="noStrike" dirty="0">
                          <a:effectLst/>
                        </a:rPr>
                        <a:t>40240</a:t>
                      </a:r>
                      <a:endParaRPr lang="en-US" altLang="zh-CN"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dirty="0">
                          <a:effectLst/>
                        </a:rPr>
                        <a:t>MA</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dirty="0" err="1">
                          <a:effectLst/>
                        </a:rPr>
                        <a:t>JingYi</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dirty="0">
                          <a:effectLst/>
                        </a:rPr>
                        <a:t>ISI2</a:t>
                      </a:r>
                      <a:endParaRPr lang="en-US"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6</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ctr"/>
                </a:tc>
              </a:tr>
              <a:tr h="171450">
                <a:tc>
                  <a:txBody>
                    <a:bodyPr/>
                    <a:lstStyle/>
                    <a:p>
                      <a:pPr algn="r" fontAlgn="ctr"/>
                      <a:r>
                        <a:rPr lang="en-US" altLang="zh-CN" sz="1100" u="none" strike="noStrike">
                          <a:effectLst/>
                        </a:rPr>
                        <a:t>43149</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ZHANG</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ChengJie</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ISI3</a:t>
                      </a:r>
                      <a:endParaRPr lang="en-US"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6</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r>
              <a:tr h="171450">
                <a:tc>
                  <a:txBody>
                    <a:bodyPr/>
                    <a:lstStyle/>
                    <a:p>
                      <a:pPr algn="r" fontAlgn="ctr"/>
                      <a:r>
                        <a:rPr lang="en-US" altLang="zh-CN" sz="1100" u="none" strike="noStrike">
                          <a:effectLst/>
                        </a:rPr>
                        <a:t>43178</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YE</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XingYu</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ISI3</a:t>
                      </a:r>
                      <a:endParaRPr lang="en-US"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6</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ctr"/>
                </a:tc>
                <a:tc>
                  <a:txBody>
                    <a:bodyPr/>
                    <a:lstStyle/>
                    <a:p>
                      <a:pPr algn="r" fontAlgn="ctr"/>
                      <a:r>
                        <a:rPr lang="en-US" altLang="zh-CN" sz="1100" u="none" strike="noStrike" dirty="0">
                          <a:effectLst/>
                        </a:rPr>
                        <a:t>0</a:t>
                      </a:r>
                      <a:endParaRPr lang="en-US" altLang="zh-CN" sz="1100" b="0" i="0" u="none" strike="noStrike" dirty="0">
                        <a:solidFill>
                          <a:srgbClr val="000000"/>
                        </a:solidFill>
                        <a:effectLst/>
                        <a:latin typeface="宋体"/>
                      </a:endParaRPr>
                    </a:p>
                  </a:txBody>
                  <a:tcPr marL="9525" marR="9525" marT="9525"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264375180"/>
              </p:ext>
            </p:extLst>
          </p:nvPr>
        </p:nvGraphicFramePr>
        <p:xfrm>
          <a:off x="668546" y="1772816"/>
          <a:ext cx="5904652" cy="1112520"/>
        </p:xfrm>
        <a:graphic>
          <a:graphicData uri="http://schemas.openxmlformats.org/drawingml/2006/table">
            <a:tbl>
              <a:tblPr firstRow="1" bandRow="1">
                <a:tableStyleId>{5C22544A-7EE6-4342-B048-85BDC9FD1C3A}</a:tableStyleId>
              </a:tblPr>
              <a:tblGrid>
                <a:gridCol w="792088"/>
                <a:gridCol w="1080120"/>
                <a:gridCol w="864096"/>
                <a:gridCol w="864095"/>
                <a:gridCol w="504056"/>
                <a:gridCol w="504056"/>
                <a:gridCol w="792088"/>
                <a:gridCol w="504053"/>
              </a:tblGrid>
              <a:tr h="370840">
                <a:tc>
                  <a:txBody>
                    <a:bodyPr/>
                    <a:lstStyle/>
                    <a:p>
                      <a:pPr algn="ctr"/>
                      <a:r>
                        <a:rPr lang="en-US" altLang="zh-CN" dirty="0" err="1" smtClean="0"/>
                        <a:t>Nss</a:t>
                      </a:r>
                      <a:endParaRPr lang="zh-CN" altLang="en-US" dirty="0"/>
                    </a:p>
                  </a:txBody>
                  <a:tcPr/>
                </a:tc>
                <a:tc>
                  <a:txBody>
                    <a:bodyPr/>
                    <a:lstStyle/>
                    <a:p>
                      <a:pPr algn="ctr"/>
                      <a:r>
                        <a:rPr lang="en-US" altLang="zh-CN" dirty="0" err="1" smtClean="0"/>
                        <a:t>Prenom</a:t>
                      </a:r>
                      <a:endParaRPr lang="zh-CN" altLang="en-US" dirty="0"/>
                    </a:p>
                  </a:txBody>
                  <a:tcPr/>
                </a:tc>
                <a:tc>
                  <a:txBody>
                    <a:bodyPr/>
                    <a:lstStyle/>
                    <a:p>
                      <a:pPr algn="ctr"/>
                      <a:r>
                        <a:rPr lang="en-US" altLang="zh-CN" dirty="0" smtClean="0"/>
                        <a:t>Nom</a:t>
                      </a:r>
                      <a:endParaRPr lang="zh-CN" altLang="en-US" dirty="0"/>
                    </a:p>
                  </a:txBody>
                  <a:tcPr/>
                </a:tc>
                <a:tc>
                  <a:txBody>
                    <a:bodyPr/>
                    <a:lstStyle/>
                    <a:p>
                      <a:pPr algn="ctr"/>
                      <a:r>
                        <a:rPr lang="en-US" altLang="zh-CN" dirty="0" err="1" smtClean="0"/>
                        <a:t>Niveau</a:t>
                      </a:r>
                      <a:endParaRPr lang="zh-CN" altLang="en-US" dirty="0"/>
                    </a:p>
                  </a:txBody>
                  <a:tcPr/>
                </a:tc>
                <a:tc>
                  <a:txBody>
                    <a:bodyPr/>
                    <a:lstStyle/>
                    <a:p>
                      <a:pPr algn="ctr"/>
                      <a:r>
                        <a:rPr lang="en-US" altLang="zh-CN" dirty="0" smtClean="0"/>
                        <a:t>CS</a:t>
                      </a:r>
                      <a:endParaRPr lang="zh-CN" altLang="en-US" dirty="0"/>
                    </a:p>
                  </a:txBody>
                  <a:tcPr/>
                </a:tc>
                <a:tc>
                  <a:txBody>
                    <a:bodyPr/>
                    <a:lstStyle/>
                    <a:p>
                      <a:pPr algn="ctr"/>
                      <a:r>
                        <a:rPr lang="en-US" altLang="zh-CN" dirty="0" smtClean="0"/>
                        <a:t>TM</a:t>
                      </a:r>
                      <a:endParaRPr lang="zh-CN" altLang="en-US" dirty="0"/>
                    </a:p>
                  </a:txBody>
                  <a:tcPr/>
                </a:tc>
                <a:tc>
                  <a:txBody>
                    <a:bodyPr/>
                    <a:lstStyle/>
                    <a:p>
                      <a:pPr algn="ctr"/>
                      <a:r>
                        <a:rPr lang="en-US" altLang="zh-CN" dirty="0" smtClean="0"/>
                        <a:t>NPML</a:t>
                      </a:r>
                      <a:endParaRPr lang="zh-CN" altLang="en-US" dirty="0"/>
                    </a:p>
                  </a:txBody>
                  <a:tcPr/>
                </a:tc>
                <a:tc>
                  <a:txBody>
                    <a:bodyPr/>
                    <a:lstStyle/>
                    <a:p>
                      <a:pPr algn="ctr"/>
                      <a:r>
                        <a:rPr lang="en-US" altLang="zh-CN" dirty="0" smtClean="0"/>
                        <a:t>ST</a:t>
                      </a:r>
                      <a:endParaRPr lang="zh-CN" altLang="en-US" dirty="0"/>
                    </a:p>
                  </a:txBody>
                  <a:tcPr/>
                </a:tc>
              </a:tr>
              <a:tr h="370840">
                <a:tc>
                  <a:txBody>
                    <a:bodyPr/>
                    <a:lstStyle/>
                    <a:p>
                      <a:pPr algn="ctr" fontAlgn="ctr"/>
                      <a:r>
                        <a:rPr lang="en-US" altLang="zh-CN" sz="1400" u="none" strike="noStrike" dirty="0">
                          <a:effectLst/>
                        </a:rPr>
                        <a:t>40241</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MA</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err="1">
                          <a:effectLst/>
                        </a:rPr>
                        <a:t>QingXiao</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ISI2</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u="none" strike="noStrike" dirty="0" smtClean="0">
                          <a:effectLst/>
                        </a:rPr>
                        <a:t>-6</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u="none" strike="noStrike" dirty="0" smtClean="0">
                          <a:effectLst/>
                        </a:rPr>
                        <a:t>-6</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u="none" strike="noStrike" dirty="0" err="1" smtClean="0">
                          <a:effectLst/>
                        </a:rPr>
                        <a:t>Validé</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endParaRPr lang="en-US" altLang="zh-CN" sz="1400" b="0" i="0" u="none" strike="noStrike" dirty="0">
                        <a:solidFill>
                          <a:srgbClr val="000000"/>
                        </a:solidFill>
                        <a:effectLst/>
                        <a:latin typeface="宋体"/>
                      </a:endParaRPr>
                    </a:p>
                  </a:txBody>
                  <a:tcPr marL="9525" marR="9525" marT="9525" marB="0" anchor="ctr"/>
                </a:tc>
              </a:tr>
              <a:tr h="370840">
                <a:tc>
                  <a:txBody>
                    <a:bodyPr/>
                    <a:lstStyle/>
                    <a:p>
                      <a:pPr algn="ctr" fontAlgn="ctr"/>
                      <a:r>
                        <a:rPr lang="en-US" altLang="zh-CN" sz="1400" u="none" strike="noStrike" dirty="0">
                          <a:effectLst/>
                        </a:rPr>
                        <a:t>42225</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HU</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a:effectLst/>
                        </a:rPr>
                        <a:t>JunHao</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dirty="0">
                          <a:effectLst/>
                        </a:rPr>
                        <a:t>ISI2</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u="none" strike="noStrike" dirty="0" smtClean="0">
                          <a:effectLst/>
                        </a:rPr>
                        <a:t>-12</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b="0" i="0" u="none" strike="noStrike" dirty="0" smtClean="0">
                          <a:solidFill>
                            <a:schemeClr val="dk1"/>
                          </a:solidFill>
                          <a:effectLst/>
                          <a:latin typeface="+mn-lt"/>
                        </a:rPr>
                        <a:t>Non</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endParaRPr lang="en-US" altLang="zh-CN" sz="1400" b="0" i="0" u="none" strike="noStrike" dirty="0">
                        <a:solidFill>
                          <a:srgbClr val="000000"/>
                        </a:solidFill>
                        <a:effectLst/>
                        <a:latin typeface="宋体"/>
                      </a:endParaRPr>
                    </a:p>
                  </a:txBody>
                  <a:tcPr marL="9525" marR="9525" marT="9525" marB="0" anchor="ct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850" y="4797152"/>
            <a:ext cx="5184576" cy="135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031" y="3573016"/>
            <a:ext cx="5185478" cy="103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72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17271576"/>
              </p:ext>
            </p:extLst>
          </p:nvPr>
        </p:nvGraphicFramePr>
        <p:xfrm>
          <a:off x="467544" y="836712"/>
          <a:ext cx="6858000" cy="708660"/>
        </p:xfrm>
        <a:graphic>
          <a:graphicData uri="http://schemas.openxmlformats.org/drawingml/2006/table">
            <a:tbl>
              <a:tblPr>
                <a:tableStyleId>{5C22544A-7EE6-4342-B048-85BDC9FD1C3A}</a:tableStyleId>
              </a:tblPr>
              <a:tblGrid>
                <a:gridCol w="685800"/>
                <a:gridCol w="685800"/>
                <a:gridCol w="685800"/>
                <a:gridCol w="685800"/>
                <a:gridCol w="685800"/>
                <a:gridCol w="685800"/>
                <a:gridCol w="685800"/>
                <a:gridCol w="685800"/>
                <a:gridCol w="685800"/>
                <a:gridCol w="685800"/>
              </a:tblGrid>
              <a:tr h="171450">
                <a:tc>
                  <a:txBody>
                    <a:bodyPr/>
                    <a:lstStyle/>
                    <a:p>
                      <a:pPr algn="l" fontAlgn="ctr"/>
                      <a:r>
                        <a:rPr lang="en-US" sz="1100" u="none" strike="noStrike" dirty="0" err="1">
                          <a:effectLst/>
                        </a:rPr>
                        <a:t>Nss</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prenom</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nom</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Niveau</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UV1</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Note1</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UV2</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Note2</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UV3</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Note3</a:t>
                      </a:r>
                      <a:endParaRPr lang="en-US" sz="1100" b="0" i="0" u="none" strike="noStrike">
                        <a:solidFill>
                          <a:srgbClr val="000000"/>
                        </a:solidFill>
                        <a:effectLst/>
                        <a:latin typeface="宋体"/>
                      </a:endParaRPr>
                    </a:p>
                  </a:txBody>
                  <a:tcPr marL="9525" marR="9525" marT="9525" marB="0" anchor="ctr"/>
                </a:tc>
              </a:tr>
              <a:tr h="171450">
                <a:tc>
                  <a:txBody>
                    <a:bodyPr/>
                    <a:lstStyle/>
                    <a:p>
                      <a:pPr algn="r" fontAlgn="ctr"/>
                      <a:r>
                        <a:rPr lang="en-US" altLang="zh-CN" sz="1100" u="none" strike="noStrike">
                          <a:effectLst/>
                        </a:rPr>
                        <a:t>40239</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KANG</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ZhiQi</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ISI2</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NF19</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A</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LO12</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B</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RE04</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A</a:t>
                      </a:r>
                      <a:endParaRPr lang="en-US" sz="1100" b="0" i="0" u="none" strike="noStrike">
                        <a:solidFill>
                          <a:srgbClr val="000000"/>
                        </a:solidFill>
                        <a:effectLst/>
                        <a:latin typeface="宋体"/>
                      </a:endParaRPr>
                    </a:p>
                  </a:txBody>
                  <a:tcPr marL="9525" marR="9525" marT="9525" marB="0" anchor="ctr"/>
                </a:tc>
              </a:tr>
              <a:tr h="171450">
                <a:tc>
                  <a:txBody>
                    <a:bodyPr/>
                    <a:lstStyle/>
                    <a:p>
                      <a:pPr algn="r" fontAlgn="ctr"/>
                      <a:r>
                        <a:rPr lang="en-US" altLang="zh-CN" sz="1100" u="none" strike="noStrike">
                          <a:effectLst/>
                        </a:rPr>
                        <a:t>40246</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FANG</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Ran</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ST09</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NF19</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B</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LO07</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A</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EG23</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B</a:t>
                      </a:r>
                      <a:endParaRPr lang="en-US" sz="1100" b="0" i="0" u="none" strike="noStrike">
                        <a:solidFill>
                          <a:srgbClr val="000000"/>
                        </a:solidFill>
                        <a:effectLst/>
                        <a:latin typeface="宋体"/>
                      </a:endParaRPr>
                    </a:p>
                  </a:txBody>
                  <a:tcPr marL="9525" marR="9525" marT="9525" marB="0" anchor="ctr"/>
                </a:tc>
              </a:tr>
              <a:tr h="171450">
                <a:tc>
                  <a:txBody>
                    <a:bodyPr/>
                    <a:lstStyle/>
                    <a:p>
                      <a:pPr algn="r" fontAlgn="ctr"/>
                      <a:r>
                        <a:rPr lang="en-US" altLang="zh-CN" sz="1100" u="none" strike="noStrike">
                          <a:effectLst/>
                        </a:rPr>
                        <a:t>99999</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Nigro</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jean-marc</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ISI10</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EG23</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A</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LO12</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A</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IF02</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dirty="0">
                          <a:effectLst/>
                        </a:rPr>
                        <a:t>A</a:t>
                      </a:r>
                      <a:endParaRPr lang="en-US" sz="1100" b="0" i="0" u="none" strike="noStrike" dirty="0">
                        <a:solidFill>
                          <a:srgbClr val="000000"/>
                        </a:solidFill>
                        <a:effectLst/>
                        <a:latin typeface="宋体"/>
                      </a:endParaRPr>
                    </a:p>
                  </a:txBody>
                  <a:tcPr marL="9525" marR="9525" marT="9525"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223319436"/>
              </p:ext>
            </p:extLst>
          </p:nvPr>
        </p:nvGraphicFramePr>
        <p:xfrm>
          <a:off x="899592" y="2348880"/>
          <a:ext cx="5616624" cy="1548765"/>
        </p:xfrm>
        <a:graphic>
          <a:graphicData uri="http://schemas.openxmlformats.org/drawingml/2006/table">
            <a:tbl>
              <a:tblPr firstRow="1" bandRow="1">
                <a:tableStyleId>{5C22544A-7EE6-4342-B048-85BDC9FD1C3A}</a:tableStyleId>
              </a:tblPr>
              <a:tblGrid>
                <a:gridCol w="504056"/>
                <a:gridCol w="864096"/>
                <a:gridCol w="648072"/>
                <a:gridCol w="792088"/>
                <a:gridCol w="720080"/>
                <a:gridCol w="648072"/>
                <a:gridCol w="648072"/>
                <a:gridCol w="792088"/>
              </a:tblGrid>
              <a:tr h="370840">
                <a:tc>
                  <a:txBody>
                    <a:bodyPr/>
                    <a:lstStyle/>
                    <a:p>
                      <a:pPr algn="ctr"/>
                      <a:r>
                        <a:rPr lang="en-US" altLang="zh-CN" sz="1600" dirty="0" err="1" smtClean="0"/>
                        <a:t>Nss</a:t>
                      </a:r>
                      <a:endParaRPr lang="zh-CN" altLang="en-US" sz="1600" dirty="0"/>
                    </a:p>
                  </a:txBody>
                  <a:tcPr/>
                </a:tc>
                <a:tc>
                  <a:txBody>
                    <a:bodyPr/>
                    <a:lstStyle/>
                    <a:p>
                      <a:pPr algn="ctr"/>
                      <a:r>
                        <a:rPr lang="en-US" altLang="zh-CN" sz="1600" dirty="0" err="1" smtClean="0"/>
                        <a:t>Prenom</a:t>
                      </a:r>
                      <a:endParaRPr lang="zh-CN" altLang="en-US" sz="1600" dirty="0"/>
                    </a:p>
                  </a:txBody>
                  <a:tcPr/>
                </a:tc>
                <a:tc>
                  <a:txBody>
                    <a:bodyPr/>
                    <a:lstStyle/>
                    <a:p>
                      <a:pPr algn="ctr"/>
                      <a:r>
                        <a:rPr lang="en-US" altLang="zh-CN" sz="1600" dirty="0" smtClean="0"/>
                        <a:t>Nom</a:t>
                      </a:r>
                      <a:endParaRPr lang="zh-CN" altLang="en-US" sz="1600" dirty="0"/>
                    </a:p>
                  </a:txBody>
                  <a:tcPr/>
                </a:tc>
                <a:tc>
                  <a:txBody>
                    <a:bodyPr/>
                    <a:lstStyle/>
                    <a:p>
                      <a:pPr algn="ctr"/>
                      <a:r>
                        <a:rPr lang="en-US" altLang="zh-CN" sz="1600" dirty="0" err="1" smtClean="0"/>
                        <a:t>Niveau</a:t>
                      </a:r>
                      <a:endParaRPr lang="zh-CN" altLang="en-US" sz="1600" dirty="0"/>
                    </a:p>
                  </a:txBody>
                  <a:tcPr/>
                </a:tc>
                <a:tc>
                  <a:txBody>
                    <a:bodyPr/>
                    <a:lstStyle/>
                    <a:p>
                      <a:pPr algn="ctr"/>
                      <a:r>
                        <a:rPr lang="en-US" altLang="zh-CN" sz="1600" dirty="0" smtClean="0"/>
                        <a:t>UV1</a:t>
                      </a:r>
                      <a:endParaRPr lang="zh-CN" altLang="en-US" sz="1600" dirty="0"/>
                    </a:p>
                  </a:txBody>
                  <a:tcPr/>
                </a:tc>
                <a:tc>
                  <a:txBody>
                    <a:bodyPr/>
                    <a:lstStyle/>
                    <a:p>
                      <a:pPr algn="ctr"/>
                      <a:r>
                        <a:rPr lang="en-US" altLang="zh-CN" sz="1600" dirty="0" smtClean="0"/>
                        <a:t>UV2</a:t>
                      </a:r>
                      <a:endParaRPr lang="zh-CN" altLang="en-US" sz="1600" dirty="0"/>
                    </a:p>
                  </a:txBody>
                  <a:tcPr/>
                </a:tc>
                <a:tc>
                  <a:txBody>
                    <a:bodyPr/>
                    <a:lstStyle/>
                    <a:p>
                      <a:pPr algn="ctr"/>
                      <a:r>
                        <a:rPr lang="en-US" altLang="zh-CN" sz="1600" dirty="0" smtClean="0"/>
                        <a:t>UV3</a:t>
                      </a:r>
                      <a:endParaRPr lang="zh-CN" altLang="en-US" sz="1600" dirty="0"/>
                    </a:p>
                  </a:txBody>
                  <a:tcPr/>
                </a:tc>
                <a:tc>
                  <a:txBody>
                    <a:bodyPr/>
                    <a:lstStyle/>
                    <a:p>
                      <a:pPr algn="ctr"/>
                      <a:r>
                        <a:rPr lang="en-US" altLang="zh-CN" sz="1600" dirty="0" smtClean="0"/>
                        <a:t>...</a:t>
                      </a:r>
                      <a:endParaRPr lang="zh-CN" altLang="en-US" sz="1600" dirty="0"/>
                    </a:p>
                  </a:txBody>
                  <a:tcPr/>
                </a:tc>
              </a:tr>
              <a:tr h="370840">
                <a:tc>
                  <a:txBody>
                    <a:bodyPr/>
                    <a:lstStyle/>
                    <a:p>
                      <a:pPr algn="ctr" fontAlgn="ctr"/>
                      <a:r>
                        <a:rPr lang="en-US" altLang="zh-CN" sz="1400" u="none" strike="noStrike" dirty="0">
                          <a:effectLst/>
                        </a:rPr>
                        <a:t>40239</a:t>
                      </a:r>
                      <a:endParaRPr lang="en-US" altLang="zh-CN"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KANG</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err="1">
                          <a:effectLst/>
                        </a:rPr>
                        <a:t>ZhiQi</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a:effectLst/>
                        </a:rPr>
                        <a:t>ISI2</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a:effectLst/>
                        </a:rPr>
                        <a:t>NF19</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a:effectLst/>
                        </a:rPr>
                        <a:t>LO12</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a:effectLst/>
                        </a:rPr>
                        <a:t>RE04</a:t>
                      </a:r>
                      <a:endParaRPr lang="en-US" sz="1400" b="0" i="0" u="none" strike="noStrike">
                        <a:solidFill>
                          <a:srgbClr val="000000"/>
                        </a:solidFill>
                        <a:effectLst/>
                        <a:latin typeface="宋体"/>
                      </a:endParaRPr>
                    </a:p>
                  </a:txBody>
                  <a:tcPr marL="9525" marR="9525" marT="9525" marB="0" anchor="ctr"/>
                </a:tc>
                <a:tc>
                  <a:txBody>
                    <a:bodyPr/>
                    <a:lstStyle/>
                    <a:p>
                      <a:pPr algn="ctr" fontAlgn="ctr"/>
                      <a:endParaRPr lang="en-US" sz="1400" b="0" i="0" u="none" strike="noStrike" dirty="0">
                        <a:solidFill>
                          <a:srgbClr val="000000"/>
                        </a:solidFill>
                        <a:effectLst/>
                        <a:latin typeface="宋体"/>
                      </a:endParaRPr>
                    </a:p>
                  </a:txBody>
                  <a:tcPr marL="9525" marR="9525" marT="9525" marB="0" anchor="ctr"/>
                </a:tc>
              </a:tr>
              <a:tr h="370840">
                <a:tc>
                  <a:txBody>
                    <a:bodyPr/>
                    <a:lstStyle/>
                    <a:p>
                      <a:pPr algn="ctr" fontAlgn="ctr"/>
                      <a:r>
                        <a:rPr lang="en-US" altLang="zh-CN" sz="1400" u="none" strike="noStrike">
                          <a:effectLst/>
                        </a:rPr>
                        <a:t>40246</a:t>
                      </a:r>
                      <a:endParaRPr lang="en-US" altLang="zh-CN"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dirty="0">
                          <a:effectLst/>
                        </a:rPr>
                        <a:t>FANG</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Ran</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ST09</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a:effectLst/>
                        </a:rPr>
                        <a:t>NF19</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a:effectLst/>
                        </a:rPr>
                        <a:t>LO07</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a:effectLst/>
                        </a:rPr>
                        <a:t>EG23</a:t>
                      </a:r>
                      <a:endParaRPr lang="en-US" sz="1400" b="0" i="0" u="none" strike="noStrike">
                        <a:solidFill>
                          <a:srgbClr val="000000"/>
                        </a:solidFill>
                        <a:effectLst/>
                        <a:latin typeface="宋体"/>
                      </a:endParaRPr>
                    </a:p>
                  </a:txBody>
                  <a:tcPr marL="9525" marR="9525" marT="9525" marB="0" anchor="ctr"/>
                </a:tc>
                <a:tc>
                  <a:txBody>
                    <a:bodyPr/>
                    <a:lstStyle/>
                    <a:p>
                      <a:pPr algn="ctr" fontAlgn="ctr"/>
                      <a:endParaRPr lang="en-US" sz="1400" b="0" i="0" u="none" strike="noStrike" dirty="0">
                        <a:solidFill>
                          <a:srgbClr val="000000"/>
                        </a:solidFill>
                        <a:effectLst/>
                        <a:latin typeface="宋体"/>
                      </a:endParaRPr>
                    </a:p>
                  </a:txBody>
                  <a:tcPr marL="9525" marR="9525" marT="9525" marB="0" anchor="ctr"/>
                </a:tc>
              </a:tr>
              <a:tr h="370840">
                <a:tc>
                  <a:txBody>
                    <a:bodyPr/>
                    <a:lstStyle/>
                    <a:p>
                      <a:pPr algn="ctr" fontAlgn="ctr"/>
                      <a:r>
                        <a:rPr lang="en-US" altLang="zh-CN" sz="1400" u="none" strike="noStrike">
                          <a:effectLst/>
                        </a:rPr>
                        <a:t>99999</a:t>
                      </a:r>
                      <a:endParaRPr lang="en-US" altLang="zh-CN"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a:effectLst/>
                        </a:rPr>
                        <a:t>Nigro</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sz="1400" u="none" strike="noStrike" dirty="0">
                          <a:effectLst/>
                        </a:rPr>
                        <a:t>jean-marc</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ISI10</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EG23</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LO12</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sz="1400" u="none" strike="noStrike" dirty="0">
                          <a:effectLst/>
                        </a:rPr>
                        <a:t>IF02</a:t>
                      </a:r>
                      <a:endParaRPr lang="en-US" sz="1400" b="0" i="0" u="none" strike="noStrike" dirty="0">
                        <a:solidFill>
                          <a:srgbClr val="000000"/>
                        </a:solidFill>
                        <a:effectLst/>
                        <a:latin typeface="宋体"/>
                      </a:endParaRPr>
                    </a:p>
                  </a:txBody>
                  <a:tcPr marL="9525" marR="9525" marT="9525" marB="0" anchor="ctr"/>
                </a:tc>
                <a:tc>
                  <a:txBody>
                    <a:bodyPr/>
                    <a:lstStyle/>
                    <a:p>
                      <a:pPr algn="ctr" fontAlgn="ctr"/>
                      <a:endParaRPr lang="en-US" sz="1400" b="0" i="0" u="none" strike="noStrike" dirty="0">
                        <a:solidFill>
                          <a:srgbClr val="000000"/>
                        </a:solidFill>
                        <a:effectLst/>
                        <a:latin typeface="宋体"/>
                      </a:endParaRPr>
                    </a:p>
                  </a:txBody>
                  <a:tcPr marL="9525" marR="9525" marT="9525" marB="0" anchor="ct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365104"/>
            <a:ext cx="562133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72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632"/>
            <a:ext cx="1581111" cy="518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331640"/>
            <a:ext cx="1558246" cy="518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052" y="1340768"/>
            <a:ext cx="47307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0399" y="2648694"/>
            <a:ext cx="4657725"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72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56" t="20741" r="14166" b="16297"/>
          <a:stretch/>
        </p:blipFill>
        <p:spPr bwMode="auto">
          <a:xfrm>
            <a:off x="1141283" y="511512"/>
            <a:ext cx="6815093" cy="3669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29798" y="4365104"/>
            <a:ext cx="6984776" cy="2031325"/>
          </a:xfrm>
          <a:prstGeom prst="rect">
            <a:avLst/>
          </a:prstGeom>
          <a:noFill/>
        </p:spPr>
        <p:txBody>
          <a:bodyPr wrap="square" rtlCol="0">
            <a:spAutoFit/>
          </a:bodyPr>
          <a:lstStyle/>
          <a:p>
            <a:r>
              <a:rPr lang="fr-FR" altLang="zh-CN" dirty="0"/>
              <a:t>Pour la page d'accueil, nous utilisons des éléments de tableau et de fleur Notre logiciel est destiné aux administrateurs scolaires. Le tableau noir est un outil indispensable pour les enseignants à enseigner aux écoles. En Chine, nous décrirons l'enseignant comme un jardinier qui cultive les fleurs, qui représente les élèves. Chaque pétale représente une fonction. Lorsque le passage de la souris aura lieu, une brève description de la fonction apparaîtra</a:t>
            </a:r>
            <a:r>
              <a:rPr lang="fr-FR" altLang="zh-CN" dirty="0" smtClean="0"/>
              <a:t>.</a:t>
            </a:r>
            <a:endParaRPr lang="zh-CN" altLang="zh-CN" dirty="0"/>
          </a:p>
        </p:txBody>
      </p:sp>
    </p:spTree>
    <p:extLst>
      <p:ext uri="{BB962C8B-B14F-4D97-AF65-F5344CB8AC3E}">
        <p14:creationId xmlns:p14="http://schemas.microsoft.com/office/powerpoint/2010/main" val="43820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946198" cy="2301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1" y="2181057"/>
            <a:ext cx="2974749" cy="23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03848" y="404664"/>
            <a:ext cx="5040560" cy="1415772"/>
          </a:xfrm>
          <a:prstGeom prst="rect">
            <a:avLst/>
          </a:prstGeom>
          <a:noFill/>
        </p:spPr>
        <p:txBody>
          <a:bodyPr wrap="square" rtlCol="0">
            <a:spAutoFit/>
          </a:bodyPr>
          <a:lstStyle/>
          <a:p>
            <a:r>
              <a:rPr lang="en-US" altLang="zh-CN" sz="3200" dirty="0" err="1" smtClean="0"/>
              <a:t>Répartition</a:t>
            </a:r>
            <a:r>
              <a:rPr lang="en-US" altLang="zh-CN" sz="3200" dirty="0" smtClean="0"/>
              <a:t> des </a:t>
            </a:r>
            <a:r>
              <a:rPr lang="en-US" altLang="zh-CN" sz="3200" dirty="0" err="1" smtClean="0"/>
              <a:t>étudiants</a:t>
            </a:r>
            <a:endParaRPr lang="en-US" altLang="zh-CN" sz="3200" dirty="0" smtClean="0"/>
          </a:p>
          <a:p>
            <a:r>
              <a:rPr lang="en-US" altLang="zh-CN" b="1" dirty="0" err="1" smtClean="0"/>
              <a:t>Exigence</a:t>
            </a:r>
            <a:r>
              <a:rPr lang="en-US" altLang="zh-CN" b="1" dirty="0" smtClean="0"/>
              <a:t>:</a:t>
            </a:r>
          </a:p>
          <a:p>
            <a:pPr marL="285750" indent="-285750">
              <a:buFontTx/>
              <a:buChar char="-"/>
            </a:pPr>
            <a:r>
              <a:rPr lang="fr-FR" altLang="zh-CN" dirty="0" smtClean="0"/>
              <a:t>Répartition </a:t>
            </a:r>
            <a:r>
              <a:rPr lang="fr-FR" altLang="zh-CN" dirty="0"/>
              <a:t>pour par niveau </a:t>
            </a:r>
            <a:r>
              <a:rPr lang="fr-FR" altLang="zh-CN" dirty="0" smtClean="0"/>
              <a:t>d’étudiants</a:t>
            </a:r>
          </a:p>
          <a:p>
            <a:pPr marL="285750" indent="-285750">
              <a:buFontTx/>
              <a:buChar char="-"/>
            </a:pPr>
            <a:r>
              <a:rPr lang="en-US" altLang="zh-CN" dirty="0" err="1"/>
              <a:t>Répartition</a:t>
            </a:r>
            <a:r>
              <a:rPr lang="en-US" altLang="zh-CN" dirty="0"/>
              <a:t> pour les </a:t>
            </a:r>
            <a:r>
              <a:rPr lang="en-US" altLang="zh-CN" dirty="0" err="1" smtClean="0"/>
              <a:t>catégories</a:t>
            </a:r>
            <a:endParaRPr lang="en-US" altLang="zh-CN" b="1" dirty="0" smtClean="0"/>
          </a:p>
        </p:txBody>
      </p:sp>
      <p:sp>
        <p:nvSpPr>
          <p:cNvPr id="5" name="TextBox 4"/>
          <p:cNvSpPr txBox="1"/>
          <p:nvPr/>
        </p:nvSpPr>
        <p:spPr>
          <a:xfrm>
            <a:off x="3222501" y="2060268"/>
            <a:ext cx="5713412" cy="4524315"/>
          </a:xfrm>
          <a:prstGeom prst="rect">
            <a:avLst/>
          </a:prstGeom>
          <a:noFill/>
        </p:spPr>
        <p:txBody>
          <a:bodyPr wrap="square" rtlCol="0">
            <a:spAutoFit/>
          </a:bodyPr>
          <a:lstStyle/>
          <a:p>
            <a:pPr algn="just"/>
            <a:r>
              <a:rPr lang="en-US" altLang="zh-CN" b="1" dirty="0" err="1" smtClean="0"/>
              <a:t>Analyse</a:t>
            </a:r>
            <a:r>
              <a:rPr lang="en-US" altLang="zh-CN" b="1" dirty="0" smtClean="0"/>
              <a:t>:</a:t>
            </a:r>
            <a:endParaRPr lang="en-US" altLang="zh-CN" dirty="0"/>
          </a:p>
          <a:p>
            <a:r>
              <a:rPr lang="fr-FR" altLang="zh-CN" dirty="0"/>
              <a:t>Ici, nous proposons principalement deux méthodes d’affichage : parce que c'est une relation binaire, nous avons choisi un modèle comme une bascule pour le mettre en évidence. Comme la figure ci-dessous :</a:t>
            </a:r>
            <a:endParaRPr lang="zh-CN" altLang="zh-CN" dirty="0"/>
          </a:p>
          <a:p>
            <a:pPr algn="just"/>
            <a:endParaRPr lang="fr-FR" altLang="zh-CN" dirty="0"/>
          </a:p>
          <a:p>
            <a:r>
              <a:rPr lang="fr-FR" altLang="zh-CN" dirty="0"/>
              <a:t>Quand nous choisissons de voir par catégorie, l'étiquette Par Niveau descend, l'étiquette Par Catégorie se lève, et le modèle s'incline vers le niveau comme une bascule. On a utilisé la liste déroulante pour que nos utilisateurs puissent sélectionner un semestre spécifique pour afficher les données. L'utilisation de camemberts pour la visualisation a l'avantage de mettre en évidence la distribution : la couleur de l'image est un arc-en-ciel : les changements graduels de nuances chaudes à froides représentent la montée de niveau</a:t>
            </a:r>
            <a:r>
              <a:rPr lang="fr-FR" altLang="zh-CN" dirty="0" smtClean="0"/>
              <a:t>.</a:t>
            </a:r>
            <a:endParaRPr lang="zh-CN" altLang="zh-CN" dirty="0"/>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499836"/>
            <a:ext cx="2946814" cy="2324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6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040"/>
          <a:stretch/>
        </p:blipFill>
        <p:spPr bwMode="auto">
          <a:xfrm>
            <a:off x="575556" y="620688"/>
            <a:ext cx="4284476" cy="29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32040" y="1182231"/>
            <a:ext cx="4122204" cy="2246769"/>
          </a:xfrm>
          <a:prstGeom prst="rect">
            <a:avLst/>
          </a:prstGeom>
          <a:noFill/>
        </p:spPr>
        <p:txBody>
          <a:bodyPr wrap="square" rtlCol="0">
            <a:spAutoFit/>
          </a:bodyPr>
          <a:lstStyle/>
          <a:p>
            <a:r>
              <a:rPr lang="en-US" altLang="zh-CN" sz="3200" dirty="0" err="1" smtClean="0"/>
              <a:t>Semestre</a:t>
            </a:r>
            <a:r>
              <a:rPr lang="en-US" altLang="zh-CN" sz="3200" dirty="0" smtClean="0"/>
              <a:t> </a:t>
            </a:r>
            <a:r>
              <a:rPr lang="en-US" altLang="zh-CN" sz="3200" dirty="0" err="1" smtClean="0"/>
              <a:t>en</a:t>
            </a:r>
            <a:r>
              <a:rPr lang="en-US" altLang="zh-CN" sz="3200" dirty="0" smtClean="0"/>
              <a:t> </a:t>
            </a:r>
            <a:r>
              <a:rPr lang="en-US" altLang="zh-CN" sz="3200" dirty="0" err="1" smtClean="0"/>
              <a:t>cours</a:t>
            </a:r>
            <a:r>
              <a:rPr lang="en-US" altLang="zh-CN" sz="3200" dirty="0" smtClean="0"/>
              <a:t> </a:t>
            </a:r>
            <a:endParaRPr lang="en-US" altLang="zh-CN" sz="3200" dirty="0" smtClean="0"/>
          </a:p>
          <a:p>
            <a:r>
              <a:rPr lang="en-US" altLang="zh-CN" b="1" dirty="0" err="1" smtClean="0"/>
              <a:t>Exigence</a:t>
            </a:r>
            <a:r>
              <a:rPr lang="en-US" altLang="zh-CN" b="1" dirty="0" smtClean="0"/>
              <a:t>:</a:t>
            </a:r>
          </a:p>
          <a:p>
            <a:pPr marL="285750" indent="-285750">
              <a:buFontTx/>
              <a:buChar char="-"/>
            </a:pPr>
            <a:r>
              <a:rPr lang="en-US" altLang="zh-CN" dirty="0" err="1" smtClean="0"/>
              <a:t>Liste</a:t>
            </a:r>
            <a:r>
              <a:rPr lang="en-US" altLang="zh-CN" dirty="0" smtClean="0"/>
              <a:t> des </a:t>
            </a:r>
            <a:r>
              <a:rPr lang="en-US" altLang="zh-CN" dirty="0" err="1" smtClean="0"/>
              <a:t>étudiants</a:t>
            </a:r>
            <a:r>
              <a:rPr lang="en-US" altLang="zh-CN" dirty="0" smtClean="0"/>
              <a:t> avec retard</a:t>
            </a:r>
          </a:p>
          <a:p>
            <a:pPr marL="285750" indent="-285750">
              <a:buFontTx/>
              <a:buChar char="-"/>
            </a:pPr>
            <a:r>
              <a:rPr lang="en-US" altLang="zh-CN" dirty="0" err="1" smtClean="0"/>
              <a:t>Liste</a:t>
            </a:r>
            <a:r>
              <a:rPr lang="en-US" altLang="zh-CN" dirty="0" smtClean="0"/>
              <a:t> des </a:t>
            </a:r>
            <a:r>
              <a:rPr lang="en-US" altLang="zh-CN" dirty="0" err="1" smtClean="0"/>
              <a:t>étudiants</a:t>
            </a:r>
            <a:r>
              <a:rPr lang="en-US" altLang="zh-CN" dirty="0" smtClean="0"/>
              <a:t> avec critique retard</a:t>
            </a:r>
          </a:p>
          <a:p>
            <a:pPr marL="285750" indent="-285750">
              <a:buFontTx/>
              <a:buChar char="-"/>
            </a:pPr>
            <a:r>
              <a:rPr lang="en-US" altLang="zh-CN" dirty="0" err="1" smtClean="0"/>
              <a:t>Liste</a:t>
            </a:r>
            <a:r>
              <a:rPr lang="en-US" altLang="zh-CN" dirty="0" smtClean="0"/>
              <a:t> des </a:t>
            </a:r>
            <a:r>
              <a:rPr lang="en-US" altLang="zh-CN" dirty="0" err="1" smtClean="0"/>
              <a:t>étudiants</a:t>
            </a:r>
            <a:r>
              <a:rPr lang="en-US" altLang="zh-CN" dirty="0" smtClean="0"/>
              <a:t> </a:t>
            </a:r>
            <a:r>
              <a:rPr lang="en-US" altLang="zh-CN" dirty="0" err="1" smtClean="0"/>
              <a:t>candidats</a:t>
            </a:r>
            <a:r>
              <a:rPr lang="en-US" altLang="zh-CN" dirty="0" smtClean="0"/>
              <a:t> à </a:t>
            </a:r>
            <a:r>
              <a:rPr lang="en-US" altLang="zh-CN" dirty="0" err="1" smtClean="0"/>
              <a:t>l’excellence</a:t>
            </a:r>
            <a:endParaRPr lang="en-US" altLang="zh-CN" dirty="0" smtClean="0"/>
          </a:p>
          <a:p>
            <a:endParaRPr lang="en-US" altLang="zh-CN" dirty="0"/>
          </a:p>
        </p:txBody>
      </p:sp>
      <p:sp>
        <p:nvSpPr>
          <p:cNvPr id="2" name="矩形 1"/>
          <p:cNvSpPr/>
          <p:nvPr/>
        </p:nvSpPr>
        <p:spPr>
          <a:xfrm>
            <a:off x="539552" y="3723997"/>
            <a:ext cx="8208912" cy="2585323"/>
          </a:xfrm>
          <a:prstGeom prst="rect">
            <a:avLst/>
          </a:prstGeom>
        </p:spPr>
        <p:txBody>
          <a:bodyPr wrap="square">
            <a:spAutoFit/>
          </a:bodyPr>
          <a:lstStyle/>
          <a:p>
            <a:pPr lvl="0" algn="just"/>
            <a:r>
              <a:rPr lang="en-US" altLang="zh-CN" b="1" dirty="0" err="1">
                <a:solidFill>
                  <a:prstClr val="black"/>
                </a:solidFill>
              </a:rPr>
              <a:t>Analyse</a:t>
            </a:r>
            <a:r>
              <a:rPr lang="en-US" altLang="zh-CN" b="1" dirty="0">
                <a:solidFill>
                  <a:prstClr val="black"/>
                </a:solidFill>
              </a:rPr>
              <a:t>:</a:t>
            </a:r>
          </a:p>
          <a:p>
            <a:pPr lvl="0" algn="just"/>
            <a:r>
              <a:rPr lang="fr-FR" altLang="zh-CN" dirty="0" smtClean="0">
                <a:solidFill>
                  <a:prstClr val="black"/>
                </a:solidFill>
              </a:rPr>
              <a:t>- La </a:t>
            </a:r>
            <a:r>
              <a:rPr lang="fr-FR" altLang="zh-CN" dirty="0">
                <a:solidFill>
                  <a:prstClr val="black"/>
                </a:solidFill>
              </a:rPr>
              <a:t>fonction principale ici est Afficher, l'information correspondante </a:t>
            </a:r>
            <a:r>
              <a:rPr lang="fr-FR" altLang="zh-CN" dirty="0" smtClean="0">
                <a:solidFill>
                  <a:prstClr val="black"/>
                </a:solidFill>
              </a:rPr>
              <a:t>est : </a:t>
            </a:r>
            <a:r>
              <a:rPr lang="fr-FR" altLang="zh-CN" u="sng" dirty="0">
                <a:solidFill>
                  <a:prstClr val="black"/>
                </a:solidFill>
              </a:rPr>
              <a:t>les étudiants excellents</a:t>
            </a:r>
            <a:r>
              <a:rPr lang="fr-FR" altLang="zh-CN" dirty="0">
                <a:solidFill>
                  <a:prstClr val="black"/>
                </a:solidFill>
              </a:rPr>
              <a:t>, </a:t>
            </a:r>
            <a:r>
              <a:rPr lang="fr-FR" altLang="zh-CN" u="sng" dirty="0">
                <a:solidFill>
                  <a:prstClr val="black"/>
                </a:solidFill>
              </a:rPr>
              <a:t>les étudiants avec retard</a:t>
            </a:r>
            <a:r>
              <a:rPr lang="fr-FR" altLang="zh-CN" dirty="0">
                <a:solidFill>
                  <a:prstClr val="black"/>
                </a:solidFill>
              </a:rPr>
              <a:t> et </a:t>
            </a:r>
            <a:r>
              <a:rPr lang="fr-FR" altLang="zh-CN" u="sng" dirty="0">
                <a:solidFill>
                  <a:prstClr val="black"/>
                </a:solidFill>
              </a:rPr>
              <a:t>retard </a:t>
            </a:r>
            <a:r>
              <a:rPr lang="fr-FR" altLang="zh-CN" u="sng" dirty="0" smtClean="0">
                <a:solidFill>
                  <a:prstClr val="black"/>
                </a:solidFill>
              </a:rPr>
              <a:t>critique</a:t>
            </a:r>
            <a:r>
              <a:rPr lang="fr-FR" altLang="zh-CN" dirty="0" smtClean="0">
                <a:solidFill>
                  <a:prstClr val="black"/>
                </a:solidFill>
              </a:rPr>
              <a:t>.</a:t>
            </a:r>
            <a:endParaRPr lang="fr-FR" altLang="zh-CN" dirty="0">
              <a:solidFill>
                <a:prstClr val="black"/>
              </a:solidFill>
            </a:endParaRPr>
          </a:p>
          <a:p>
            <a:pPr lvl="0" algn="just"/>
            <a:r>
              <a:rPr lang="fr-FR" altLang="zh-CN" dirty="0" smtClean="0">
                <a:solidFill>
                  <a:prstClr val="black"/>
                </a:solidFill>
              </a:rPr>
              <a:t>- On sélectionne </a:t>
            </a:r>
            <a:r>
              <a:rPr lang="fr-FR" altLang="zh-CN" dirty="0">
                <a:solidFill>
                  <a:prstClr val="black"/>
                </a:solidFill>
              </a:rPr>
              <a:t>la disposition des onglets gauche et droit</a:t>
            </a:r>
            <a:r>
              <a:rPr lang="fr-FR" altLang="zh-CN" dirty="0" smtClean="0">
                <a:solidFill>
                  <a:prstClr val="black"/>
                </a:solidFill>
              </a:rPr>
              <a:t>. On utilise </a:t>
            </a:r>
            <a:r>
              <a:rPr lang="fr-FR" altLang="zh-CN" dirty="0">
                <a:solidFill>
                  <a:prstClr val="black"/>
                </a:solidFill>
              </a:rPr>
              <a:t>le nombre </a:t>
            </a:r>
            <a:r>
              <a:rPr lang="fr-FR" altLang="zh-CN" dirty="0" smtClean="0">
                <a:solidFill>
                  <a:prstClr val="black"/>
                </a:solidFill>
              </a:rPr>
              <a:t>d'or pour découper la page, </a:t>
            </a:r>
            <a:r>
              <a:rPr lang="fr-FR" altLang="zh-CN" dirty="0">
                <a:solidFill>
                  <a:prstClr val="black"/>
                </a:solidFill>
              </a:rPr>
              <a:t>le côté gauche est l'option et le côté droit est l'affichage spécifique correspondant.</a:t>
            </a:r>
          </a:p>
          <a:p>
            <a:pPr lvl="0" algn="just"/>
            <a:r>
              <a:rPr lang="fr-FR" altLang="zh-CN" dirty="0" smtClean="0">
                <a:solidFill>
                  <a:prstClr val="black"/>
                </a:solidFill>
              </a:rPr>
              <a:t>- La </a:t>
            </a:r>
            <a:r>
              <a:rPr lang="fr-FR" altLang="zh-CN" dirty="0">
                <a:solidFill>
                  <a:prstClr val="black"/>
                </a:solidFill>
              </a:rPr>
              <a:t>couleur a adopté le bleu comme son principal. </a:t>
            </a:r>
            <a:r>
              <a:rPr lang="fr-FR" altLang="zh-CN" dirty="0" smtClean="0">
                <a:solidFill>
                  <a:prstClr val="black"/>
                </a:solidFill>
              </a:rPr>
              <a:t>Un Pointeur et 2 </a:t>
            </a:r>
            <a:r>
              <a:rPr lang="fr-FR" altLang="zh-CN" dirty="0">
                <a:solidFill>
                  <a:prstClr val="black"/>
                </a:solidFill>
              </a:rPr>
              <a:t>flèches </a:t>
            </a:r>
            <a:r>
              <a:rPr lang="fr-FR" altLang="zh-CN" dirty="0" smtClean="0">
                <a:solidFill>
                  <a:prstClr val="black"/>
                </a:solidFill>
              </a:rPr>
              <a:t>en couleur chaude contrastent </a:t>
            </a:r>
            <a:r>
              <a:rPr lang="fr-FR" altLang="zh-CN" dirty="0">
                <a:solidFill>
                  <a:prstClr val="black"/>
                </a:solidFill>
              </a:rPr>
              <a:t>avec </a:t>
            </a:r>
            <a:r>
              <a:rPr lang="fr-FR" altLang="zh-CN" dirty="0" smtClean="0">
                <a:solidFill>
                  <a:prstClr val="black"/>
                </a:solidFill>
              </a:rPr>
              <a:t>bleu principal pour </a:t>
            </a:r>
            <a:r>
              <a:rPr lang="fr-FR" altLang="zh-CN" dirty="0">
                <a:solidFill>
                  <a:prstClr val="black"/>
                </a:solidFill>
              </a:rPr>
              <a:t>mettre en évidence la position du pointeur </a:t>
            </a:r>
            <a:r>
              <a:rPr lang="fr-FR" altLang="zh-CN" dirty="0" smtClean="0">
                <a:solidFill>
                  <a:prstClr val="black"/>
                </a:solidFill>
              </a:rPr>
              <a:t>.</a:t>
            </a:r>
            <a:endParaRPr lang="zh-CN" altLang="en-US" dirty="0">
              <a:solidFill>
                <a:prstClr val="black"/>
              </a:solidFill>
            </a:endParaRPr>
          </a:p>
        </p:txBody>
      </p:sp>
    </p:spTree>
    <p:extLst>
      <p:ext uri="{BB962C8B-B14F-4D97-AF65-F5344CB8AC3E}">
        <p14:creationId xmlns:p14="http://schemas.microsoft.com/office/powerpoint/2010/main" val="393318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59" b="1899"/>
          <a:stretch/>
        </p:blipFill>
        <p:spPr bwMode="auto">
          <a:xfrm>
            <a:off x="11460" y="2292577"/>
            <a:ext cx="3840459" cy="2219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3851919" cy="224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74" b="1476"/>
          <a:stretch/>
        </p:blipFill>
        <p:spPr bwMode="auto">
          <a:xfrm>
            <a:off x="11460" y="4520609"/>
            <a:ext cx="3840459" cy="221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67944" y="328582"/>
            <a:ext cx="4917530" cy="6124754"/>
          </a:xfrm>
          <a:prstGeom prst="rect">
            <a:avLst/>
          </a:prstGeom>
          <a:noFill/>
        </p:spPr>
        <p:txBody>
          <a:bodyPr wrap="square" rtlCol="0">
            <a:spAutoFit/>
          </a:bodyPr>
          <a:lstStyle/>
          <a:p>
            <a:pPr algn="just"/>
            <a:r>
              <a:rPr lang="en-US" altLang="zh-CN" sz="3200" dirty="0" err="1" smtClean="0"/>
              <a:t>Statique</a:t>
            </a:r>
            <a:endParaRPr lang="en-US" altLang="zh-CN" sz="3200" dirty="0"/>
          </a:p>
          <a:p>
            <a:pPr algn="just"/>
            <a:r>
              <a:rPr lang="en-US" altLang="zh-CN" b="1" dirty="0" err="1" smtClean="0"/>
              <a:t>Exigence</a:t>
            </a:r>
            <a:r>
              <a:rPr lang="en-US" altLang="zh-CN" b="1" dirty="0" smtClean="0"/>
              <a:t> :</a:t>
            </a:r>
          </a:p>
          <a:p>
            <a:pPr marL="285750" indent="-285750" algn="just">
              <a:buFontTx/>
              <a:buChar char="-"/>
            </a:pPr>
            <a:r>
              <a:rPr lang="en-US" altLang="zh-CN" dirty="0" err="1" smtClean="0"/>
              <a:t>Nombre</a:t>
            </a:r>
            <a:r>
              <a:rPr lang="en-US" altLang="zh-CN" dirty="0" smtClean="0"/>
              <a:t> </a:t>
            </a:r>
            <a:r>
              <a:rPr lang="en-US" altLang="zh-CN" dirty="0" err="1" smtClean="0"/>
              <a:t>d’étudiants</a:t>
            </a:r>
            <a:r>
              <a:rPr lang="en-US" altLang="zh-CN" dirty="0" smtClean="0"/>
              <a:t> </a:t>
            </a:r>
            <a:r>
              <a:rPr lang="en-US" altLang="zh-CN" dirty="0" err="1" smtClean="0"/>
              <a:t>réorientés</a:t>
            </a:r>
            <a:endParaRPr lang="en-US" altLang="zh-CN" dirty="0" smtClean="0"/>
          </a:p>
          <a:p>
            <a:pPr marL="285750" indent="-285750" algn="just">
              <a:buFontTx/>
              <a:buChar char="-"/>
            </a:pPr>
            <a:r>
              <a:rPr lang="en-US" altLang="zh-CN" dirty="0" err="1" smtClean="0"/>
              <a:t>Nombre</a:t>
            </a:r>
            <a:r>
              <a:rPr lang="en-US" altLang="zh-CN" dirty="0" smtClean="0"/>
              <a:t> de </a:t>
            </a:r>
            <a:r>
              <a:rPr lang="en-US" altLang="zh-CN" dirty="0" err="1" smtClean="0"/>
              <a:t>démissionnaires</a:t>
            </a:r>
            <a:endParaRPr lang="en-US" altLang="zh-CN" dirty="0"/>
          </a:p>
          <a:p>
            <a:pPr marL="285750" indent="-285750" algn="just">
              <a:buFontTx/>
              <a:buChar char="-"/>
            </a:pPr>
            <a:r>
              <a:rPr lang="en-US" altLang="zh-CN" dirty="0" err="1" smtClean="0"/>
              <a:t>Répartition</a:t>
            </a:r>
            <a:r>
              <a:rPr lang="en-US" altLang="zh-CN" dirty="0" smtClean="0"/>
              <a:t> pour par </a:t>
            </a:r>
            <a:r>
              <a:rPr lang="en-US" altLang="zh-CN" dirty="0" err="1" smtClean="0"/>
              <a:t>neveau</a:t>
            </a:r>
            <a:r>
              <a:rPr lang="en-US" altLang="zh-CN" dirty="0" smtClean="0"/>
              <a:t> </a:t>
            </a:r>
            <a:r>
              <a:rPr lang="en-US" altLang="zh-CN" dirty="0" err="1" smtClean="0"/>
              <a:t>d’étudiants</a:t>
            </a:r>
            <a:endParaRPr lang="en-US" altLang="zh-CN" dirty="0" smtClean="0"/>
          </a:p>
          <a:p>
            <a:pPr algn="just"/>
            <a:endParaRPr lang="en-US" altLang="zh-CN" dirty="0"/>
          </a:p>
          <a:p>
            <a:pPr algn="just"/>
            <a:r>
              <a:rPr lang="en-US" altLang="zh-CN" b="1" dirty="0" err="1" smtClean="0"/>
              <a:t>Analyse</a:t>
            </a:r>
            <a:r>
              <a:rPr lang="en-US" altLang="zh-CN" b="1" dirty="0" smtClean="0"/>
              <a:t> :</a:t>
            </a:r>
            <a:endParaRPr lang="en-US" altLang="zh-CN" b="1" dirty="0" smtClean="0"/>
          </a:p>
          <a:p>
            <a:pPr algn="just"/>
            <a:r>
              <a:rPr lang="fr-FR" altLang="zh-CN" dirty="0" smtClean="0"/>
              <a:t>- Ce </a:t>
            </a:r>
            <a:r>
              <a:rPr lang="fr-FR" altLang="zh-CN" dirty="0"/>
              <a:t>module présente principalement la vue globale, qui est utilisée pour </a:t>
            </a:r>
            <a:r>
              <a:rPr lang="fr-FR" altLang="zh-CN" dirty="0" smtClean="0"/>
              <a:t>visualiser la situation </a:t>
            </a:r>
            <a:r>
              <a:rPr lang="fr-FR" altLang="zh-CN" dirty="0"/>
              <a:t>de l'étudiant </a:t>
            </a:r>
            <a:r>
              <a:rPr lang="fr-FR" altLang="zh-CN" dirty="0" smtClean="0"/>
              <a:t>(entrée, </a:t>
            </a:r>
            <a:r>
              <a:rPr lang="fr-FR" altLang="zh-CN" dirty="0"/>
              <a:t>retrait et </a:t>
            </a:r>
            <a:r>
              <a:rPr lang="fr-FR" altLang="zh-CN" dirty="0" smtClean="0"/>
              <a:t>choix </a:t>
            </a:r>
            <a:r>
              <a:rPr lang="fr-FR" altLang="zh-CN" dirty="0"/>
              <a:t>de fillière</a:t>
            </a:r>
            <a:r>
              <a:rPr lang="fr-FR" altLang="zh-CN" dirty="0" smtClean="0"/>
              <a:t>),</a:t>
            </a:r>
          </a:p>
          <a:p>
            <a:pPr algn="just"/>
            <a:endParaRPr lang="fr-FR" altLang="zh-CN" dirty="0"/>
          </a:p>
          <a:p>
            <a:pPr algn="just"/>
            <a:r>
              <a:rPr lang="fr-FR" altLang="zh-CN" dirty="0" smtClean="0"/>
              <a:t>- L'utilisation </a:t>
            </a:r>
            <a:r>
              <a:rPr lang="fr-FR" altLang="zh-CN" dirty="0"/>
              <a:t>de graphiques linéaires dans les </a:t>
            </a:r>
            <a:r>
              <a:rPr lang="fr-FR" altLang="zh-CN" dirty="0" smtClean="0"/>
              <a:t>entrées </a:t>
            </a:r>
            <a:r>
              <a:rPr lang="fr-FR" altLang="zh-CN" dirty="0"/>
              <a:t>et les </a:t>
            </a:r>
            <a:r>
              <a:rPr lang="fr-FR" altLang="zh-CN" dirty="0" smtClean="0"/>
              <a:t>ré-orientations </a:t>
            </a:r>
            <a:r>
              <a:rPr lang="fr-FR" altLang="zh-CN" dirty="0"/>
              <a:t>pour </a:t>
            </a:r>
            <a:r>
              <a:rPr lang="fr-FR" altLang="zh-CN" dirty="0" smtClean="0"/>
              <a:t>montrer </a:t>
            </a:r>
            <a:r>
              <a:rPr lang="fr-FR" altLang="zh-CN" dirty="0"/>
              <a:t>les </a:t>
            </a:r>
            <a:r>
              <a:rPr lang="fr-FR" altLang="zh-CN" dirty="0" smtClean="0"/>
              <a:t>tendances. </a:t>
            </a:r>
          </a:p>
          <a:p>
            <a:pPr algn="just"/>
            <a:endParaRPr lang="fr-FR" altLang="zh-CN" dirty="0" smtClean="0"/>
          </a:p>
          <a:p>
            <a:pPr algn="just"/>
            <a:r>
              <a:rPr lang="fr-FR" altLang="zh-CN" dirty="0" smtClean="0"/>
              <a:t>- L'utilisation </a:t>
            </a:r>
            <a:r>
              <a:rPr lang="fr-FR" altLang="zh-CN" dirty="0"/>
              <a:t>d'histogrammes dans </a:t>
            </a:r>
            <a:r>
              <a:rPr lang="fr-FR" altLang="zh-CN" dirty="0" smtClean="0"/>
              <a:t>le choix de fillière(</a:t>
            </a:r>
            <a:r>
              <a:rPr lang="fr-FR" altLang="zh-CN" dirty="0"/>
              <a:t>marquée avec trois </a:t>
            </a:r>
            <a:r>
              <a:rPr lang="fr-FR" altLang="zh-CN" dirty="0" smtClean="0"/>
              <a:t>couleurs) </a:t>
            </a:r>
            <a:r>
              <a:rPr lang="fr-FR" altLang="zh-CN" dirty="0"/>
              <a:t>peut être utilisée pour comparer </a:t>
            </a:r>
            <a:r>
              <a:rPr lang="fr-FR" altLang="zh-CN" dirty="0" smtClean="0"/>
              <a:t>verticalement 3 choix dans </a:t>
            </a:r>
            <a:r>
              <a:rPr lang="fr-FR" altLang="zh-CN" dirty="0"/>
              <a:t>la même année, et il est également possible de comparer </a:t>
            </a:r>
            <a:r>
              <a:rPr lang="fr-FR" altLang="zh-CN" dirty="0" smtClean="0"/>
              <a:t>horizontalement les </a:t>
            </a:r>
            <a:r>
              <a:rPr lang="fr-FR" altLang="zh-CN" dirty="0"/>
              <a:t>tendances </a:t>
            </a:r>
            <a:r>
              <a:rPr lang="fr-FR" altLang="zh-CN" dirty="0" smtClean="0"/>
              <a:t>d'un choix </a:t>
            </a:r>
            <a:r>
              <a:rPr lang="fr-FR" altLang="zh-CN" dirty="0"/>
              <a:t>au cours des dernières années.</a:t>
            </a:r>
            <a:endParaRPr lang="en-US" altLang="zh-CN" dirty="0" smtClean="0"/>
          </a:p>
        </p:txBody>
      </p:sp>
    </p:spTree>
    <p:extLst>
      <p:ext uri="{BB962C8B-B14F-4D97-AF65-F5344CB8AC3E}">
        <p14:creationId xmlns:p14="http://schemas.microsoft.com/office/powerpoint/2010/main" val="354764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225" y="218081"/>
            <a:ext cx="4740239" cy="2932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021" t="8133" r="6453" b="5928"/>
          <a:stretch/>
        </p:blipFill>
        <p:spPr bwMode="auto">
          <a:xfrm>
            <a:off x="471600" y="310504"/>
            <a:ext cx="2986273" cy="1649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箭头 3"/>
          <p:cNvSpPr/>
          <p:nvPr/>
        </p:nvSpPr>
        <p:spPr>
          <a:xfrm rot="18118291">
            <a:off x="3685434" y="1234090"/>
            <a:ext cx="366677" cy="74561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p:cNvSpPr/>
          <p:nvPr/>
        </p:nvSpPr>
        <p:spPr>
          <a:xfrm>
            <a:off x="418406" y="3717032"/>
            <a:ext cx="8546082" cy="2862322"/>
          </a:xfrm>
          <a:prstGeom prst="rect">
            <a:avLst/>
          </a:prstGeom>
        </p:spPr>
        <p:txBody>
          <a:bodyPr wrap="square">
            <a:spAutoFit/>
          </a:bodyPr>
          <a:lstStyle/>
          <a:p>
            <a:r>
              <a:rPr lang="en-US" altLang="zh-CN" b="1" dirty="0" err="1" smtClean="0"/>
              <a:t>Analyse</a:t>
            </a:r>
            <a:r>
              <a:rPr lang="en-US" altLang="zh-CN" b="1" dirty="0" smtClean="0"/>
              <a:t> : </a:t>
            </a:r>
          </a:p>
          <a:p>
            <a:pPr marL="285750" indent="-285750">
              <a:buFontTx/>
              <a:buChar char="-"/>
            </a:pPr>
            <a:r>
              <a:rPr lang="fr-FR" altLang="zh-CN" dirty="0" smtClean="0"/>
              <a:t>Nous </a:t>
            </a:r>
            <a:r>
              <a:rPr lang="fr-FR" altLang="zh-CN" dirty="0"/>
              <a:t>croyons que le sujet le plus important est les UV, donc notre première étape est de choisir les UV, et nous offrons deux options</a:t>
            </a:r>
            <a:r>
              <a:rPr lang="fr-FR" altLang="zh-CN" dirty="0" smtClean="0"/>
              <a:t>:</a:t>
            </a:r>
          </a:p>
          <a:p>
            <a:pPr marL="285750" indent="-285750">
              <a:buFontTx/>
              <a:buChar char="-"/>
            </a:pPr>
            <a:r>
              <a:rPr lang="fr-FR" altLang="zh-CN" dirty="0" smtClean="0"/>
              <a:t>Le </a:t>
            </a:r>
            <a:r>
              <a:rPr lang="fr-FR" altLang="zh-CN" dirty="0"/>
              <a:t>premier est la recherche de </a:t>
            </a:r>
            <a:r>
              <a:rPr lang="fr-FR" altLang="zh-CN" dirty="0" smtClean="0"/>
              <a:t>filtre selon </a:t>
            </a:r>
            <a:r>
              <a:rPr lang="fr-FR" altLang="zh-CN" dirty="0"/>
              <a:t>le catalogue (CS, TM </a:t>
            </a:r>
            <a:r>
              <a:rPr lang="fr-FR" altLang="zh-CN" dirty="0" smtClean="0"/>
              <a:t>...). Par </a:t>
            </a:r>
            <a:r>
              <a:rPr lang="fr-FR" altLang="zh-CN" dirty="0"/>
              <a:t>exemple lorsque nous sélectionnons TM, </a:t>
            </a:r>
            <a:r>
              <a:rPr lang="fr-FR" altLang="zh-CN" dirty="0" smtClean="0"/>
              <a:t>balise de TM s’augmentera un peu pour </a:t>
            </a:r>
            <a:r>
              <a:rPr lang="fr-FR" altLang="zh-CN" dirty="0"/>
              <a:t>rappeler aux utilisateurs où il se trouve.</a:t>
            </a:r>
          </a:p>
          <a:p>
            <a:pPr marL="285750" indent="-285750">
              <a:buFontTx/>
              <a:buChar char="-"/>
            </a:pPr>
            <a:r>
              <a:rPr lang="fr-FR" altLang="zh-CN" dirty="0"/>
              <a:t>La seconde est </a:t>
            </a:r>
            <a:r>
              <a:rPr lang="fr-FR" altLang="zh-CN" dirty="0" smtClean="0"/>
              <a:t>la recherche </a:t>
            </a:r>
            <a:r>
              <a:rPr lang="fr-FR" altLang="zh-CN" dirty="0"/>
              <a:t>précise. </a:t>
            </a:r>
            <a:r>
              <a:rPr lang="fr-FR" altLang="zh-CN" dirty="0" smtClean="0"/>
              <a:t>On peux localiser UV rapidement selon </a:t>
            </a:r>
            <a:r>
              <a:rPr lang="fr-FR" altLang="zh-CN" dirty="0"/>
              <a:t>Code UV, nom / prenom du </a:t>
            </a:r>
            <a:r>
              <a:rPr lang="fr-FR" altLang="zh-CN" dirty="0" smtClean="0"/>
              <a:t>responsable.</a:t>
            </a:r>
            <a:endParaRPr lang="fr-FR" altLang="zh-CN" dirty="0"/>
          </a:p>
          <a:p>
            <a:pPr marL="285750" indent="-285750">
              <a:buFontTx/>
              <a:buChar char="-"/>
            </a:pPr>
            <a:r>
              <a:rPr lang="fr-FR" altLang="zh-CN" dirty="0" smtClean="0"/>
              <a:t>Il </a:t>
            </a:r>
            <a:r>
              <a:rPr lang="fr-FR" altLang="zh-CN" dirty="0"/>
              <a:t>y a un pointeur orange </a:t>
            </a:r>
            <a:r>
              <a:rPr lang="fr-FR" altLang="zh-CN" dirty="0" smtClean="0"/>
              <a:t>indique l’UV actuel. Une fois que </a:t>
            </a:r>
            <a:r>
              <a:rPr lang="fr-FR" altLang="zh-CN" dirty="0"/>
              <a:t>la sélection est terminée, cliquez sur Détail pour entrer dans la sous-fenêtre de cet UV.</a:t>
            </a:r>
            <a:endParaRPr lang="en-US" altLang="zh-CN" dirty="0"/>
          </a:p>
        </p:txBody>
      </p:sp>
      <p:sp>
        <p:nvSpPr>
          <p:cNvPr id="10" name="矩形 9"/>
          <p:cNvSpPr/>
          <p:nvPr/>
        </p:nvSpPr>
        <p:spPr>
          <a:xfrm>
            <a:off x="418406" y="2024261"/>
            <a:ext cx="4572000" cy="1692771"/>
          </a:xfrm>
          <a:prstGeom prst="rect">
            <a:avLst/>
          </a:prstGeom>
        </p:spPr>
        <p:txBody>
          <a:bodyPr>
            <a:spAutoFit/>
          </a:bodyPr>
          <a:lstStyle/>
          <a:p>
            <a:pPr lvl="0"/>
            <a:r>
              <a:rPr lang="en-US" altLang="zh-CN" sz="3200" dirty="0" err="1">
                <a:solidFill>
                  <a:prstClr val="black"/>
                </a:solidFill>
              </a:rPr>
              <a:t>Gestion</a:t>
            </a:r>
            <a:r>
              <a:rPr lang="en-US" altLang="zh-CN" sz="3200" dirty="0">
                <a:solidFill>
                  <a:prstClr val="black"/>
                </a:solidFill>
              </a:rPr>
              <a:t> des </a:t>
            </a:r>
            <a:r>
              <a:rPr lang="en-US" altLang="zh-CN" sz="3200" dirty="0" smtClean="0">
                <a:solidFill>
                  <a:prstClr val="black"/>
                </a:solidFill>
              </a:rPr>
              <a:t>UE</a:t>
            </a:r>
          </a:p>
          <a:p>
            <a:pPr lvl="0"/>
            <a:r>
              <a:rPr lang="en-US" altLang="zh-CN" b="1" dirty="0" err="1" smtClean="0">
                <a:solidFill>
                  <a:prstClr val="black"/>
                </a:solidFill>
              </a:rPr>
              <a:t>Exigence</a:t>
            </a:r>
            <a:r>
              <a:rPr lang="en-US" altLang="zh-CN" b="1" dirty="0" smtClean="0">
                <a:solidFill>
                  <a:prstClr val="black"/>
                </a:solidFill>
              </a:rPr>
              <a:t>: </a:t>
            </a:r>
            <a:endParaRPr lang="en-US" altLang="zh-CN" b="1" dirty="0">
              <a:solidFill>
                <a:prstClr val="black"/>
              </a:solidFill>
            </a:endParaRPr>
          </a:p>
          <a:p>
            <a:pPr marL="342900" lvl="0" indent="-342900">
              <a:buFontTx/>
              <a:buAutoNum type="arabicParenR"/>
            </a:pPr>
            <a:r>
              <a:rPr lang="en-US" altLang="zh-CN" dirty="0">
                <a:solidFill>
                  <a:prstClr val="black"/>
                </a:solidFill>
              </a:rPr>
              <a:t>Nom du responsible de UV</a:t>
            </a:r>
          </a:p>
          <a:p>
            <a:pPr marL="342900" lvl="0" indent="-342900">
              <a:buFontTx/>
              <a:buAutoNum type="arabicParenR"/>
            </a:pPr>
            <a:r>
              <a:rPr lang="en-US" altLang="zh-CN" dirty="0">
                <a:solidFill>
                  <a:prstClr val="black"/>
                </a:solidFill>
              </a:rPr>
              <a:t>Evolution des </a:t>
            </a:r>
            <a:r>
              <a:rPr lang="en-US" altLang="zh-CN" dirty="0" err="1">
                <a:solidFill>
                  <a:prstClr val="black"/>
                </a:solidFill>
              </a:rPr>
              <a:t>effectifs</a:t>
            </a:r>
            <a:r>
              <a:rPr lang="en-US" altLang="zh-CN" dirty="0">
                <a:solidFill>
                  <a:prstClr val="black"/>
                </a:solidFill>
              </a:rPr>
              <a:t> du </a:t>
            </a:r>
            <a:r>
              <a:rPr lang="en-US" altLang="zh-CN" dirty="0" err="1">
                <a:solidFill>
                  <a:prstClr val="black"/>
                </a:solidFill>
              </a:rPr>
              <a:t>département</a:t>
            </a:r>
            <a:endParaRPr lang="en-US" altLang="zh-CN" dirty="0">
              <a:solidFill>
                <a:prstClr val="black"/>
              </a:solidFill>
            </a:endParaRPr>
          </a:p>
          <a:p>
            <a:pPr marL="342900" lvl="0" indent="-342900">
              <a:buFontTx/>
              <a:buAutoNum type="arabicParenR"/>
            </a:pPr>
            <a:r>
              <a:rPr lang="en-US" altLang="zh-CN" dirty="0" err="1">
                <a:solidFill>
                  <a:prstClr val="black"/>
                </a:solidFill>
              </a:rPr>
              <a:t>Réussite</a:t>
            </a:r>
            <a:r>
              <a:rPr lang="en-US" altLang="zh-CN" dirty="0">
                <a:solidFill>
                  <a:prstClr val="black"/>
                </a:solidFill>
              </a:rPr>
              <a:t> des </a:t>
            </a:r>
            <a:r>
              <a:rPr lang="en-US" altLang="zh-CN" dirty="0" err="1">
                <a:solidFill>
                  <a:prstClr val="black"/>
                </a:solidFill>
              </a:rPr>
              <a:t>étudiants</a:t>
            </a:r>
            <a:endParaRPr lang="en-US" altLang="zh-CN" dirty="0">
              <a:solidFill>
                <a:prstClr val="black"/>
              </a:solidFill>
            </a:endParaRPr>
          </a:p>
        </p:txBody>
      </p:sp>
    </p:spTree>
    <p:extLst>
      <p:ext uri="{BB962C8B-B14F-4D97-AF65-F5344CB8AC3E}">
        <p14:creationId xmlns:p14="http://schemas.microsoft.com/office/powerpoint/2010/main" val="189318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92500" y="476672"/>
            <a:ext cx="4968552" cy="1477328"/>
          </a:xfrm>
          <a:prstGeom prst="rect">
            <a:avLst/>
          </a:prstGeom>
          <a:noFill/>
        </p:spPr>
        <p:txBody>
          <a:bodyPr wrap="square" rtlCol="0">
            <a:spAutoFit/>
          </a:bodyPr>
          <a:lstStyle/>
          <a:p>
            <a:r>
              <a:rPr lang="en-US" altLang="zh-CN" dirty="0" err="1" smtClean="0"/>
              <a:t>Analyse</a:t>
            </a:r>
            <a:r>
              <a:rPr lang="en-US" altLang="zh-CN" dirty="0" smtClean="0"/>
              <a:t>:</a:t>
            </a:r>
          </a:p>
          <a:p>
            <a:r>
              <a:rPr lang="fr-FR" altLang="zh-CN" dirty="0"/>
              <a:t>Après avoir entré la fenêtre </a:t>
            </a:r>
            <a:r>
              <a:rPr lang="fr-FR" altLang="zh-CN" dirty="0" smtClean="0"/>
              <a:t>secondaire </a:t>
            </a:r>
            <a:r>
              <a:rPr lang="fr-FR" altLang="zh-CN" dirty="0"/>
              <a:t>UV, nous avons trois options d'onglet </a:t>
            </a:r>
            <a:r>
              <a:rPr lang="fr-FR" altLang="zh-CN" dirty="0" smtClean="0"/>
              <a:t>: </a:t>
            </a:r>
            <a:r>
              <a:rPr lang="en-US" altLang="zh-CN" dirty="0" err="1" smtClean="0"/>
              <a:t>l’information</a:t>
            </a:r>
            <a:r>
              <a:rPr lang="en-US" altLang="zh-CN" dirty="0" smtClean="0"/>
              <a:t> </a:t>
            </a:r>
            <a:r>
              <a:rPr lang="en-US" altLang="zh-CN" dirty="0" err="1" smtClean="0"/>
              <a:t>d’UV</a:t>
            </a:r>
            <a:r>
              <a:rPr lang="en-US" altLang="zh-CN" dirty="0" smtClean="0"/>
              <a:t>, </a:t>
            </a:r>
            <a:r>
              <a:rPr lang="en-US" altLang="zh-CN" dirty="0" err="1" smtClean="0"/>
              <a:t>Département</a:t>
            </a:r>
            <a:r>
              <a:rPr lang="en-US" altLang="zh-CN" dirty="0"/>
              <a:t>,</a:t>
            </a:r>
            <a:r>
              <a:rPr lang="en-US" altLang="zh-CN" dirty="0" smtClean="0"/>
              <a:t> </a:t>
            </a:r>
            <a:r>
              <a:rPr lang="en-US" altLang="zh-CN" dirty="0" err="1" smtClean="0"/>
              <a:t>Réussite</a:t>
            </a:r>
            <a:r>
              <a:rPr lang="en-US" altLang="zh-CN" dirty="0" smtClean="0"/>
              <a:t> et </a:t>
            </a:r>
            <a:r>
              <a:rPr lang="en-US" altLang="zh-CN" dirty="0" err="1" smtClean="0"/>
              <a:t>échec</a:t>
            </a:r>
            <a:r>
              <a:rPr lang="en-US" altLang="zh-CN" dirty="0" smtClean="0"/>
              <a:t>.</a:t>
            </a:r>
          </a:p>
          <a:p>
            <a:endParaRPr lang="en-US" altLang="zh-C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639"/>
            <a:ext cx="2987824" cy="2316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313308"/>
            <a:ext cx="2987824" cy="2301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 y="4580607"/>
            <a:ext cx="3006874" cy="2339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3484908" y="1710909"/>
            <a:ext cx="4976144" cy="1477328"/>
          </a:xfrm>
          <a:prstGeom prst="rect">
            <a:avLst/>
          </a:prstGeom>
        </p:spPr>
        <p:txBody>
          <a:bodyPr wrap="square">
            <a:spAutoFit/>
          </a:bodyPr>
          <a:lstStyle/>
          <a:p>
            <a:pPr lvl="0" algn="just"/>
            <a:r>
              <a:rPr lang="en-US" altLang="zh-CN" u="sng" dirty="0" err="1">
                <a:solidFill>
                  <a:prstClr val="black"/>
                </a:solidFill>
              </a:rPr>
              <a:t>l’information</a:t>
            </a:r>
            <a:r>
              <a:rPr lang="en-US" altLang="zh-CN" u="sng" dirty="0">
                <a:solidFill>
                  <a:prstClr val="black"/>
                </a:solidFill>
              </a:rPr>
              <a:t> </a:t>
            </a:r>
            <a:r>
              <a:rPr lang="en-US" altLang="zh-CN" u="sng" dirty="0" err="1">
                <a:solidFill>
                  <a:prstClr val="black"/>
                </a:solidFill>
              </a:rPr>
              <a:t>d’UV</a:t>
            </a:r>
            <a:r>
              <a:rPr lang="en-US" altLang="zh-CN" u="sng" dirty="0">
                <a:solidFill>
                  <a:prstClr val="black"/>
                </a:solidFill>
              </a:rPr>
              <a:t> : </a:t>
            </a:r>
            <a:endParaRPr lang="en-US" altLang="zh-CN" u="sng" dirty="0" smtClean="0">
              <a:solidFill>
                <a:prstClr val="black"/>
              </a:solidFill>
            </a:endParaRPr>
          </a:p>
          <a:p>
            <a:pPr lvl="0" algn="just"/>
            <a:r>
              <a:rPr lang="fr-FR" altLang="zh-CN" dirty="0" smtClean="0">
                <a:solidFill>
                  <a:prstClr val="black"/>
                </a:solidFill>
              </a:rPr>
              <a:t>Ici</a:t>
            </a:r>
            <a:r>
              <a:rPr lang="fr-FR" altLang="zh-CN" dirty="0">
                <a:solidFill>
                  <a:prstClr val="black"/>
                </a:solidFill>
              </a:rPr>
              <a:t>, afin de permettre aux utilisateurs </a:t>
            </a:r>
            <a:r>
              <a:rPr lang="fr-FR" altLang="zh-CN" dirty="0" smtClean="0">
                <a:solidFill>
                  <a:prstClr val="black"/>
                </a:solidFill>
              </a:rPr>
              <a:t>de recueillir </a:t>
            </a:r>
            <a:r>
              <a:rPr lang="fr-FR" altLang="zh-CN" dirty="0">
                <a:solidFill>
                  <a:prstClr val="black"/>
                </a:solidFill>
              </a:rPr>
              <a:t>rapidement des </a:t>
            </a:r>
            <a:r>
              <a:rPr lang="fr-FR" altLang="zh-CN" dirty="0" smtClean="0">
                <a:solidFill>
                  <a:prstClr val="black"/>
                </a:solidFill>
              </a:rPr>
              <a:t>informations. On abandonne </a:t>
            </a:r>
            <a:r>
              <a:rPr lang="fr-FR" altLang="zh-CN" dirty="0">
                <a:solidFill>
                  <a:prstClr val="black"/>
                </a:solidFill>
              </a:rPr>
              <a:t>la </a:t>
            </a:r>
            <a:r>
              <a:rPr lang="fr-FR" altLang="zh-CN" dirty="0" smtClean="0">
                <a:solidFill>
                  <a:prstClr val="black"/>
                </a:solidFill>
              </a:rPr>
              <a:t>conception redondance. </a:t>
            </a:r>
            <a:r>
              <a:rPr lang="fr-FR" altLang="zh-CN" dirty="0">
                <a:solidFill>
                  <a:prstClr val="black"/>
                </a:solidFill>
              </a:rPr>
              <a:t>T</a:t>
            </a:r>
            <a:r>
              <a:rPr lang="fr-FR" altLang="zh-CN" dirty="0" smtClean="0">
                <a:solidFill>
                  <a:prstClr val="black"/>
                </a:solidFill>
              </a:rPr>
              <a:t>itre </a:t>
            </a:r>
            <a:r>
              <a:rPr lang="fr-FR" altLang="zh-CN" dirty="0">
                <a:solidFill>
                  <a:prstClr val="black"/>
                </a:solidFill>
              </a:rPr>
              <a:t>en gras </a:t>
            </a:r>
            <a:r>
              <a:rPr lang="fr-FR" altLang="zh-CN" dirty="0" smtClean="0">
                <a:solidFill>
                  <a:prstClr val="black"/>
                </a:solidFill>
              </a:rPr>
              <a:t>est claire en premièrre vue pour utilisateurs.</a:t>
            </a:r>
            <a:endParaRPr lang="en-US" altLang="zh-CN" dirty="0">
              <a:solidFill>
                <a:prstClr val="black"/>
              </a:solidFill>
            </a:endParaRPr>
          </a:p>
        </p:txBody>
      </p:sp>
      <p:sp>
        <p:nvSpPr>
          <p:cNvPr id="11" name="矩形 10"/>
          <p:cNvSpPr/>
          <p:nvPr/>
        </p:nvSpPr>
        <p:spPr>
          <a:xfrm>
            <a:off x="3516162" y="4581128"/>
            <a:ext cx="5088285" cy="1754326"/>
          </a:xfrm>
          <a:prstGeom prst="rect">
            <a:avLst/>
          </a:prstGeom>
        </p:spPr>
        <p:txBody>
          <a:bodyPr wrap="square">
            <a:spAutoFit/>
          </a:bodyPr>
          <a:lstStyle/>
          <a:p>
            <a:pPr lvl="0"/>
            <a:r>
              <a:rPr lang="en-US" altLang="zh-CN" dirty="0" err="1">
                <a:solidFill>
                  <a:prstClr val="black"/>
                </a:solidFill>
              </a:rPr>
              <a:t>Réussite</a:t>
            </a:r>
            <a:r>
              <a:rPr lang="en-US" altLang="zh-CN" dirty="0">
                <a:solidFill>
                  <a:prstClr val="black"/>
                </a:solidFill>
              </a:rPr>
              <a:t> et </a:t>
            </a:r>
            <a:r>
              <a:rPr lang="en-US" altLang="zh-CN" dirty="0" err="1">
                <a:solidFill>
                  <a:prstClr val="black"/>
                </a:solidFill>
              </a:rPr>
              <a:t>échec</a:t>
            </a:r>
            <a:r>
              <a:rPr lang="en-US" altLang="zh-CN" dirty="0">
                <a:solidFill>
                  <a:prstClr val="black"/>
                </a:solidFill>
              </a:rPr>
              <a:t> </a:t>
            </a:r>
            <a:r>
              <a:rPr lang="zh-CN" altLang="en-US" dirty="0">
                <a:solidFill>
                  <a:prstClr val="black"/>
                </a:solidFill>
              </a:rPr>
              <a:t>： </a:t>
            </a:r>
            <a:endParaRPr lang="en-US" altLang="zh-CN" dirty="0" smtClean="0">
              <a:solidFill>
                <a:prstClr val="black"/>
              </a:solidFill>
            </a:endParaRPr>
          </a:p>
          <a:p>
            <a:pPr lvl="0"/>
            <a:r>
              <a:rPr lang="fr-FR" altLang="zh-CN" dirty="0" smtClean="0">
                <a:solidFill>
                  <a:prstClr val="black"/>
                </a:solidFill>
              </a:rPr>
              <a:t>On utilise un </a:t>
            </a:r>
            <a:r>
              <a:rPr lang="fr-FR" altLang="zh-CN" dirty="0">
                <a:solidFill>
                  <a:prstClr val="black"/>
                </a:solidFill>
              </a:rPr>
              <a:t>camembert pour la visualisation des </a:t>
            </a:r>
            <a:r>
              <a:rPr lang="fr-FR" altLang="zh-CN" dirty="0" smtClean="0">
                <a:solidFill>
                  <a:prstClr val="black"/>
                </a:solidFill>
              </a:rPr>
              <a:t>données. En </a:t>
            </a:r>
            <a:r>
              <a:rPr lang="fr-FR" altLang="zh-CN" dirty="0">
                <a:solidFill>
                  <a:prstClr val="black"/>
                </a:solidFill>
              </a:rPr>
              <a:t>tenant compte de la relation entre la couleur et l'émotion, nous avons choisi des couleurs chaudes pour </a:t>
            </a:r>
            <a:r>
              <a:rPr lang="fr-FR" altLang="zh-CN" dirty="0" smtClean="0">
                <a:solidFill>
                  <a:prstClr val="black"/>
                </a:solidFill>
              </a:rPr>
              <a:t>bons </a:t>
            </a:r>
            <a:r>
              <a:rPr lang="fr-FR" altLang="zh-CN" dirty="0">
                <a:solidFill>
                  <a:prstClr val="black"/>
                </a:solidFill>
              </a:rPr>
              <a:t>résultats, et de couleurs </a:t>
            </a:r>
            <a:r>
              <a:rPr lang="fr-FR" altLang="zh-CN" dirty="0" smtClean="0">
                <a:solidFill>
                  <a:prstClr val="black"/>
                </a:solidFill>
              </a:rPr>
              <a:t>froides </a:t>
            </a:r>
            <a:r>
              <a:rPr lang="fr-FR" altLang="zh-CN" dirty="0">
                <a:solidFill>
                  <a:prstClr val="black"/>
                </a:solidFill>
              </a:rPr>
              <a:t>pour </a:t>
            </a:r>
            <a:r>
              <a:rPr lang="fr-FR" altLang="zh-CN" dirty="0" smtClean="0">
                <a:solidFill>
                  <a:prstClr val="black"/>
                </a:solidFill>
              </a:rPr>
              <a:t>mauvais résultats. </a:t>
            </a:r>
            <a:r>
              <a:rPr lang="fr-FR" altLang="zh-CN" dirty="0">
                <a:solidFill>
                  <a:prstClr val="black"/>
                </a:solidFill>
              </a:rPr>
              <a:t>Passage graduel de </a:t>
            </a:r>
            <a:r>
              <a:rPr lang="fr-FR" altLang="zh-CN" dirty="0" smtClean="0">
                <a:solidFill>
                  <a:prstClr val="black"/>
                </a:solidFill>
              </a:rPr>
              <a:t>A à F</a:t>
            </a:r>
            <a:r>
              <a:rPr lang="fr-FR" altLang="zh-CN" dirty="0">
                <a:solidFill>
                  <a:prstClr val="black"/>
                </a:solidFill>
              </a:rPr>
              <a:t>.</a:t>
            </a:r>
            <a:endParaRPr lang="zh-CN" altLang="en-US" dirty="0">
              <a:solidFill>
                <a:prstClr val="black"/>
              </a:solidFill>
            </a:endParaRPr>
          </a:p>
        </p:txBody>
      </p:sp>
      <p:sp>
        <p:nvSpPr>
          <p:cNvPr id="12" name="矩形 11"/>
          <p:cNvSpPr/>
          <p:nvPr/>
        </p:nvSpPr>
        <p:spPr>
          <a:xfrm>
            <a:off x="3484908" y="3261177"/>
            <a:ext cx="5119540" cy="1200329"/>
          </a:xfrm>
          <a:prstGeom prst="rect">
            <a:avLst/>
          </a:prstGeom>
        </p:spPr>
        <p:txBody>
          <a:bodyPr wrap="square">
            <a:spAutoFit/>
          </a:bodyPr>
          <a:lstStyle/>
          <a:p>
            <a:pPr lvl="0"/>
            <a:r>
              <a:rPr lang="en-US" altLang="zh-CN" dirty="0" err="1">
                <a:solidFill>
                  <a:prstClr val="black"/>
                </a:solidFill>
              </a:rPr>
              <a:t>Département</a:t>
            </a:r>
            <a:r>
              <a:rPr lang="en-US" altLang="zh-CN" dirty="0">
                <a:solidFill>
                  <a:prstClr val="black"/>
                </a:solidFill>
              </a:rPr>
              <a:t> : </a:t>
            </a:r>
            <a:endParaRPr lang="en-US" altLang="zh-CN" dirty="0" smtClean="0">
              <a:solidFill>
                <a:prstClr val="black"/>
              </a:solidFill>
            </a:endParaRPr>
          </a:p>
          <a:p>
            <a:pPr lvl="0"/>
            <a:r>
              <a:rPr lang="fr-FR" altLang="zh-CN" dirty="0" smtClean="0">
                <a:solidFill>
                  <a:prstClr val="black"/>
                </a:solidFill>
              </a:rPr>
              <a:t>Les </a:t>
            </a:r>
            <a:r>
              <a:rPr lang="fr-FR" altLang="zh-CN" dirty="0">
                <a:solidFill>
                  <a:prstClr val="black"/>
                </a:solidFill>
              </a:rPr>
              <a:t>camemberts sont utilisés pour la visualisation des données. </a:t>
            </a:r>
            <a:r>
              <a:rPr lang="fr-FR" altLang="zh-CN" dirty="0" smtClean="0">
                <a:solidFill>
                  <a:prstClr val="black"/>
                </a:solidFill>
              </a:rPr>
              <a:t>C’est visuel de savoir que </a:t>
            </a:r>
            <a:r>
              <a:rPr lang="fr-FR" altLang="zh-CN" dirty="0">
                <a:solidFill>
                  <a:prstClr val="black"/>
                </a:solidFill>
              </a:rPr>
              <a:t>chaque département </a:t>
            </a:r>
            <a:r>
              <a:rPr lang="fr-FR" altLang="zh-CN" dirty="0" smtClean="0">
                <a:solidFill>
                  <a:prstClr val="black"/>
                </a:solidFill>
              </a:rPr>
              <a:t>occupe combien de </a:t>
            </a:r>
            <a:r>
              <a:rPr lang="fr-FR" altLang="zh-CN" dirty="0">
                <a:solidFill>
                  <a:prstClr val="black"/>
                </a:solidFill>
              </a:rPr>
              <a:t>poids </a:t>
            </a:r>
            <a:r>
              <a:rPr lang="fr-FR" altLang="zh-CN" dirty="0" smtClean="0">
                <a:solidFill>
                  <a:prstClr val="black"/>
                </a:solidFill>
              </a:rPr>
              <a:t>dans ce UV.</a:t>
            </a:r>
            <a:endParaRPr lang="en-US" altLang="zh-CN" dirty="0">
              <a:solidFill>
                <a:prstClr val="black"/>
              </a:solidFill>
            </a:endParaRPr>
          </a:p>
        </p:txBody>
      </p:sp>
    </p:spTree>
    <p:extLst>
      <p:ext uri="{BB962C8B-B14F-4D97-AF65-F5344CB8AC3E}">
        <p14:creationId xmlns:p14="http://schemas.microsoft.com/office/powerpoint/2010/main" val="354764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64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115616" y="4286339"/>
            <a:ext cx="1872208" cy="461665"/>
            <a:chOff x="1115616" y="4286339"/>
            <a:chExt cx="1872208" cy="461665"/>
          </a:xfrm>
        </p:grpSpPr>
        <p:sp>
          <p:nvSpPr>
            <p:cNvPr id="11" name="矩形 10"/>
            <p:cNvSpPr/>
            <p:nvPr/>
          </p:nvSpPr>
          <p:spPr>
            <a:xfrm>
              <a:off x="1115616" y="4293096"/>
              <a:ext cx="1872208" cy="432048"/>
            </a:xfrm>
            <a:prstGeom prst="rect">
              <a:avLst/>
            </a:prstGeom>
            <a:solidFill>
              <a:srgbClr val="ADD5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763688" y="4286339"/>
              <a:ext cx="936104" cy="461665"/>
            </a:xfrm>
            <a:prstGeom prst="rect">
              <a:avLst/>
            </a:prstGeom>
            <a:noFill/>
          </p:spPr>
          <p:txBody>
            <a:bodyPr wrap="square" rtlCol="0">
              <a:spAutoFit/>
            </a:bodyPr>
            <a:lstStyle/>
            <a:p>
              <a:r>
                <a:rPr lang="en-US" altLang="zh-CN" sz="2400" dirty="0" err="1" smtClean="0">
                  <a:solidFill>
                    <a:schemeClr val="bg1"/>
                  </a:solidFill>
                </a:rPr>
                <a:t>Autre</a:t>
              </a:r>
              <a:endParaRPr lang="zh-CN" altLang="en-US" sz="2400" dirty="0">
                <a:solidFill>
                  <a:schemeClr val="bg1"/>
                </a:solidFill>
              </a:endParaRPr>
            </a:p>
          </p:txBody>
        </p:sp>
      </p:grpSp>
      <p:grpSp>
        <p:nvGrpSpPr>
          <p:cNvPr id="21" name="组合 20"/>
          <p:cNvGrpSpPr/>
          <p:nvPr/>
        </p:nvGrpSpPr>
        <p:grpSpPr>
          <a:xfrm>
            <a:off x="1115616" y="3645024"/>
            <a:ext cx="1872208" cy="462528"/>
            <a:chOff x="1115616" y="3645024"/>
            <a:chExt cx="1872208" cy="462528"/>
          </a:xfrm>
        </p:grpSpPr>
        <p:sp>
          <p:nvSpPr>
            <p:cNvPr id="10" name="矩形 9"/>
            <p:cNvSpPr/>
            <p:nvPr/>
          </p:nvSpPr>
          <p:spPr>
            <a:xfrm>
              <a:off x="1115616" y="3645024"/>
              <a:ext cx="1872208" cy="432048"/>
            </a:xfrm>
            <a:prstGeom prst="rect">
              <a:avLst/>
            </a:prstGeom>
            <a:solidFill>
              <a:srgbClr val="7FB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763688" y="3645887"/>
              <a:ext cx="936104" cy="461665"/>
            </a:xfrm>
            <a:prstGeom prst="rect">
              <a:avLst/>
            </a:prstGeom>
            <a:noFill/>
          </p:spPr>
          <p:txBody>
            <a:bodyPr wrap="square" rtlCol="0">
              <a:spAutoFit/>
            </a:bodyPr>
            <a:lstStyle/>
            <a:p>
              <a:r>
                <a:rPr lang="en-US" altLang="zh-CN" sz="2400" dirty="0" smtClean="0">
                  <a:solidFill>
                    <a:schemeClr val="bg1"/>
                  </a:solidFill>
                </a:rPr>
                <a:t>NPML</a:t>
              </a:r>
              <a:endParaRPr lang="zh-CN" altLang="en-US" sz="2400" dirty="0">
                <a:solidFill>
                  <a:schemeClr val="bg1"/>
                </a:solidFill>
              </a:endParaRPr>
            </a:p>
          </p:txBody>
        </p:sp>
      </p:grpSp>
      <p:grpSp>
        <p:nvGrpSpPr>
          <p:cNvPr id="20" name="组合 19"/>
          <p:cNvGrpSpPr/>
          <p:nvPr/>
        </p:nvGrpSpPr>
        <p:grpSpPr>
          <a:xfrm>
            <a:off x="1115616" y="2924944"/>
            <a:ext cx="1872208" cy="481196"/>
            <a:chOff x="1115616" y="2924944"/>
            <a:chExt cx="1872208" cy="481196"/>
          </a:xfrm>
        </p:grpSpPr>
        <p:sp>
          <p:nvSpPr>
            <p:cNvPr id="9" name="矩形 8"/>
            <p:cNvSpPr/>
            <p:nvPr/>
          </p:nvSpPr>
          <p:spPr>
            <a:xfrm>
              <a:off x="1115616" y="2924944"/>
              <a:ext cx="1872208" cy="432048"/>
            </a:xfrm>
            <a:prstGeom prst="rect">
              <a:avLst/>
            </a:prstGeom>
            <a:solidFill>
              <a:srgbClr val="4E7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763688" y="2944475"/>
              <a:ext cx="1080120" cy="461665"/>
            </a:xfrm>
            <a:prstGeom prst="rect">
              <a:avLst/>
            </a:prstGeom>
            <a:noFill/>
          </p:spPr>
          <p:txBody>
            <a:bodyPr wrap="square" rtlCol="0">
              <a:spAutoFit/>
            </a:bodyPr>
            <a:lstStyle/>
            <a:p>
              <a:r>
                <a:rPr lang="en-US" altLang="zh-CN" sz="2400" dirty="0" smtClean="0">
                  <a:solidFill>
                    <a:schemeClr val="bg1"/>
                  </a:solidFill>
                </a:rPr>
                <a:t>STAGE</a:t>
              </a:r>
              <a:endParaRPr lang="zh-CN" altLang="en-US" sz="2400" dirty="0">
                <a:solidFill>
                  <a:schemeClr val="bg1"/>
                </a:solidFill>
              </a:endParaRPr>
            </a:p>
          </p:txBody>
        </p:sp>
      </p:grpSp>
      <p:grpSp>
        <p:nvGrpSpPr>
          <p:cNvPr id="19" name="组合 18"/>
          <p:cNvGrpSpPr/>
          <p:nvPr/>
        </p:nvGrpSpPr>
        <p:grpSpPr>
          <a:xfrm>
            <a:off x="1115616" y="2190487"/>
            <a:ext cx="1872208" cy="461665"/>
            <a:chOff x="1115616" y="2190487"/>
            <a:chExt cx="1872208" cy="461665"/>
          </a:xfrm>
        </p:grpSpPr>
        <p:sp>
          <p:nvSpPr>
            <p:cNvPr id="8" name="矩形 7"/>
            <p:cNvSpPr/>
            <p:nvPr/>
          </p:nvSpPr>
          <p:spPr>
            <a:xfrm>
              <a:off x="1115616" y="2204864"/>
              <a:ext cx="1872208" cy="432048"/>
            </a:xfrm>
            <a:prstGeom prst="rect">
              <a:avLst/>
            </a:prstGeom>
            <a:solidFill>
              <a:srgbClr val="354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763688" y="2190487"/>
              <a:ext cx="936104" cy="461665"/>
            </a:xfrm>
            <a:prstGeom prst="rect">
              <a:avLst/>
            </a:prstGeom>
            <a:noFill/>
          </p:spPr>
          <p:txBody>
            <a:bodyPr wrap="square" rtlCol="0">
              <a:spAutoFit/>
            </a:bodyPr>
            <a:lstStyle/>
            <a:p>
              <a:r>
                <a:rPr lang="en-US" altLang="zh-CN" sz="2400" dirty="0">
                  <a:solidFill>
                    <a:schemeClr val="bg1"/>
                  </a:solidFill>
                </a:rPr>
                <a:t>T</a:t>
              </a:r>
              <a:r>
                <a:rPr lang="en-US" altLang="zh-CN" sz="2400" dirty="0" smtClean="0">
                  <a:solidFill>
                    <a:schemeClr val="bg1"/>
                  </a:solidFill>
                </a:rPr>
                <a:t> M</a:t>
              </a:r>
              <a:endParaRPr lang="zh-CN" altLang="en-US" sz="2400" dirty="0">
                <a:solidFill>
                  <a:schemeClr val="bg1"/>
                </a:solidFill>
              </a:endParaRPr>
            </a:p>
          </p:txBody>
        </p:sp>
      </p:grpSp>
      <p:grpSp>
        <p:nvGrpSpPr>
          <p:cNvPr id="18" name="组合 17"/>
          <p:cNvGrpSpPr/>
          <p:nvPr/>
        </p:nvGrpSpPr>
        <p:grpSpPr>
          <a:xfrm>
            <a:off x="1125141" y="1484784"/>
            <a:ext cx="1872208" cy="461665"/>
            <a:chOff x="1125141" y="1484784"/>
            <a:chExt cx="1872208" cy="461665"/>
          </a:xfrm>
        </p:grpSpPr>
        <p:sp>
          <p:nvSpPr>
            <p:cNvPr id="3" name="矩形 2"/>
            <p:cNvSpPr/>
            <p:nvPr/>
          </p:nvSpPr>
          <p:spPr>
            <a:xfrm>
              <a:off x="1125141" y="1484784"/>
              <a:ext cx="1872208" cy="432048"/>
            </a:xfrm>
            <a:prstGeom prst="rect">
              <a:avLst/>
            </a:prstGeom>
            <a:solidFill>
              <a:srgbClr val="161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763688" y="1484784"/>
              <a:ext cx="648072" cy="461665"/>
            </a:xfrm>
            <a:prstGeom prst="rect">
              <a:avLst/>
            </a:prstGeom>
            <a:noFill/>
          </p:spPr>
          <p:txBody>
            <a:bodyPr wrap="square" rtlCol="0">
              <a:spAutoFit/>
            </a:bodyPr>
            <a:lstStyle/>
            <a:p>
              <a:r>
                <a:rPr lang="en-US" altLang="zh-CN" sz="2400" dirty="0" smtClean="0">
                  <a:solidFill>
                    <a:schemeClr val="bg1"/>
                  </a:solidFill>
                </a:rPr>
                <a:t>C  S</a:t>
              </a:r>
              <a:endParaRPr lang="zh-CN" altLang="en-US" sz="2400" dirty="0">
                <a:solidFill>
                  <a:schemeClr val="bg1"/>
                </a:solidFill>
              </a:endParaRPr>
            </a:p>
          </p:txBody>
        </p:sp>
      </p:grpSp>
      <p:grpSp>
        <p:nvGrpSpPr>
          <p:cNvPr id="12" name="组合 11"/>
          <p:cNvGrpSpPr/>
          <p:nvPr/>
        </p:nvGrpSpPr>
        <p:grpSpPr>
          <a:xfrm>
            <a:off x="1115616" y="1412776"/>
            <a:ext cx="576064" cy="3384376"/>
            <a:chOff x="1115616" y="1412776"/>
            <a:chExt cx="576064" cy="3384376"/>
          </a:xfrm>
        </p:grpSpPr>
        <p:sp>
          <p:nvSpPr>
            <p:cNvPr id="2" name="矩形 1"/>
            <p:cNvSpPr/>
            <p:nvPr/>
          </p:nvSpPr>
          <p:spPr>
            <a:xfrm>
              <a:off x="1115616" y="1412776"/>
              <a:ext cx="576064" cy="576064"/>
            </a:xfrm>
            <a:prstGeom prst="rect">
              <a:avLst/>
            </a:prstGeom>
            <a:solidFill>
              <a:srgbClr val="1619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4" name="矩形 3"/>
            <p:cNvSpPr/>
            <p:nvPr/>
          </p:nvSpPr>
          <p:spPr>
            <a:xfrm>
              <a:off x="1115616" y="2132856"/>
              <a:ext cx="576064" cy="576064"/>
            </a:xfrm>
            <a:prstGeom prst="rect">
              <a:avLst/>
            </a:prstGeom>
            <a:solidFill>
              <a:srgbClr val="35478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2</a:t>
              </a:r>
              <a:endParaRPr lang="zh-CN" altLang="en-US" sz="2400" dirty="0"/>
            </a:p>
          </p:txBody>
        </p:sp>
        <p:sp>
          <p:nvSpPr>
            <p:cNvPr id="5" name="矩形 4"/>
            <p:cNvSpPr/>
            <p:nvPr/>
          </p:nvSpPr>
          <p:spPr>
            <a:xfrm>
              <a:off x="1115616" y="2852936"/>
              <a:ext cx="576064" cy="576064"/>
            </a:xfrm>
            <a:prstGeom prst="rect">
              <a:avLst/>
            </a:prstGeom>
            <a:solidFill>
              <a:srgbClr val="4E7AC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3</a:t>
              </a:r>
              <a:endParaRPr lang="zh-CN" altLang="en-US" sz="2400" dirty="0"/>
            </a:p>
          </p:txBody>
        </p:sp>
        <p:sp>
          <p:nvSpPr>
            <p:cNvPr id="6" name="矩形 5"/>
            <p:cNvSpPr/>
            <p:nvPr/>
          </p:nvSpPr>
          <p:spPr>
            <a:xfrm>
              <a:off x="1115616" y="3573016"/>
              <a:ext cx="576064" cy="576064"/>
            </a:xfrm>
            <a:prstGeom prst="rect">
              <a:avLst/>
            </a:prstGeom>
            <a:solidFill>
              <a:srgbClr val="7FB2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7" name="矩形 6"/>
            <p:cNvSpPr/>
            <p:nvPr/>
          </p:nvSpPr>
          <p:spPr>
            <a:xfrm>
              <a:off x="1115616" y="4221088"/>
              <a:ext cx="576064" cy="576064"/>
            </a:xfrm>
            <a:prstGeom prst="rect">
              <a:avLst/>
            </a:prstGeom>
            <a:solidFill>
              <a:srgbClr val="ADD5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grpSp>
      <p:grpSp>
        <p:nvGrpSpPr>
          <p:cNvPr id="23" name="组合 22"/>
          <p:cNvGrpSpPr/>
          <p:nvPr/>
        </p:nvGrpSpPr>
        <p:grpSpPr>
          <a:xfrm>
            <a:off x="3203848" y="612567"/>
            <a:ext cx="6408712" cy="5775741"/>
            <a:chOff x="1619672" y="404664"/>
            <a:chExt cx="6408712" cy="5775741"/>
          </a:xfrm>
        </p:grpSpPr>
        <p:sp>
          <p:nvSpPr>
            <p:cNvPr id="24" name="矩形 23"/>
            <p:cNvSpPr/>
            <p:nvPr/>
          </p:nvSpPr>
          <p:spPr>
            <a:xfrm>
              <a:off x="4283968" y="4256801"/>
              <a:ext cx="3744416" cy="1815882"/>
            </a:xfrm>
            <a:prstGeom prst="rect">
              <a:avLst/>
            </a:prstGeom>
          </p:spPr>
          <p:txBody>
            <a:bodyPr wrap="square">
              <a:spAutoFit/>
            </a:bodyPr>
            <a:lstStyle/>
            <a:p>
              <a:r>
                <a:rPr lang="fr-FR" altLang="zh-CN" sz="1400" b="1" dirty="0"/>
                <a:t>Jean-marc NIGRO </a:t>
              </a:r>
            </a:p>
            <a:p>
              <a:r>
                <a:rPr lang="fr-FR" altLang="zh-CN" sz="1400" b="1" dirty="0"/>
                <a:t>Email</a:t>
              </a:r>
              <a:r>
                <a:rPr lang="fr-FR" altLang="zh-CN" sz="1400" dirty="0"/>
                <a:t> : jean_marc.nigro@utt.fr</a:t>
              </a:r>
            </a:p>
            <a:p>
              <a:r>
                <a:rPr lang="fr-FR" altLang="zh-CN" sz="1400" b="1" dirty="0" smtClean="0"/>
                <a:t>Bureau</a:t>
              </a:r>
              <a:r>
                <a:rPr lang="fr-FR" altLang="zh-CN" sz="1400" dirty="0" smtClean="0"/>
                <a:t> </a:t>
              </a:r>
              <a:r>
                <a:rPr lang="fr-FR" altLang="zh-CN" sz="1400" dirty="0"/>
                <a:t>: E115</a:t>
              </a:r>
            </a:p>
            <a:p>
              <a:r>
                <a:rPr lang="fr-FR" altLang="zh-CN" sz="1400" b="1" dirty="0"/>
                <a:t>Tel</a:t>
              </a:r>
              <a:r>
                <a:rPr lang="fr-FR" altLang="zh-CN" sz="1400" dirty="0"/>
                <a:t> : 0325715690</a:t>
              </a:r>
            </a:p>
            <a:p>
              <a:endParaRPr lang="fr-FR" altLang="zh-CN" sz="1400" dirty="0"/>
            </a:p>
            <a:p>
              <a:r>
                <a:rPr lang="fr-FR" altLang="zh-CN" sz="1400" b="1" dirty="0"/>
                <a:t>Fonction</a:t>
              </a:r>
              <a:r>
                <a:rPr lang="fr-FR" altLang="zh-CN" sz="1400" dirty="0"/>
                <a:t> : ENSEIGNANT CHERCHEUR</a:t>
              </a:r>
            </a:p>
            <a:p>
              <a:r>
                <a:rPr lang="fr-FR" altLang="zh-CN" sz="1400" b="1" dirty="0"/>
                <a:t>Unité de recherche</a:t>
              </a:r>
              <a:r>
                <a:rPr lang="fr-FR" altLang="zh-CN" sz="1400" dirty="0"/>
                <a:t> : LABORATOIRE DE MODELISATION ET SURETE DES SYSTEMES</a:t>
              </a:r>
            </a:p>
          </p:txBody>
        </p:sp>
        <p:sp>
          <p:nvSpPr>
            <p:cNvPr id="25" name="矩形 24"/>
            <p:cNvSpPr/>
            <p:nvPr/>
          </p:nvSpPr>
          <p:spPr>
            <a:xfrm>
              <a:off x="1641773" y="4149080"/>
              <a:ext cx="2858219" cy="2031325"/>
            </a:xfrm>
            <a:prstGeom prst="rect">
              <a:avLst/>
            </a:prstGeom>
          </p:spPr>
          <p:txBody>
            <a:bodyPr wrap="square">
              <a:spAutoFit/>
            </a:bodyPr>
            <a:lstStyle/>
            <a:p>
              <a:r>
                <a:rPr lang="fr-FR" altLang="zh-CN" dirty="0" smtClean="0"/>
                <a:t>Catégorie : TM</a:t>
              </a:r>
              <a:endParaRPr lang="fr-FR" altLang="zh-CN" dirty="0"/>
            </a:p>
            <a:p>
              <a:r>
                <a:rPr lang="fr-FR" altLang="zh-CN" dirty="0"/>
                <a:t>Crédits </a:t>
              </a:r>
              <a:r>
                <a:rPr lang="fr-FR" altLang="zh-CN" dirty="0" smtClean="0"/>
                <a:t>: 6</a:t>
              </a:r>
              <a:endParaRPr lang="fr-FR" altLang="zh-CN" dirty="0"/>
            </a:p>
            <a:p>
              <a:r>
                <a:rPr lang="fr-FR" altLang="zh-CN" dirty="0"/>
                <a:t>Cours </a:t>
              </a:r>
              <a:r>
                <a:rPr lang="fr-FR" altLang="zh-CN" dirty="0" smtClean="0"/>
                <a:t>magistral : 34h</a:t>
              </a:r>
              <a:endParaRPr lang="fr-FR" altLang="zh-CN" dirty="0"/>
            </a:p>
            <a:p>
              <a:r>
                <a:rPr lang="fr-FR" altLang="zh-CN" dirty="0"/>
                <a:t>Travaux </a:t>
              </a:r>
              <a:r>
                <a:rPr lang="fr-FR" altLang="zh-CN" dirty="0" smtClean="0"/>
                <a:t>dirigés : 12h</a:t>
              </a:r>
              <a:endParaRPr lang="fr-FR" altLang="zh-CN" dirty="0"/>
            </a:p>
            <a:p>
              <a:r>
                <a:rPr lang="fr-FR" altLang="zh-CN" dirty="0"/>
                <a:t>Travaux </a:t>
              </a:r>
              <a:r>
                <a:rPr lang="fr-FR" altLang="zh-CN" dirty="0" smtClean="0"/>
                <a:t>pratiques : 30h</a:t>
              </a:r>
              <a:endParaRPr lang="fr-FR" altLang="zh-CN" dirty="0"/>
            </a:p>
            <a:p>
              <a:r>
                <a:rPr lang="fr-FR" altLang="zh-CN" dirty="0"/>
                <a:t>Travail </a:t>
              </a:r>
              <a:r>
                <a:rPr lang="fr-FR" altLang="zh-CN" dirty="0" smtClean="0"/>
                <a:t>personnel : </a:t>
              </a:r>
              <a:r>
                <a:rPr lang="fr-FR" altLang="zh-CN" dirty="0"/>
                <a:t>7</a:t>
              </a:r>
              <a:r>
                <a:rPr lang="fr-FR" altLang="zh-CN" dirty="0" smtClean="0"/>
                <a:t>4h</a:t>
              </a:r>
            </a:p>
            <a:p>
              <a:r>
                <a:rPr lang="fr-FR" altLang="zh-CN" dirty="0" smtClean="0"/>
                <a:t>Disponibilité  : Printemps</a:t>
              </a:r>
              <a:endParaRPr lang="zh-CN" altLang="en-US" dirty="0"/>
            </a:p>
          </p:txBody>
        </p:sp>
        <p:sp>
          <p:nvSpPr>
            <p:cNvPr id="26" name="矩形 25"/>
            <p:cNvSpPr/>
            <p:nvPr/>
          </p:nvSpPr>
          <p:spPr>
            <a:xfrm>
              <a:off x="1619672" y="404664"/>
              <a:ext cx="6192688" cy="2031325"/>
            </a:xfrm>
            <a:prstGeom prst="rect">
              <a:avLst/>
            </a:prstGeom>
          </p:spPr>
          <p:txBody>
            <a:bodyPr wrap="square">
              <a:spAutoFit/>
            </a:bodyPr>
            <a:lstStyle/>
            <a:p>
              <a:r>
                <a:rPr lang="fr-FR" altLang="zh-CN" b="1" dirty="0"/>
                <a:t>Programme</a:t>
              </a:r>
            </a:p>
            <a:p>
              <a:r>
                <a:rPr lang="fr-FR" altLang="zh-CN" dirty="0"/>
                <a:t>• Concevoir et réaliser des interfaces homme-machine</a:t>
              </a:r>
              <a:br>
                <a:rPr lang="fr-FR" altLang="zh-CN" dirty="0"/>
              </a:br>
              <a:r>
                <a:rPr lang="fr-FR" altLang="zh-CN" dirty="0"/>
                <a:t>• Réaliser des maquettes et prototypes logiciels dans le cadre des interfaces homme-machine</a:t>
              </a:r>
              <a:br>
                <a:rPr lang="fr-FR" altLang="zh-CN" dirty="0"/>
              </a:br>
              <a:r>
                <a:rPr lang="fr-FR" altLang="zh-CN" dirty="0"/>
                <a:t>• Utiliser et maîtriser un environnement de développement d’interfaces logicielles</a:t>
              </a:r>
              <a:br>
                <a:rPr lang="fr-FR" altLang="zh-CN" dirty="0"/>
              </a:br>
              <a:r>
                <a:rPr lang="fr-FR" altLang="zh-CN" dirty="0"/>
                <a:t>• Appliquer les règles d’ergonomie logicielle</a:t>
              </a:r>
            </a:p>
          </p:txBody>
        </p:sp>
        <p:sp>
          <p:nvSpPr>
            <p:cNvPr id="27" name="TextBox 26"/>
            <p:cNvSpPr txBox="1"/>
            <p:nvPr/>
          </p:nvSpPr>
          <p:spPr>
            <a:xfrm>
              <a:off x="1619672" y="2521714"/>
              <a:ext cx="5976664" cy="1477328"/>
            </a:xfrm>
            <a:prstGeom prst="rect">
              <a:avLst/>
            </a:prstGeom>
            <a:noFill/>
          </p:spPr>
          <p:txBody>
            <a:bodyPr wrap="square" rtlCol="0">
              <a:spAutoFit/>
            </a:bodyPr>
            <a:lstStyle/>
            <a:p>
              <a:r>
                <a:rPr lang="fr-FR" altLang="zh-CN" b="1" dirty="0"/>
                <a:t>Objectifs</a:t>
              </a:r>
            </a:p>
            <a:p>
              <a:r>
                <a:rPr lang="fr-FR" altLang="zh-CN" dirty="0"/>
                <a:t>• Le développement logiciel doit nécessairement prendre en compte des contraintes d’ergonomie. L’étude des Interfaces Homme ‘ Machine (IHM) est essentielle quant à la future réussite du logiciel</a:t>
              </a:r>
              <a:r>
                <a:rPr lang="fr-FR" altLang="zh-CN" dirty="0" smtClean="0"/>
                <a:t>.</a:t>
              </a:r>
              <a:endParaRPr lang="fr-FR" altLang="zh-CN" dirty="0"/>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337" y="4222576"/>
              <a:ext cx="762000" cy="952500"/>
            </a:xfrm>
            <a:prstGeom prst="rect">
              <a:avLst/>
            </a:prstGeom>
          </p:spPr>
        </p:pic>
      </p:grpSp>
    </p:spTree>
    <p:extLst>
      <p:ext uri="{BB962C8B-B14F-4D97-AF65-F5344CB8AC3E}">
        <p14:creationId xmlns:p14="http://schemas.microsoft.com/office/powerpoint/2010/main" val="1173995701"/>
      </p:ext>
    </p:extLst>
  </p:cSld>
  <p:clrMapOvr>
    <a:masterClrMapping/>
  </p:clrMapOvr>
</p:sld>
</file>

<file path=ppt/theme/theme1.xml><?xml version="1.0" encoding="utf-8"?>
<a:theme xmlns:a="http://schemas.openxmlformats.org/drawingml/2006/main" name="Office 主题">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2382</TotalTime>
  <Words>936</Words>
  <Application>Microsoft Office PowerPoint</Application>
  <PresentationFormat>全屏显示(4:3)</PresentationFormat>
  <Paragraphs>250</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20</cp:revision>
  <dcterms:created xsi:type="dcterms:W3CDTF">2018-05-25T12:02:49Z</dcterms:created>
  <dcterms:modified xsi:type="dcterms:W3CDTF">2018-06-15T19:48:50Z</dcterms:modified>
</cp:coreProperties>
</file>