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1" r:id="rId2"/>
    <p:sldId id="262" r:id="rId3"/>
    <p:sldId id="264" r:id="rId4"/>
    <p:sldId id="265" r:id="rId5"/>
    <p:sldId id="266" r:id="rId6"/>
    <p:sldId id="267" r:id="rId7"/>
    <p:sldId id="263" r:id="rId8"/>
    <p:sldId id="268" r:id="rId9"/>
    <p:sldId id="257" r:id="rId10"/>
    <p:sldId id="256" r:id="rId11"/>
    <p:sldId id="258" r:id="rId12"/>
    <p:sldId id="259" r:id="rId13"/>
    <p:sldId id="260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75A"/>
    <a:srgbClr val="0AFF17"/>
    <a:srgbClr val="00FFC7"/>
    <a:srgbClr val="00C1DE"/>
    <a:srgbClr val="0B77D6"/>
    <a:srgbClr val="0B7F7F"/>
    <a:srgbClr val="ADD5F7"/>
    <a:srgbClr val="7FB2F0"/>
    <a:srgbClr val="4E7AC7"/>
    <a:srgbClr val="3547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64" y="-84"/>
      </p:cViewPr>
      <p:guideLst>
        <p:guide orient="horz" pos="2205"/>
        <p:guide pos="22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rgbClr val="0B77D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00C1DE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00FFC7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0AFF17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rgbClr val="00D75A"/>
              </a:solidFill>
            </c:spPr>
          </c:dPt>
          <c:dPt>
            <c:idx val="5"/>
            <c:bubble3D val="0"/>
            <c:spPr>
              <a:solidFill>
                <a:srgbClr val="00B050"/>
              </a:solidFill>
            </c:spPr>
          </c:dPt>
          <c:cat>
            <c:strRef>
              <c:f>Sheet1!$A$2:$A$7</c:f>
              <c:strCache>
                <c:ptCount val="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0.08</c:v>
                </c:pt>
                <c:pt idx="1">
                  <c:v>0.15</c:v>
                </c:pt>
                <c:pt idx="2">
                  <c:v>0.27</c:v>
                </c:pt>
                <c:pt idx="3">
                  <c:v>0.24</c:v>
                </c:pt>
                <c:pt idx="4">
                  <c:v>0.22</c:v>
                </c:pt>
                <c:pt idx="5">
                  <c:v>0.04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rgbClr val="3CA4F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FF910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80A933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0.15</c:v>
                </c:pt>
                <c:pt idx="1">
                  <c:v>0.09</c:v>
                </c:pt>
                <c:pt idx="2">
                  <c:v>0.21</c:v>
                </c:pt>
                <c:pt idx="3">
                  <c:v>0.55000000000000004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172D7-32D5-4CF4-B950-3AE8A787C9D9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3A2D3-0BC6-41DD-8442-2B5180A1C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360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3A2D3-0BC6-41DD-8442-2B5180A1CDA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25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hart" Target="../charts/char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6" t="20741" r="14166" b="16297"/>
          <a:stretch/>
        </p:blipFill>
        <p:spPr bwMode="auto">
          <a:xfrm>
            <a:off x="1141283" y="511512"/>
            <a:ext cx="6815093" cy="3669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68867" y="4615968"/>
            <a:ext cx="54726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对于主页，我们采用黑板和花朵的元素，我们的软件是面向学校管理员为用户的。</a:t>
            </a:r>
            <a:r>
              <a:rPr lang="zh-CN" altLang="en-US" dirty="0"/>
              <a:t>黑板是老师们授业解惑必不可少的工具</a:t>
            </a:r>
            <a:r>
              <a:rPr lang="zh-CN" altLang="en-US" dirty="0" smtClean="0"/>
              <a:t>。而在中国，我们会形容老师为园丁，辛勤栽培花朵，每一瓣花瓣代表着</a:t>
            </a:r>
            <a:r>
              <a:rPr lang="zh-CN" altLang="en-US" dirty="0"/>
              <a:t>一</a:t>
            </a:r>
            <a:r>
              <a:rPr lang="zh-CN" altLang="en-US" dirty="0" smtClean="0"/>
              <a:t>项功能，当鼠标</a:t>
            </a:r>
            <a:r>
              <a:rPr lang="en-US" altLang="zh-CN" dirty="0" err="1" smtClean="0"/>
              <a:t>mouseover</a:t>
            </a:r>
            <a:r>
              <a:rPr lang="zh-CN" altLang="en-US" dirty="0" smtClean="0"/>
              <a:t>的时候会出现该功能的简介。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8203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9" t="10684" r="8269" b="14103"/>
          <a:stretch/>
        </p:blipFill>
        <p:spPr>
          <a:xfrm>
            <a:off x="467544" y="1052736"/>
            <a:ext cx="7631724" cy="386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210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509168"/>
              </p:ext>
            </p:extLst>
          </p:nvPr>
        </p:nvGraphicFramePr>
        <p:xfrm>
          <a:off x="971600" y="404664"/>
          <a:ext cx="7543800" cy="708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Nss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prenom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nom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Niveau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NPML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40240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JingYi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ISI2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43149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ZHANG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ChengJie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ISI3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43178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YE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XingYu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ISI3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375180"/>
              </p:ext>
            </p:extLst>
          </p:nvPr>
        </p:nvGraphicFramePr>
        <p:xfrm>
          <a:off x="668546" y="1772816"/>
          <a:ext cx="590465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1080120"/>
                <a:gridCol w="864096"/>
                <a:gridCol w="864095"/>
                <a:gridCol w="504056"/>
                <a:gridCol w="504056"/>
                <a:gridCol w="792088"/>
                <a:gridCol w="5040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Nss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Prenom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Niveau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NPML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40241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MA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QingXiao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ISI2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 smtClean="0">
                          <a:effectLst/>
                        </a:rPr>
                        <a:t>-6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 smtClean="0">
                          <a:effectLst/>
                        </a:rPr>
                        <a:t>-6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 err="1" smtClean="0">
                          <a:effectLst/>
                        </a:rPr>
                        <a:t>Validé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42225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HU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JunHao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ISI2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 smtClean="0">
                          <a:effectLst/>
                        </a:rPr>
                        <a:t>-12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Non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850" y="4797152"/>
            <a:ext cx="5184576" cy="1352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031" y="3573016"/>
            <a:ext cx="5185478" cy="1031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9727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271576"/>
              </p:ext>
            </p:extLst>
          </p:nvPr>
        </p:nvGraphicFramePr>
        <p:xfrm>
          <a:off x="467544" y="836712"/>
          <a:ext cx="6858000" cy="708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Nss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prenom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Niveau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UV1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Note1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UV2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Note2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UV3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Note3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40239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KANG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ZhiQi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ISI2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NF19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LO12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RE04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40246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FANG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ST09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NF19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LO07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EG23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99999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Nigro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jean-marc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ISI10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EG23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LO12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IF02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319436"/>
              </p:ext>
            </p:extLst>
          </p:nvPr>
        </p:nvGraphicFramePr>
        <p:xfrm>
          <a:off x="899592" y="2348880"/>
          <a:ext cx="5616624" cy="1548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864096"/>
                <a:gridCol w="648072"/>
                <a:gridCol w="792088"/>
                <a:gridCol w="720080"/>
                <a:gridCol w="648072"/>
                <a:gridCol w="648072"/>
                <a:gridCol w="7920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Nss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Prenom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Nom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Niveau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UV1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UV2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UV3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...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40239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KANG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ZhiQi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ISI2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NF19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LO12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RE04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40246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FANG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Ran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ST09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NF19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LO07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EG23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99999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Nigro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jean-marc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ISI10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EG23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LO12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IF02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365104"/>
            <a:ext cx="5621337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9727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-8632"/>
            <a:ext cx="1581111" cy="5184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-2331640"/>
            <a:ext cx="1558246" cy="5184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052" y="1340768"/>
            <a:ext cx="4730750" cy="496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399" y="2648694"/>
            <a:ext cx="4657725" cy="505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9727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29" y="332655"/>
            <a:ext cx="3748648" cy="2928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068960"/>
            <a:ext cx="4021731" cy="313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55976" y="980728"/>
            <a:ext cx="4392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Répartition</a:t>
            </a:r>
            <a:r>
              <a:rPr lang="en-US" altLang="zh-CN" dirty="0" smtClean="0"/>
              <a:t> des </a:t>
            </a:r>
            <a:r>
              <a:rPr lang="en-US" altLang="zh-CN" dirty="0" err="1" smtClean="0"/>
              <a:t>étudiants</a:t>
            </a:r>
            <a:endParaRPr lang="en-US" altLang="zh-CN" dirty="0" smtClean="0"/>
          </a:p>
          <a:p>
            <a:r>
              <a:rPr lang="zh-CN" altLang="en-US" dirty="0" smtClean="0"/>
              <a:t>这里我们主要提供了两种显示方式，因为是二元的关系，所以选择了一个像跷跷板的模型来突出强调。例如下图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495794"/>
            <a:ext cx="33843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当我们选择</a:t>
            </a:r>
            <a:r>
              <a:rPr lang="en-US" altLang="zh-CN" dirty="0" smtClean="0"/>
              <a:t>par </a:t>
            </a:r>
            <a:r>
              <a:rPr lang="en-US" altLang="zh-CN" dirty="0" err="1" smtClean="0"/>
              <a:t>niveau</a:t>
            </a:r>
            <a:r>
              <a:rPr lang="zh-CN" altLang="en-US" dirty="0" smtClean="0"/>
              <a:t>来查看的时候，</a:t>
            </a:r>
            <a:r>
              <a:rPr lang="en-US" altLang="zh-CN" dirty="0" smtClean="0"/>
              <a:t>par </a:t>
            </a:r>
            <a:r>
              <a:rPr lang="en-US" altLang="zh-CN" dirty="0" err="1" smtClean="0"/>
              <a:t>niveau</a:t>
            </a:r>
            <a:r>
              <a:rPr lang="zh-CN" altLang="en-US" dirty="0"/>
              <a:t>标签</a:t>
            </a:r>
            <a:r>
              <a:rPr lang="zh-CN" altLang="en-US" dirty="0" smtClean="0"/>
              <a:t>下沉，</a:t>
            </a:r>
            <a:r>
              <a:rPr lang="en-US" altLang="zh-CN" dirty="0" smtClean="0"/>
              <a:t>par </a:t>
            </a:r>
            <a:r>
              <a:rPr lang="en-US" altLang="zh-CN" dirty="0" err="1" smtClean="0"/>
              <a:t>catégorie</a:t>
            </a:r>
            <a:r>
              <a:rPr lang="zh-CN" altLang="en-US" dirty="0" smtClean="0"/>
              <a:t>标签上升，型如一个跷跷板向</a:t>
            </a:r>
            <a:r>
              <a:rPr lang="en-US" altLang="zh-CN" dirty="0" err="1" smtClean="0"/>
              <a:t>niveau</a:t>
            </a:r>
            <a:r>
              <a:rPr lang="zh-CN" altLang="en-US" dirty="0" smtClean="0"/>
              <a:t>倾斜。通过下拉框来选择具体学期来显示数据。在可视化方面采用了饼图，优点是凸显分布情况，颜色的话采用了彩虹的颜色，由暖色调向冷色调逐渐变化代表着</a:t>
            </a:r>
            <a:r>
              <a:rPr lang="en-US" altLang="zh-CN" dirty="0" err="1" smtClean="0"/>
              <a:t>niveau</a:t>
            </a:r>
            <a:r>
              <a:rPr lang="zh-CN" altLang="en-US" dirty="0" smtClean="0"/>
              <a:t>的逐次上升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4264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16632"/>
            <a:ext cx="4968552" cy="3819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4221088"/>
            <a:ext cx="82444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Semestre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cours</a:t>
            </a:r>
            <a:r>
              <a:rPr lang="en-US" altLang="zh-CN" dirty="0" smtClean="0"/>
              <a:t> </a:t>
            </a:r>
            <a:r>
              <a:rPr lang="zh-CN" altLang="en-US" dirty="0" smtClean="0"/>
              <a:t>这个功能主要能分别显示</a:t>
            </a:r>
            <a:r>
              <a:rPr lang="en-US" altLang="zh-CN" dirty="0" smtClean="0"/>
              <a:t>les </a:t>
            </a:r>
            <a:r>
              <a:rPr lang="en-US" altLang="zh-CN" dirty="0" err="1" smtClean="0"/>
              <a:t>étudiants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excellent,les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etudiants</a:t>
            </a:r>
            <a:r>
              <a:rPr lang="en-US" altLang="zh-CN" dirty="0" smtClean="0"/>
              <a:t> avec retard et retard critique</a:t>
            </a:r>
            <a:r>
              <a:rPr lang="zh-CN" altLang="en-US" dirty="0" smtClean="0"/>
              <a:t>这三个选项。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界面的布局选择了左右的选项卡布局，比例采用了黄金分割比</a:t>
            </a:r>
            <a:r>
              <a:rPr lang="en-US" altLang="zh-CN" dirty="0" smtClean="0"/>
              <a:t>1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: (</a:t>
            </a:r>
            <a:r>
              <a:rPr lang="zh-CN" altLang="en-US" dirty="0" smtClean="0">
                <a:sym typeface="Wingdings" panose="05000000000000000000" pitchFamily="2" charset="2"/>
              </a:rPr>
              <a:t>根号五</a:t>
            </a:r>
            <a:r>
              <a:rPr lang="en-US" altLang="zh-CN" dirty="0" smtClean="0">
                <a:sym typeface="Wingdings" panose="05000000000000000000" pitchFamily="2" charset="2"/>
              </a:rPr>
              <a:t>-1)/2</a:t>
            </a:r>
            <a:r>
              <a:rPr lang="zh-CN" altLang="en-US" dirty="0" smtClean="0">
                <a:sym typeface="Wingdings" panose="05000000000000000000" pitchFamily="2" charset="2"/>
              </a:rPr>
              <a:t>，左侧为选项，右侧为对应的具体显示。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 smtClean="0">
                <a:sym typeface="Wingdings" panose="05000000000000000000" pitchFamily="2" charset="2"/>
              </a:rPr>
              <a:t>颜色采用了蓝色为主要基调。前后箭头和</a:t>
            </a:r>
            <a:r>
              <a:rPr lang="en-US" altLang="zh-CN" dirty="0" smtClean="0">
                <a:sym typeface="Wingdings" panose="05000000000000000000" pitchFamily="2" charset="2"/>
              </a:rPr>
              <a:t>tuple</a:t>
            </a:r>
            <a:r>
              <a:rPr lang="zh-CN" altLang="en-US" dirty="0" smtClean="0">
                <a:sym typeface="Wingdings" panose="05000000000000000000" pitchFamily="2" charset="2"/>
              </a:rPr>
              <a:t>指针的颜色选择是根据蓝色而选择出来的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3187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" b="1899"/>
          <a:stretch/>
        </p:blipFill>
        <p:spPr bwMode="auto">
          <a:xfrm>
            <a:off x="4067944" y="1"/>
            <a:ext cx="5102542" cy="294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4744"/>
            <a:ext cx="4587471" cy="2678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" b="1476"/>
          <a:stretch/>
        </p:blipFill>
        <p:spPr bwMode="auto">
          <a:xfrm>
            <a:off x="4355976" y="3456493"/>
            <a:ext cx="4189884" cy="2411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9552" y="4077072"/>
            <a:ext cx="38884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Statique</a:t>
            </a:r>
            <a:endParaRPr lang="en-US" altLang="zh-CN" dirty="0" smtClean="0"/>
          </a:p>
          <a:p>
            <a:r>
              <a:rPr lang="zh-CN" altLang="en-US" dirty="0" smtClean="0"/>
              <a:t>这个模块里主要是显示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globale</a:t>
            </a:r>
            <a:r>
              <a:rPr lang="zh-CN" altLang="en-US" dirty="0" smtClean="0"/>
              <a:t>，用于关注学生走向的（录取，退学以及</a:t>
            </a:r>
            <a:r>
              <a:rPr lang="en-US" altLang="zh-CN" dirty="0" err="1" smtClean="0"/>
              <a:t>fillière</a:t>
            </a:r>
            <a:r>
              <a:rPr lang="zh-CN" altLang="en-US" dirty="0" smtClean="0"/>
              <a:t>选择），在录取和退学方面采用折线图，用于强调趋势</a:t>
            </a:r>
            <a:r>
              <a:rPr lang="en-US" altLang="zh-CN" dirty="0" smtClean="0"/>
              <a:t>/</a:t>
            </a:r>
            <a:r>
              <a:rPr lang="zh-CN" altLang="en-US" dirty="0" smtClean="0"/>
              <a:t>走势。而在专业选择方面用了柱状图，用三种颜色标注，既可以纵向地比较三者同一年的情况，也可以横向地比较近年来同一专业的趋势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47648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3060848" y="682824"/>
            <a:ext cx="360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Gestion</a:t>
            </a:r>
            <a:r>
              <a:rPr lang="en-US" altLang="zh-CN" dirty="0" smtClean="0"/>
              <a:t> des UE</a:t>
            </a:r>
          </a:p>
          <a:p>
            <a:pPr marL="342900" indent="-342900">
              <a:buAutoNum type="arabicPeriod"/>
            </a:pPr>
            <a:r>
              <a:rPr lang="zh-CN" altLang="en-US" dirty="0" smtClean="0"/>
              <a:t>选课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 smtClean="0"/>
              <a:t>具体，三个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学生专业分布</a:t>
            </a:r>
            <a:r>
              <a:rPr lang="en-US" altLang="zh-CN" dirty="0" err="1" smtClean="0"/>
              <a:t>département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ABCD</a:t>
            </a:r>
            <a:r>
              <a:rPr lang="zh-CN" altLang="en-US" dirty="0" smtClean="0"/>
              <a:t>率</a:t>
            </a:r>
            <a:endParaRPr lang="en-US" altLang="zh-CN" dirty="0" smtClean="0"/>
          </a:p>
          <a:p>
            <a:r>
              <a:rPr lang="zh-CN" altLang="en-US" dirty="0" smtClean="0"/>
              <a:t>课程信息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619672" y="404664"/>
            <a:ext cx="6408712" cy="5775741"/>
            <a:chOff x="1619672" y="404664"/>
            <a:chExt cx="6408712" cy="5775741"/>
          </a:xfrm>
        </p:grpSpPr>
        <p:sp>
          <p:nvSpPr>
            <p:cNvPr id="7" name="矩形 6"/>
            <p:cNvSpPr/>
            <p:nvPr/>
          </p:nvSpPr>
          <p:spPr>
            <a:xfrm>
              <a:off x="4283968" y="4256801"/>
              <a:ext cx="3744416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altLang="zh-CN" sz="1400" b="1" dirty="0"/>
                <a:t>Jean-marc NIGRO </a:t>
              </a:r>
            </a:p>
            <a:p>
              <a:r>
                <a:rPr lang="fr-FR" altLang="zh-CN" sz="1400" b="1" dirty="0"/>
                <a:t>Email</a:t>
              </a:r>
              <a:r>
                <a:rPr lang="fr-FR" altLang="zh-CN" sz="1400" dirty="0"/>
                <a:t> : jean_marc.nigro@utt.fr</a:t>
              </a:r>
            </a:p>
            <a:p>
              <a:r>
                <a:rPr lang="fr-FR" altLang="zh-CN" sz="1400" b="1" dirty="0" smtClean="0"/>
                <a:t>Bureau</a:t>
              </a:r>
              <a:r>
                <a:rPr lang="fr-FR" altLang="zh-CN" sz="1400" dirty="0" smtClean="0"/>
                <a:t> </a:t>
              </a:r>
              <a:r>
                <a:rPr lang="fr-FR" altLang="zh-CN" sz="1400" dirty="0"/>
                <a:t>: E115</a:t>
              </a:r>
            </a:p>
            <a:p>
              <a:r>
                <a:rPr lang="fr-FR" altLang="zh-CN" sz="1400" b="1" dirty="0"/>
                <a:t>Tel</a:t>
              </a:r>
              <a:r>
                <a:rPr lang="fr-FR" altLang="zh-CN" sz="1400" dirty="0"/>
                <a:t> : 0325715690</a:t>
              </a:r>
            </a:p>
            <a:p>
              <a:endParaRPr lang="fr-FR" altLang="zh-CN" sz="1400" dirty="0"/>
            </a:p>
            <a:p>
              <a:r>
                <a:rPr lang="fr-FR" altLang="zh-CN" sz="1400" b="1" dirty="0"/>
                <a:t>Fonction</a:t>
              </a:r>
              <a:r>
                <a:rPr lang="fr-FR" altLang="zh-CN" sz="1400" dirty="0"/>
                <a:t> : ENSEIGNANT CHERCHEUR</a:t>
              </a:r>
            </a:p>
            <a:p>
              <a:r>
                <a:rPr lang="fr-FR" altLang="zh-CN" sz="1400" b="1" dirty="0"/>
                <a:t>Unité de recherche</a:t>
              </a:r>
              <a:r>
                <a:rPr lang="fr-FR" altLang="zh-CN" sz="1400" dirty="0"/>
                <a:t> : LABORATOIRE DE MODELISATION ET SURETE DES SYSTEMES</a:t>
              </a:r>
            </a:p>
          </p:txBody>
        </p:sp>
        <p:sp>
          <p:nvSpPr>
            <p:cNvPr id="3" name="矩形 2"/>
            <p:cNvSpPr/>
            <p:nvPr/>
          </p:nvSpPr>
          <p:spPr>
            <a:xfrm>
              <a:off x="1641773" y="4149080"/>
              <a:ext cx="2858219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altLang="zh-CN" dirty="0" smtClean="0"/>
                <a:t>Catégorie : TM</a:t>
              </a:r>
              <a:endParaRPr lang="fr-FR" altLang="zh-CN" dirty="0"/>
            </a:p>
            <a:p>
              <a:r>
                <a:rPr lang="fr-FR" altLang="zh-CN" dirty="0"/>
                <a:t>Crédits </a:t>
              </a:r>
              <a:r>
                <a:rPr lang="fr-FR" altLang="zh-CN" dirty="0" smtClean="0"/>
                <a:t>: 6</a:t>
              </a:r>
              <a:endParaRPr lang="fr-FR" altLang="zh-CN" dirty="0"/>
            </a:p>
            <a:p>
              <a:r>
                <a:rPr lang="fr-FR" altLang="zh-CN" dirty="0"/>
                <a:t>Cours </a:t>
              </a:r>
              <a:r>
                <a:rPr lang="fr-FR" altLang="zh-CN" dirty="0" smtClean="0"/>
                <a:t>magistral : 34h</a:t>
              </a:r>
              <a:endParaRPr lang="fr-FR" altLang="zh-CN" dirty="0"/>
            </a:p>
            <a:p>
              <a:r>
                <a:rPr lang="fr-FR" altLang="zh-CN" dirty="0"/>
                <a:t>Travaux </a:t>
              </a:r>
              <a:r>
                <a:rPr lang="fr-FR" altLang="zh-CN" dirty="0" smtClean="0"/>
                <a:t>dirigés : 12h</a:t>
              </a:r>
              <a:endParaRPr lang="fr-FR" altLang="zh-CN" dirty="0"/>
            </a:p>
            <a:p>
              <a:r>
                <a:rPr lang="fr-FR" altLang="zh-CN" dirty="0"/>
                <a:t>Travaux </a:t>
              </a:r>
              <a:r>
                <a:rPr lang="fr-FR" altLang="zh-CN" dirty="0" smtClean="0"/>
                <a:t>pratiques : 30h</a:t>
              </a:r>
              <a:endParaRPr lang="fr-FR" altLang="zh-CN" dirty="0"/>
            </a:p>
            <a:p>
              <a:r>
                <a:rPr lang="fr-FR" altLang="zh-CN" dirty="0"/>
                <a:t>Travail </a:t>
              </a:r>
              <a:r>
                <a:rPr lang="fr-FR" altLang="zh-CN" dirty="0" smtClean="0"/>
                <a:t>personnel : </a:t>
              </a:r>
              <a:r>
                <a:rPr lang="fr-FR" altLang="zh-CN" dirty="0"/>
                <a:t>7</a:t>
              </a:r>
              <a:r>
                <a:rPr lang="fr-FR" altLang="zh-CN" dirty="0" smtClean="0"/>
                <a:t>4h</a:t>
              </a:r>
            </a:p>
            <a:p>
              <a:r>
                <a:rPr lang="fr-FR" altLang="zh-CN" dirty="0" smtClean="0"/>
                <a:t>Disponibilité  : Printemps</a:t>
              </a:r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1619672" y="404664"/>
              <a:ext cx="6192688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altLang="zh-CN" b="1" dirty="0"/>
                <a:t>Programme</a:t>
              </a:r>
            </a:p>
            <a:p>
              <a:r>
                <a:rPr lang="fr-FR" altLang="zh-CN" dirty="0"/>
                <a:t>• Concevoir et réaliser des interfaces homme-machine</a:t>
              </a:r>
              <a:br>
                <a:rPr lang="fr-FR" altLang="zh-CN" dirty="0"/>
              </a:br>
              <a:r>
                <a:rPr lang="fr-FR" altLang="zh-CN" dirty="0"/>
                <a:t>• Réaliser des maquettes et prototypes logiciels dans le cadre des interfaces homme-machine</a:t>
              </a:r>
              <a:br>
                <a:rPr lang="fr-FR" altLang="zh-CN" dirty="0"/>
              </a:br>
              <a:r>
                <a:rPr lang="fr-FR" altLang="zh-CN" dirty="0"/>
                <a:t>• Utiliser et maîtriser un environnement de développement d’interfaces logicielles</a:t>
              </a:r>
              <a:br>
                <a:rPr lang="fr-FR" altLang="zh-CN" dirty="0"/>
              </a:br>
              <a:r>
                <a:rPr lang="fr-FR" altLang="zh-CN" dirty="0"/>
                <a:t>• Appliquer les règles d’ergonomie logicielle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19672" y="2521714"/>
              <a:ext cx="597666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zh-CN" b="1" dirty="0"/>
                <a:t>Objectifs</a:t>
              </a:r>
            </a:p>
            <a:p>
              <a:r>
                <a:rPr lang="fr-FR" altLang="zh-CN" dirty="0"/>
                <a:t>• Le développement logiciel doit nécessairement prendre en compte des contraintes d’ergonomie. L’étude des Interfaces Homme ‘ Machine (IHM) est essentielle quant à la future réussite du logiciel</a:t>
              </a:r>
              <a:r>
                <a:rPr lang="fr-FR" altLang="zh-CN" dirty="0" smtClean="0"/>
                <a:t>.</a:t>
              </a:r>
              <a:endParaRPr lang="fr-FR" altLang="zh-CN" dirty="0"/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3337" y="4222576"/>
              <a:ext cx="762000" cy="952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7648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1" t="8133" r="6453" b="5928"/>
          <a:stretch/>
        </p:blipFill>
        <p:spPr bwMode="auto">
          <a:xfrm>
            <a:off x="827584" y="1340768"/>
            <a:ext cx="5811193" cy="320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7648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115616" y="4286339"/>
            <a:ext cx="1872208" cy="461665"/>
            <a:chOff x="1115616" y="4286339"/>
            <a:chExt cx="1872208" cy="461665"/>
          </a:xfrm>
        </p:grpSpPr>
        <p:sp>
          <p:nvSpPr>
            <p:cNvPr id="11" name="矩形 10"/>
            <p:cNvSpPr/>
            <p:nvPr/>
          </p:nvSpPr>
          <p:spPr>
            <a:xfrm>
              <a:off x="1115616" y="4293096"/>
              <a:ext cx="1872208" cy="432048"/>
            </a:xfrm>
            <a:prstGeom prst="rect">
              <a:avLst/>
            </a:prstGeom>
            <a:solidFill>
              <a:srgbClr val="ADD5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763688" y="4286339"/>
              <a:ext cx="936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err="1" smtClean="0">
                  <a:solidFill>
                    <a:schemeClr val="bg1"/>
                  </a:solidFill>
                </a:rPr>
                <a:t>Autre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115616" y="3645024"/>
            <a:ext cx="1872208" cy="462528"/>
            <a:chOff x="1115616" y="3645024"/>
            <a:chExt cx="1872208" cy="462528"/>
          </a:xfrm>
        </p:grpSpPr>
        <p:sp>
          <p:nvSpPr>
            <p:cNvPr id="10" name="矩形 9"/>
            <p:cNvSpPr/>
            <p:nvPr/>
          </p:nvSpPr>
          <p:spPr>
            <a:xfrm>
              <a:off x="1115616" y="3645024"/>
              <a:ext cx="1872208" cy="432048"/>
            </a:xfrm>
            <a:prstGeom prst="rect">
              <a:avLst/>
            </a:prstGeom>
            <a:solidFill>
              <a:srgbClr val="7FB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763688" y="3645887"/>
              <a:ext cx="936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</a:rPr>
                <a:t>NPML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115616" y="2924944"/>
            <a:ext cx="1872208" cy="481196"/>
            <a:chOff x="1115616" y="2924944"/>
            <a:chExt cx="1872208" cy="481196"/>
          </a:xfrm>
        </p:grpSpPr>
        <p:sp>
          <p:nvSpPr>
            <p:cNvPr id="9" name="矩形 8"/>
            <p:cNvSpPr/>
            <p:nvPr/>
          </p:nvSpPr>
          <p:spPr>
            <a:xfrm>
              <a:off x="1115616" y="2924944"/>
              <a:ext cx="1872208" cy="432048"/>
            </a:xfrm>
            <a:prstGeom prst="rect">
              <a:avLst/>
            </a:prstGeom>
            <a:solidFill>
              <a:srgbClr val="4E7A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763688" y="2944475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</a:rPr>
                <a:t>STAGE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115616" y="2190487"/>
            <a:ext cx="1872208" cy="461665"/>
            <a:chOff x="1115616" y="2190487"/>
            <a:chExt cx="1872208" cy="461665"/>
          </a:xfrm>
        </p:grpSpPr>
        <p:sp>
          <p:nvSpPr>
            <p:cNvPr id="8" name="矩形 7"/>
            <p:cNvSpPr/>
            <p:nvPr/>
          </p:nvSpPr>
          <p:spPr>
            <a:xfrm>
              <a:off x="1115616" y="2204864"/>
              <a:ext cx="1872208" cy="432048"/>
            </a:xfrm>
            <a:prstGeom prst="rect">
              <a:avLst/>
            </a:prstGeom>
            <a:solidFill>
              <a:srgbClr val="354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63688" y="2190487"/>
              <a:ext cx="936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</a:rPr>
                <a:t>T</a:t>
              </a:r>
              <a:r>
                <a:rPr lang="en-US" altLang="zh-CN" sz="2400" dirty="0" smtClean="0">
                  <a:solidFill>
                    <a:schemeClr val="bg1"/>
                  </a:solidFill>
                </a:rPr>
                <a:t> M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125141" y="1484784"/>
            <a:ext cx="1872208" cy="461665"/>
            <a:chOff x="1125141" y="1484784"/>
            <a:chExt cx="1872208" cy="461665"/>
          </a:xfrm>
        </p:grpSpPr>
        <p:sp>
          <p:nvSpPr>
            <p:cNvPr id="3" name="矩形 2"/>
            <p:cNvSpPr/>
            <p:nvPr/>
          </p:nvSpPr>
          <p:spPr>
            <a:xfrm>
              <a:off x="1125141" y="1484784"/>
              <a:ext cx="1872208" cy="432048"/>
            </a:xfrm>
            <a:prstGeom prst="rect">
              <a:avLst/>
            </a:prstGeom>
            <a:solidFill>
              <a:srgbClr val="1619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63688" y="1484784"/>
              <a:ext cx="6480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</a:rPr>
                <a:t>C  S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15616" y="1412776"/>
            <a:ext cx="576064" cy="3384376"/>
            <a:chOff x="1115616" y="1412776"/>
            <a:chExt cx="576064" cy="3384376"/>
          </a:xfrm>
        </p:grpSpPr>
        <p:sp>
          <p:nvSpPr>
            <p:cNvPr id="2" name="矩形 1"/>
            <p:cNvSpPr/>
            <p:nvPr/>
          </p:nvSpPr>
          <p:spPr>
            <a:xfrm>
              <a:off x="1115616" y="1412776"/>
              <a:ext cx="576064" cy="576064"/>
            </a:xfrm>
            <a:prstGeom prst="rect">
              <a:avLst/>
            </a:prstGeom>
            <a:solidFill>
              <a:srgbClr val="16193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1</a:t>
              </a:r>
              <a:endParaRPr lang="zh-CN" altLang="en-US" sz="2400" dirty="0"/>
            </a:p>
          </p:txBody>
        </p:sp>
        <p:sp>
          <p:nvSpPr>
            <p:cNvPr id="4" name="矩形 3"/>
            <p:cNvSpPr/>
            <p:nvPr/>
          </p:nvSpPr>
          <p:spPr>
            <a:xfrm>
              <a:off x="1115616" y="2132856"/>
              <a:ext cx="576064" cy="576064"/>
            </a:xfrm>
            <a:prstGeom prst="rect">
              <a:avLst/>
            </a:prstGeom>
            <a:solidFill>
              <a:srgbClr val="3547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2</a:t>
              </a:r>
              <a:endParaRPr lang="zh-CN" altLang="en-US" sz="2400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1115616" y="2852936"/>
              <a:ext cx="576064" cy="576064"/>
            </a:xfrm>
            <a:prstGeom prst="rect">
              <a:avLst/>
            </a:prstGeom>
            <a:solidFill>
              <a:srgbClr val="4E7AC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3</a:t>
              </a:r>
              <a:endParaRPr lang="zh-CN" altLang="en-US" sz="24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115616" y="3573016"/>
              <a:ext cx="576064" cy="576064"/>
            </a:xfrm>
            <a:prstGeom prst="rect">
              <a:avLst/>
            </a:prstGeom>
            <a:solidFill>
              <a:srgbClr val="7FB2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4</a:t>
              </a:r>
              <a:endParaRPr lang="zh-CN" altLang="en-US" sz="24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1115616" y="4221088"/>
              <a:ext cx="576064" cy="576064"/>
            </a:xfrm>
            <a:prstGeom prst="rect">
              <a:avLst/>
            </a:prstGeom>
            <a:solidFill>
              <a:srgbClr val="ADD5F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5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73995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32656"/>
            <a:ext cx="3312368" cy="1702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组合 11"/>
          <p:cNvGrpSpPr/>
          <p:nvPr/>
        </p:nvGrpSpPr>
        <p:grpSpPr>
          <a:xfrm>
            <a:off x="4788024" y="3186716"/>
            <a:ext cx="3393668" cy="3617496"/>
            <a:chOff x="755576" y="2204864"/>
            <a:chExt cx="3393668" cy="3617496"/>
          </a:xfrm>
        </p:grpSpPr>
        <p:graphicFrame>
          <p:nvGraphicFramePr>
            <p:cNvPr id="4" name="图表 3"/>
            <p:cNvGraphicFramePr/>
            <p:nvPr>
              <p:extLst>
                <p:ext uri="{D42A27DB-BD31-4B8C-83A1-F6EECF244321}">
                  <p14:modId xmlns:p14="http://schemas.microsoft.com/office/powerpoint/2010/main" val="1431180503"/>
                </p:ext>
              </p:extLst>
            </p:nvPr>
          </p:nvGraphicFramePr>
          <p:xfrm>
            <a:off x="899592" y="2204864"/>
            <a:ext cx="3205748" cy="361749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5" name="椭圆 4"/>
            <p:cNvSpPr/>
            <p:nvPr/>
          </p:nvSpPr>
          <p:spPr>
            <a:xfrm>
              <a:off x="2978532" y="2492896"/>
              <a:ext cx="513348" cy="513348"/>
            </a:xfrm>
            <a:prstGeom prst="ellipse">
              <a:avLst/>
            </a:prstGeom>
            <a:solidFill>
              <a:srgbClr val="0B77D6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/>
                <a:t>8</a:t>
              </a:r>
              <a:r>
                <a:rPr lang="en-US" altLang="zh-CN" sz="1600" dirty="0" smtClean="0"/>
                <a:t>%</a:t>
              </a:r>
              <a:endParaRPr lang="zh-CN" altLang="en-US" sz="16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3635896" y="3504909"/>
              <a:ext cx="513348" cy="513348"/>
            </a:xfrm>
            <a:prstGeom prst="ellipse">
              <a:avLst/>
            </a:prstGeom>
            <a:solidFill>
              <a:srgbClr val="00C1DE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 smtClean="0"/>
                <a:t>15%</a:t>
              </a:r>
              <a:endParaRPr lang="zh-CN" altLang="en-US" sz="16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2258452" y="5219908"/>
              <a:ext cx="513348" cy="513348"/>
            </a:xfrm>
            <a:prstGeom prst="ellipse">
              <a:avLst/>
            </a:prstGeom>
            <a:solidFill>
              <a:srgbClr val="00FFC7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 smtClean="0"/>
                <a:t>27%</a:t>
              </a:r>
              <a:endParaRPr lang="zh-CN" altLang="en-US" sz="1600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755576" y="3861048"/>
              <a:ext cx="513348" cy="513348"/>
            </a:xfrm>
            <a:prstGeom prst="ellipse">
              <a:avLst/>
            </a:prstGeom>
            <a:solidFill>
              <a:srgbClr val="0AFF17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 smtClean="0"/>
                <a:t>24%</a:t>
              </a:r>
              <a:endParaRPr lang="zh-CN" altLang="en-US" sz="1600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1691680" y="2420888"/>
              <a:ext cx="513348" cy="513348"/>
            </a:xfrm>
            <a:prstGeom prst="ellipse">
              <a:avLst/>
            </a:prstGeom>
            <a:solidFill>
              <a:srgbClr val="00D75A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 smtClean="0"/>
                <a:t>22%</a:t>
              </a:r>
              <a:endParaRPr lang="zh-CN" altLang="en-US" sz="1600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2243769" y="2276872"/>
              <a:ext cx="513348" cy="513348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 smtClean="0"/>
                <a:t>4%</a:t>
              </a:r>
              <a:endParaRPr lang="zh-CN" altLang="en-US" sz="16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75933" y="2852936"/>
              <a:ext cx="3433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bg1"/>
                  </a:solidFill>
                </a:rPr>
                <a:t>A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63523" y="3304854"/>
              <a:ext cx="3433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B</a:t>
              </a:r>
              <a:endParaRPr lang="zh-CN" altLang="en-US" sz="2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91840" y="4365104"/>
              <a:ext cx="3433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C</a:t>
              </a:r>
              <a:endParaRPr lang="zh-CN" altLang="en-US" sz="2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52371" y="4354787"/>
              <a:ext cx="3433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D</a:t>
              </a:r>
              <a:endParaRPr lang="zh-CN" altLang="en-US" sz="2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91680" y="3300383"/>
              <a:ext cx="3433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E</a:t>
              </a:r>
              <a:endParaRPr lang="zh-CN" altLang="en-US" sz="2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50511" y="2850182"/>
              <a:ext cx="3433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bg1"/>
                  </a:solidFill>
                </a:rPr>
                <a:t>F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359633"/>
            <a:ext cx="3481387" cy="361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9" name="组合 18"/>
          <p:cNvGrpSpPr/>
          <p:nvPr/>
        </p:nvGrpSpPr>
        <p:grpSpPr>
          <a:xfrm>
            <a:off x="-993565" y="951036"/>
            <a:ext cx="5056941" cy="3824320"/>
            <a:chOff x="-993565" y="951036"/>
            <a:chExt cx="5056941" cy="3824320"/>
          </a:xfrm>
        </p:grpSpPr>
        <p:grpSp>
          <p:nvGrpSpPr>
            <p:cNvPr id="38" name="组合 37"/>
            <p:cNvGrpSpPr/>
            <p:nvPr/>
          </p:nvGrpSpPr>
          <p:grpSpPr>
            <a:xfrm>
              <a:off x="-993565" y="951036"/>
              <a:ext cx="5056941" cy="3824320"/>
              <a:chOff x="6101901" y="1275065"/>
              <a:chExt cx="5056941" cy="3824320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6922992" y="1481889"/>
                <a:ext cx="3240000" cy="3617496"/>
                <a:chOff x="4484592" y="1552072"/>
                <a:chExt cx="3240000" cy="3617496"/>
              </a:xfrm>
            </p:grpSpPr>
            <p:sp>
              <p:nvSpPr>
                <p:cNvPr id="54" name="椭圆 53"/>
                <p:cNvSpPr/>
                <p:nvPr/>
              </p:nvSpPr>
              <p:spPr>
                <a:xfrm>
                  <a:off x="4484592" y="1740820"/>
                  <a:ext cx="3240000" cy="3240000"/>
                </a:xfrm>
                <a:prstGeom prst="ellipse">
                  <a:avLst/>
                </a:prstGeom>
                <a:solidFill>
                  <a:sysClr val="window" lastClr="FFFFFF">
                    <a:lumMod val="7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/>
                    <a:cs typeface="+mn-cs"/>
                  </a:endParaRPr>
                </a:p>
              </p:txBody>
            </p:sp>
            <p:graphicFrame>
              <p:nvGraphicFramePr>
                <p:cNvPr id="55" name="图表 54"/>
                <p:cNvGraphicFramePr/>
                <p:nvPr>
                  <p:extLst>
                    <p:ext uri="{D42A27DB-BD31-4B8C-83A1-F6EECF244321}">
                      <p14:modId xmlns:p14="http://schemas.microsoft.com/office/powerpoint/2010/main" val="3246217259"/>
                    </p:ext>
                  </p:extLst>
                </p:nvPr>
              </p:nvGraphicFramePr>
              <p:xfrm>
                <a:off x="4501718" y="1552072"/>
                <a:ext cx="3205748" cy="3617496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5"/>
                </a:graphicData>
              </a:graphic>
            </p:graphicFrame>
          </p:grpSp>
          <p:grpSp>
            <p:nvGrpSpPr>
              <p:cNvPr id="40" name="组合 39"/>
              <p:cNvGrpSpPr/>
              <p:nvPr/>
            </p:nvGrpSpPr>
            <p:grpSpPr>
              <a:xfrm>
                <a:off x="9672354" y="4253615"/>
                <a:ext cx="1414746" cy="238174"/>
                <a:chOff x="9672354" y="4253615"/>
                <a:chExt cx="1414746" cy="238174"/>
              </a:xfrm>
            </p:grpSpPr>
            <p:cxnSp>
              <p:nvCxnSpPr>
                <p:cNvPr id="52" name="直接连接符 51"/>
                <p:cNvCxnSpPr/>
                <p:nvPr/>
              </p:nvCxnSpPr>
              <p:spPr>
                <a:xfrm>
                  <a:off x="9672354" y="4253615"/>
                  <a:ext cx="289793" cy="23817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>
                      <a:lumMod val="50000"/>
                      <a:lumOff val="50000"/>
                    </a:sys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53" name="直接连接符 52"/>
                <p:cNvCxnSpPr/>
                <p:nvPr/>
              </p:nvCxnSpPr>
              <p:spPr>
                <a:xfrm>
                  <a:off x="9962535" y="4490884"/>
                  <a:ext cx="1124565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>
                      <a:lumMod val="50000"/>
                      <a:lumOff val="50000"/>
                    </a:sysClr>
                  </a:solidFill>
                  <a:prstDash val="solid"/>
                  <a:miter lim="800000"/>
                  <a:tailEnd type="oval"/>
                </a:ln>
                <a:effectLst/>
              </p:spPr>
            </p:cxnSp>
          </p:grpSp>
          <p:sp>
            <p:nvSpPr>
              <p:cNvPr id="41" name="文本框 25"/>
              <p:cNvSpPr txBox="1"/>
              <p:nvPr/>
            </p:nvSpPr>
            <p:spPr>
              <a:xfrm>
                <a:off x="10512511" y="4120648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21%</a:t>
                </a:r>
                <a:endPara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grpSp>
            <p:nvGrpSpPr>
              <p:cNvPr id="42" name="组合 41"/>
              <p:cNvGrpSpPr/>
              <p:nvPr/>
            </p:nvGrpSpPr>
            <p:grpSpPr>
              <a:xfrm flipV="1">
                <a:off x="9369077" y="1669731"/>
                <a:ext cx="1718023" cy="397691"/>
                <a:chOff x="9672354" y="4253615"/>
                <a:chExt cx="1414746" cy="238174"/>
              </a:xfrm>
            </p:grpSpPr>
            <p:cxnSp>
              <p:nvCxnSpPr>
                <p:cNvPr id="50" name="直接连接符 49"/>
                <p:cNvCxnSpPr/>
                <p:nvPr/>
              </p:nvCxnSpPr>
              <p:spPr>
                <a:xfrm>
                  <a:off x="9672354" y="4253615"/>
                  <a:ext cx="289793" cy="23817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>
                      <a:lumMod val="50000"/>
                      <a:lumOff val="50000"/>
                    </a:sys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51" name="直接连接符 50"/>
                <p:cNvCxnSpPr/>
                <p:nvPr/>
              </p:nvCxnSpPr>
              <p:spPr>
                <a:xfrm>
                  <a:off x="9962535" y="4490884"/>
                  <a:ext cx="1124565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>
                      <a:lumMod val="50000"/>
                      <a:lumOff val="50000"/>
                    </a:sysClr>
                  </a:solidFill>
                  <a:prstDash val="solid"/>
                  <a:miter lim="800000"/>
                  <a:tailEnd type="oval"/>
                </a:ln>
                <a:effectLst/>
              </p:spPr>
            </p:cxnSp>
          </p:grpSp>
          <p:sp>
            <p:nvSpPr>
              <p:cNvPr id="43" name="文本框 31"/>
              <p:cNvSpPr txBox="1"/>
              <p:nvPr/>
            </p:nvSpPr>
            <p:spPr>
              <a:xfrm>
                <a:off x="10512511" y="1275065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15%</a:t>
                </a:r>
                <a:endPara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cxnSp>
            <p:nvCxnSpPr>
              <p:cNvPr id="44" name="直接连接符 43"/>
              <p:cNvCxnSpPr/>
              <p:nvPr/>
            </p:nvCxnSpPr>
            <p:spPr>
              <a:xfrm>
                <a:off x="9962147" y="2925186"/>
                <a:ext cx="1124953" cy="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  <a:tailEnd type="oval"/>
              </a:ln>
              <a:effectLst/>
            </p:spPr>
          </p:cxnSp>
          <p:sp>
            <p:nvSpPr>
              <p:cNvPr id="45" name="文本框 36"/>
              <p:cNvSpPr txBox="1"/>
              <p:nvPr/>
            </p:nvSpPr>
            <p:spPr>
              <a:xfrm>
                <a:off x="10512511" y="2546359"/>
                <a:ext cx="5180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9%</a:t>
                </a:r>
                <a:endPara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grpSp>
            <p:nvGrpSpPr>
              <p:cNvPr id="46" name="组合 45"/>
              <p:cNvGrpSpPr/>
              <p:nvPr/>
            </p:nvGrpSpPr>
            <p:grpSpPr>
              <a:xfrm flipH="1">
                <a:off x="6139542" y="4253615"/>
                <a:ext cx="1268618" cy="351042"/>
                <a:chOff x="9672354" y="4253615"/>
                <a:chExt cx="1414746" cy="238174"/>
              </a:xfrm>
            </p:grpSpPr>
            <p:cxnSp>
              <p:nvCxnSpPr>
                <p:cNvPr id="48" name="直接连接符 47"/>
                <p:cNvCxnSpPr/>
                <p:nvPr/>
              </p:nvCxnSpPr>
              <p:spPr>
                <a:xfrm>
                  <a:off x="9672354" y="4253615"/>
                  <a:ext cx="289793" cy="23817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>
                      <a:lumMod val="50000"/>
                      <a:lumOff val="50000"/>
                    </a:sys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9" name="直接连接符 48"/>
                <p:cNvCxnSpPr/>
                <p:nvPr/>
              </p:nvCxnSpPr>
              <p:spPr>
                <a:xfrm>
                  <a:off x="9962535" y="4490884"/>
                  <a:ext cx="1124565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>
                      <a:lumMod val="50000"/>
                      <a:lumOff val="50000"/>
                    </a:sysClr>
                  </a:solidFill>
                  <a:prstDash val="solid"/>
                  <a:miter lim="800000"/>
                  <a:tailEnd type="oval"/>
                </a:ln>
                <a:effectLst/>
              </p:spPr>
            </p:cxnSp>
          </p:grpSp>
          <p:sp>
            <p:nvSpPr>
              <p:cNvPr id="47" name="文本框 40"/>
              <p:cNvSpPr txBox="1"/>
              <p:nvPr/>
            </p:nvSpPr>
            <p:spPr>
              <a:xfrm>
                <a:off x="6101901" y="4188036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55%</a:t>
                </a:r>
                <a:endPara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1547664" y="1969676"/>
              <a:ext cx="5760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</a:rPr>
                <a:t>TC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134641" y="2366442"/>
              <a:ext cx="7542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</a:rPr>
                <a:t>A2I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952817" y="3265820"/>
              <a:ext cx="7420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</a:rPr>
                <a:t>SRT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39552" y="2735504"/>
              <a:ext cx="7420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</a:rPr>
                <a:t>ISI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2" y="2989875"/>
            <a:ext cx="5157787" cy="3852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6889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058166"/>
              </p:ext>
            </p:extLst>
          </p:nvPr>
        </p:nvGraphicFramePr>
        <p:xfrm>
          <a:off x="1043608" y="908720"/>
          <a:ext cx="5112568" cy="161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1080120"/>
                <a:gridCol w="31683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Code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Semestre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Libelllé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LO02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Automne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fr-FR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Principe et pratique de la programmation  orientée objets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NF19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Printemps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fr-FR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Administration et virtualisation des systèmes et des bases de données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EG23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u="none" strike="noStrike" dirty="0" err="1" smtClean="0">
                          <a:effectLst/>
                        </a:rPr>
                        <a:t>Printemps</a:t>
                      </a:r>
                      <a:endParaRPr lang="en-US" altLang="zh-CN" sz="1400" u="none" strike="noStrike" dirty="0" smtClean="0">
                        <a:effectLst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Interface </a:t>
                      </a:r>
                      <a:r>
                        <a:rPr lang="en-US" altLang="zh-CN" sz="1400" dirty="0" err="1" smtClean="0"/>
                        <a:t>Homme</a:t>
                      </a:r>
                      <a:r>
                        <a:rPr lang="en-US" altLang="zh-CN" sz="1400" dirty="0" smtClean="0"/>
                        <a:t>-Machine et </a:t>
                      </a:r>
                      <a:r>
                        <a:rPr lang="en-US" altLang="zh-CN" sz="1400" dirty="0" err="1" smtClean="0"/>
                        <a:t>ergonomie</a:t>
                      </a:r>
                      <a:endParaRPr lang="zh-CN" altLang="en-US" sz="1400" dirty="0"/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432175"/>
            <a:ext cx="4035425" cy="153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412776"/>
            <a:ext cx="5114925" cy="166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7863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1691</TotalTime>
  <Words>660</Words>
  <Application>Microsoft Office PowerPoint</Application>
  <PresentationFormat>全屏显示(4:3)</PresentationFormat>
  <Paragraphs>213</Paragraphs>
  <Slides>13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13</cp:revision>
  <dcterms:created xsi:type="dcterms:W3CDTF">2018-05-25T12:02:49Z</dcterms:created>
  <dcterms:modified xsi:type="dcterms:W3CDTF">2018-06-14T15:22:56Z</dcterms:modified>
</cp:coreProperties>
</file>