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91" r:id="rId6"/>
    <p:sldId id="413" r:id="rId7"/>
    <p:sldId id="414" r:id="rId8"/>
    <p:sldId id="383" r:id="rId9"/>
    <p:sldId id="415" r:id="rId10"/>
    <p:sldId id="389" r:id="rId11"/>
    <p:sldId id="416" r:id="rId12"/>
    <p:sldId id="417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1" d="100"/>
          <a:sy n="71" d="100"/>
        </p:scale>
        <p:origin x="794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2025-01-02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2025-01-02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4AB45-EE9D-F637-C7A6-2B015E7E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F192B-7A44-1EC6-1BF6-E91332FB3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733E8-A6B5-95CF-32FE-C75EDEC76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916FB-F18E-1164-9556-242A0D4E0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3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FF8F7-4FCB-43CD-EE1E-2F4449B9D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4FFE7-8EDF-CF18-74B8-C22A4E251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03C0F-ECB5-3C26-90D6-AC99B0102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E6420-2902-EB3F-AD71-39F1379F4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E7ED8-17C2-1673-0D2A-816007D82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EC030-2F12-9CB2-C0A9-7129CCE2A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6F350-D8B9-8C33-C7F4-A858D50CF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11E11-3654-2930-6747-70ECDF6D8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206" y="1770792"/>
            <a:ext cx="6447556" cy="16582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/>
              <a:t>Market Research: INSOLAR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C38E8-8009-1198-AABF-90B8E735525F}"/>
              </a:ext>
            </a:extLst>
          </p:cNvPr>
          <p:cNvSpPr txBox="1"/>
          <p:nvPr/>
        </p:nvSpPr>
        <p:spPr>
          <a:xfrm>
            <a:off x="6096000" y="4325421"/>
            <a:ext cx="258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Presented by Joy Chang</a:t>
            </a:r>
          </a:p>
        </p:txBody>
      </p:sp>
      <p:pic>
        <p:nvPicPr>
          <p:cNvPr id="1026" name="Picture 2" descr="Insolar | Revolutionizing Solar Energy ...">
            <a:extLst>
              <a:ext uri="{FF2B5EF4-FFF2-40B4-BE49-F238E27FC236}">
                <a16:creationId xmlns:a16="http://schemas.microsoft.com/office/drawing/2014/main" id="{80413149-ECB8-3A2B-CFC6-8789F7162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5591175"/>
            <a:ext cx="36195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57C18-03AD-B357-DF3E-74EC9CFC6A05}"/>
              </a:ext>
            </a:extLst>
          </p:cNvPr>
          <p:cNvSpPr txBox="1"/>
          <p:nvPr/>
        </p:nvSpPr>
        <p:spPr>
          <a:xfrm>
            <a:off x="594360" y="2776952"/>
            <a:ext cx="8482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https://www2.deloitte.com/us/en/insights/industry/renewable-energy/renewable-energy-industry-outlook.html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https://www.iea.org/reports/renewables-2024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https://www.grandviewresearch.com/industry-analysis/e-commerce-market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https://www.statista.com/outlook/emo/ecommerce/worldwide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https://www.crunchbase.com/organization/energysage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https://www.crunchbase.com/organization/solarreviews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https://www.crunchbase.com/organization/heliose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8" y="-1177524"/>
            <a:ext cx="6947791" cy="3291840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7D46DD-1C7F-9035-2CA1-085F16D3DDA5}"/>
              </a:ext>
            </a:extLst>
          </p:cNvPr>
          <p:cNvSpPr txBox="1"/>
          <p:nvPr/>
        </p:nvSpPr>
        <p:spPr>
          <a:xfrm>
            <a:off x="927848" y="2744052"/>
            <a:ext cx="6228735" cy="2344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business of INSOLAR intersects a few markets: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Renewable energy</a:t>
            </a:r>
            <a:r>
              <a:rPr lang="en-US" sz="2000" dirty="0"/>
              <a:t>: solar energy and solar panels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Technology</a:t>
            </a:r>
            <a:r>
              <a:rPr lang="en-US" sz="2000" dirty="0"/>
              <a:t>: its business is powered by AI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E-commerce</a:t>
            </a:r>
            <a:r>
              <a:rPr lang="en-US" sz="2000" dirty="0"/>
              <a:t>: it connects the customers with the solar panel companies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B21CB5-E244-4CD7-A5BF-7A4F5CF490C0}"/>
              </a:ext>
            </a:extLst>
          </p:cNvPr>
          <p:cNvGrpSpPr/>
          <p:nvPr/>
        </p:nvGrpSpPr>
        <p:grpSpPr>
          <a:xfrm>
            <a:off x="8488924" y="372491"/>
            <a:ext cx="3070197" cy="6113017"/>
            <a:chOff x="8193954" y="478790"/>
            <a:chExt cx="3070197" cy="6113017"/>
          </a:xfrm>
        </p:grpSpPr>
        <p:pic>
          <p:nvPicPr>
            <p:cNvPr id="4100" name="Picture 4" descr="What are Renewable Energy Sources? (Explained)">
              <a:extLst>
                <a:ext uri="{FF2B5EF4-FFF2-40B4-BE49-F238E27FC236}">
                  <a16:creationId xmlns:a16="http://schemas.microsoft.com/office/drawing/2014/main" id="{AD5CCAB8-0BE0-971B-2A4F-264D9A107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3954" y="478790"/>
              <a:ext cx="3070195" cy="2047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 Commerce: Meaning, Courses and Careers - Leverage Edu">
              <a:extLst>
                <a:ext uri="{FF2B5EF4-FFF2-40B4-BE49-F238E27FC236}">
                  <a16:creationId xmlns:a16="http://schemas.microsoft.com/office/drawing/2014/main" id="{6E7987AA-362C-895C-F732-80EE938E8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3956" y="4671546"/>
              <a:ext cx="3070195" cy="1920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AI &amp; Energy Transition - Trends &amp; Talent Implications |">
              <a:extLst>
                <a:ext uri="{FF2B5EF4-FFF2-40B4-BE49-F238E27FC236}">
                  <a16:creationId xmlns:a16="http://schemas.microsoft.com/office/drawing/2014/main" id="{EAAE90D9-8EE7-9B54-5286-E9B58FB4C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3955" y="2644751"/>
              <a:ext cx="3070195" cy="1899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7848" y="2331604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4B5F-ACFC-652E-4114-EE39C0D1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D4FB2A-CCCA-EB7A-6AC1-738081E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Renewable Energy &amp; AI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7B5FA-DF60-98DD-4B79-A2B742073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FAA4B1-FF0C-0495-34D9-2539BD8D0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A518648-008C-01C5-EEF4-707A6B216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3EF4178-A412-D128-9713-822107839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F753F7-0552-DCA5-B815-28D7C6355C6D}"/>
              </a:ext>
            </a:extLst>
          </p:cNvPr>
          <p:cNvSpPr txBox="1"/>
          <p:nvPr/>
        </p:nvSpPr>
        <p:spPr>
          <a:xfrm>
            <a:off x="402323" y="2421415"/>
            <a:ext cx="853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Solar power in the renewable energy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2024, the demand for and investment in renewable energy continued to grow, accounting to almost </a:t>
            </a:r>
            <a:r>
              <a:rPr lang="en-US" b="1" dirty="0">
                <a:solidFill>
                  <a:schemeClr val="bg1"/>
                </a:solidFill>
              </a:rPr>
              <a:t>90%</a:t>
            </a:r>
            <a:r>
              <a:rPr lang="en-US" dirty="0">
                <a:solidFill>
                  <a:schemeClr val="bg1"/>
                </a:solidFill>
              </a:rPr>
              <a:t> of all new builds and expansions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Global renewable capacity is expected to grow by 2.7 times by 2030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of 2024, solar became the </a:t>
            </a:r>
            <a:r>
              <a:rPr lang="en-US" b="1" dirty="0">
                <a:solidFill>
                  <a:schemeClr val="bg1"/>
                </a:solidFill>
              </a:rPr>
              <a:t>fourth-largest</a:t>
            </a:r>
            <a:r>
              <a:rPr lang="en-US" dirty="0">
                <a:solidFill>
                  <a:schemeClr val="bg1"/>
                </a:solidFill>
              </a:rPr>
              <a:t> source of installed capacity, which increased 88% compared to 2023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Industrial policies encourage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>
                <a:solidFill>
                  <a:schemeClr val="bg1"/>
                </a:solidFill>
              </a:rPr>
              <a:t> manufacturing of solar panels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D85DC3-AB46-EECA-A0BA-C92AD264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277" y="154832"/>
            <a:ext cx="2340220" cy="4236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ACC800-CFCD-E6A0-6721-1FF78C015B95}"/>
              </a:ext>
            </a:extLst>
          </p:cNvPr>
          <p:cNvSpPr txBox="1"/>
          <p:nvPr/>
        </p:nvSpPr>
        <p:spPr>
          <a:xfrm>
            <a:off x="2126698" y="4573520"/>
            <a:ext cx="9295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Solar power &amp;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AI is being increasingly leveraged to optimize the </a:t>
            </a:r>
            <a:r>
              <a:rPr lang="en-US" b="1" dirty="0">
                <a:solidFill>
                  <a:schemeClr val="bg1"/>
                </a:solidFill>
              </a:rPr>
              <a:t>supply chains </a:t>
            </a:r>
            <a:r>
              <a:rPr lang="en-US" dirty="0">
                <a:solidFill>
                  <a:schemeClr val="bg1"/>
                </a:solidFill>
              </a:rPr>
              <a:t>of solar panels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industry is using AI to deploy and integrate the renewables that the industry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AI-powered robots </a:t>
            </a:r>
            <a:r>
              <a:rPr lang="en-US" dirty="0">
                <a:solidFill>
                  <a:schemeClr val="bg1"/>
                </a:solidFill>
              </a:rPr>
              <a:t>help install large solar deployments in the desert powering  data centers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US Department of Energy has funded research using AI to accelerate the development of new </a:t>
            </a:r>
            <a:r>
              <a:rPr lang="en-US" b="1" dirty="0">
                <a:solidFill>
                  <a:schemeClr val="bg1"/>
                </a:solidFill>
              </a:rPr>
              <a:t>circuit technologies </a:t>
            </a:r>
            <a:r>
              <a:rPr lang="en-US" dirty="0">
                <a:solidFill>
                  <a:schemeClr val="bg1"/>
                </a:solidFill>
              </a:rPr>
              <a:t>to integrate remote renewable generation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7C410-58F3-F892-9E84-B15D7AA52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78225"/>
            <a:ext cx="2419064" cy="24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4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3C2F1B-6B06-8C52-10E9-696BA4F0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&amp; 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85A12-B52B-0336-9AA9-706BA63813AB}"/>
              </a:ext>
            </a:extLst>
          </p:cNvPr>
          <p:cNvSpPr txBox="1"/>
          <p:nvPr/>
        </p:nvSpPr>
        <p:spPr>
          <a:xfrm>
            <a:off x="489655" y="2432226"/>
            <a:ext cx="86228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Solar industry in the e-commerce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Revenue in the e-commerce market is projected to reach </a:t>
            </a:r>
            <a:r>
              <a:rPr lang="en-US" b="1" dirty="0">
                <a:solidFill>
                  <a:schemeClr val="bg1"/>
                </a:solidFill>
              </a:rPr>
              <a:t>US$4,791 billion </a:t>
            </a:r>
            <a:r>
              <a:rPr lang="en-US" dirty="0">
                <a:solidFill>
                  <a:schemeClr val="bg1"/>
                </a:solidFill>
              </a:rPr>
              <a:t>in 2025, with an expected annual growth of </a:t>
            </a:r>
            <a:r>
              <a:rPr lang="en-US" b="1" dirty="0">
                <a:solidFill>
                  <a:schemeClr val="bg1"/>
                </a:solidFill>
              </a:rPr>
              <a:t>7.83%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Consumers increasingly select the digital marketplace for a smooth shopping process and the ease of online buying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</a:rPr>
              <a:t>E-procurement</a:t>
            </a:r>
            <a:r>
              <a:rPr lang="en-US" dirty="0">
                <a:solidFill>
                  <a:schemeClr val="bg1"/>
                </a:solidFill>
                <a:effectLst/>
              </a:rPr>
              <a:t> is emerging as a preferred strategy to source solar panels and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</a:rPr>
              <a:t>B2B</a:t>
            </a:r>
            <a:r>
              <a:rPr lang="en-US" dirty="0">
                <a:solidFill>
                  <a:schemeClr val="bg1"/>
                </a:solidFill>
                <a:effectLst/>
              </a:rPr>
              <a:t> solar marketplaces provide product buyers with a central location to request quotes and order supplies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E-commerce &amp;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AI-powered chatbots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predictive analytics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digital assistants </a:t>
            </a:r>
            <a:r>
              <a:rPr lang="en-US" dirty="0">
                <a:solidFill>
                  <a:schemeClr val="bg1"/>
                </a:solidFill>
              </a:rPr>
              <a:t>have become essential components of e-commerce customer 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E.g., Amazon’s Alexa, Apple’s Siri, and Microsoft’s Cortana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Generative AI</a:t>
            </a:r>
            <a:r>
              <a:rPr lang="en-US" dirty="0">
                <a:solidFill>
                  <a:schemeClr val="bg1"/>
                </a:solidFill>
              </a:rPr>
              <a:t> help e-commerce businesses write product descriptions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F6DC3F-4D34-975D-223E-D5E40909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651" y="169974"/>
            <a:ext cx="5081130" cy="2363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A7C1BA-D424-6B0E-54DC-8F5DE2A3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216" y="3770959"/>
            <a:ext cx="2383319" cy="28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7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58256-44D4-67E7-3D9F-92DDAB5A5120}"/>
              </a:ext>
            </a:extLst>
          </p:cNvPr>
          <p:cNvSpPr txBox="1"/>
          <p:nvPr/>
        </p:nvSpPr>
        <p:spPr>
          <a:xfrm>
            <a:off x="260064" y="2490163"/>
            <a:ext cx="63177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Strength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b="1" dirty="0">
                <a:solidFill>
                  <a:schemeClr val="bg1"/>
                </a:solidFill>
              </a:rPr>
              <a:t>AI</a:t>
            </a:r>
            <a:r>
              <a:rPr lang="en-US" dirty="0">
                <a:solidFill>
                  <a:schemeClr val="bg1"/>
                </a:solidFill>
              </a:rPr>
              <a:t> for instant, customized solar proposals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Cutting customer acquisition costs allows INSOLAR to offer prices up to </a:t>
            </a:r>
            <a:r>
              <a:rPr lang="en-US" b="1" dirty="0">
                <a:solidFill>
                  <a:schemeClr val="bg1"/>
                </a:solidFill>
              </a:rPr>
              <a:t>50%</a:t>
            </a:r>
            <a:r>
              <a:rPr lang="en-US" dirty="0">
                <a:solidFill>
                  <a:schemeClr val="bg1"/>
                </a:solidFill>
              </a:rPr>
              <a:t> cheaper than other providers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Transparent</a:t>
            </a:r>
            <a:r>
              <a:rPr lang="en-US" dirty="0">
                <a:solidFill>
                  <a:schemeClr val="bg1"/>
                </a:solidFill>
              </a:rPr>
              <a:t> purchase process and clear cost breakdown for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Comprehensive service </a:t>
            </a:r>
            <a:r>
              <a:rPr lang="en-US" dirty="0">
                <a:solidFill>
                  <a:schemeClr val="bg1"/>
                </a:solidFill>
              </a:rPr>
              <a:t>covering designing, getting permits, installation, and working with utility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Weaknesses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</a:t>
            </a:r>
            <a:r>
              <a:rPr lang="en-US" b="1" dirty="0">
                <a:solidFill>
                  <a:schemeClr val="bg1"/>
                </a:solidFill>
              </a:rPr>
              <a:t>physical, in-person </a:t>
            </a:r>
            <a:r>
              <a:rPr lang="en-US" dirty="0">
                <a:solidFill>
                  <a:schemeClr val="bg1"/>
                </a:solidFill>
              </a:rPr>
              <a:t>stores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Could face challenges in building and selling a brand in the competitive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could be </a:t>
            </a:r>
            <a:r>
              <a:rPr lang="en-US" b="1" dirty="0">
                <a:solidFill>
                  <a:schemeClr val="bg1"/>
                </a:solidFill>
              </a:rPr>
              <a:t>skeptical</a:t>
            </a:r>
            <a:r>
              <a:rPr lang="en-US" dirty="0">
                <a:solidFill>
                  <a:schemeClr val="bg1"/>
                </a:solidFill>
              </a:rPr>
              <a:t> about AI-driven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nsolar | Revolutionizing Solar Energy Adoption with AI Technology">
            <a:extLst>
              <a:ext uri="{FF2B5EF4-FFF2-40B4-BE49-F238E27FC236}">
                <a16:creationId xmlns:a16="http://schemas.microsoft.com/office/drawing/2014/main" id="{D7B59F18-9858-2A72-90D3-4A527233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93" y="79611"/>
            <a:ext cx="2192594" cy="76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5F55CC-F1FE-6081-7D78-4FED7B4B4772}"/>
              </a:ext>
            </a:extLst>
          </p:cNvPr>
          <p:cNvSpPr txBox="1"/>
          <p:nvPr/>
        </p:nvSpPr>
        <p:spPr>
          <a:xfrm>
            <a:off x="6577781" y="1971243"/>
            <a:ext cx="50537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Opportunities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Growing demand for renewable energy, among which solar solutions are the </a:t>
            </a:r>
            <a:r>
              <a:rPr lang="en-US" b="1" dirty="0">
                <a:solidFill>
                  <a:schemeClr val="bg1"/>
                </a:solidFill>
              </a:rPr>
              <a:t>fastest-growing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Leveraging </a:t>
            </a:r>
            <a:r>
              <a:rPr lang="en-US" b="1" dirty="0">
                <a:solidFill>
                  <a:schemeClr val="bg1"/>
                </a:solidFill>
              </a:rPr>
              <a:t>government incentives </a:t>
            </a:r>
            <a:r>
              <a:rPr lang="en-US" dirty="0">
                <a:solidFill>
                  <a:schemeClr val="bg1"/>
                </a:solidFill>
              </a:rPr>
              <a:t>such as state and local rebates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Developing AI chatbots and predictive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Threats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Larger, more established solar providers could imitate the features of INSOLAR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Changes 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energy policies </a:t>
            </a:r>
            <a:r>
              <a:rPr lang="en-US" dirty="0">
                <a:solidFill>
                  <a:schemeClr val="bg1"/>
                </a:solidFill>
              </a:rPr>
              <a:t>could impact INSOLAR’s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Issues with AI systems could undermine customer satisfaction so it needs </a:t>
            </a:r>
            <a:r>
              <a:rPr lang="en-US" b="1" dirty="0">
                <a:solidFill>
                  <a:schemeClr val="bg1"/>
                </a:solidFill>
              </a:rPr>
              <a:t>regular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7387AF-F6D8-361F-FA93-265B144B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Competitors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2F88FC06-9797-144A-E5EF-5BD84A46794C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142147309"/>
              </p:ext>
            </p:extLst>
          </p:nvPr>
        </p:nvGraphicFramePr>
        <p:xfrm>
          <a:off x="890549" y="2662434"/>
          <a:ext cx="10410902" cy="35668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1666">
                  <a:extLst>
                    <a:ext uri="{9D8B030D-6E8A-4147-A177-3AD203B41FA5}">
                      <a16:colId xmlns:a16="http://schemas.microsoft.com/office/drawing/2014/main" val="3008785070"/>
                    </a:ext>
                  </a:extLst>
                </a:gridCol>
                <a:gridCol w="1691666">
                  <a:extLst>
                    <a:ext uri="{9D8B030D-6E8A-4147-A177-3AD203B41FA5}">
                      <a16:colId xmlns:a16="http://schemas.microsoft.com/office/drawing/2014/main" val="1063338325"/>
                    </a:ext>
                  </a:extLst>
                </a:gridCol>
                <a:gridCol w="1691666">
                  <a:extLst>
                    <a:ext uri="{9D8B030D-6E8A-4147-A177-3AD203B41FA5}">
                      <a16:colId xmlns:a16="http://schemas.microsoft.com/office/drawing/2014/main" val="2783210559"/>
                    </a:ext>
                  </a:extLst>
                </a:gridCol>
                <a:gridCol w="1384812">
                  <a:extLst>
                    <a:ext uri="{9D8B030D-6E8A-4147-A177-3AD203B41FA5}">
                      <a16:colId xmlns:a16="http://schemas.microsoft.com/office/drawing/2014/main" val="997763642"/>
                    </a:ext>
                  </a:extLst>
                </a:gridCol>
                <a:gridCol w="1591288">
                  <a:extLst>
                    <a:ext uri="{9D8B030D-6E8A-4147-A177-3AD203B41FA5}">
                      <a16:colId xmlns:a16="http://schemas.microsoft.com/office/drawing/2014/main" val="2140645943"/>
                    </a:ext>
                  </a:extLst>
                </a:gridCol>
                <a:gridCol w="2359804">
                  <a:extLst>
                    <a:ext uri="{9D8B030D-6E8A-4147-A177-3AD203B41FA5}">
                      <a16:colId xmlns:a16="http://schemas.microsoft.com/office/drawing/2014/main" val="1645785242"/>
                    </a:ext>
                  </a:extLst>
                </a:gridCol>
              </a:tblGrid>
              <a:tr h="55685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Founded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Headquarter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30295"/>
                  </a:ext>
                </a:extLst>
              </a:tr>
              <a:tr h="670797">
                <a:tc>
                  <a:txBody>
                    <a:bodyPr/>
                    <a:lstStyle/>
                    <a:p>
                      <a:r>
                        <a:rPr lang="en-US" b="0" dirty="0"/>
                        <a:t>INSOLAR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Ali Sina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Irvine,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AI, Clean Energy, Solar, Sustainability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37357"/>
                  </a:ext>
                </a:extLst>
              </a:tr>
              <a:tr h="670797">
                <a:tc>
                  <a:txBody>
                    <a:bodyPr/>
                    <a:lstStyle/>
                    <a:p>
                      <a:r>
                        <a:rPr lang="en-US" b="0" dirty="0" err="1"/>
                        <a:t>SolarReviews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$33.7M/year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Andrew Sendy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Denver,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Clean Energy, Solar, Marketplace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94374"/>
                  </a:ext>
                </a:extLst>
              </a:tr>
              <a:tr h="795500">
                <a:tc>
                  <a:txBody>
                    <a:bodyPr/>
                    <a:lstStyle/>
                    <a:p>
                      <a:r>
                        <a:rPr lang="en-US" b="0" dirty="0" err="1"/>
                        <a:t>EnergySage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$15M/year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Vikram Aggarwal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Boston,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Energy Storage, Renewable Energy, Marketplace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27184"/>
                  </a:ext>
                </a:extLst>
              </a:tr>
              <a:tr h="670797">
                <a:tc>
                  <a:txBody>
                    <a:bodyPr/>
                    <a:lstStyle/>
                    <a:p>
                      <a:r>
                        <a:rPr lang="en-US" b="0" dirty="0" err="1"/>
                        <a:t>Heliose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Park City, 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Energy Management, Solar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3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17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Competitor: </a:t>
            </a:r>
            <a:r>
              <a:rPr lang="en-US" dirty="0" err="1"/>
              <a:t>SolarReviews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E4AC47-BF61-535C-347E-BF0D8FCD22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52961036"/>
              </p:ext>
            </p:extLst>
          </p:nvPr>
        </p:nvGraphicFramePr>
        <p:xfrm>
          <a:off x="5070990" y="2168626"/>
          <a:ext cx="6875204" cy="44011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37602">
                  <a:extLst>
                    <a:ext uri="{9D8B030D-6E8A-4147-A177-3AD203B41FA5}">
                      <a16:colId xmlns:a16="http://schemas.microsoft.com/office/drawing/2014/main" val="1342638830"/>
                    </a:ext>
                  </a:extLst>
                </a:gridCol>
                <a:gridCol w="3437602">
                  <a:extLst>
                    <a:ext uri="{9D8B030D-6E8A-4147-A177-3AD203B41FA5}">
                      <a16:colId xmlns:a16="http://schemas.microsoft.com/office/drawing/2014/main" val="1668596565"/>
                    </a:ext>
                  </a:extLst>
                </a:gridCol>
              </a:tblGrid>
              <a:tr h="220055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Strength: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One-stop resource 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for solar info (i.e., solar companies, panels, inverters, batteries)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Provides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unfiltered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, trustworthy reviews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Data-driven ratings for panel installers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Educational guides on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solar costs, taxes credits, and financing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Simple cost-and-savings calculator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</a:rPr>
                        <a:t>Weaknesses: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Primarily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informational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; doesn’t offer end-to-end solar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Quality and availability of solar installers may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vary by location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, potentially affecting customer satisfaction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Facing strong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competition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 from other solar marketplace and review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60116"/>
                  </a:ext>
                </a:extLst>
              </a:tr>
              <a:tr h="22005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Opportunities: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Expanding educational content such as detailed guides and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video tutorials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Partnering with top-rated solar providers to offer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exclusive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discounts and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Diving deeper in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local regulations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on solar installations to provide insights on rebates and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Threats: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Unprofessional and fake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reviews on the platform could undermine customer trust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High upfront costs of solar installations could deter customers during economic downturns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24483"/>
                  </a:ext>
                </a:extLst>
              </a:tr>
            </a:tbl>
          </a:graphicData>
        </a:graphic>
      </p:graphicFrame>
      <p:pic>
        <p:nvPicPr>
          <p:cNvPr id="3078" name="Picture 6" descr="Solar Panels: Compare Costs, Reviews &amp; Installers | SolarReviews">
            <a:extLst>
              <a:ext uri="{FF2B5EF4-FFF2-40B4-BE49-F238E27FC236}">
                <a16:creationId xmlns:a16="http://schemas.microsoft.com/office/drawing/2014/main" id="{3E156D9A-175E-61E1-E754-35E3AE7E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97" y="0"/>
            <a:ext cx="1518849" cy="7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7BEB1-1AAB-02FD-59BB-F6D3B0347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45" y="4241757"/>
            <a:ext cx="4532671" cy="2327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11CE6-EED6-47CF-E935-DBA4C5D6AED3}"/>
              </a:ext>
            </a:extLst>
          </p:cNvPr>
          <p:cNvSpPr txBox="1"/>
          <p:nvPr/>
        </p:nvSpPr>
        <p:spPr>
          <a:xfrm>
            <a:off x="342445" y="2588897"/>
            <a:ext cx="346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 pros: clear and straightforward, has the essential </a:t>
            </a:r>
            <a:r>
              <a:rPr lang="en-US" b="1" dirty="0">
                <a:solidFill>
                  <a:schemeClr val="bg1"/>
                </a:solidFill>
              </a:rPr>
              <a:t>solar calculator </a:t>
            </a:r>
            <a:r>
              <a:rPr lang="en-US" dirty="0">
                <a:solidFill>
                  <a:schemeClr val="bg1"/>
                </a:solidFill>
              </a:rPr>
              <a:t>function at the home page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8B5D015-53B5-E552-10AC-B2D0157FB966}"/>
              </a:ext>
            </a:extLst>
          </p:cNvPr>
          <p:cNvCxnSpPr>
            <a:cxnSpLocks/>
          </p:cNvCxnSpPr>
          <p:nvPr/>
        </p:nvCxnSpPr>
        <p:spPr>
          <a:xfrm>
            <a:off x="1760747" y="3623292"/>
            <a:ext cx="628489" cy="535752"/>
          </a:xfrm>
          <a:prstGeom prst="curved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5A309-DF9F-88DF-02E9-106FBA71A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3BA8-00AC-11B1-33C0-CB921E56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Competitor: </a:t>
            </a:r>
            <a:r>
              <a:rPr lang="en-US" dirty="0" err="1"/>
              <a:t>EnergySage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0C8228-1C48-443F-6A8F-FB22AF55D11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60913674"/>
              </p:ext>
            </p:extLst>
          </p:nvPr>
        </p:nvGraphicFramePr>
        <p:xfrm>
          <a:off x="5070990" y="2168626"/>
          <a:ext cx="6875204" cy="451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37602">
                  <a:extLst>
                    <a:ext uri="{9D8B030D-6E8A-4147-A177-3AD203B41FA5}">
                      <a16:colId xmlns:a16="http://schemas.microsoft.com/office/drawing/2014/main" val="1342638830"/>
                    </a:ext>
                  </a:extLst>
                </a:gridCol>
                <a:gridCol w="3437602">
                  <a:extLst>
                    <a:ext uri="{9D8B030D-6E8A-4147-A177-3AD203B41FA5}">
                      <a16:colId xmlns:a16="http://schemas.microsoft.com/office/drawing/2014/main" val="1668596565"/>
                    </a:ext>
                  </a:extLst>
                </a:gridCol>
              </a:tblGrid>
              <a:tr h="220055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Strength: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Offering comparison tools for a wide range of clean energy solutions (i.e.,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solar, heat pumps, EV charging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Consumer-friendly as it provides pre-screened installer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quotes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Help users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maximize saving 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through federal, state, and local rebates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Community solar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</a:rPr>
                        <a:t>Weaknesses: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 wide range of products and services may overwhelm customers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Limited control 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over the quality of installation and maintenance services – it relies on third-party partners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60116"/>
                  </a:ext>
                </a:extLst>
              </a:tr>
              <a:tr h="22005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Opportunities: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Integrating more clean energy solutions such as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wind power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and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smart home energy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Use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AI and big data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 recommend energy solutions for users based on their profiles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Partnering with businesses to provide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bundled and economic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energy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Threats: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Competing with platforms such as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</a:rPr>
                        <a:t>SolarReviews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 and direct providers such as Tesla Solar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The clean energy market is reaching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saturation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244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4ACFB4-F608-3595-5B29-F5BAD430B3C0}"/>
              </a:ext>
            </a:extLst>
          </p:cNvPr>
          <p:cNvSpPr txBox="1"/>
          <p:nvPr/>
        </p:nvSpPr>
        <p:spPr>
          <a:xfrm>
            <a:off x="1077408" y="2516199"/>
            <a:ext cx="346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Website: has its major businesses listed clearly on the home page. However, the overall website is not visual-appealing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33EF0AB-5A84-D812-C7A0-D8C5795ACE69}"/>
              </a:ext>
            </a:extLst>
          </p:cNvPr>
          <p:cNvCxnSpPr>
            <a:cxnSpLocks/>
          </p:cNvCxnSpPr>
          <p:nvPr/>
        </p:nvCxnSpPr>
        <p:spPr>
          <a:xfrm rot="5400000">
            <a:off x="1256669" y="3816712"/>
            <a:ext cx="652651" cy="452283"/>
          </a:xfrm>
          <a:prstGeom prst="curved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4502315-CEA2-B0E8-E3BA-217DDFA6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" y="4369179"/>
            <a:ext cx="4709652" cy="2059526"/>
          </a:xfrm>
          <a:prstGeom prst="rect">
            <a:avLst/>
          </a:prstGeom>
        </p:spPr>
      </p:pic>
      <p:pic>
        <p:nvPicPr>
          <p:cNvPr id="12" name="Picture 6" descr="Introducing EnergySage's new brand logo &amp; visual identity | EnergySage">
            <a:extLst>
              <a:ext uri="{FF2B5EF4-FFF2-40B4-BE49-F238E27FC236}">
                <a16:creationId xmlns:a16="http://schemas.microsoft.com/office/drawing/2014/main" id="{11D04C5C-DBBF-1BDD-C404-B69F1038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499" y="0"/>
            <a:ext cx="1930501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9D3C6-430B-3C62-A627-37E256A6F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F0E7-5B98-E6C0-608D-0D138026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Competitor: </a:t>
            </a:r>
            <a:r>
              <a:rPr lang="en-US" dirty="0" err="1"/>
              <a:t>Heliose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736EBF-F14D-8B43-F2A1-DE363FFF28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78331159"/>
              </p:ext>
            </p:extLst>
          </p:nvPr>
        </p:nvGraphicFramePr>
        <p:xfrm>
          <a:off x="5070990" y="2168626"/>
          <a:ext cx="6875204" cy="4511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37602">
                  <a:extLst>
                    <a:ext uri="{9D8B030D-6E8A-4147-A177-3AD203B41FA5}">
                      <a16:colId xmlns:a16="http://schemas.microsoft.com/office/drawing/2014/main" val="1342638830"/>
                    </a:ext>
                  </a:extLst>
                </a:gridCol>
                <a:gridCol w="3437602">
                  <a:extLst>
                    <a:ext uri="{9D8B030D-6E8A-4147-A177-3AD203B41FA5}">
                      <a16:colId xmlns:a16="http://schemas.microsoft.com/office/drawing/2014/main" val="1668596565"/>
                    </a:ext>
                  </a:extLst>
                </a:gridCol>
              </a:tblGrid>
              <a:tr h="220055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Strength: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Aiming to reduce residential solar costs by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50%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Cutting the post-sale installation timeline from 60 days to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under 72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hrs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Targeting the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under-penetrated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 U.S. residential solar market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Alignment with the trends (i.e., climate change mitigation and sustainable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</a:rPr>
                        <a:t>Weaknesses: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As a new company,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</a:rPr>
                        <a:t>Heliose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 has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limited customer 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Small-scaled company with limited number of employees and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Reducing costs and installation timelines significantly seems to be challenging and suspicious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60116"/>
                  </a:ext>
                </a:extLst>
              </a:tr>
              <a:tr h="22005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Opportunities: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Its low cost and short installation timeline are intriguing.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Heliose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can sell more about this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It can seek more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collaborations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with installers, lenders, and distributors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Leveraging its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vertical software solution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 offer unique features like real-time quotes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Threats: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Customers tend to choose larger, more credible solar companies with extensive resources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</a:rPr>
                        <a:t>Heliose’s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 goals are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ambiguous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 – it is hard to tell what its selling point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244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954797-5B13-89E1-FC04-9F28131EBC5B}"/>
              </a:ext>
            </a:extLst>
          </p:cNvPr>
          <p:cNvSpPr txBox="1"/>
          <p:nvPr/>
        </p:nvSpPr>
        <p:spPr>
          <a:xfrm>
            <a:off x="225300" y="2323475"/>
            <a:ext cx="415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Website: strong, captivating color choice. However, it only has key metrics on the home page but without any essential functions. It could move its “get a quote” to the top of the page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F91208C-2A0A-8FDD-DFAC-7603F39CBB0E}"/>
              </a:ext>
            </a:extLst>
          </p:cNvPr>
          <p:cNvCxnSpPr>
            <a:cxnSpLocks/>
          </p:cNvCxnSpPr>
          <p:nvPr/>
        </p:nvCxnSpPr>
        <p:spPr>
          <a:xfrm>
            <a:off x="1573161" y="3798922"/>
            <a:ext cx="727586" cy="655090"/>
          </a:xfrm>
          <a:prstGeom prst="curved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4C5D9B0-3563-211E-D1B9-37299539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" y="4534525"/>
            <a:ext cx="4557509" cy="1905604"/>
          </a:xfrm>
          <a:prstGeom prst="rect">
            <a:avLst/>
          </a:prstGeom>
        </p:spPr>
      </p:pic>
      <p:pic>
        <p:nvPicPr>
          <p:cNvPr id="8" name="Picture 4" descr="Heliose Company Profile 2024: Valuation, Funding &amp; Investors | PitchBook">
            <a:extLst>
              <a:ext uri="{FF2B5EF4-FFF2-40B4-BE49-F238E27FC236}">
                <a16:creationId xmlns:a16="http://schemas.microsoft.com/office/drawing/2014/main" id="{0C2466C6-8959-E1A1-08CC-0557E012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29" y="-396053"/>
            <a:ext cx="1445342" cy="14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355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{4810E001-0CBF-46BA-B160-CEC334BE0E3C}tf78853419_win32</Template>
  <TotalTime>2103</TotalTime>
  <Words>1148</Words>
  <Application>Microsoft Office PowerPoint</Application>
  <PresentationFormat>Widescreen</PresentationFormat>
  <Paragraphs>150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Market Research: INSOLAR</vt:lpstr>
      <vt:lpstr>Market Overview</vt:lpstr>
      <vt:lpstr>Renewable Energy &amp; AI</vt:lpstr>
      <vt:lpstr>E-Commerce &amp; AI</vt:lpstr>
      <vt:lpstr>SWOT Analysis</vt:lpstr>
      <vt:lpstr>Key Competitors</vt:lpstr>
      <vt:lpstr>Key Competitor: SolarReviews</vt:lpstr>
      <vt:lpstr>Key Competitor: EnergySage</vt:lpstr>
      <vt:lpstr>Key Competitor: Heliose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 Chang</dc:creator>
  <cp:lastModifiedBy>Joy Chang</cp:lastModifiedBy>
  <cp:revision>8</cp:revision>
  <dcterms:created xsi:type="dcterms:W3CDTF">2025-01-02T09:06:45Z</dcterms:created>
  <dcterms:modified xsi:type="dcterms:W3CDTF">2025-01-04T11:11:07Z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