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76" r:id="rId3"/>
    <p:sldId id="279" r:id="rId4"/>
    <p:sldId id="277" r:id="rId5"/>
    <p:sldId id="271" r:id="rId6"/>
    <p:sldId id="258" r:id="rId7"/>
    <p:sldId id="259" r:id="rId8"/>
    <p:sldId id="272" r:id="rId9"/>
    <p:sldId id="281" r:id="rId10"/>
    <p:sldId id="274" r:id="rId11"/>
    <p:sldId id="261" r:id="rId12"/>
    <p:sldId id="256" r:id="rId13"/>
    <p:sldId id="265" r:id="rId14"/>
    <p:sldId id="268" r:id="rId15"/>
    <p:sldId id="283" r:id="rId16"/>
    <p:sldId id="287" r:id="rId17"/>
    <p:sldId id="273" r:id="rId18"/>
    <p:sldId id="269" r:id="rId19"/>
    <p:sldId id="270" r:id="rId20"/>
    <p:sldId id="262" r:id="rId21"/>
    <p:sldId id="264" r:id="rId22"/>
    <p:sldId id="289" r:id="rId23"/>
    <p:sldId id="263"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664A-0909-3048-8F84-851B47E04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F7395-9F2D-2443-967C-01B6D547A3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3F4253-0066-A54A-ADA3-7F215E7A59DE}"/>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5" name="Footer Placeholder 4">
            <a:extLst>
              <a:ext uri="{FF2B5EF4-FFF2-40B4-BE49-F238E27FC236}">
                <a16:creationId xmlns:a16="http://schemas.microsoft.com/office/drawing/2014/main" id="{96FF32DC-E72B-3543-A6D1-839959898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A5907-A6EE-6947-96CB-4C95D456FD5D}"/>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381104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5920-CCCA-2748-BAB4-26E8D24E08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6BA364-C19C-AB41-A33F-7E85163C44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1B79B-6FCD-8449-BCBF-654CF0331B3E}"/>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5" name="Footer Placeholder 4">
            <a:extLst>
              <a:ext uri="{FF2B5EF4-FFF2-40B4-BE49-F238E27FC236}">
                <a16:creationId xmlns:a16="http://schemas.microsoft.com/office/drawing/2014/main" id="{B29B9F4E-1A82-1044-9812-C1BFE8161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569EB-DF4C-7741-A2F5-9110EBA6EF2E}"/>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09443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2B7CF-978F-0147-84B1-60993D915A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E1136A-8640-504C-970D-D98A9F68C5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A2B85-E676-954B-B92B-FFB4D2B023DD}"/>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5" name="Footer Placeholder 4">
            <a:extLst>
              <a:ext uri="{FF2B5EF4-FFF2-40B4-BE49-F238E27FC236}">
                <a16:creationId xmlns:a16="http://schemas.microsoft.com/office/drawing/2014/main" id="{CB3E115E-C9E7-8849-9C7C-F5F620A92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3B3E0-9665-6145-A41A-14A32BA18C54}"/>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106470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AAC3-44B4-A845-BF8D-CEC8F1B3B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D7EA3-FA9F-4A4C-B9B6-DABD816B56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6BE04-8707-2546-8EF9-5972C824DFC1}"/>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5" name="Footer Placeholder 4">
            <a:extLst>
              <a:ext uri="{FF2B5EF4-FFF2-40B4-BE49-F238E27FC236}">
                <a16:creationId xmlns:a16="http://schemas.microsoft.com/office/drawing/2014/main" id="{C9FA81FC-2F1F-5840-8CBD-C9AF80A26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7C4DD-D059-FC4B-896D-4673470CD471}"/>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6292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B0D4-9D09-A04D-BF9A-3F4F8AD5B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E33536-2A87-A04F-BC81-B26D3F7EC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299949-4388-BE49-9656-2D7E7A19B5D5}"/>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5" name="Footer Placeholder 4">
            <a:extLst>
              <a:ext uri="{FF2B5EF4-FFF2-40B4-BE49-F238E27FC236}">
                <a16:creationId xmlns:a16="http://schemas.microsoft.com/office/drawing/2014/main" id="{B22BE896-1317-4D49-9DFB-62FA8212C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EEF5-9368-D04A-B5FF-B8A5BEA54E16}"/>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60611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F542-5FE7-B442-9671-BFD5CBB6B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7CE0D-254E-8A4B-A031-C4584B100C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30B95-CD2F-0E48-B2E1-C0A774DFCA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414F1D-859B-A349-866F-3F90EBC76EDF}"/>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6" name="Footer Placeholder 5">
            <a:extLst>
              <a:ext uri="{FF2B5EF4-FFF2-40B4-BE49-F238E27FC236}">
                <a16:creationId xmlns:a16="http://schemas.microsoft.com/office/drawing/2014/main" id="{65EFE9AA-4E1A-4B45-BB3E-332AED2CC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A822F-7F95-9042-96C9-1796A9571ECE}"/>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86508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7764-71B6-894E-B480-5E1F875102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29BEA3-1F74-F644-842B-5006852F2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0D19D6-7195-BF42-9CC0-B9CC2540E2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4D31E-9866-1E48-8A2D-869F7F55C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375D07-B70D-8440-9EF9-91E3AA828B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44558-B4FD-C349-8C06-72BBE25289F4}"/>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8" name="Footer Placeholder 7">
            <a:extLst>
              <a:ext uri="{FF2B5EF4-FFF2-40B4-BE49-F238E27FC236}">
                <a16:creationId xmlns:a16="http://schemas.microsoft.com/office/drawing/2014/main" id="{F024DBDE-BFBD-E947-9DA0-13CB880466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2ADADF-A542-044F-A702-D6A659A74167}"/>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49608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37C7-929B-E04D-8D10-5263B6C76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5A71D9-AAE5-F147-8C06-DB865BDAC3AF}"/>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4" name="Footer Placeholder 3">
            <a:extLst>
              <a:ext uri="{FF2B5EF4-FFF2-40B4-BE49-F238E27FC236}">
                <a16:creationId xmlns:a16="http://schemas.microsoft.com/office/drawing/2014/main" id="{F7169046-03C4-214F-AB43-C230186122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4897C-FE0E-4848-8445-9ADFACED565F}"/>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92042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5BF93-EE69-8E4F-B507-F46E73010251}"/>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3" name="Footer Placeholder 2">
            <a:extLst>
              <a:ext uri="{FF2B5EF4-FFF2-40B4-BE49-F238E27FC236}">
                <a16:creationId xmlns:a16="http://schemas.microsoft.com/office/drawing/2014/main" id="{8D3BA37C-206D-554F-B0E5-171DF1B8C1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1501BA-68D0-834F-A8A6-020F4DC47FBA}"/>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107911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BA42-A4A3-0048-9F61-B65C4D0E2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E39079-6DF5-9D4A-927D-017738F0E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E6D1AC-1121-9249-A5A8-BBF334A98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9CAA5-261E-264F-91A7-046983004B11}"/>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6" name="Footer Placeholder 5">
            <a:extLst>
              <a:ext uri="{FF2B5EF4-FFF2-40B4-BE49-F238E27FC236}">
                <a16:creationId xmlns:a16="http://schemas.microsoft.com/office/drawing/2014/main" id="{C9C75C2D-9415-BB4B-B55A-D2D0337D1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C2B85-A297-A04F-9572-3F1268A23C08}"/>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285363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D648-F692-6141-B5F3-D4825B515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7D9802-14CD-4F41-BFC7-289A63095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B49FBE-871F-5049-AFCC-CD88979C1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9B9012-450D-494F-B691-D2BAA8E5DEE8}"/>
              </a:ext>
            </a:extLst>
          </p:cNvPr>
          <p:cNvSpPr>
            <a:spLocks noGrp="1"/>
          </p:cNvSpPr>
          <p:nvPr>
            <p:ph type="dt" sz="half" idx="10"/>
          </p:nvPr>
        </p:nvSpPr>
        <p:spPr/>
        <p:txBody>
          <a:bodyPr/>
          <a:lstStyle/>
          <a:p>
            <a:fld id="{23E533AC-2BF4-3A44-B214-F19684E6A27F}" type="datetimeFigureOut">
              <a:rPr lang="en-US" smtClean="0"/>
              <a:t>3/28/18</a:t>
            </a:fld>
            <a:endParaRPr lang="en-US"/>
          </a:p>
        </p:txBody>
      </p:sp>
      <p:sp>
        <p:nvSpPr>
          <p:cNvPr id="6" name="Footer Placeholder 5">
            <a:extLst>
              <a:ext uri="{FF2B5EF4-FFF2-40B4-BE49-F238E27FC236}">
                <a16:creationId xmlns:a16="http://schemas.microsoft.com/office/drawing/2014/main" id="{EF360BB1-D2A1-7C47-AE90-E81CBB1C9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45A16-4D0A-7243-B376-2FB96DA4B9AC}"/>
              </a:ext>
            </a:extLst>
          </p:cNvPr>
          <p:cNvSpPr>
            <a:spLocks noGrp="1"/>
          </p:cNvSpPr>
          <p:nvPr>
            <p:ph type="sldNum" sz="quarter" idx="12"/>
          </p:nvPr>
        </p:nvSpPr>
        <p:spPr/>
        <p:txBody>
          <a:bodyPr/>
          <a:lstStyle/>
          <a:p>
            <a:fld id="{3761CFA9-51BF-B546-9A8C-6129C8EDC999}" type="slidenum">
              <a:rPr lang="en-US" smtClean="0"/>
              <a:t>‹#›</a:t>
            </a:fld>
            <a:endParaRPr lang="en-US"/>
          </a:p>
        </p:txBody>
      </p:sp>
    </p:spTree>
    <p:extLst>
      <p:ext uri="{BB962C8B-B14F-4D97-AF65-F5344CB8AC3E}">
        <p14:creationId xmlns:p14="http://schemas.microsoft.com/office/powerpoint/2010/main" val="133782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406B6-5734-2A4E-A046-63A682D45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7EE2F4-F31D-E640-B32A-39A3A3D43B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036E1-6B03-2E4E-A1DB-AE4CE6557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533AC-2BF4-3A44-B214-F19684E6A27F}" type="datetimeFigureOut">
              <a:rPr lang="en-US" smtClean="0"/>
              <a:t>3/28/18</a:t>
            </a:fld>
            <a:endParaRPr lang="en-US"/>
          </a:p>
        </p:txBody>
      </p:sp>
      <p:sp>
        <p:nvSpPr>
          <p:cNvPr id="5" name="Footer Placeholder 4">
            <a:extLst>
              <a:ext uri="{FF2B5EF4-FFF2-40B4-BE49-F238E27FC236}">
                <a16:creationId xmlns:a16="http://schemas.microsoft.com/office/drawing/2014/main" id="{260ACD06-2C57-B249-83A3-702FF35D4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B04D45-F39D-144A-84FD-B0648211ED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1CFA9-51BF-B546-9A8C-6129C8EDC999}" type="slidenum">
              <a:rPr lang="en-US" smtClean="0"/>
              <a:t>‹#›</a:t>
            </a:fld>
            <a:endParaRPr lang="en-US"/>
          </a:p>
        </p:txBody>
      </p:sp>
    </p:spTree>
    <p:extLst>
      <p:ext uri="{BB962C8B-B14F-4D97-AF65-F5344CB8AC3E}">
        <p14:creationId xmlns:p14="http://schemas.microsoft.com/office/powerpoint/2010/main" val="323041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303B-54C1-D14E-BB4A-FFBF4A38B741}"/>
              </a:ext>
            </a:extLst>
          </p:cNvPr>
          <p:cNvSpPr>
            <a:spLocks noGrp="1"/>
          </p:cNvSpPr>
          <p:nvPr>
            <p:ph type="ctrTitle"/>
          </p:nvPr>
        </p:nvSpPr>
        <p:spPr/>
        <p:txBody>
          <a:bodyPr/>
          <a:lstStyle/>
          <a:p>
            <a:r>
              <a:rPr lang="en-US" dirty="0">
                <a:latin typeface="Didot" panose="02000503000000020003" pitchFamily="2" charset="-79"/>
                <a:cs typeface="Didot" panose="02000503000000020003" pitchFamily="2" charset="-79"/>
              </a:rPr>
              <a:t>Société</a:t>
            </a:r>
          </a:p>
        </p:txBody>
      </p:sp>
    </p:spTree>
    <p:extLst>
      <p:ext uri="{BB962C8B-B14F-4D97-AF65-F5344CB8AC3E}">
        <p14:creationId xmlns:p14="http://schemas.microsoft.com/office/powerpoint/2010/main" val="231909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Low Inventory Alert Report Screen</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
        <p:nvSpPr>
          <p:cNvPr id="5" name="Content Placeholder 1">
            <a:extLst>
              <a:ext uri="{FF2B5EF4-FFF2-40B4-BE49-F238E27FC236}">
                <a16:creationId xmlns:a16="http://schemas.microsoft.com/office/drawing/2014/main" id="{1463923D-CE41-484B-92C8-D259EC49675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Didot" panose="02000503000000020003" pitchFamily="2" charset="-79"/>
                <a:cs typeface="Didot" panose="02000503000000020003" pitchFamily="2" charset="-79"/>
              </a:rPr>
              <a:t>Name</a:t>
            </a:r>
          </a:p>
          <a:p>
            <a:r>
              <a:rPr lang="en-US" dirty="0">
                <a:latin typeface="Didot" panose="02000503000000020003" pitchFamily="2" charset="-79"/>
                <a:cs typeface="Didot" panose="02000503000000020003" pitchFamily="2" charset="-79"/>
              </a:rPr>
              <a:t>Supplier</a:t>
            </a:r>
          </a:p>
          <a:p>
            <a:r>
              <a:rPr lang="en-US" dirty="0">
                <a:latin typeface="Didot" panose="02000503000000020003" pitchFamily="2" charset="-79"/>
                <a:cs typeface="Didot" panose="02000503000000020003" pitchFamily="2" charset="-79"/>
              </a:rPr>
              <a:t>Cost</a:t>
            </a:r>
          </a:p>
          <a:p>
            <a:r>
              <a:rPr lang="en-US" dirty="0">
                <a:latin typeface="Didot" panose="02000503000000020003" pitchFamily="2" charset="-79"/>
                <a:cs typeface="Didot" panose="02000503000000020003" pitchFamily="2" charset="-79"/>
              </a:rPr>
              <a:t>Last Purchased</a:t>
            </a:r>
          </a:p>
          <a:p>
            <a:r>
              <a:rPr lang="en-US" dirty="0" err="1">
                <a:latin typeface="Didot" panose="02000503000000020003" pitchFamily="2" charset="-79"/>
                <a:cs typeface="Didot" panose="02000503000000020003" pitchFamily="2" charset="-79"/>
              </a:rPr>
              <a:t>Qty</a:t>
            </a:r>
            <a:r>
              <a:rPr lang="en-US" dirty="0">
                <a:latin typeface="Didot" panose="02000503000000020003" pitchFamily="2" charset="-79"/>
                <a:cs typeface="Didot" panose="02000503000000020003" pitchFamily="2" charset="-79"/>
              </a:rPr>
              <a:t> Purchased</a:t>
            </a: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98969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Search Screen</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r>
              <a:rPr lang="en-US" dirty="0">
                <a:latin typeface="Didot" panose="02000503000000020003" pitchFamily="2" charset="-79"/>
                <a:cs typeface="Didot" panose="02000503000000020003" pitchFamily="2" charset="-79"/>
              </a:rPr>
              <a:t>Search by generic or by:</a:t>
            </a:r>
          </a:p>
          <a:p>
            <a:pPr lvl="1"/>
            <a:r>
              <a:rPr lang="en-US" dirty="0">
                <a:latin typeface="Didot" panose="02000503000000020003" pitchFamily="2" charset="-79"/>
                <a:cs typeface="Didot" panose="02000503000000020003" pitchFamily="2" charset="-79"/>
              </a:rPr>
              <a:t>Name of herb</a:t>
            </a:r>
          </a:p>
          <a:p>
            <a:pPr lvl="1"/>
            <a:r>
              <a:rPr lang="en-US" dirty="0">
                <a:latin typeface="Didot" panose="02000503000000020003" pitchFamily="2" charset="-79"/>
                <a:cs typeface="Didot" panose="02000503000000020003" pitchFamily="2" charset="-79"/>
              </a:rPr>
              <a:t>Essential oil</a:t>
            </a:r>
          </a:p>
          <a:p>
            <a:pPr lvl="1"/>
            <a:r>
              <a:rPr lang="en-US" dirty="0">
                <a:latin typeface="Didot" panose="02000503000000020003" pitchFamily="2" charset="-79"/>
                <a:cs typeface="Didot" panose="02000503000000020003" pitchFamily="2" charset="-79"/>
              </a:rPr>
              <a:t>Latin Name</a:t>
            </a:r>
          </a:p>
          <a:p>
            <a:pPr lvl="1"/>
            <a:r>
              <a:rPr lang="en-US" dirty="0">
                <a:latin typeface="Didot" panose="02000503000000020003" pitchFamily="2" charset="-79"/>
                <a:cs typeface="Didot" panose="02000503000000020003" pitchFamily="2" charset="-79"/>
              </a:rPr>
              <a:t>Ailment</a:t>
            </a:r>
          </a:p>
          <a:p>
            <a:pPr lvl="1"/>
            <a:r>
              <a:rPr lang="en-US" dirty="0">
                <a:latin typeface="Didot" panose="02000503000000020003" pitchFamily="2" charset="-79"/>
                <a:cs typeface="Didot" panose="02000503000000020003" pitchFamily="2" charset="-79"/>
              </a:rPr>
              <a:t>Action</a:t>
            </a:r>
          </a:p>
          <a:p>
            <a:pPr lvl="1"/>
            <a:r>
              <a:rPr lang="en-US" dirty="0">
                <a:latin typeface="Didot" panose="02000503000000020003" pitchFamily="2" charset="-79"/>
                <a:cs typeface="Didot" panose="02000503000000020003" pitchFamily="2" charset="-79"/>
              </a:rPr>
              <a:t>Tea</a:t>
            </a:r>
          </a:p>
          <a:p>
            <a:pPr marL="457200" lvl="1" indent="0">
              <a:buNone/>
            </a:pPr>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972185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68B795-9A33-BE49-ABD8-2473B590496E}"/>
              </a:ext>
            </a:extLst>
          </p:cNvPr>
          <p:cNvPicPr>
            <a:picLocks noChangeAspect="1"/>
          </p:cNvPicPr>
          <p:nvPr/>
        </p:nvPicPr>
        <p:blipFill>
          <a:blip r:embed="rId2"/>
          <a:stretch>
            <a:fillRect/>
          </a:stretch>
        </p:blipFill>
        <p:spPr>
          <a:xfrm>
            <a:off x="2095159" y="1389414"/>
            <a:ext cx="7191344" cy="4959184"/>
          </a:xfrm>
          <a:prstGeom prst="rect">
            <a:avLst/>
          </a:prstGeom>
        </p:spPr>
      </p:pic>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Herb Results Screen</a:t>
            </a:r>
          </a:p>
        </p:txBody>
      </p:sp>
    </p:spTree>
    <p:extLst>
      <p:ext uri="{BB962C8B-B14F-4D97-AF65-F5344CB8AC3E}">
        <p14:creationId xmlns:p14="http://schemas.microsoft.com/office/powerpoint/2010/main" val="188996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Results Herb Screen Fields</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
        <p:nvSpPr>
          <p:cNvPr id="5" name="Content Placeholder 1">
            <a:extLst>
              <a:ext uri="{FF2B5EF4-FFF2-40B4-BE49-F238E27FC236}">
                <a16:creationId xmlns:a16="http://schemas.microsoft.com/office/drawing/2014/main" id="{28BC98A3-E445-654C-A478-775114234C7A}"/>
              </a:ext>
            </a:extLst>
          </p:cNvPr>
          <p:cNvSpPr txBox="1">
            <a:spLocks/>
          </p:cNvSpPr>
          <p:nvPr/>
        </p:nvSpPr>
        <p:spPr>
          <a:xfrm>
            <a:off x="990600" y="1978025"/>
            <a:ext cx="10515600"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Didot" panose="02000503000000020003" pitchFamily="2" charset="-79"/>
                <a:cs typeface="Didot" panose="02000503000000020003" pitchFamily="2" charset="-79"/>
              </a:rPr>
              <a:t>Search - Name of Herb, essential oil or Latin Name, Ailment. Action</a:t>
            </a:r>
          </a:p>
          <a:p>
            <a:r>
              <a:rPr lang="en-US" dirty="0" err="1">
                <a:latin typeface="Didot" panose="02000503000000020003" pitchFamily="2" charset="-79"/>
                <a:cs typeface="Didot" panose="02000503000000020003" pitchFamily="2" charset="-79"/>
              </a:rPr>
              <a:t>CommonName</a:t>
            </a:r>
            <a:r>
              <a:rPr lang="en-US" dirty="0">
                <a:latin typeface="Didot" panose="02000503000000020003" pitchFamily="2" charset="-79"/>
                <a:cs typeface="Didot" panose="02000503000000020003" pitchFamily="2" charset="-79"/>
              </a:rPr>
              <a:t> herb</a:t>
            </a:r>
          </a:p>
          <a:p>
            <a:r>
              <a:rPr lang="en-US" dirty="0">
                <a:latin typeface="Didot" panose="02000503000000020003" pitchFamily="2" charset="-79"/>
                <a:cs typeface="Didot" panose="02000503000000020003" pitchFamily="2" charset="-79"/>
              </a:rPr>
              <a:t>Latin Name</a:t>
            </a:r>
          </a:p>
          <a:p>
            <a:r>
              <a:rPr lang="en-US" dirty="0">
                <a:latin typeface="Didot" panose="02000503000000020003" pitchFamily="2" charset="-79"/>
                <a:cs typeface="Didot" panose="02000503000000020003" pitchFamily="2" charset="-79"/>
              </a:rPr>
              <a:t>Action </a:t>
            </a:r>
          </a:p>
          <a:p>
            <a:r>
              <a:rPr lang="en-US" dirty="0">
                <a:latin typeface="Didot" panose="02000503000000020003" pitchFamily="2" charset="-79"/>
                <a:cs typeface="Didot" panose="02000503000000020003" pitchFamily="2" charset="-79"/>
              </a:rPr>
              <a:t>Taste</a:t>
            </a:r>
          </a:p>
          <a:p>
            <a:r>
              <a:rPr lang="en-US" dirty="0">
                <a:latin typeface="Didot" panose="02000503000000020003" pitchFamily="2" charset="-79"/>
                <a:cs typeface="Didot" panose="02000503000000020003" pitchFamily="2" charset="-79"/>
              </a:rPr>
              <a:t>Energy</a:t>
            </a:r>
          </a:p>
          <a:p>
            <a:r>
              <a:rPr lang="en-US" dirty="0">
                <a:latin typeface="Didot" panose="02000503000000020003" pitchFamily="2" charset="-79"/>
                <a:cs typeface="Didot" panose="02000503000000020003" pitchFamily="2" charset="-79"/>
              </a:rPr>
              <a:t>Family</a:t>
            </a:r>
          </a:p>
          <a:p>
            <a:r>
              <a:rPr lang="en-US" dirty="0" err="1">
                <a:latin typeface="Didot" panose="02000503000000020003" pitchFamily="2" charset="-79"/>
                <a:cs typeface="Didot" panose="02000503000000020003" pitchFamily="2" charset="-79"/>
              </a:rPr>
              <a:t>Ayurvedic</a:t>
            </a:r>
            <a:r>
              <a:rPr lang="en-US" dirty="0">
                <a:latin typeface="Didot" panose="02000503000000020003" pitchFamily="2" charset="-79"/>
                <a:cs typeface="Didot" panose="02000503000000020003" pitchFamily="2" charset="-79"/>
              </a:rPr>
              <a:t> Name</a:t>
            </a:r>
          </a:p>
          <a:p>
            <a:r>
              <a:rPr lang="en-US" dirty="0">
                <a:latin typeface="Didot" panose="02000503000000020003" pitchFamily="2" charset="-79"/>
                <a:cs typeface="Didot" panose="02000503000000020003" pitchFamily="2" charset="-79"/>
              </a:rPr>
              <a:t>Parts used</a:t>
            </a:r>
          </a:p>
          <a:p>
            <a:r>
              <a:rPr lang="en-US" dirty="0">
                <a:latin typeface="Didot" panose="02000503000000020003" pitchFamily="2" charset="-79"/>
                <a:cs typeface="Didot" panose="02000503000000020003" pitchFamily="2" charset="-79"/>
              </a:rPr>
              <a:t>Native To</a:t>
            </a:r>
          </a:p>
          <a:p>
            <a:r>
              <a:rPr lang="en-US" dirty="0" err="1">
                <a:latin typeface="Didot" panose="02000503000000020003" pitchFamily="2" charset="-79"/>
                <a:cs typeface="Didot" panose="02000503000000020003" pitchFamily="2" charset="-79"/>
              </a:rPr>
              <a:t>Botantical</a:t>
            </a:r>
            <a:r>
              <a:rPr lang="en-US" dirty="0">
                <a:latin typeface="Didot" panose="02000503000000020003" pitchFamily="2" charset="-79"/>
                <a:cs typeface="Didot" panose="02000503000000020003" pitchFamily="2" charset="-79"/>
              </a:rPr>
              <a:t> Description</a:t>
            </a:r>
          </a:p>
          <a:p>
            <a:r>
              <a:rPr lang="en-US" dirty="0">
                <a:latin typeface="Didot" panose="02000503000000020003" pitchFamily="2" charset="-79"/>
                <a:cs typeface="Didot" panose="02000503000000020003" pitchFamily="2" charset="-79"/>
              </a:rPr>
              <a:t>Key </a:t>
            </a:r>
            <a:r>
              <a:rPr lang="en-US" dirty="0" err="1">
                <a:latin typeface="Didot" panose="02000503000000020003" pitchFamily="2" charset="-79"/>
                <a:cs typeface="Didot" panose="02000503000000020003" pitchFamily="2" charset="-79"/>
              </a:rPr>
              <a:t>Consitutents</a:t>
            </a:r>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Image</a:t>
            </a:r>
          </a:p>
          <a:p>
            <a:r>
              <a:rPr lang="en-US" dirty="0">
                <a:latin typeface="Didot" panose="02000503000000020003" pitchFamily="2" charset="-79"/>
                <a:cs typeface="Didot" panose="02000503000000020003" pitchFamily="2" charset="-79"/>
              </a:rPr>
              <a:t>Recipes – new database</a:t>
            </a:r>
          </a:p>
          <a:p>
            <a:r>
              <a:rPr lang="en-US" dirty="0">
                <a:latin typeface="Didot" panose="02000503000000020003" pitchFamily="2" charset="-79"/>
                <a:cs typeface="Didot" panose="02000503000000020003" pitchFamily="2" charset="-79"/>
              </a:rPr>
              <a:t>Contra-indications</a:t>
            </a:r>
          </a:p>
          <a:p>
            <a:r>
              <a:rPr lang="en-US" dirty="0">
                <a:latin typeface="Didot" panose="02000503000000020003" pitchFamily="2" charset="-79"/>
                <a:cs typeface="Didot" panose="02000503000000020003" pitchFamily="2" charset="-79"/>
              </a:rPr>
              <a:t>References</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1348993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Results Essential Oil Screen</a:t>
            </a:r>
            <a:br>
              <a:rPr lang="en-US" dirty="0">
                <a:latin typeface="Didot" panose="02000503000000020003" pitchFamily="2" charset="-79"/>
                <a:cs typeface="Didot" panose="02000503000000020003" pitchFamily="2" charset="-79"/>
              </a:rPr>
            </a:br>
            <a:r>
              <a:rPr lang="en-US" dirty="0">
                <a:latin typeface="Didot" panose="02000503000000020003" pitchFamily="2" charset="-79"/>
                <a:cs typeface="Didot" panose="02000503000000020003" pitchFamily="2" charset="-79"/>
              </a:rPr>
              <a:t>Details</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pPr marL="0" indent="0">
              <a:buNone/>
            </a:pPr>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
        <p:nvSpPr>
          <p:cNvPr id="5" name="Content Placeholder 1">
            <a:extLst>
              <a:ext uri="{FF2B5EF4-FFF2-40B4-BE49-F238E27FC236}">
                <a16:creationId xmlns:a16="http://schemas.microsoft.com/office/drawing/2014/main" id="{28BC98A3-E445-654C-A478-775114234C7A}"/>
              </a:ext>
            </a:extLst>
          </p:cNvPr>
          <p:cNvSpPr txBox="1">
            <a:spLocks/>
          </p:cNvSpPr>
          <p:nvPr/>
        </p:nvSpPr>
        <p:spPr>
          <a:xfrm>
            <a:off x="990600" y="1978025"/>
            <a:ext cx="10515600"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Didot" panose="02000503000000020003" pitchFamily="2" charset="-79"/>
                <a:cs typeface="Didot" panose="02000503000000020003" pitchFamily="2" charset="-79"/>
              </a:rPr>
              <a:t>Common Oil Name </a:t>
            </a:r>
          </a:p>
          <a:p>
            <a:r>
              <a:rPr lang="en-US" dirty="0">
                <a:latin typeface="Didot" panose="02000503000000020003" pitchFamily="2" charset="-79"/>
                <a:cs typeface="Didot" panose="02000503000000020003" pitchFamily="2" charset="-79"/>
              </a:rPr>
              <a:t>Latin Name</a:t>
            </a:r>
          </a:p>
          <a:p>
            <a:r>
              <a:rPr lang="en-US" dirty="0">
                <a:latin typeface="Didot" panose="02000503000000020003" pitchFamily="2" charset="-79"/>
                <a:cs typeface="Didot" panose="02000503000000020003" pitchFamily="2" charset="-79"/>
              </a:rPr>
              <a:t>Action </a:t>
            </a:r>
          </a:p>
          <a:p>
            <a:r>
              <a:rPr lang="en-US" dirty="0">
                <a:latin typeface="Didot" panose="02000503000000020003" pitchFamily="2" charset="-79"/>
                <a:cs typeface="Didot" panose="02000503000000020003" pitchFamily="2" charset="-79"/>
              </a:rPr>
              <a:t>Taste</a:t>
            </a:r>
          </a:p>
          <a:p>
            <a:r>
              <a:rPr lang="en-US" dirty="0">
                <a:latin typeface="Didot" panose="02000503000000020003" pitchFamily="2" charset="-79"/>
                <a:cs typeface="Didot" panose="02000503000000020003" pitchFamily="2" charset="-79"/>
              </a:rPr>
              <a:t>Energy</a:t>
            </a:r>
          </a:p>
          <a:p>
            <a:r>
              <a:rPr lang="en-US" dirty="0">
                <a:latin typeface="Didot" panose="02000503000000020003" pitchFamily="2" charset="-79"/>
                <a:cs typeface="Didot" panose="02000503000000020003" pitchFamily="2" charset="-79"/>
              </a:rPr>
              <a:t>Family</a:t>
            </a:r>
          </a:p>
          <a:p>
            <a:r>
              <a:rPr lang="en-US" dirty="0" err="1">
                <a:latin typeface="Didot" panose="02000503000000020003" pitchFamily="2" charset="-79"/>
                <a:cs typeface="Didot" panose="02000503000000020003" pitchFamily="2" charset="-79"/>
              </a:rPr>
              <a:t>Ayurvedic</a:t>
            </a:r>
            <a:r>
              <a:rPr lang="en-US" dirty="0">
                <a:latin typeface="Didot" panose="02000503000000020003" pitchFamily="2" charset="-79"/>
                <a:cs typeface="Didot" panose="02000503000000020003" pitchFamily="2" charset="-79"/>
              </a:rPr>
              <a:t> Name</a:t>
            </a:r>
          </a:p>
          <a:p>
            <a:r>
              <a:rPr lang="en-US" dirty="0">
                <a:latin typeface="Didot" panose="02000503000000020003" pitchFamily="2" charset="-79"/>
                <a:cs typeface="Didot" panose="02000503000000020003" pitchFamily="2" charset="-79"/>
              </a:rPr>
              <a:t>Parts used</a:t>
            </a:r>
          </a:p>
          <a:p>
            <a:r>
              <a:rPr lang="en-US" dirty="0">
                <a:latin typeface="Didot" panose="02000503000000020003" pitchFamily="2" charset="-79"/>
                <a:cs typeface="Didot" panose="02000503000000020003" pitchFamily="2" charset="-79"/>
              </a:rPr>
              <a:t>Native To</a:t>
            </a:r>
          </a:p>
          <a:p>
            <a:r>
              <a:rPr lang="en-US" dirty="0" err="1">
                <a:latin typeface="Didot" panose="02000503000000020003" pitchFamily="2" charset="-79"/>
                <a:cs typeface="Didot" panose="02000503000000020003" pitchFamily="2" charset="-79"/>
              </a:rPr>
              <a:t>Botantical</a:t>
            </a:r>
            <a:r>
              <a:rPr lang="en-US" dirty="0">
                <a:latin typeface="Didot" panose="02000503000000020003" pitchFamily="2" charset="-79"/>
                <a:cs typeface="Didot" panose="02000503000000020003" pitchFamily="2" charset="-79"/>
              </a:rPr>
              <a:t> Description</a:t>
            </a:r>
          </a:p>
          <a:p>
            <a:r>
              <a:rPr lang="en-US" dirty="0">
                <a:latin typeface="Didot" panose="02000503000000020003" pitchFamily="2" charset="-79"/>
                <a:cs typeface="Didot" panose="02000503000000020003" pitchFamily="2" charset="-79"/>
              </a:rPr>
              <a:t>Key </a:t>
            </a:r>
            <a:r>
              <a:rPr lang="en-US" dirty="0" err="1">
                <a:latin typeface="Didot" panose="02000503000000020003" pitchFamily="2" charset="-79"/>
                <a:cs typeface="Didot" panose="02000503000000020003" pitchFamily="2" charset="-79"/>
              </a:rPr>
              <a:t>Consitutents</a:t>
            </a:r>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Image</a:t>
            </a:r>
          </a:p>
          <a:p>
            <a:r>
              <a:rPr lang="en-US" dirty="0">
                <a:latin typeface="Didot" panose="02000503000000020003" pitchFamily="2" charset="-79"/>
                <a:cs typeface="Didot" panose="02000503000000020003" pitchFamily="2" charset="-79"/>
              </a:rPr>
              <a:t>Ways to use it</a:t>
            </a:r>
          </a:p>
          <a:p>
            <a:r>
              <a:rPr lang="en-US" dirty="0">
                <a:latin typeface="Didot" panose="02000503000000020003" pitchFamily="2" charset="-79"/>
                <a:cs typeface="Didot" panose="02000503000000020003" pitchFamily="2" charset="-79"/>
              </a:rPr>
              <a:t>Contra-indications</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59804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Results</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pPr marL="0" indent="0">
              <a:buNone/>
            </a:pPr>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
        <p:nvSpPr>
          <p:cNvPr id="5" name="Content Placeholder 1">
            <a:extLst>
              <a:ext uri="{FF2B5EF4-FFF2-40B4-BE49-F238E27FC236}">
                <a16:creationId xmlns:a16="http://schemas.microsoft.com/office/drawing/2014/main" id="{28BC98A3-E445-654C-A478-775114234C7A}"/>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Didot" panose="02000503000000020003" pitchFamily="2" charset="-79"/>
                <a:cs typeface="Didot" panose="02000503000000020003" pitchFamily="2" charset="-79"/>
              </a:rPr>
              <a:t>Option to email themselves info</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1757997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Results</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pPr marL="0" indent="0">
              <a:buNone/>
            </a:pPr>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
        <p:nvSpPr>
          <p:cNvPr id="5" name="Content Placeholder 1">
            <a:extLst>
              <a:ext uri="{FF2B5EF4-FFF2-40B4-BE49-F238E27FC236}">
                <a16:creationId xmlns:a16="http://schemas.microsoft.com/office/drawing/2014/main" id="{28BC98A3-E445-654C-A478-775114234C7A}"/>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Didot" panose="02000503000000020003" pitchFamily="2" charset="-79"/>
                <a:cs typeface="Didot" panose="02000503000000020003" pitchFamily="2" charset="-79"/>
              </a:rPr>
              <a:t>Option to email themselves info</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3997933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Cup of Joe screen – each month</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What inventory was provided</a:t>
            </a:r>
          </a:p>
          <a:p>
            <a:r>
              <a:rPr lang="en-US" dirty="0">
                <a:latin typeface="Didot" panose="02000503000000020003" pitchFamily="2" charset="-79"/>
                <a:cs typeface="Didot" panose="02000503000000020003" pitchFamily="2" charset="-79"/>
              </a:rPr>
              <a:t>Cost of each inventory</a:t>
            </a:r>
          </a:p>
          <a:p>
            <a:r>
              <a:rPr lang="en-US" dirty="0">
                <a:latin typeface="Didot" panose="02000503000000020003" pitchFamily="2" charset="-79"/>
                <a:cs typeface="Didot" panose="02000503000000020003" pitchFamily="2" charset="-79"/>
              </a:rPr>
              <a:t>Total Cost</a:t>
            </a:r>
          </a:p>
          <a:p>
            <a:r>
              <a:rPr lang="en-US" dirty="0">
                <a:latin typeface="Didot" panose="02000503000000020003" pitchFamily="2" charset="-79"/>
                <a:cs typeface="Didot" panose="02000503000000020003" pitchFamily="2" charset="-79"/>
              </a:rPr>
              <a:t>Total Profit for month minus cost report</a:t>
            </a:r>
          </a:p>
          <a:p>
            <a:r>
              <a:rPr lang="en-US" dirty="0">
                <a:latin typeface="Didot" panose="02000503000000020003" pitchFamily="2" charset="-79"/>
                <a:cs typeface="Didot" panose="02000503000000020003" pitchFamily="2" charset="-79"/>
              </a:rPr>
              <a:t>Deduct operational expenses</a:t>
            </a:r>
          </a:p>
          <a:p>
            <a:r>
              <a:rPr lang="en-US" dirty="0">
                <a:latin typeface="Didot" panose="02000503000000020003" pitchFamily="2" charset="-79"/>
                <a:cs typeface="Didot" panose="02000503000000020003" pitchFamily="2" charset="-79"/>
              </a:rPr>
              <a:t>60/40 split</a:t>
            </a:r>
          </a:p>
          <a:p>
            <a:r>
              <a:rPr lang="en-US" dirty="0">
                <a:latin typeface="Didot" panose="02000503000000020003" pitchFamily="2" charset="-79"/>
                <a:cs typeface="Didot" panose="02000503000000020003" pitchFamily="2" charset="-79"/>
              </a:rPr>
              <a:t>Save feature</a:t>
            </a: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26805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Profit Screen</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343249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303B-54C1-D14E-BB4A-FFBF4A38B741}"/>
              </a:ext>
            </a:extLst>
          </p:cNvPr>
          <p:cNvSpPr>
            <a:spLocks noGrp="1"/>
          </p:cNvSpPr>
          <p:nvPr>
            <p:ph type="ctrTitle"/>
          </p:nvPr>
        </p:nvSpPr>
        <p:spPr/>
        <p:txBody>
          <a:bodyPr/>
          <a:lstStyle/>
          <a:p>
            <a:r>
              <a:rPr lang="en-US" dirty="0">
                <a:latin typeface="Didot" panose="02000503000000020003" pitchFamily="2" charset="-79"/>
                <a:cs typeface="Didot" panose="02000503000000020003" pitchFamily="2" charset="-79"/>
              </a:rPr>
              <a:t>Tables</a:t>
            </a:r>
          </a:p>
        </p:txBody>
      </p:sp>
    </p:spTree>
    <p:extLst>
      <p:ext uri="{BB962C8B-B14F-4D97-AF65-F5344CB8AC3E}">
        <p14:creationId xmlns:p14="http://schemas.microsoft.com/office/powerpoint/2010/main" val="158367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Problem</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latin typeface="Didot" panose="02000503000000020003" pitchFamily="2" charset="-79"/>
                <a:cs typeface="Didot" panose="02000503000000020003" pitchFamily="2" charset="-79"/>
              </a:rPr>
              <a:t>The POS don’t offer comprehensive inventory tracking.  Some software is is up to $40 a month but misses key features such as cost per purchase on ingredients. </a:t>
            </a:r>
          </a:p>
          <a:p>
            <a:pPr marL="0" indent="0">
              <a:buNone/>
            </a:pPr>
            <a:r>
              <a:rPr lang="en-US" dirty="0">
                <a:latin typeface="Didot" panose="02000503000000020003" pitchFamily="2" charset="-79"/>
                <a:cs typeface="Didot" panose="02000503000000020003" pitchFamily="2" charset="-79"/>
              </a:rPr>
              <a:t>It is unruly to manage all inventory for over 400+ items and ingredients in multiple locations; and profit/cost are not accounted for.</a:t>
            </a:r>
          </a:p>
          <a:p>
            <a:pPr marL="0" indent="0">
              <a:buNone/>
            </a:pPr>
            <a:r>
              <a:rPr lang="en-US" dirty="0">
                <a:latin typeface="Didot" panose="02000503000000020003" pitchFamily="2" charset="-79"/>
                <a:cs typeface="Didot" panose="02000503000000020003" pitchFamily="2" charset="-79"/>
              </a:rPr>
              <a:t>Some retail products are purchased.  Some are raw materials that are sold.  Some are taken from raw materials to be made into new products.  Packaging and such needs to not ever be sold.  Profit needs to be managed and inventory alerts are managed and a cohesive supplier resource.</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171680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Raw Materials</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r>
              <a:rPr lang="en-US" dirty="0">
                <a:latin typeface="Didot" panose="02000503000000020003" pitchFamily="2" charset="-79"/>
                <a:cs typeface="Didot" panose="02000503000000020003" pitchFamily="2" charset="-79"/>
              </a:rPr>
              <a:t>Essential Oils </a:t>
            </a:r>
          </a:p>
          <a:p>
            <a:r>
              <a:rPr lang="en-US" dirty="0">
                <a:latin typeface="Didot" panose="02000503000000020003" pitchFamily="2" charset="-79"/>
                <a:cs typeface="Didot" panose="02000503000000020003" pitchFamily="2" charset="-79"/>
              </a:rPr>
              <a:t>Herbs</a:t>
            </a:r>
          </a:p>
          <a:p>
            <a:r>
              <a:rPr lang="en-US" dirty="0">
                <a:latin typeface="Didot" panose="02000503000000020003" pitchFamily="2" charset="-79"/>
                <a:cs typeface="Didot" panose="02000503000000020003" pitchFamily="2" charset="-79"/>
              </a:rPr>
              <a:t>Labels</a:t>
            </a:r>
          </a:p>
          <a:p>
            <a:r>
              <a:rPr lang="en-US" dirty="0">
                <a:latin typeface="Didot" panose="02000503000000020003" pitchFamily="2" charset="-79"/>
                <a:cs typeface="Didot" panose="02000503000000020003" pitchFamily="2" charset="-79"/>
              </a:rPr>
              <a:t>Packaging</a:t>
            </a:r>
          </a:p>
          <a:p>
            <a:r>
              <a:rPr lang="en-US" dirty="0">
                <a:latin typeface="Didot" panose="02000503000000020003" pitchFamily="2" charset="-79"/>
                <a:cs typeface="Didot" panose="02000503000000020003" pitchFamily="2" charset="-79"/>
              </a:rPr>
              <a:t>Other – </a:t>
            </a:r>
            <a:r>
              <a:rPr lang="en-US" dirty="0" err="1">
                <a:latin typeface="Didot" panose="02000503000000020003" pitchFamily="2" charset="-79"/>
                <a:cs typeface="Didot" panose="02000503000000020003" pitchFamily="2" charset="-79"/>
              </a:rPr>
              <a:t>eg</a:t>
            </a:r>
            <a:r>
              <a:rPr lang="en-US" dirty="0">
                <a:latin typeface="Didot" panose="02000503000000020003" pitchFamily="2" charset="-79"/>
                <a:cs typeface="Didot" panose="02000503000000020003" pitchFamily="2" charset="-79"/>
              </a:rPr>
              <a:t> olive oil, carrier oils, vodka</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241706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err="1">
                <a:latin typeface="Didot" panose="02000503000000020003" pitchFamily="2" charset="-79"/>
                <a:cs typeface="Didot" panose="02000503000000020003" pitchFamily="2" charset="-79"/>
              </a:rPr>
              <a:t>herb_name</a:t>
            </a:r>
            <a:r>
              <a:rPr lang="en-US" dirty="0">
                <a:latin typeface="Didot" panose="02000503000000020003" pitchFamily="2" charset="-79"/>
                <a:cs typeface="Didot" panose="02000503000000020003" pitchFamily="2" charset="-79"/>
              </a:rPr>
              <a:t> </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r>
              <a:rPr lang="en-US" dirty="0" err="1">
                <a:latin typeface="Didot" panose="02000503000000020003" pitchFamily="2" charset="-79"/>
                <a:cs typeface="Didot" panose="02000503000000020003" pitchFamily="2" charset="-79"/>
              </a:rPr>
              <a:t>CoHerb</a:t>
            </a:r>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3334983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err="1">
                <a:latin typeface="Didot" panose="02000503000000020003" pitchFamily="2" charset="-79"/>
                <a:cs typeface="Didot" panose="02000503000000020003" pitchFamily="2" charset="-79"/>
              </a:rPr>
              <a:t>herb_location</a:t>
            </a:r>
            <a:r>
              <a:rPr lang="en-US" dirty="0">
                <a:latin typeface="Didot" panose="02000503000000020003" pitchFamily="2" charset="-79"/>
                <a:cs typeface="Didot" panose="02000503000000020003" pitchFamily="2" charset="-79"/>
              </a:rPr>
              <a:t> </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4169827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Essential Oils (same as herb table?)</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421109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err="1">
                <a:latin typeface="Didot" panose="02000503000000020003" pitchFamily="2" charset="-79"/>
                <a:cs typeface="Didot" panose="02000503000000020003" pitchFamily="2" charset="-79"/>
              </a:rPr>
              <a:t>supplier_name</a:t>
            </a:r>
            <a:r>
              <a:rPr lang="en-US" dirty="0">
                <a:latin typeface="Didot" panose="02000503000000020003" pitchFamily="2" charset="-79"/>
                <a:cs typeface="Didot" panose="02000503000000020003" pitchFamily="2" charset="-79"/>
              </a:rPr>
              <a:t> </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r>
              <a:rPr lang="en-US" dirty="0">
                <a:latin typeface="Didot" panose="02000503000000020003" pitchFamily="2" charset="-79"/>
                <a:cs typeface="Didot" panose="02000503000000020003" pitchFamily="2" charset="-79"/>
              </a:rPr>
              <a:t>Supplier Name</a:t>
            </a:r>
          </a:p>
          <a:p>
            <a:r>
              <a:rPr lang="en-US" dirty="0">
                <a:latin typeface="Didot" panose="02000503000000020003" pitchFamily="2" charset="-79"/>
                <a:cs typeface="Didot" panose="02000503000000020003" pitchFamily="2" charset="-79"/>
              </a:rPr>
              <a:t>Website</a:t>
            </a:r>
          </a:p>
          <a:p>
            <a:r>
              <a:rPr lang="en-US" dirty="0">
                <a:latin typeface="Didot" panose="02000503000000020003" pitchFamily="2" charset="-79"/>
                <a:cs typeface="Didot" panose="02000503000000020003" pitchFamily="2" charset="-79"/>
              </a:rPr>
              <a:t>Wholesale Account Number</a:t>
            </a:r>
          </a:p>
          <a:p>
            <a:r>
              <a:rPr lang="en-US" dirty="0">
                <a:latin typeface="Didot" panose="02000503000000020003" pitchFamily="2" charset="-79"/>
                <a:cs typeface="Didot" panose="02000503000000020003" pitchFamily="2" charset="-79"/>
              </a:rPr>
              <a:t>Minimum Inventory required</a:t>
            </a:r>
          </a:p>
          <a:p>
            <a:r>
              <a:rPr lang="en-US" dirty="0">
                <a:latin typeface="Didot" panose="02000503000000020003" pitchFamily="2" charset="-79"/>
                <a:cs typeface="Didot" panose="02000503000000020003" pitchFamily="2" charset="-79"/>
              </a:rPr>
              <a:t>Shipping time</a:t>
            </a:r>
          </a:p>
          <a:p>
            <a:r>
              <a:rPr lang="en-US" dirty="0">
                <a:latin typeface="Didot" panose="02000503000000020003" pitchFamily="2" charset="-79"/>
                <a:cs typeface="Didot" panose="02000503000000020003" pitchFamily="2" charset="-79"/>
              </a:rPr>
              <a:t>POC</a:t>
            </a:r>
          </a:p>
          <a:p>
            <a:r>
              <a:rPr lang="en-US" dirty="0">
                <a:latin typeface="Didot" panose="02000503000000020003" pitchFamily="2" charset="-79"/>
                <a:cs typeface="Didot" panose="02000503000000020003" pitchFamily="2" charset="-79"/>
              </a:rPr>
              <a:t>email</a:t>
            </a: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120439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Customer Problem</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US" dirty="0">
                <a:latin typeface="Didot" panose="02000503000000020003" pitchFamily="2" charset="-79"/>
                <a:cs typeface="Didot" panose="02000503000000020003" pitchFamily="2" charset="-79"/>
              </a:rPr>
              <a:t>Software costs are super high</a:t>
            </a:r>
          </a:p>
          <a:p>
            <a:pPr marL="0" indent="0">
              <a:buNone/>
            </a:pPr>
            <a:r>
              <a:rPr lang="en-US" dirty="0">
                <a:latin typeface="Didot" panose="02000503000000020003" pitchFamily="2" charset="-79"/>
                <a:cs typeface="Didot" panose="02000503000000020003" pitchFamily="2" charset="-79"/>
              </a:rPr>
              <a:t>Image of Spreadsheets</a:t>
            </a:r>
          </a:p>
          <a:p>
            <a:pPr marL="0" indent="0">
              <a:buNone/>
            </a:pPr>
            <a:r>
              <a:rPr lang="en-US" dirty="0">
                <a:latin typeface="Didot" panose="02000503000000020003" pitchFamily="2" charset="-79"/>
                <a:cs typeface="Didot" panose="02000503000000020003" pitchFamily="2" charset="-79"/>
              </a:rPr>
              <a:t>Managing Inventory</a:t>
            </a:r>
          </a:p>
          <a:p>
            <a:pPr marL="0" indent="0">
              <a:buNone/>
            </a:pPr>
            <a:r>
              <a:rPr lang="en-US" dirty="0">
                <a:latin typeface="Didot" panose="02000503000000020003" pitchFamily="2" charset="-79"/>
                <a:cs typeface="Didot" panose="02000503000000020003" pitchFamily="2" charset="-79"/>
              </a:rPr>
              <a:t>Squarespace </a:t>
            </a:r>
          </a:p>
          <a:p>
            <a:pPr marL="0" indent="0">
              <a:buNone/>
            </a:pPr>
            <a:r>
              <a:rPr lang="en-US" dirty="0">
                <a:latin typeface="Didot" panose="02000503000000020003" pitchFamily="2" charset="-79"/>
                <a:cs typeface="Didot" panose="02000503000000020003" pitchFamily="2" charset="-79"/>
              </a:rPr>
              <a:t>Shopify</a:t>
            </a:r>
          </a:p>
          <a:p>
            <a:pPr marL="0" indent="0">
              <a:buNone/>
            </a:pPr>
            <a:r>
              <a:rPr lang="en-US" dirty="0" err="1">
                <a:latin typeface="Didot" panose="02000503000000020003" pitchFamily="2" charset="-79"/>
                <a:cs typeface="Didot" panose="02000503000000020003" pitchFamily="2" charset="-79"/>
              </a:rPr>
              <a:t>Mailchimp</a:t>
            </a:r>
            <a:r>
              <a:rPr lang="en-US" dirty="0">
                <a:latin typeface="Didot" panose="02000503000000020003" pitchFamily="2" charset="-79"/>
                <a:cs typeface="Didot" panose="02000503000000020003" pitchFamily="2" charset="-79"/>
              </a:rPr>
              <a:t> integration</a:t>
            </a:r>
          </a:p>
          <a:p>
            <a:pPr marL="0" indent="0">
              <a:buNone/>
            </a:pPr>
            <a:r>
              <a:rPr lang="en-US" dirty="0">
                <a:latin typeface="Didot" panose="02000503000000020003" pitchFamily="2" charset="-79"/>
                <a:cs typeface="Didot" panose="02000503000000020003" pitchFamily="2" charset="-79"/>
              </a:rPr>
              <a:t>Hootsuite</a:t>
            </a:r>
          </a:p>
          <a:p>
            <a:pPr marL="0" indent="0">
              <a:buNone/>
            </a:pPr>
            <a:r>
              <a:rPr lang="en-US" dirty="0">
                <a:latin typeface="Didot" panose="02000503000000020003" pitchFamily="2" charset="-79"/>
                <a:cs typeface="Didot" panose="02000503000000020003" pitchFamily="2" charset="-79"/>
              </a:rPr>
              <a:t>FB</a:t>
            </a:r>
          </a:p>
          <a:p>
            <a:pPr marL="0" indent="0">
              <a:buNone/>
            </a:pPr>
            <a:r>
              <a:rPr lang="en-US" dirty="0">
                <a:latin typeface="Didot" panose="02000503000000020003" pitchFamily="2" charset="-79"/>
                <a:cs typeface="Didot" panose="02000503000000020003" pitchFamily="2" charset="-79"/>
              </a:rPr>
              <a:t>IG</a:t>
            </a:r>
          </a:p>
          <a:p>
            <a:pPr marL="0" indent="0">
              <a:buNone/>
            </a:pPr>
            <a:r>
              <a:rPr lang="en-US" dirty="0">
                <a:latin typeface="Didot" panose="02000503000000020003" pitchFamily="2" charset="-79"/>
                <a:cs typeface="Didot" panose="02000503000000020003" pitchFamily="2" charset="-79"/>
              </a:rPr>
              <a:t>Loyalty $25 a month</a:t>
            </a:r>
          </a:p>
          <a:p>
            <a:pPr marL="0" indent="0">
              <a:buNone/>
            </a:pPr>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308170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Features</a:t>
            </a:r>
          </a:p>
        </p:txBody>
      </p:sp>
      <p:sp>
        <p:nvSpPr>
          <p:cNvPr id="4" name="Content Placeholder 1">
            <a:extLst>
              <a:ext uri="{FF2B5EF4-FFF2-40B4-BE49-F238E27FC236}">
                <a16:creationId xmlns:a16="http://schemas.microsoft.com/office/drawing/2014/main" id="{4DC2FA6C-8B63-BD42-8025-2A2B55195D4F}"/>
              </a:ext>
            </a:extLst>
          </p:cNvPr>
          <p:cNvSpPr>
            <a:spLocks noGrp="1"/>
          </p:cNvSpPr>
          <p:nvPr>
            <p:ph idx="1"/>
          </p:nvPr>
        </p:nvSpPr>
        <p:spPr>
          <a:xfrm>
            <a:off x="838200" y="1825625"/>
            <a:ext cx="10515600" cy="4351338"/>
          </a:xfrm>
        </p:spPr>
        <p:txBody>
          <a:bodyPr>
            <a:normAutofit/>
          </a:bodyPr>
          <a:lstStyle/>
          <a:p>
            <a:r>
              <a:rPr lang="en-US" dirty="0">
                <a:latin typeface="Didot" panose="02000503000000020003" pitchFamily="2" charset="-79"/>
                <a:cs typeface="Didot" panose="02000503000000020003" pitchFamily="2" charset="-79"/>
              </a:rPr>
              <a:t>Search by:</a:t>
            </a:r>
          </a:p>
          <a:p>
            <a:pPr lvl="1"/>
            <a:r>
              <a:rPr lang="en-US" dirty="0">
                <a:latin typeface="Didot" panose="02000503000000020003" pitchFamily="2" charset="-79"/>
                <a:cs typeface="Didot" panose="02000503000000020003" pitchFamily="2" charset="-79"/>
              </a:rPr>
              <a:t>Name of herb</a:t>
            </a:r>
          </a:p>
          <a:p>
            <a:pPr lvl="1"/>
            <a:r>
              <a:rPr lang="en-US" dirty="0">
                <a:latin typeface="Didot" panose="02000503000000020003" pitchFamily="2" charset="-79"/>
                <a:cs typeface="Didot" panose="02000503000000020003" pitchFamily="2" charset="-79"/>
              </a:rPr>
              <a:t>Essential oil</a:t>
            </a:r>
          </a:p>
          <a:p>
            <a:pPr lvl="1"/>
            <a:r>
              <a:rPr lang="en-US" dirty="0">
                <a:latin typeface="Didot" panose="02000503000000020003" pitchFamily="2" charset="-79"/>
                <a:cs typeface="Didot" panose="02000503000000020003" pitchFamily="2" charset="-79"/>
              </a:rPr>
              <a:t>Latin Name – not </a:t>
            </a:r>
            <a:r>
              <a:rPr lang="en-US" dirty="0" err="1">
                <a:latin typeface="Didot" panose="02000503000000020003" pitchFamily="2" charset="-79"/>
                <a:cs typeface="Didot" panose="02000503000000020003" pitchFamily="2" charset="-79"/>
              </a:rPr>
              <a:t>mvp</a:t>
            </a:r>
            <a:endParaRPr lang="en-US" dirty="0">
              <a:latin typeface="Didot" panose="02000503000000020003" pitchFamily="2" charset="-79"/>
              <a:cs typeface="Didot" panose="02000503000000020003" pitchFamily="2" charset="-79"/>
            </a:endParaRPr>
          </a:p>
          <a:p>
            <a:pPr lvl="1"/>
            <a:r>
              <a:rPr lang="en-US" dirty="0">
                <a:latin typeface="Didot" panose="02000503000000020003" pitchFamily="2" charset="-79"/>
                <a:cs typeface="Didot" panose="02000503000000020003" pitchFamily="2" charset="-79"/>
              </a:rPr>
              <a:t>Ailment</a:t>
            </a:r>
          </a:p>
          <a:p>
            <a:pPr lvl="1"/>
            <a:r>
              <a:rPr lang="en-US" dirty="0">
                <a:latin typeface="Didot" panose="02000503000000020003" pitchFamily="2" charset="-79"/>
                <a:cs typeface="Didot" panose="02000503000000020003" pitchFamily="2" charset="-79"/>
              </a:rPr>
              <a:t>Action</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263139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303B-54C1-D14E-BB4A-FFBF4A38B741}"/>
              </a:ext>
            </a:extLst>
          </p:cNvPr>
          <p:cNvSpPr>
            <a:spLocks noGrp="1"/>
          </p:cNvSpPr>
          <p:nvPr>
            <p:ph type="ctrTitle"/>
          </p:nvPr>
        </p:nvSpPr>
        <p:spPr/>
        <p:txBody>
          <a:bodyPr/>
          <a:lstStyle/>
          <a:p>
            <a:r>
              <a:rPr lang="en-US" dirty="0">
                <a:latin typeface="Didot" panose="02000503000000020003" pitchFamily="2" charset="-79"/>
                <a:cs typeface="Didot" panose="02000503000000020003" pitchFamily="2" charset="-79"/>
              </a:rPr>
              <a:t>Screens</a:t>
            </a:r>
          </a:p>
        </p:txBody>
      </p:sp>
    </p:spTree>
    <p:extLst>
      <p:ext uri="{BB962C8B-B14F-4D97-AF65-F5344CB8AC3E}">
        <p14:creationId xmlns:p14="http://schemas.microsoft.com/office/powerpoint/2010/main" val="264935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Add Inventory Screen</a:t>
            </a:r>
          </a:p>
        </p:txBody>
      </p:sp>
      <p:sp>
        <p:nvSpPr>
          <p:cNvPr id="2" name="Content Placeholder 1">
            <a:extLst>
              <a:ext uri="{FF2B5EF4-FFF2-40B4-BE49-F238E27FC236}">
                <a16:creationId xmlns:a16="http://schemas.microsoft.com/office/drawing/2014/main" id="{ED53DAA2-3D75-314D-A07D-BEC29F4E558D}"/>
              </a:ext>
            </a:extLst>
          </p:cNvPr>
          <p:cNvSpPr>
            <a:spLocks noGrp="1"/>
          </p:cNvSpPr>
          <p:nvPr>
            <p:ph idx="1"/>
          </p:nvPr>
        </p:nvSpPr>
        <p:spPr/>
        <p:txBody>
          <a:bodyPr>
            <a:normAutofit fontScale="55000" lnSpcReduction="20000"/>
          </a:bodyPr>
          <a:lstStyle/>
          <a:p>
            <a:r>
              <a:rPr lang="en-US" dirty="0">
                <a:latin typeface="Didot" panose="02000503000000020003" pitchFamily="2" charset="-79"/>
                <a:cs typeface="Didot" panose="02000503000000020003" pitchFamily="2" charset="-79"/>
              </a:rPr>
              <a:t>Name (check name)</a:t>
            </a:r>
          </a:p>
          <a:p>
            <a:pPr lvl="1"/>
            <a:r>
              <a:rPr lang="en-US" dirty="0">
                <a:latin typeface="Didot" panose="02000503000000020003" pitchFamily="2" charset="-79"/>
                <a:cs typeface="Didot" panose="02000503000000020003" pitchFamily="2" charset="-79"/>
              </a:rPr>
              <a:t>Auto-populate as type?</a:t>
            </a:r>
          </a:p>
          <a:p>
            <a:pPr lvl="1"/>
            <a:r>
              <a:rPr lang="en-US" dirty="0">
                <a:latin typeface="Didot" panose="02000503000000020003" pitchFamily="2" charset="-79"/>
                <a:cs typeface="Didot" panose="02000503000000020003" pitchFamily="2" charset="-79"/>
              </a:rPr>
              <a:t>Error check to see if already there</a:t>
            </a:r>
          </a:p>
          <a:p>
            <a:pPr lvl="1"/>
            <a:r>
              <a:rPr lang="en-US" dirty="0">
                <a:latin typeface="Didot" panose="02000503000000020003" pitchFamily="2" charset="-79"/>
                <a:cs typeface="Didot" panose="02000503000000020003" pitchFamily="2" charset="-79"/>
              </a:rPr>
              <a:t>Return results of similar names?</a:t>
            </a:r>
          </a:p>
          <a:p>
            <a:r>
              <a:rPr lang="en-US" dirty="0">
                <a:latin typeface="Didot" panose="02000503000000020003" pitchFamily="2" charset="-79"/>
                <a:cs typeface="Didot" panose="02000503000000020003" pitchFamily="2" charset="-79"/>
              </a:rPr>
              <a:t>Supplier – auto-populated drop-down</a:t>
            </a:r>
          </a:p>
          <a:p>
            <a:r>
              <a:rPr lang="en-US" dirty="0">
                <a:latin typeface="Didot" panose="02000503000000020003" pitchFamily="2" charset="-79"/>
                <a:cs typeface="Didot" panose="02000503000000020003" pitchFamily="2" charset="-79"/>
              </a:rPr>
              <a:t>SKU</a:t>
            </a:r>
          </a:p>
          <a:p>
            <a:r>
              <a:rPr lang="en-US" dirty="0">
                <a:latin typeface="Didot" panose="02000503000000020003" pitchFamily="2" charset="-79"/>
                <a:cs typeface="Didot" panose="02000503000000020003" pitchFamily="2" charset="-79"/>
              </a:rPr>
              <a:t>Type – herb, essential oil, product, </a:t>
            </a:r>
          </a:p>
          <a:p>
            <a:r>
              <a:rPr lang="en-US" dirty="0">
                <a:latin typeface="Didot" panose="02000503000000020003" pitchFamily="2" charset="-79"/>
                <a:cs typeface="Didot" panose="02000503000000020003" pitchFamily="2" charset="-79"/>
              </a:rPr>
              <a:t>Date purchased</a:t>
            </a:r>
          </a:p>
          <a:p>
            <a:r>
              <a:rPr lang="en-US" dirty="0">
                <a:latin typeface="Didot" panose="02000503000000020003" pitchFamily="2" charset="-79"/>
                <a:cs typeface="Didot" panose="02000503000000020003" pitchFamily="2" charset="-79"/>
              </a:rPr>
              <a:t>Amount purchased</a:t>
            </a:r>
          </a:p>
          <a:p>
            <a:r>
              <a:rPr lang="en-US" dirty="0">
                <a:latin typeface="Didot" panose="02000503000000020003" pitchFamily="2" charset="-79"/>
                <a:cs typeface="Didot" panose="02000503000000020003" pitchFamily="2" charset="-79"/>
              </a:rPr>
              <a:t>Cost</a:t>
            </a:r>
          </a:p>
          <a:p>
            <a:r>
              <a:rPr lang="en-US" dirty="0">
                <a:latin typeface="Didot" panose="02000503000000020003" pitchFamily="2" charset="-79"/>
                <a:cs typeface="Didot" panose="02000503000000020003" pitchFamily="2" charset="-79"/>
              </a:rPr>
              <a:t>Discount</a:t>
            </a:r>
          </a:p>
          <a:p>
            <a:r>
              <a:rPr lang="en-US" dirty="0" err="1">
                <a:latin typeface="Didot" panose="02000503000000020003" pitchFamily="2" charset="-79"/>
                <a:cs typeface="Didot" panose="02000503000000020003" pitchFamily="2" charset="-79"/>
              </a:rPr>
              <a:t>Qty</a:t>
            </a:r>
            <a:r>
              <a:rPr lang="en-US" dirty="0">
                <a:latin typeface="Didot" panose="02000503000000020003" pitchFamily="2" charset="-79"/>
                <a:cs typeface="Didot" panose="02000503000000020003" pitchFamily="2" charset="-79"/>
              </a:rPr>
              <a:t> purchased </a:t>
            </a:r>
          </a:p>
          <a:p>
            <a:r>
              <a:rPr lang="en-US" dirty="0">
                <a:latin typeface="Didot" panose="02000503000000020003" pitchFamily="2" charset="-79"/>
                <a:cs typeface="Didot" panose="02000503000000020003" pitchFamily="2" charset="-79"/>
              </a:rPr>
              <a:t>Lot # - if herb</a:t>
            </a:r>
          </a:p>
          <a:p>
            <a:r>
              <a:rPr lang="en-US" dirty="0">
                <a:latin typeface="Didot" panose="02000503000000020003" pitchFamily="2" charset="-79"/>
                <a:cs typeface="Didot" panose="02000503000000020003" pitchFamily="2" charset="-79"/>
              </a:rPr>
              <a:t>Inventory location/split</a:t>
            </a:r>
          </a:p>
          <a:p>
            <a:r>
              <a:rPr lang="en-US" dirty="0">
                <a:latin typeface="Didot" panose="02000503000000020003" pitchFamily="2" charset="-79"/>
                <a:cs typeface="Didot" panose="02000503000000020003" pitchFamily="2" charset="-79"/>
              </a:rPr>
              <a:t>Channel – amazon, online, shop</a:t>
            </a:r>
          </a:p>
          <a:p>
            <a:r>
              <a:rPr lang="en-US" dirty="0">
                <a:latin typeface="Didot" panose="02000503000000020003" pitchFamily="2" charset="-79"/>
                <a:cs typeface="Didot" panose="02000503000000020003" pitchFamily="2" charset="-79"/>
              </a:rPr>
              <a:t>Date added</a:t>
            </a: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139458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Add New Product Screen</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fontScale="92500" lnSpcReduction="20000"/>
          </a:bodyPr>
          <a:lstStyle/>
          <a:p>
            <a:r>
              <a:rPr lang="en-US" dirty="0">
                <a:latin typeface="Didot" panose="02000503000000020003" pitchFamily="2" charset="-79"/>
                <a:cs typeface="Didot" panose="02000503000000020003" pitchFamily="2" charset="-79"/>
              </a:rPr>
              <a:t>Name (check name)</a:t>
            </a:r>
          </a:p>
          <a:p>
            <a:pPr lvl="1"/>
            <a:r>
              <a:rPr lang="en-US" dirty="0">
                <a:latin typeface="Didot" panose="02000503000000020003" pitchFamily="2" charset="-79"/>
                <a:cs typeface="Didot" panose="02000503000000020003" pitchFamily="2" charset="-79"/>
              </a:rPr>
              <a:t>Auto-populate as type?</a:t>
            </a:r>
          </a:p>
          <a:p>
            <a:pPr lvl="1"/>
            <a:r>
              <a:rPr lang="en-US" dirty="0">
                <a:latin typeface="Didot" panose="02000503000000020003" pitchFamily="2" charset="-79"/>
                <a:cs typeface="Didot" panose="02000503000000020003" pitchFamily="2" charset="-79"/>
              </a:rPr>
              <a:t>Error check to see if already there?</a:t>
            </a:r>
          </a:p>
          <a:p>
            <a:pPr lvl="1"/>
            <a:r>
              <a:rPr lang="en-US" dirty="0">
                <a:latin typeface="Didot" panose="02000503000000020003" pitchFamily="2" charset="-79"/>
                <a:cs typeface="Didot" panose="02000503000000020003" pitchFamily="2" charset="-79"/>
              </a:rPr>
              <a:t>Return results of similar names?</a:t>
            </a:r>
          </a:p>
          <a:p>
            <a:r>
              <a:rPr lang="en-US" dirty="0">
                <a:latin typeface="Didot" panose="02000503000000020003" pitchFamily="2" charset="-79"/>
                <a:cs typeface="Didot" panose="02000503000000020003" pitchFamily="2" charset="-79"/>
              </a:rPr>
              <a:t>Raw Materials (join on multiple raw materials)</a:t>
            </a:r>
          </a:p>
          <a:p>
            <a:pPr marL="457200" lvl="1" indent="0">
              <a:buNone/>
            </a:pPr>
            <a:r>
              <a:rPr lang="en-US" dirty="0">
                <a:latin typeface="Didot" panose="02000503000000020003" pitchFamily="2" charset="-79"/>
                <a:cs typeface="Didot" panose="02000503000000020003" pitchFamily="2" charset="-79"/>
              </a:rPr>
              <a:t>Adds unlimited materials from herbs, </a:t>
            </a:r>
            <a:r>
              <a:rPr lang="en-US" dirty="0" err="1">
                <a:latin typeface="Didot" panose="02000503000000020003" pitchFamily="2" charset="-79"/>
                <a:cs typeface="Didot" panose="02000503000000020003" pitchFamily="2" charset="-79"/>
              </a:rPr>
              <a:t>eos</a:t>
            </a:r>
            <a:r>
              <a:rPr lang="en-US" dirty="0">
                <a:latin typeface="Didot" panose="02000503000000020003" pitchFamily="2" charset="-79"/>
                <a:cs typeface="Didot" panose="02000503000000020003" pitchFamily="2" charset="-79"/>
              </a:rPr>
              <a:t>, packaging, other</a:t>
            </a:r>
          </a:p>
          <a:p>
            <a:pPr marL="457200" lvl="1" indent="0">
              <a:buNone/>
            </a:pPr>
            <a:r>
              <a:rPr lang="en-US" dirty="0">
                <a:latin typeface="Didot" panose="02000503000000020003" pitchFamily="2" charset="-79"/>
                <a:cs typeface="Didot" panose="02000503000000020003" pitchFamily="2" charset="-79"/>
              </a:rPr>
              <a:t>Presents option of cost to select/purchased</a:t>
            </a:r>
          </a:p>
          <a:p>
            <a:pPr marL="457200" lvl="1" indent="0">
              <a:buNone/>
            </a:pPr>
            <a:r>
              <a:rPr lang="en-US" dirty="0">
                <a:latin typeface="Didot" panose="02000503000000020003" pitchFamily="2" charset="-79"/>
                <a:cs typeface="Didot" panose="02000503000000020003" pitchFamily="2" charset="-79"/>
              </a:rPr>
              <a:t>Once selected – adds to list with cost and retail price</a:t>
            </a:r>
          </a:p>
          <a:p>
            <a:pPr marL="457200" lvl="1" indent="0">
              <a:buNone/>
            </a:pPr>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Calculates total price cost and retail</a:t>
            </a:r>
          </a:p>
          <a:p>
            <a:r>
              <a:rPr lang="en-US" dirty="0">
                <a:latin typeface="Didot" panose="02000503000000020003" pitchFamily="2" charset="-79"/>
                <a:cs typeface="Didot" panose="02000503000000020003" pitchFamily="2" charset="-79"/>
              </a:rPr>
              <a:t>Output – </a:t>
            </a:r>
            <a:r>
              <a:rPr lang="en-US" dirty="0" err="1">
                <a:latin typeface="Didot" panose="02000503000000020003" pitchFamily="2" charset="-79"/>
                <a:cs typeface="Didot" panose="02000503000000020003" pitchFamily="2" charset="-79"/>
              </a:rPr>
              <a:t>qty</a:t>
            </a:r>
            <a:r>
              <a:rPr lang="en-US" dirty="0">
                <a:latin typeface="Didot" panose="02000503000000020003" pitchFamily="2" charset="-79"/>
                <a:cs typeface="Didot" panose="02000503000000020003" pitchFamily="2" charset="-79"/>
              </a:rPr>
              <a:t>, cost, retail, profit</a:t>
            </a:r>
          </a:p>
          <a:p>
            <a:r>
              <a:rPr lang="en-US" dirty="0">
                <a:latin typeface="Didot" panose="02000503000000020003" pitchFamily="2" charset="-79"/>
                <a:cs typeface="Didot" panose="02000503000000020003" pitchFamily="2" charset="-79"/>
              </a:rPr>
              <a:t>Save for a custom tea?</a:t>
            </a:r>
          </a:p>
          <a:p>
            <a:pPr marL="457200" lvl="1" indent="0">
              <a:buNone/>
            </a:pPr>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327067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Current Inventory Screen</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Filters – All, Retail, Storage, Product Packaging</a:t>
            </a:r>
          </a:p>
          <a:p>
            <a:r>
              <a:rPr lang="en-US" dirty="0">
                <a:latin typeface="Didot" panose="02000503000000020003" pitchFamily="2" charset="-79"/>
                <a:cs typeface="Didot" panose="02000503000000020003" pitchFamily="2" charset="-79"/>
              </a:rPr>
              <a:t>Name</a:t>
            </a:r>
          </a:p>
          <a:p>
            <a:r>
              <a:rPr lang="en-US" dirty="0" err="1">
                <a:latin typeface="Didot" panose="02000503000000020003" pitchFamily="2" charset="-79"/>
                <a:cs typeface="Didot" panose="02000503000000020003" pitchFamily="2" charset="-79"/>
              </a:rPr>
              <a:t>Qty</a:t>
            </a:r>
            <a:endParaRPr lang="en-US" dirty="0">
              <a:latin typeface="Didot" panose="02000503000000020003" pitchFamily="2" charset="-79"/>
              <a:cs typeface="Didot" panose="02000503000000020003" pitchFamily="2" charset="-79"/>
            </a:endParaRPr>
          </a:p>
          <a:p>
            <a:r>
              <a:rPr lang="en-US" dirty="0">
                <a:latin typeface="Didot" panose="02000503000000020003" pitchFamily="2" charset="-79"/>
                <a:cs typeface="Didot" panose="02000503000000020003" pitchFamily="2" charset="-79"/>
              </a:rPr>
              <a:t>Add button</a:t>
            </a:r>
          </a:p>
          <a:p>
            <a:r>
              <a:rPr lang="en-US" dirty="0">
                <a:latin typeface="Didot" panose="02000503000000020003" pitchFamily="2" charset="-79"/>
                <a:cs typeface="Didot" panose="02000503000000020003" pitchFamily="2" charset="-79"/>
              </a:rPr>
              <a:t>Sorting by column</a:t>
            </a: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363429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0FF49-4B75-5C4C-B304-64CBDE839ABE}"/>
              </a:ext>
            </a:extLst>
          </p:cNvPr>
          <p:cNvSpPr>
            <a:spLocks noGrp="1"/>
          </p:cNvSpPr>
          <p:nvPr>
            <p:ph type="title"/>
          </p:nvPr>
        </p:nvSpPr>
        <p:spPr/>
        <p:txBody>
          <a:bodyPr/>
          <a:lstStyle/>
          <a:p>
            <a:r>
              <a:rPr lang="en-US" dirty="0">
                <a:latin typeface="Didot" panose="02000503000000020003" pitchFamily="2" charset="-79"/>
                <a:cs typeface="Didot" panose="02000503000000020003" pitchFamily="2" charset="-79"/>
              </a:rPr>
              <a:t>Product recipe report</a:t>
            </a:r>
          </a:p>
        </p:txBody>
      </p:sp>
      <p:sp>
        <p:nvSpPr>
          <p:cNvPr id="4" name="Content Placeholder 1">
            <a:extLst>
              <a:ext uri="{FF2B5EF4-FFF2-40B4-BE49-F238E27FC236}">
                <a16:creationId xmlns:a16="http://schemas.microsoft.com/office/drawing/2014/main" id="{62A55449-582D-BC4D-AB65-223929B91732}"/>
              </a:ext>
            </a:extLst>
          </p:cNvPr>
          <p:cNvSpPr>
            <a:spLocks noGrp="1"/>
          </p:cNvSpPr>
          <p:nvPr>
            <p:ph idx="1"/>
          </p:nvPr>
        </p:nvSpPr>
        <p:spPr>
          <a:xfrm>
            <a:off x="838200" y="1825625"/>
            <a:ext cx="10515600" cy="4351338"/>
          </a:xfrm>
        </p:spPr>
        <p:txBody>
          <a:bodyPr>
            <a:normAutofit/>
          </a:bodyPr>
          <a:lstStyle/>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a:p>
            <a:endParaRPr lang="en-US" dirty="0">
              <a:latin typeface="Didot" panose="02000503000000020003" pitchFamily="2" charset="-79"/>
              <a:cs typeface="Didot" panose="02000503000000020003" pitchFamily="2" charset="-79"/>
            </a:endParaRPr>
          </a:p>
        </p:txBody>
      </p:sp>
      <p:sp>
        <p:nvSpPr>
          <p:cNvPr id="5" name="Content Placeholder 1">
            <a:extLst>
              <a:ext uri="{FF2B5EF4-FFF2-40B4-BE49-F238E27FC236}">
                <a16:creationId xmlns:a16="http://schemas.microsoft.com/office/drawing/2014/main" id="{1463923D-CE41-484B-92C8-D259EC49675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Didot" panose="02000503000000020003" pitchFamily="2" charset="-79"/>
                <a:cs typeface="Didot" panose="02000503000000020003" pitchFamily="2" charset="-79"/>
              </a:rPr>
              <a:t>What was in the recipe….</a:t>
            </a:r>
          </a:p>
          <a:p>
            <a:r>
              <a:rPr lang="en-US" dirty="0">
                <a:latin typeface="Didot" panose="02000503000000020003" pitchFamily="2" charset="-79"/>
                <a:cs typeface="Didot" panose="02000503000000020003" pitchFamily="2" charset="-79"/>
              </a:rPr>
              <a:t>Add more inventory</a:t>
            </a:r>
          </a:p>
          <a:p>
            <a:r>
              <a:rPr lang="en-US" dirty="0">
                <a:latin typeface="Didot" panose="02000503000000020003" pitchFamily="2" charset="-79"/>
                <a:cs typeface="Didot" panose="02000503000000020003" pitchFamily="2" charset="-79"/>
              </a:rPr>
              <a:t>Modify the inventory…</a:t>
            </a:r>
          </a:p>
          <a:p>
            <a:endParaRPr lang="en-US" dirty="0">
              <a:latin typeface="Didot" panose="02000503000000020003" pitchFamily="2" charset="-79"/>
              <a:cs typeface="Didot" panose="02000503000000020003" pitchFamily="2" charset="-79"/>
            </a:endParaRPr>
          </a:p>
        </p:txBody>
      </p:sp>
    </p:spTree>
    <p:extLst>
      <p:ext uri="{BB962C8B-B14F-4D97-AF65-F5344CB8AC3E}">
        <p14:creationId xmlns:p14="http://schemas.microsoft.com/office/powerpoint/2010/main" val="3073518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TotalTime>
  <Words>549</Words>
  <Application>Microsoft Macintosh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Didot</vt:lpstr>
      <vt:lpstr>Office Theme</vt:lpstr>
      <vt:lpstr>Société</vt:lpstr>
      <vt:lpstr>Customer Problem</vt:lpstr>
      <vt:lpstr>Customer Problem</vt:lpstr>
      <vt:lpstr>Features</vt:lpstr>
      <vt:lpstr>Screens</vt:lpstr>
      <vt:lpstr>Add Inventory Screen</vt:lpstr>
      <vt:lpstr>Add New Product Screen</vt:lpstr>
      <vt:lpstr>Current Inventory Screen</vt:lpstr>
      <vt:lpstr>Product recipe report</vt:lpstr>
      <vt:lpstr>Low Inventory Alert Report Screen</vt:lpstr>
      <vt:lpstr>Customer Search Screen</vt:lpstr>
      <vt:lpstr>Customer: Herb Results Screen</vt:lpstr>
      <vt:lpstr>Customer Results Herb Screen Fields</vt:lpstr>
      <vt:lpstr>Customer Results Essential Oil Screen Details</vt:lpstr>
      <vt:lpstr>Customer Results</vt:lpstr>
      <vt:lpstr>Customer Results</vt:lpstr>
      <vt:lpstr>Cup of Joe screen – each month</vt:lpstr>
      <vt:lpstr>Profit Screen</vt:lpstr>
      <vt:lpstr>Tables</vt:lpstr>
      <vt:lpstr>Raw Materials</vt:lpstr>
      <vt:lpstr>herb_name </vt:lpstr>
      <vt:lpstr>herb_location </vt:lpstr>
      <vt:lpstr>Essential Oils (same as herb table?)</vt:lpstr>
      <vt:lpstr>supplier_name </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Screen</dc:title>
  <dc:creator>joy.curth@gmail.com</dc:creator>
  <cp:lastModifiedBy>joy.curth@gmail.com</cp:lastModifiedBy>
  <cp:revision>51</cp:revision>
  <dcterms:created xsi:type="dcterms:W3CDTF">2018-03-29T02:58:56Z</dcterms:created>
  <dcterms:modified xsi:type="dcterms:W3CDTF">2018-03-31T15:13:41Z</dcterms:modified>
</cp:coreProperties>
</file>