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67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1"/>
    <p:restoredTop sz="94541"/>
  </p:normalViewPr>
  <p:slideViewPr>
    <p:cSldViewPr snapToGrid="0" snapToObjects="1">
      <p:cViewPr varScale="1">
        <p:scale>
          <a:sx n="121" d="100"/>
          <a:sy n="121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3CB53-146E-4804-BE89-25141788A418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AE6F5-F312-459A-8A62-E934A7EEB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71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414b7cbb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414b7cbb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dcf3ca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dcf3ca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9396b1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9396b1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dcf3cad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dcf3cad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dcf3cad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dcf3cad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dcf3cad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dcf3cad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dcf3cad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dcf3cad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dcf3cad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dcf3cad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6dcf3cad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6dcf3cad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111B2-467F-8244-8D52-B7BDF1B14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E62C05-7757-D64B-A462-78F78F8B5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66A52-127C-B348-B8B9-64FD2D6C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078-2DD9-5F4A-BB7D-6E4134A75CD3}" type="datetimeFigureOut">
              <a:rPr kumimoji="1" lang="zh-CN" altLang="en-US" smtClean="0"/>
              <a:t>2021/5/15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16E27-1011-FB42-B956-3C1570C6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729FB-4C1A-FF48-A6A5-9F0D185E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83FF-2EC5-A74F-80AA-8D1E04A97D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022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99FB6-662B-F148-913C-1D494B0A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9B461D-8A28-5C44-9774-AD668022D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19D1A-525D-434D-83BC-E0DD0D7A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078-2DD9-5F4A-BB7D-6E4134A75CD3}" type="datetimeFigureOut">
              <a:rPr kumimoji="1" lang="zh-CN" altLang="en-US" smtClean="0"/>
              <a:t>2021/5/15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FA6A3-9A0B-0B48-92C4-D98D196C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837DC0-8A23-D440-AD41-D4D3795D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83FF-2EC5-A74F-80AA-8D1E04A97D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327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ECED74-2193-3649-A4CE-54905E523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C486C5-C831-0542-849C-C95706547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C578E-6F0C-B742-AFCF-7D7CCE46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078-2DD9-5F4A-BB7D-6E4134A75CD3}" type="datetimeFigureOut">
              <a:rPr kumimoji="1" lang="zh-CN" altLang="en-US" smtClean="0"/>
              <a:t>2021/5/15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EC7DA-9293-6A4A-B5C7-AFB643BB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64E7F-BFA0-E94E-82C1-B4EF4581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83FF-2EC5-A74F-80AA-8D1E04A97D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086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954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FB560-2DB3-0549-9888-0A3C7D7C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E3C78-E1DC-8148-9229-3800F85A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975A7-54F1-A24A-BF51-31240ED9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078-2DD9-5F4A-BB7D-6E4134A75CD3}" type="datetimeFigureOut">
              <a:rPr kumimoji="1" lang="zh-CN" altLang="en-US" smtClean="0"/>
              <a:t>2021/5/15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6955A5-2AD1-F947-B91E-8F72A7DC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04D95-BB65-8B43-BE3B-4985E3CE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83FF-2EC5-A74F-80AA-8D1E04A97D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31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C852E-EBD4-9849-B0A9-825B6A3E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76F015-C76F-1548-8E2A-6E5FCEF8D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E480C-53A0-5242-B635-4F4028A7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078-2DD9-5F4A-BB7D-6E4134A75CD3}" type="datetimeFigureOut">
              <a:rPr kumimoji="1" lang="zh-CN" altLang="en-US" smtClean="0"/>
              <a:t>2021/5/15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DEC62-8A15-0743-B7AD-8A6AE4BB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6F7C5-7475-FF42-994F-93B5E29F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83FF-2EC5-A74F-80AA-8D1E04A97D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579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A866A-9859-9B42-A047-7BB8A0FE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DDD4D-EC8B-1B43-919C-080FA6C7F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03E746-05B9-6942-8A1A-0AE8E001B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2532C8-C665-8D43-AB21-D0F23829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078-2DD9-5F4A-BB7D-6E4134A75CD3}" type="datetimeFigureOut">
              <a:rPr kumimoji="1" lang="zh-CN" altLang="en-US" smtClean="0"/>
              <a:t>2021/5/15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FF5550-5F2E-6A42-8CA0-C5A49277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5586FD-2BC0-FE49-AAF6-1B3EE19F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83FF-2EC5-A74F-80AA-8D1E04A97D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543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E494E-F1B4-F24B-8069-25DAAB1E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3B8100-342B-8A47-8477-012D6FA68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9D1059-15E2-574B-8883-88DD78CD1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877EF5-2876-5B49-88C6-599AE3C45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D826BB-B725-A447-AB42-965419FE8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3D3CC4-B562-0C4B-9090-4D23AF6F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078-2DD9-5F4A-BB7D-6E4134A75CD3}" type="datetimeFigureOut">
              <a:rPr kumimoji="1" lang="zh-CN" altLang="en-US" smtClean="0"/>
              <a:t>2021/5/15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6CC2FD-41A3-3F4E-8641-2CAE92CE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0E5CD3-099B-5744-BD88-7F5D51A8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83FF-2EC5-A74F-80AA-8D1E04A97D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21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10FE2-98DA-7843-9D77-D741B5AE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C34CD3-CA88-034A-9DD6-58362A29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078-2DD9-5F4A-BB7D-6E4134A75CD3}" type="datetimeFigureOut">
              <a:rPr kumimoji="1" lang="zh-CN" altLang="en-US" smtClean="0"/>
              <a:t>2021/5/15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BAD20F-CB8A-3A41-B0C5-05609B19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294003-E6CB-D645-88FA-5D159D9A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83FF-2EC5-A74F-80AA-8D1E04A97D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33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B4EDE5-EDDB-1D45-90FC-5FC108A6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078-2DD9-5F4A-BB7D-6E4134A75CD3}" type="datetimeFigureOut">
              <a:rPr kumimoji="1" lang="zh-CN" altLang="en-US" smtClean="0"/>
              <a:t>2021/5/15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F0BE91-98D3-094A-B836-BBC30DC0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1E6C06-D81D-4144-A5CA-4981A6C5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83FF-2EC5-A74F-80AA-8D1E04A97D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807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4252E-1EEB-2A4E-AD8E-1099B070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4E03F-7A97-214D-A625-5C7354657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873002-0F62-EE45-AB6A-F0DC08A39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CECB10-F83D-1D43-8467-B40D579F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078-2DD9-5F4A-BB7D-6E4134A75CD3}" type="datetimeFigureOut">
              <a:rPr kumimoji="1" lang="zh-CN" altLang="en-US" smtClean="0"/>
              <a:t>2021/5/15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3CCF10-0285-8A4F-8099-28250DF6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62A03-ACAD-6142-A97A-36F4AC77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83FF-2EC5-A74F-80AA-8D1E04A97D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64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E0022-DD7C-CE44-B7DA-ECAC70FBC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D2B49A-FDEA-9648-A1E1-42E226639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30C556-5B2B-F84F-AF08-AD360D9A9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68ABB6-20D5-7C4D-9BCD-A1069408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078-2DD9-5F4A-BB7D-6E4134A75CD3}" type="datetimeFigureOut">
              <a:rPr kumimoji="1" lang="zh-CN" altLang="en-US" smtClean="0"/>
              <a:t>2021/5/15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EA106-5A26-8042-9FB9-891DD341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D9FCF1-C214-8F44-8CD4-D74E0DE4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83FF-2EC5-A74F-80AA-8D1E04A97D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8FE8CC-2941-6342-8D15-7417411E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8C6CBA-749B-BF48-9B7B-B8D778C43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F7D03-B980-394B-80AA-B522991A2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2078-2DD9-5F4A-BB7D-6E4134A75CD3}" type="datetimeFigureOut">
              <a:rPr kumimoji="1" lang="zh-CN" altLang="en-US" smtClean="0"/>
              <a:t>2021/5/15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8F23D3-8757-F84E-BDE0-71046BC0E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6988E-7B51-0442-9478-30D328FB8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983FF-2EC5-A74F-80AA-8D1E04A97D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33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grok.luozm.me:8395/ccvg/search" TargetMode="External"/><Relationship Id="rId2" Type="http://schemas.openxmlformats.org/officeDocument/2006/relationships/hyperlink" Target="http://HOST_NAME:PORT/ccvg/namesearc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A197E-D487-1549-A124-E829DFF5A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CCVG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039483-6901-4748-BB81-C774CB0168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language:</a:t>
            </a:r>
            <a:r>
              <a:rPr kumimoji="1" lang="zh-CN" altLang="en-US" dirty="0"/>
              <a:t> </a:t>
            </a:r>
            <a:r>
              <a:rPr kumimoji="1" lang="en-US" altLang="zh-CN" dirty="0"/>
              <a:t>python</a:t>
            </a:r>
          </a:p>
          <a:p>
            <a:pPr algn="l"/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framework:</a:t>
            </a:r>
            <a:r>
              <a:rPr kumimoji="1" lang="zh-CN" altLang="en-US" dirty="0"/>
              <a:t> </a:t>
            </a:r>
            <a:r>
              <a:rPr kumimoji="1" lang="en-US" altLang="zh-CN" dirty="0"/>
              <a:t>Flask</a:t>
            </a:r>
          </a:p>
          <a:p>
            <a:pPr algn="l"/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database: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Mysql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4069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4A6A-4999-4253-B0AD-DD6B5CF6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 –Front End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AE3C1-6ADB-4E36-B9E4-5598A88F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8828"/>
            <a:ext cx="12192000" cy="5148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6BB0E5-B366-4549-9144-8A86C6568BF0}"/>
              </a:ext>
            </a:extLst>
          </p:cNvPr>
          <p:cNvSpPr txBox="1"/>
          <p:nvPr/>
        </p:nvSpPr>
        <p:spPr>
          <a:xfrm>
            <a:off x="640080" y="128882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Shuyuan</a:t>
            </a:r>
            <a:r>
              <a:rPr lang="en-US" altLang="zh-CN" dirty="0">
                <a:solidFill>
                  <a:srgbClr val="FF0000"/>
                </a:solidFill>
              </a:rPr>
              <a:t> village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03D0A-B91D-436C-999B-2F7DB95BACB9}"/>
              </a:ext>
            </a:extLst>
          </p:cNvPr>
          <p:cNvSpPr txBox="1"/>
          <p:nvPr/>
        </p:nvSpPr>
        <p:spPr>
          <a:xfrm>
            <a:off x="1367245" y="1976806"/>
            <a:ext cx="353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Basic village information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62501-93A2-4642-AFF1-939C39BB0506}"/>
              </a:ext>
            </a:extLst>
          </p:cNvPr>
          <p:cNvSpPr txBox="1"/>
          <p:nvPr/>
        </p:nvSpPr>
        <p:spPr>
          <a:xfrm>
            <a:off x="1367244" y="5384506"/>
            <a:ext cx="353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Basic gazetteer information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12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4A6A-4999-4253-B0AD-DD6B5CF6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 –Front End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F1D22-45CE-4968-97C4-0EFBA9D45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326"/>
            <a:ext cx="12192000" cy="5151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87FFCD-EAE7-4FF6-A5E4-C070F02022D1}"/>
              </a:ext>
            </a:extLst>
          </p:cNvPr>
          <p:cNvSpPr txBox="1"/>
          <p:nvPr/>
        </p:nvSpPr>
        <p:spPr>
          <a:xfrm>
            <a:off x="1092925" y="1506022"/>
            <a:ext cx="394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Natural Disaster Information Table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F03CCF-DF1C-44CC-A749-C099BB787689}"/>
              </a:ext>
            </a:extLst>
          </p:cNvPr>
          <p:cNvSpPr txBox="1"/>
          <p:nvPr/>
        </p:nvSpPr>
        <p:spPr>
          <a:xfrm>
            <a:off x="1092925" y="4947772"/>
            <a:ext cx="353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Natural Environment Table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7A0D-7DBD-4C74-928B-DCDE8AFB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 –Front End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C1A0-C06A-4A7C-BCCB-66814DBF4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5B567-FDEA-477A-A8EE-6522C5005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427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5C3781-9B93-44EC-9CCE-AE054173F3E8}"/>
              </a:ext>
            </a:extLst>
          </p:cNvPr>
          <p:cNvSpPr txBox="1"/>
          <p:nvPr/>
        </p:nvSpPr>
        <p:spPr>
          <a:xfrm>
            <a:off x="962296" y="1855544"/>
            <a:ext cx="394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Military Information Table with Filter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3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300" y="0"/>
            <a:ext cx="99179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/>
          <p:nvPr/>
        </p:nvSpPr>
        <p:spPr>
          <a:xfrm>
            <a:off x="1023833" y="1267600"/>
            <a:ext cx="3429200" cy="2795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Google Shape;111;p21"/>
          <p:cNvSpPr txBox="1"/>
          <p:nvPr/>
        </p:nvSpPr>
        <p:spPr>
          <a:xfrm>
            <a:off x="4453033" y="1267601"/>
            <a:ext cx="2713600" cy="1354176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Chinese villages’ name and geology display</a:t>
            </a:r>
            <a:endParaRPr sz="2400"/>
          </a:p>
        </p:txBody>
      </p:sp>
      <p:sp>
        <p:nvSpPr>
          <p:cNvPr id="112" name="Google Shape;112;p21"/>
          <p:cNvSpPr txBox="1"/>
          <p:nvPr/>
        </p:nvSpPr>
        <p:spPr>
          <a:xfrm>
            <a:off x="-121600" y="1592601"/>
            <a:ext cx="1291600" cy="410393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067"/>
              <a:t>Select all villages</a:t>
            </a:r>
            <a:endParaRPr sz="1067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300" y="0"/>
            <a:ext cx="99179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/>
          <p:nvPr/>
        </p:nvSpPr>
        <p:spPr>
          <a:xfrm>
            <a:off x="991300" y="828633"/>
            <a:ext cx="3396400" cy="195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9" name="Google Shape;119;p22"/>
          <p:cNvSpPr txBox="1"/>
          <p:nvPr/>
        </p:nvSpPr>
        <p:spPr>
          <a:xfrm>
            <a:off x="4387700" y="617567"/>
            <a:ext cx="3071200" cy="1354176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Filter Chinese villages by Province, City, County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300" y="0"/>
            <a:ext cx="99179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/>
          <p:nvPr/>
        </p:nvSpPr>
        <p:spPr>
          <a:xfrm>
            <a:off x="3461500" y="1072400"/>
            <a:ext cx="910400" cy="195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6" name="Google Shape;126;p23"/>
          <p:cNvSpPr txBox="1"/>
          <p:nvPr/>
        </p:nvSpPr>
        <p:spPr>
          <a:xfrm>
            <a:off x="4469300" y="944200"/>
            <a:ext cx="2193600" cy="1066662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/>
              <a:t>Search by Village name</a:t>
            </a:r>
            <a:endParaRPr sz="1333"/>
          </a:p>
          <a:p>
            <a:r>
              <a:rPr lang="en" sz="1333"/>
              <a:t>	    City</a:t>
            </a:r>
            <a:endParaRPr sz="1333"/>
          </a:p>
          <a:p>
            <a:r>
              <a:rPr lang="en" sz="1333"/>
              <a:t>	    County</a:t>
            </a:r>
            <a:endParaRPr sz="1333"/>
          </a:p>
          <a:p>
            <a:r>
              <a:rPr lang="en" sz="1333"/>
              <a:t>	    Province</a:t>
            </a:r>
            <a:endParaRPr sz="1333"/>
          </a:p>
        </p:txBody>
      </p:sp>
      <p:sp>
        <p:nvSpPr>
          <p:cNvPr id="127" name="Google Shape;127;p23"/>
          <p:cNvSpPr/>
          <p:nvPr/>
        </p:nvSpPr>
        <p:spPr>
          <a:xfrm>
            <a:off x="991300" y="1072400"/>
            <a:ext cx="2372800" cy="195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" name="Google Shape;128;p23"/>
          <p:cNvSpPr txBox="1"/>
          <p:nvPr/>
        </p:nvSpPr>
        <p:spPr>
          <a:xfrm>
            <a:off x="89667" y="1333267"/>
            <a:ext cx="1698000" cy="451302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/>
              <a:t>User Input text box</a:t>
            </a:r>
            <a:endParaRPr sz="1333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300" y="0"/>
            <a:ext cx="99179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/>
          <p:nvPr/>
        </p:nvSpPr>
        <p:spPr>
          <a:xfrm>
            <a:off x="1169933" y="4365833"/>
            <a:ext cx="3283200" cy="2031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5" name="Google Shape;135;p24"/>
          <p:cNvSpPr txBox="1"/>
          <p:nvPr/>
        </p:nvSpPr>
        <p:spPr>
          <a:xfrm>
            <a:off x="3851733" y="5969334"/>
            <a:ext cx="2031200" cy="779532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733"/>
              <a:t>Display selected village names</a:t>
            </a:r>
            <a:endParaRPr sz="1733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300" y="0"/>
            <a:ext cx="99179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/>
          <p:nvPr/>
        </p:nvSpPr>
        <p:spPr>
          <a:xfrm>
            <a:off x="4485333" y="1234900"/>
            <a:ext cx="1513200" cy="2600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2" name="Google Shape;142;p25"/>
          <p:cNvSpPr txBox="1"/>
          <p:nvPr/>
        </p:nvSpPr>
        <p:spPr>
          <a:xfrm>
            <a:off x="6256967" y="1317968"/>
            <a:ext cx="2193600" cy="1066662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/>
              <a:t>Select interested topics, and under each topic there are category 1,2,3 to select</a:t>
            </a:r>
            <a:endParaRPr sz="1333"/>
          </a:p>
        </p:txBody>
      </p:sp>
      <p:sp>
        <p:nvSpPr>
          <p:cNvPr id="143" name="Google Shape;143;p25"/>
          <p:cNvSpPr/>
          <p:nvPr/>
        </p:nvSpPr>
        <p:spPr>
          <a:xfrm>
            <a:off x="4582833" y="877200"/>
            <a:ext cx="4014000" cy="276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300" y="0"/>
            <a:ext cx="99179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/>
          <p:nvPr/>
        </p:nvSpPr>
        <p:spPr>
          <a:xfrm>
            <a:off x="4550167" y="4235800"/>
            <a:ext cx="4030400" cy="2069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0" name="Google Shape;150;p26"/>
          <p:cNvSpPr txBox="1"/>
          <p:nvPr/>
        </p:nvSpPr>
        <p:spPr>
          <a:xfrm>
            <a:off x="4820400" y="5792201"/>
            <a:ext cx="2551200" cy="512857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733"/>
              <a:t>Display selected Topics</a:t>
            </a:r>
            <a:endParaRPr sz="1733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300" y="0"/>
            <a:ext cx="99179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/>
          <p:nvPr/>
        </p:nvSpPr>
        <p:spPr>
          <a:xfrm>
            <a:off x="8710667" y="877200"/>
            <a:ext cx="1966400" cy="3072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7" name="Google Shape;157;p27"/>
          <p:cNvSpPr txBox="1"/>
          <p:nvPr/>
        </p:nvSpPr>
        <p:spPr>
          <a:xfrm>
            <a:off x="6256967" y="1317967"/>
            <a:ext cx="2258800" cy="861542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/>
              <a:t>Select interested year for data, and display at the bottom</a:t>
            </a:r>
            <a:endParaRPr sz="1333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B64B-AFB9-4C0B-B0C5-F359CA09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we designed -Database</a:t>
            </a:r>
            <a:endParaRPr lang="zh-CN" alt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052B6FE-8352-44A9-8D6B-4614C8BE6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422" y="1403593"/>
            <a:ext cx="6959778" cy="53800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FF1AE-BF8C-455A-9A49-2B168943DDEB}"/>
              </a:ext>
            </a:extLst>
          </p:cNvPr>
          <p:cNvSpPr txBox="1"/>
          <p:nvPr/>
        </p:nvSpPr>
        <p:spPr>
          <a:xfrm>
            <a:off x="7680960" y="1722681"/>
            <a:ext cx="4323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Environment: MySQL relational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Design: Divided csv file into 12 topic searchable tables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515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300" y="0"/>
            <a:ext cx="99179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/>
          <p:nvPr/>
        </p:nvSpPr>
        <p:spPr>
          <a:xfrm>
            <a:off x="8743167" y="3949033"/>
            <a:ext cx="1966400" cy="2438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4" name="Google Shape;164;p28"/>
          <p:cNvSpPr txBox="1"/>
          <p:nvPr/>
        </p:nvSpPr>
        <p:spPr>
          <a:xfrm>
            <a:off x="6321833" y="4291934"/>
            <a:ext cx="2258800" cy="861542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/>
              <a:t>Select interested year range for data, and display at the bottom</a:t>
            </a:r>
            <a:endParaRPr sz="1333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300" y="0"/>
            <a:ext cx="99179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/>
          <p:nvPr/>
        </p:nvSpPr>
        <p:spPr>
          <a:xfrm>
            <a:off x="373800" y="6435600"/>
            <a:ext cx="4306400" cy="422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1" name="Google Shape;171;p29"/>
          <p:cNvSpPr txBox="1"/>
          <p:nvPr/>
        </p:nvSpPr>
        <p:spPr>
          <a:xfrm>
            <a:off x="4820884" y="5996000"/>
            <a:ext cx="2258800" cy="451302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/>
              <a:t>Reset and search button</a:t>
            </a:r>
            <a:endParaRPr sz="1333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3ECD7-761F-1845-BF7A-1BE0DBE0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–Back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End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60824-A5BE-F141-8478-733D072D2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language:</a:t>
            </a:r>
            <a:r>
              <a:rPr kumimoji="1" lang="zh-CN" altLang="en-US" dirty="0"/>
              <a:t> </a:t>
            </a:r>
            <a:r>
              <a:rPr kumimoji="1" lang="en-US" altLang="zh-CN" dirty="0"/>
              <a:t>python</a:t>
            </a:r>
          </a:p>
          <a:p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framework:</a:t>
            </a:r>
            <a:r>
              <a:rPr kumimoji="1" lang="zh-CN" altLang="en-US" dirty="0"/>
              <a:t> </a:t>
            </a:r>
            <a:r>
              <a:rPr kumimoji="1" lang="en-US" altLang="zh-CN" dirty="0"/>
              <a:t>Flask</a:t>
            </a:r>
          </a:p>
          <a:p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database: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Mysql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67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796C2-6A5B-814B-A868-FC06AAEF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 –Back End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DFC11-E3EC-6E4B-A0E4-4343D77B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Location: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Village,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Province.</a:t>
            </a:r>
          </a:p>
          <a:p>
            <a:r>
              <a:rPr lang="en-US" altLang="zh-CN" dirty="0"/>
              <a:t>Detail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village:</a:t>
            </a:r>
            <a:r>
              <a:rPr lang="zh-CN" altLang="en-US" dirty="0"/>
              <a:t> </a:t>
            </a:r>
            <a:r>
              <a:rPr lang="en-US" altLang="zh-CN" dirty="0"/>
              <a:t>Gazetteer.</a:t>
            </a:r>
            <a:endParaRPr kumimoji="1" lang="en-US" altLang="zh-CN" dirty="0"/>
          </a:p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information:</a:t>
            </a:r>
            <a:r>
              <a:rPr kumimoji="1" lang="zh-CN" altLang="en-US" dirty="0"/>
              <a:t> </a:t>
            </a:r>
            <a:r>
              <a:rPr lang="en-US" altLang="zh-CN" dirty="0"/>
              <a:t>Natural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lang="en-US" altLang="zh-CN" dirty="0"/>
              <a:t>disasters.</a:t>
            </a:r>
          </a:p>
          <a:p>
            <a:r>
              <a:rPr lang="en-US" altLang="zh-CN" dirty="0"/>
              <a:t>Military</a:t>
            </a:r>
            <a:r>
              <a:rPr lang="zh-CN" altLang="en-US" dirty="0"/>
              <a:t> </a:t>
            </a:r>
            <a:r>
              <a:rPr lang="en-US" altLang="zh-CN" dirty="0"/>
              <a:t>information.</a:t>
            </a:r>
          </a:p>
          <a:p>
            <a:r>
              <a:rPr lang="en-US" altLang="zh-CN" dirty="0"/>
              <a:t>Education</a:t>
            </a:r>
            <a:r>
              <a:rPr lang="zh-CN" altLang="en-US" dirty="0"/>
              <a:t> </a:t>
            </a:r>
            <a:r>
              <a:rPr lang="en-US" altLang="zh-CN" dirty="0"/>
              <a:t>information.</a:t>
            </a:r>
          </a:p>
          <a:p>
            <a:r>
              <a:rPr lang="en-US" altLang="zh-CN" dirty="0"/>
              <a:t>Economy</a:t>
            </a:r>
            <a:r>
              <a:rPr lang="zh-CN" altLang="en-US" dirty="0"/>
              <a:t> </a:t>
            </a:r>
            <a:r>
              <a:rPr lang="en-US" altLang="zh-CN" dirty="0"/>
              <a:t>information.</a:t>
            </a:r>
          </a:p>
          <a:p>
            <a:r>
              <a:rPr lang="en-US" altLang="zh-CN" dirty="0"/>
              <a:t>Population</a:t>
            </a:r>
            <a:r>
              <a:rPr lang="zh-CN" altLang="en-US" dirty="0"/>
              <a:t> </a:t>
            </a:r>
            <a:r>
              <a:rPr lang="en-US" altLang="zh-CN" dirty="0"/>
              <a:t>information.</a:t>
            </a:r>
          </a:p>
          <a:p>
            <a:r>
              <a:rPr lang="en-US" altLang="zh-CN" dirty="0"/>
              <a:t>Family</a:t>
            </a:r>
            <a:r>
              <a:rPr lang="zh-CN" altLang="en-US" dirty="0"/>
              <a:t> </a:t>
            </a:r>
            <a:r>
              <a:rPr lang="en-US" altLang="zh-CN" dirty="0"/>
              <a:t>names: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family</a:t>
            </a:r>
            <a:r>
              <a:rPr lang="zh-CN" altLang="en-US" dirty="0"/>
              <a:t> </a:t>
            </a:r>
            <a:r>
              <a:rPr lang="en-US" altLang="zh-CN" dirty="0"/>
              <a:t>names.</a:t>
            </a:r>
          </a:p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availability.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208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3B08-3D3B-427F-9DBD-480EBFF2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 –Back End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524CB-30A7-4D0D-A57C-EB403A5B9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API end points: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505050"/>
                </a:solidFill>
                <a:latin typeface="Inter"/>
              </a:rPr>
              <a:t>   1. </a:t>
            </a:r>
            <a:r>
              <a:rPr lang="en-US" altLang="zh-CN" b="0" i="0" dirty="0">
                <a:solidFill>
                  <a:srgbClr val="505050"/>
                </a:solidFill>
                <a:effectLst/>
                <a:latin typeface="Inter"/>
              </a:rPr>
              <a:t>POST </a:t>
            </a:r>
            <a:r>
              <a:rPr lang="en-US" altLang="zh-CN" b="0" i="0" dirty="0">
                <a:solidFill>
                  <a:srgbClr val="505050"/>
                </a:solidFill>
                <a:effectLst/>
                <a:latin typeface="Inter"/>
                <a:hlinkClick r:id="rId2"/>
              </a:rPr>
              <a:t>http://HOST_NAME:PORT/</a:t>
            </a:r>
            <a:r>
              <a:rPr lang="en-US" altLang="zh-CN" b="0" i="0" dirty="0" err="1">
                <a:solidFill>
                  <a:srgbClr val="505050"/>
                </a:solidFill>
                <a:effectLst/>
                <a:latin typeface="Inter"/>
                <a:hlinkClick r:id="rId2"/>
              </a:rPr>
              <a:t>ccvg</a:t>
            </a:r>
            <a:r>
              <a:rPr lang="en-US" altLang="zh-CN" b="0" i="0" dirty="0">
                <a:solidFill>
                  <a:srgbClr val="505050"/>
                </a:solidFill>
                <a:effectLst/>
                <a:latin typeface="Inter"/>
                <a:hlinkClick r:id="rId2"/>
              </a:rPr>
              <a:t>/</a:t>
            </a:r>
            <a:r>
              <a:rPr lang="en-US" altLang="zh-CN" b="0" i="0" dirty="0" err="1">
                <a:solidFill>
                  <a:srgbClr val="505050"/>
                </a:solidFill>
                <a:effectLst/>
                <a:latin typeface="Inter"/>
                <a:hlinkClick r:id="rId2"/>
              </a:rPr>
              <a:t>namesearch</a:t>
            </a:r>
            <a:endParaRPr lang="en-US" altLang="zh-CN" b="0" i="0" dirty="0">
              <a:solidFill>
                <a:srgbClr val="505050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505050"/>
                </a:solidFill>
                <a:latin typeface="Inter"/>
              </a:rPr>
              <a:t>       Return village’s id, Chinese name, Province, City, County based on POST body “</a:t>
            </a:r>
            <a:r>
              <a:rPr lang="en-US" altLang="zh-CN" dirty="0" err="1">
                <a:solidFill>
                  <a:srgbClr val="505050"/>
                </a:solidFill>
                <a:latin typeface="Inter"/>
              </a:rPr>
              <a:t>namefilter</a:t>
            </a:r>
            <a:r>
              <a:rPr lang="en-US" altLang="zh-CN" dirty="0">
                <a:solidFill>
                  <a:srgbClr val="505050"/>
                </a:solidFill>
                <a:latin typeface="Inter"/>
              </a:rPr>
              <a:t>” field entered by user.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505050"/>
                </a:solidFill>
                <a:latin typeface="Inter"/>
              </a:rPr>
              <a:t>   2.</a:t>
            </a:r>
            <a:r>
              <a:rPr lang="en-US" altLang="zh-CN" b="0" i="0" dirty="0">
                <a:solidFill>
                  <a:srgbClr val="505050"/>
                </a:solidFill>
                <a:effectLst/>
                <a:latin typeface="Inter"/>
              </a:rPr>
              <a:t> POST </a:t>
            </a:r>
            <a:r>
              <a:rPr lang="en-US" altLang="zh-CN" b="0" i="0" dirty="0">
                <a:solidFill>
                  <a:srgbClr val="505050"/>
                </a:solidFill>
                <a:effectLst/>
                <a:latin typeface="Inter"/>
                <a:hlinkClick r:id="rId3"/>
              </a:rPr>
              <a:t>http://</a:t>
            </a:r>
            <a:r>
              <a:rPr lang="en-US" altLang="zh-CN" b="0" i="0" dirty="0">
                <a:solidFill>
                  <a:srgbClr val="505050"/>
                </a:solidFill>
                <a:effectLst/>
                <a:latin typeface="Inter"/>
                <a:hlinkClick r:id="rId2"/>
              </a:rPr>
              <a:t> HOST_NAME:PORT</a:t>
            </a:r>
            <a:r>
              <a:rPr lang="en-US" altLang="zh-CN" b="0" i="0" dirty="0">
                <a:solidFill>
                  <a:srgbClr val="505050"/>
                </a:solidFill>
                <a:effectLst/>
                <a:latin typeface="Inter"/>
                <a:hlinkClick r:id="rId3"/>
              </a:rPr>
              <a:t>/</a:t>
            </a:r>
            <a:r>
              <a:rPr lang="en-US" altLang="zh-CN" b="0" i="0" dirty="0" err="1">
                <a:solidFill>
                  <a:srgbClr val="505050"/>
                </a:solidFill>
                <a:effectLst/>
                <a:latin typeface="Inter"/>
                <a:hlinkClick r:id="rId3"/>
              </a:rPr>
              <a:t>ccvg</a:t>
            </a:r>
            <a:r>
              <a:rPr lang="en-US" altLang="zh-CN" b="0" i="0" dirty="0">
                <a:solidFill>
                  <a:srgbClr val="505050"/>
                </a:solidFill>
                <a:effectLst/>
                <a:latin typeface="Inter"/>
                <a:hlinkClick r:id="rId3"/>
              </a:rPr>
              <a:t>/search</a:t>
            </a:r>
            <a:endParaRPr lang="en-US" altLang="zh-CN" b="0" i="0" dirty="0">
              <a:solidFill>
                <a:srgbClr val="505050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505050"/>
                </a:solidFill>
                <a:effectLst/>
                <a:latin typeface="Inter"/>
              </a:rPr>
              <a:t>       Return table data, table fields, table filter, </a:t>
            </a:r>
            <a:r>
              <a:rPr lang="en-US" altLang="zh-CN" b="0" i="0" dirty="0" err="1">
                <a:solidFill>
                  <a:srgbClr val="505050"/>
                </a:solidFill>
                <a:effectLst/>
                <a:latin typeface="Inter"/>
              </a:rPr>
              <a:t>isEmptyTable</a:t>
            </a:r>
            <a:r>
              <a:rPr lang="en-US" altLang="zh-CN" b="0" i="0" dirty="0">
                <a:solidFill>
                  <a:srgbClr val="505050"/>
                </a:solidFill>
                <a:effectLst/>
                <a:latin typeface="Inter"/>
              </a:rPr>
              <a:t> to d</a:t>
            </a:r>
            <a:r>
              <a:rPr lang="en-US" altLang="zh-CN" dirty="0">
                <a:solidFill>
                  <a:srgbClr val="505050"/>
                </a:solidFill>
                <a:latin typeface="Inter"/>
              </a:rPr>
              <a:t>isplay to user in Front End, based on POST body “</a:t>
            </a:r>
            <a:r>
              <a:rPr lang="en-US" altLang="zh-CN" dirty="0" err="1">
                <a:solidFill>
                  <a:srgbClr val="505050"/>
                </a:solidFill>
                <a:latin typeface="Inter"/>
              </a:rPr>
              <a:t>villageid</a:t>
            </a:r>
            <a:r>
              <a:rPr lang="en-US" altLang="zh-CN" dirty="0">
                <a:solidFill>
                  <a:srgbClr val="505050"/>
                </a:solidFill>
                <a:latin typeface="Inter"/>
              </a:rPr>
              <a:t>” and “topic” fields.</a:t>
            </a:r>
            <a:endParaRPr lang="en-US" altLang="zh-CN" b="0" i="0" dirty="0">
              <a:solidFill>
                <a:srgbClr val="505050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505050"/>
                </a:solidFill>
                <a:latin typeface="Inter"/>
              </a:rPr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38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64513-7A09-4A85-ADDB-F2AB5DF5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 –Back End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99D419-6D93-4D03-A6F0-1DB5C2D97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9" y="1374140"/>
            <a:ext cx="8791575" cy="52101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693EEC-CF6D-4153-8E92-973797F65642}"/>
              </a:ext>
            </a:extLst>
          </p:cNvPr>
          <p:cNvSpPr/>
          <p:nvPr/>
        </p:nvSpPr>
        <p:spPr>
          <a:xfrm>
            <a:off x="1698172" y="4820194"/>
            <a:ext cx="1319348" cy="300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A5312C-4A3D-4C9F-9B9E-22DC76921278}"/>
              </a:ext>
            </a:extLst>
          </p:cNvPr>
          <p:cNvSpPr/>
          <p:nvPr/>
        </p:nvSpPr>
        <p:spPr>
          <a:xfrm>
            <a:off x="2181497" y="2821577"/>
            <a:ext cx="313509" cy="300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9B4A65-14D5-426A-8B16-D1510715105D}"/>
              </a:ext>
            </a:extLst>
          </p:cNvPr>
          <p:cNvSpPr/>
          <p:nvPr/>
        </p:nvSpPr>
        <p:spPr>
          <a:xfrm>
            <a:off x="1698172" y="5979432"/>
            <a:ext cx="1319348" cy="300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4B3100-5B7C-453F-A683-C91855FE3E3A}"/>
              </a:ext>
            </a:extLst>
          </p:cNvPr>
          <p:cNvSpPr txBox="1"/>
          <p:nvPr/>
        </p:nvSpPr>
        <p:spPr>
          <a:xfrm>
            <a:off x="9914708" y="1188720"/>
            <a:ext cx="131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API 1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7508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64513-7A09-4A85-ADDB-F2AB5DF5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 –Back End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4B3100-5B7C-453F-A683-C91855FE3E3A}"/>
              </a:ext>
            </a:extLst>
          </p:cNvPr>
          <p:cNvSpPr txBox="1"/>
          <p:nvPr/>
        </p:nvSpPr>
        <p:spPr>
          <a:xfrm>
            <a:off x="9744891" y="1091977"/>
            <a:ext cx="131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API 2</a:t>
            </a:r>
            <a:endParaRPr lang="zh-CN" altLang="en-US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FBD05-2DEC-4835-A599-F5CF461CC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12" y="1415143"/>
            <a:ext cx="8715375" cy="518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AC4A53-45F1-4199-8198-850BC7F72DF7}"/>
              </a:ext>
            </a:extLst>
          </p:cNvPr>
          <p:cNvSpPr txBox="1"/>
          <p:nvPr/>
        </p:nvSpPr>
        <p:spPr>
          <a:xfrm>
            <a:off x="9392194" y="2103120"/>
            <a:ext cx="23707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Based on the </a:t>
            </a:r>
            <a:r>
              <a:rPr lang="en-US" altLang="zh-CN" dirty="0" err="1"/>
              <a:t>villageid</a:t>
            </a:r>
            <a:r>
              <a:rPr lang="en-US" altLang="zh-CN" dirty="0"/>
              <a:t> returned by API1, we will search our database by providing </a:t>
            </a:r>
            <a:r>
              <a:rPr lang="en-US" altLang="zh-CN" dirty="0" err="1"/>
              <a:t>villageid</a:t>
            </a:r>
            <a:r>
              <a:rPr lang="en-US" altLang="zh-CN" dirty="0"/>
              <a:t> and topic (in slide 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29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92AA-2B5B-4C64-A445-82A0D27D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 –Front End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3264B-1208-4072-8EC5-37D269833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317"/>
            <a:ext cx="10515600" cy="971768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12800" dirty="0"/>
              <a:t>Environment: Angular 11</a:t>
            </a:r>
          </a:p>
          <a:p>
            <a:r>
              <a:rPr lang="en-US" altLang="zh-CN" sz="12800" dirty="0"/>
              <a:t>Components: Single Village Search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0447F8-1509-4565-BD9E-983423FC947E}"/>
              </a:ext>
            </a:extLst>
          </p:cNvPr>
          <p:cNvSpPr/>
          <p:nvPr/>
        </p:nvSpPr>
        <p:spPr>
          <a:xfrm>
            <a:off x="9442270" y="2813250"/>
            <a:ext cx="1149530" cy="590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953382-DFBC-422E-8A70-B57C1BDB812A}"/>
              </a:ext>
            </a:extLst>
          </p:cNvPr>
          <p:cNvSpPr/>
          <p:nvPr/>
        </p:nvSpPr>
        <p:spPr>
          <a:xfrm>
            <a:off x="5144045" y="2692407"/>
            <a:ext cx="2264228" cy="845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Single-Village-Search-Result Component</a:t>
            </a:r>
            <a:endParaRPr lang="zh-CN" alt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842900-4D90-494A-8CB9-7E97763D4642}"/>
              </a:ext>
            </a:extLst>
          </p:cNvPr>
          <p:cNvCxnSpPr>
            <a:cxnSpLocks/>
          </p:cNvCxnSpPr>
          <p:nvPr/>
        </p:nvCxnSpPr>
        <p:spPr>
          <a:xfrm flipH="1" flipV="1">
            <a:off x="7541624" y="2862223"/>
            <a:ext cx="1785256" cy="1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93F8C9-63D1-4B7A-BB82-ECEF5810B529}"/>
              </a:ext>
            </a:extLst>
          </p:cNvPr>
          <p:cNvSpPr txBox="1"/>
          <p:nvPr/>
        </p:nvSpPr>
        <p:spPr>
          <a:xfrm>
            <a:off x="7541624" y="2166919"/>
            <a:ext cx="2277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Enter partial village name to search</a:t>
            </a:r>
            <a:endParaRPr lang="zh-CN" alt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FCE1E-F25B-4EDA-8D69-A39C988BC170}"/>
              </a:ext>
            </a:extLst>
          </p:cNvPr>
          <p:cNvSpPr/>
          <p:nvPr/>
        </p:nvSpPr>
        <p:spPr>
          <a:xfrm>
            <a:off x="1882139" y="2692407"/>
            <a:ext cx="1227909" cy="845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  <a:endParaRPr lang="zh-CN" alt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9A4663-4010-4ABD-B2E8-F431DAD2994D}"/>
              </a:ext>
            </a:extLst>
          </p:cNvPr>
          <p:cNvCxnSpPr/>
          <p:nvPr/>
        </p:nvCxnSpPr>
        <p:spPr>
          <a:xfrm flipH="1">
            <a:off x="3278777" y="2813250"/>
            <a:ext cx="1731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75EBC4B-9AF9-4FE8-A0D7-8AFEAB11FCAE}"/>
              </a:ext>
            </a:extLst>
          </p:cNvPr>
          <p:cNvSpPr txBox="1"/>
          <p:nvPr/>
        </p:nvSpPr>
        <p:spPr>
          <a:xfrm>
            <a:off x="3159033" y="3428114"/>
            <a:ext cx="198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Response: villages</a:t>
            </a:r>
            <a:endParaRPr lang="zh-CN" alt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AFD3AF-353C-48BC-9629-A63C665813E7}"/>
              </a:ext>
            </a:extLst>
          </p:cNvPr>
          <p:cNvCxnSpPr>
            <a:cxnSpLocks/>
          </p:cNvCxnSpPr>
          <p:nvPr/>
        </p:nvCxnSpPr>
        <p:spPr>
          <a:xfrm>
            <a:off x="3228158" y="3389728"/>
            <a:ext cx="1833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32F3E0D-622F-4C08-A41E-1A7AD34555D5}"/>
              </a:ext>
            </a:extLst>
          </p:cNvPr>
          <p:cNvSpPr txBox="1"/>
          <p:nvPr/>
        </p:nvSpPr>
        <p:spPr>
          <a:xfrm>
            <a:off x="3593919" y="2489301"/>
            <a:ext cx="173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POST: API 1</a:t>
            </a:r>
            <a:endParaRPr lang="zh-CN" alt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A02C4B-77BC-49A5-81F2-25E179084940}"/>
              </a:ext>
            </a:extLst>
          </p:cNvPr>
          <p:cNvCxnSpPr>
            <a:cxnSpLocks/>
          </p:cNvCxnSpPr>
          <p:nvPr/>
        </p:nvCxnSpPr>
        <p:spPr>
          <a:xfrm>
            <a:off x="7493726" y="3402616"/>
            <a:ext cx="1833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6207178-0384-400B-8270-0F4DE45F456F}"/>
              </a:ext>
            </a:extLst>
          </p:cNvPr>
          <p:cNvSpPr txBox="1"/>
          <p:nvPr/>
        </p:nvSpPr>
        <p:spPr>
          <a:xfrm>
            <a:off x="7432765" y="3427939"/>
            <a:ext cx="198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Return to user for them to choose</a:t>
            </a:r>
            <a:endParaRPr lang="zh-CN" alt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A0F20EA-2F64-4601-944E-A36F182D7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31" y="4064700"/>
            <a:ext cx="5972175" cy="340995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86CFDD0-9F91-4892-99CF-DFBF7427AA09}"/>
              </a:ext>
            </a:extLst>
          </p:cNvPr>
          <p:cNvSpPr txBox="1"/>
          <p:nvPr/>
        </p:nvSpPr>
        <p:spPr>
          <a:xfrm>
            <a:off x="607832" y="4820194"/>
            <a:ext cx="3676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village name, province, city, county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63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D8B4A-A8CE-471C-90D7-DE65B2F0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 –Front End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0FF0D-9447-4360-BBED-24953280E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Components: Single Village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966E-966F-4740-8315-FFF95E54E7D1}"/>
              </a:ext>
            </a:extLst>
          </p:cNvPr>
          <p:cNvSpPr/>
          <p:nvPr/>
        </p:nvSpPr>
        <p:spPr>
          <a:xfrm>
            <a:off x="2477585" y="2861439"/>
            <a:ext cx="2264228" cy="845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Single-Village-Search-Result Service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61B7B5-9FA1-418C-AD64-A3F3812AF91E}"/>
              </a:ext>
            </a:extLst>
          </p:cNvPr>
          <p:cNvSpPr/>
          <p:nvPr/>
        </p:nvSpPr>
        <p:spPr>
          <a:xfrm>
            <a:off x="409301" y="4001294"/>
            <a:ext cx="1227909" cy="845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  <a:endParaRPr lang="zh-CN" alt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E1E3F0-6B48-41EB-AB67-F936DE26AD5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637211" y="4640714"/>
            <a:ext cx="4497978" cy="6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9A97A2-BE81-4D9D-A46C-BE6AEE6825CA}"/>
              </a:ext>
            </a:extLst>
          </p:cNvPr>
          <p:cNvSpPr txBox="1"/>
          <p:nvPr/>
        </p:nvSpPr>
        <p:spPr>
          <a:xfrm>
            <a:off x="3886200" y="4382240"/>
            <a:ext cx="131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Request: API 2</a:t>
            </a:r>
            <a:endParaRPr lang="zh-CN" alt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C67BD3-6B70-441B-AA8E-3ED46BD7A143}"/>
              </a:ext>
            </a:extLst>
          </p:cNvPr>
          <p:cNvCxnSpPr/>
          <p:nvPr/>
        </p:nvCxnSpPr>
        <p:spPr>
          <a:xfrm flipV="1">
            <a:off x="1285601" y="3419521"/>
            <a:ext cx="1119052" cy="47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FBEEDF-BD36-486B-9E6A-3C361144F766}"/>
              </a:ext>
            </a:extLst>
          </p:cNvPr>
          <p:cNvSpPr txBox="1"/>
          <p:nvPr/>
        </p:nvSpPr>
        <p:spPr>
          <a:xfrm>
            <a:off x="686062" y="3061495"/>
            <a:ext cx="168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Response:</a:t>
            </a:r>
          </a:p>
          <a:p>
            <a:r>
              <a:rPr lang="en-US" altLang="zh-CN" dirty="0"/>
              <a:t>12 table data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C18BF-FB5C-4DF0-A93D-B4E2B53A7A3A}"/>
              </a:ext>
            </a:extLst>
          </p:cNvPr>
          <p:cNvSpPr txBox="1"/>
          <p:nvPr/>
        </p:nvSpPr>
        <p:spPr>
          <a:xfrm>
            <a:off x="2076993" y="2475365"/>
            <a:ext cx="364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Some data formats &amp; cleaning</a:t>
            </a:r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87929F-4073-4756-B404-367471366CC2}"/>
              </a:ext>
            </a:extLst>
          </p:cNvPr>
          <p:cNvSpPr/>
          <p:nvPr/>
        </p:nvSpPr>
        <p:spPr>
          <a:xfrm>
            <a:off x="6135189" y="4282893"/>
            <a:ext cx="2264228" cy="845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Single-Village-Search-Result Component</a:t>
            </a:r>
            <a:endParaRPr lang="zh-CN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021F2D-B1DA-48D6-B68C-666CC2BB3F49}"/>
              </a:ext>
            </a:extLst>
          </p:cNvPr>
          <p:cNvCxnSpPr>
            <a:cxnSpLocks/>
          </p:cNvCxnSpPr>
          <p:nvPr/>
        </p:nvCxnSpPr>
        <p:spPr>
          <a:xfrm>
            <a:off x="4682489" y="3332121"/>
            <a:ext cx="1413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EF650B-0AB4-456E-8829-A1A5EF4B24F6}"/>
              </a:ext>
            </a:extLst>
          </p:cNvPr>
          <p:cNvSpPr txBox="1"/>
          <p:nvPr/>
        </p:nvSpPr>
        <p:spPr>
          <a:xfrm>
            <a:off x="4675414" y="2995441"/>
            <a:ext cx="204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Return correct data structure </a:t>
            </a:r>
            <a:endParaRPr lang="zh-CN" alt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ED35C6-01EC-4037-894B-AF155025E755}"/>
              </a:ext>
            </a:extLst>
          </p:cNvPr>
          <p:cNvCxnSpPr>
            <a:cxnSpLocks/>
          </p:cNvCxnSpPr>
          <p:nvPr/>
        </p:nvCxnSpPr>
        <p:spPr>
          <a:xfrm flipV="1">
            <a:off x="8479977" y="3934392"/>
            <a:ext cx="1522912" cy="70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EF6F30-6795-471D-A8AA-DE2C52DCE6EC}"/>
              </a:ext>
            </a:extLst>
          </p:cNvPr>
          <p:cNvSpPr txBox="1"/>
          <p:nvPr/>
        </p:nvSpPr>
        <p:spPr>
          <a:xfrm>
            <a:off x="8735263" y="4523154"/>
            <a:ext cx="189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Display to user:</a:t>
            </a:r>
          </a:p>
          <a:p>
            <a:r>
              <a:rPr lang="en-US" altLang="zh-CN" dirty="0"/>
              <a:t>12 tables</a:t>
            </a:r>
            <a:endParaRPr lang="zh-CN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DE0CE9-3E59-4822-A882-A1AB96432331}"/>
              </a:ext>
            </a:extLst>
          </p:cNvPr>
          <p:cNvSpPr/>
          <p:nvPr/>
        </p:nvSpPr>
        <p:spPr>
          <a:xfrm>
            <a:off x="10017035" y="3830687"/>
            <a:ext cx="1149530" cy="590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93C54C-186A-4346-9B1D-7E8CB1E69FE9}"/>
              </a:ext>
            </a:extLst>
          </p:cNvPr>
          <p:cNvSpPr/>
          <p:nvPr/>
        </p:nvSpPr>
        <p:spPr>
          <a:xfrm>
            <a:off x="6644105" y="2896093"/>
            <a:ext cx="1835872" cy="845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Table-Display Component</a:t>
            </a:r>
            <a:endParaRPr lang="zh-CN" alt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278E1D-DA6D-4136-8017-23681E129295}"/>
              </a:ext>
            </a:extLst>
          </p:cNvPr>
          <p:cNvCxnSpPr/>
          <p:nvPr/>
        </p:nvCxnSpPr>
        <p:spPr>
          <a:xfrm>
            <a:off x="7536183" y="3799455"/>
            <a:ext cx="144777" cy="4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D6D8CDF-766E-4536-8F79-637E4649E081}"/>
              </a:ext>
            </a:extLst>
          </p:cNvPr>
          <p:cNvSpPr txBox="1"/>
          <p:nvPr/>
        </p:nvSpPr>
        <p:spPr>
          <a:xfrm>
            <a:off x="6585039" y="3833652"/>
            <a:ext cx="252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 Return single table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19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481</Words>
  <Application>Microsoft Macintosh PowerPoint</Application>
  <PresentationFormat>宽屏</PresentationFormat>
  <Paragraphs>83</Paragraphs>
  <Slides>21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Inter</vt:lpstr>
      <vt:lpstr>Arial</vt:lpstr>
      <vt:lpstr>Office 主题​​</vt:lpstr>
      <vt:lpstr>CCVG project </vt:lpstr>
      <vt:lpstr>What we designed -Database</vt:lpstr>
      <vt:lpstr>What we use –Back End</vt:lpstr>
      <vt:lpstr>What we can process –Back End</vt:lpstr>
      <vt:lpstr>What we can process –Back End</vt:lpstr>
      <vt:lpstr>What we can process –Back End</vt:lpstr>
      <vt:lpstr>What we can process –Back End</vt:lpstr>
      <vt:lpstr>What we can Interact –Front End</vt:lpstr>
      <vt:lpstr>What we can Interact –Front End</vt:lpstr>
      <vt:lpstr>What we can Interact –Front End</vt:lpstr>
      <vt:lpstr>What we can Interact –Front End</vt:lpstr>
      <vt:lpstr>What we can Interact –Front End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CCVG project</dc:title>
  <dc:creator>Microsoft Office User</dc:creator>
  <cp:lastModifiedBy>Microsoft Office User</cp:lastModifiedBy>
  <cp:revision>38</cp:revision>
  <dcterms:created xsi:type="dcterms:W3CDTF">2021-04-11T01:55:08Z</dcterms:created>
  <dcterms:modified xsi:type="dcterms:W3CDTF">2021-05-15T03:41:36Z</dcterms:modified>
</cp:coreProperties>
</file>