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4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20" r:id="rId3"/>
  </p:sldMasterIdLst>
  <p:notesMasterIdLst>
    <p:notesMasterId r:id="rId19"/>
  </p:notesMasterIdLst>
  <p:sldIdLst>
    <p:sldId id="257" r:id="rId4"/>
    <p:sldId id="275" r:id="rId5"/>
    <p:sldId id="258" r:id="rId6"/>
    <p:sldId id="259" r:id="rId7"/>
    <p:sldId id="260" r:id="rId8"/>
    <p:sldId id="261" r:id="rId9"/>
    <p:sldId id="285" r:id="rId10"/>
    <p:sldId id="286" r:id="rId11"/>
    <p:sldId id="287" r:id="rId12"/>
    <p:sldId id="288" r:id="rId13"/>
    <p:sldId id="264" r:id="rId14"/>
    <p:sldId id="266" r:id="rId15"/>
    <p:sldId id="268" r:id="rId16"/>
    <p:sldId id="278" r:id="rId17"/>
    <p:sldId id="273" r:id="rId18"/>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3" userDrawn="1">
          <p15:clr>
            <a:srgbClr val="A4A3A4"/>
          </p15:clr>
        </p15:guide>
        <p15:guide id="2" pos="383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25397" initials="2"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D9AAB"/>
    <a:srgbClr val="C2C0CA"/>
    <a:srgbClr val="B4B2BE"/>
    <a:srgbClr val="D7CFCD"/>
    <a:srgbClr val="948C89"/>
    <a:srgbClr val="E6E1DF"/>
    <a:srgbClr val="CCC2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66" d="100"/>
          <a:sy n="66" d="100"/>
        </p:scale>
        <p:origin x="1935" y="1131"/>
      </p:cViewPr>
      <p:guideLst>
        <p:guide orient="horz" pos="2193"/>
        <p:guide pos="3838"/>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44.xml"/><Relationship Id="rId25" Type="http://schemas.openxmlformats.org/officeDocument/2006/relationships/customXml" Target="../customXml/item1.xml"/><Relationship Id="rId24" Type="http://schemas.openxmlformats.org/officeDocument/2006/relationships/customXmlProps" Target="../customXml/itemProps43.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5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5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5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6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2E310F1-C9C5-4FE6-8AE7-D8A40C1F666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9F3855-861F-4806-8649-FB3349697AC4}" type="slidenum">
              <a:rPr lang="zh-CN" altLang="en-US" smtClean="0"/>
            </a:fld>
            <a:endParaRPr lang="zh-CN" altLang="en-US"/>
          </a:p>
        </p:txBody>
      </p:sp>
    </p:spTree>
  </p:cSld>
  <p:clrMapOvr>
    <a:masterClrMapping/>
  </p:clrMapOvr>
  <p:hf sldNum="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2" Type="http://schemas.openxmlformats.org/officeDocument/2006/relationships/theme" Target="../theme/theme1.xml"/><Relationship Id="rId71" Type="http://schemas.openxmlformats.org/officeDocument/2006/relationships/slideLayout" Target="../slideLayouts/slideLayout71.xml"/><Relationship Id="rId70" Type="http://schemas.openxmlformats.org/officeDocument/2006/relationships/slideLayout" Target="../slideLayouts/slideLayout70.xml"/><Relationship Id="rId7" Type="http://schemas.openxmlformats.org/officeDocument/2006/relationships/slideLayout" Target="../slideLayouts/slideLayout7.xml"/><Relationship Id="rId69" Type="http://schemas.openxmlformats.org/officeDocument/2006/relationships/slideLayout" Target="../slideLayouts/slideLayout69.xml"/><Relationship Id="rId68" Type="http://schemas.openxmlformats.org/officeDocument/2006/relationships/slideLayout" Target="../slideLayouts/slideLayout68.xml"/><Relationship Id="rId67" Type="http://schemas.openxmlformats.org/officeDocument/2006/relationships/slideLayout" Target="../slideLayouts/slideLayout67.xml"/><Relationship Id="rId66" Type="http://schemas.openxmlformats.org/officeDocument/2006/relationships/slideLayout" Target="../slideLayouts/slideLayout66.xml"/><Relationship Id="rId65" Type="http://schemas.openxmlformats.org/officeDocument/2006/relationships/slideLayout" Target="../slideLayouts/slideLayout65.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74.xml"/><Relationship Id="rId2" Type="http://schemas.openxmlformats.org/officeDocument/2006/relationships/slideLayout" Target="../slideLayouts/slideLayout73.xml"/><Relationship Id="rId1"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E310F1-C9C5-4FE6-8AE7-D8A40C1F666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F3855-861F-4806-8649-FB3349697AC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7.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67.xml"/><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image" Target="../media/image11.jpeg"/><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3" Type="http://schemas.openxmlformats.org/officeDocument/2006/relationships/slideLayout" Target="../slideLayouts/slideLayout67.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7.xml"/><Relationship Id="rId2" Type="http://schemas.openxmlformats.org/officeDocument/2006/relationships/image" Target="../media/image1.png"/><Relationship Id="rId1" Type="http://schemas.openxmlformats.org/officeDocument/2006/relationships/tags" Target="../tags/tag4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slideLayout" Target="../slideLayouts/slideLayout67.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7" Type="http://schemas.openxmlformats.org/officeDocument/2006/relationships/slideLayout" Target="../slideLayouts/slideLayout67.xml"/><Relationship Id="rId16" Type="http://schemas.openxmlformats.org/officeDocument/2006/relationships/tags" Target="../tags/tag30.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7.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 空心 11"/>
          <p:cNvSpPr/>
          <p:nvPr/>
        </p:nvSpPr>
        <p:spPr>
          <a:xfrm>
            <a:off x="7521779" y="2008283"/>
            <a:ext cx="2841432" cy="2841432"/>
          </a:xfrm>
          <a:prstGeom prst="donut">
            <a:avLst>
              <a:gd name="adj" fmla="val 2588"/>
            </a:avLst>
          </a:prstGeom>
          <a:gradFill>
            <a:gsLst>
              <a:gs pos="0">
                <a:srgbClr val="948C89">
                  <a:alpha val="27000"/>
                </a:srgbClr>
              </a:gs>
              <a:gs pos="31000">
                <a:srgbClr val="FFFFFF"/>
              </a:gs>
              <a:gs pos="66000">
                <a:srgbClr val="FFFFFF"/>
              </a:gs>
              <a:gs pos="100000">
                <a:srgbClr val="948C89">
                  <a:alpha val="2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矩形 5"/>
          <p:cNvSpPr/>
          <p:nvPr/>
        </p:nvSpPr>
        <p:spPr>
          <a:xfrm>
            <a:off x="8942496" y="0"/>
            <a:ext cx="3252186" cy="6858000"/>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7721816" y="2208320"/>
            <a:ext cx="2441359" cy="2441359"/>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374944" y="-1748697"/>
            <a:ext cx="2500783" cy="4318114"/>
            <a:chOff x="-374944" y="-1748697"/>
            <a:chExt cx="2500783" cy="4318114"/>
          </a:xfrm>
        </p:grpSpPr>
        <p:sp>
          <p:nvSpPr>
            <p:cNvPr id="8" name="矩形: 圆角 7"/>
            <p:cNvSpPr/>
            <p:nvPr/>
          </p:nvSpPr>
          <p:spPr>
            <a:xfrm rot="19056966">
              <a:off x="-374944" y="-1649268"/>
              <a:ext cx="207479" cy="2824914"/>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圆角 1"/>
            <p:cNvSpPr/>
            <p:nvPr/>
          </p:nvSpPr>
          <p:spPr>
            <a:xfrm rot="19056966">
              <a:off x="445790" y="-7239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rot="19056966">
              <a:off x="573338" y="-1080956"/>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rot="19056966">
              <a:off x="1188799" y="-96087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p:cNvSpPr/>
            <p:nvPr/>
          </p:nvSpPr>
          <p:spPr>
            <a:xfrm rot="19056966">
              <a:off x="1013473" y="-174869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p:cNvSpPr/>
            <p:nvPr/>
          </p:nvSpPr>
          <p:spPr>
            <a:xfrm rot="19056966">
              <a:off x="-313993" y="-27982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56966">
              <a:off x="1931808" y="-1320908"/>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2" name="组合 41"/>
          <p:cNvGrpSpPr/>
          <p:nvPr/>
        </p:nvGrpSpPr>
        <p:grpSpPr>
          <a:xfrm>
            <a:off x="-224465" y="-674213"/>
            <a:ext cx="7210843" cy="7800527"/>
            <a:chOff x="-224465" y="-674213"/>
            <a:chExt cx="7210843" cy="7800527"/>
          </a:xfrm>
        </p:grpSpPr>
        <p:sp>
          <p:nvSpPr>
            <p:cNvPr id="39" name="椭圆 38"/>
            <p:cNvSpPr/>
            <p:nvPr/>
          </p:nvSpPr>
          <p:spPr>
            <a:xfrm>
              <a:off x="159129" y="2008283"/>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p:cNvSpPr/>
            <p:nvPr/>
          </p:nvSpPr>
          <p:spPr>
            <a:xfrm>
              <a:off x="3836020" y="2391168"/>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p:cNvSpPr/>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7" name="文本框 16"/>
          <p:cNvSpPr txBox="1"/>
          <p:nvPr/>
        </p:nvSpPr>
        <p:spPr>
          <a:xfrm>
            <a:off x="1469541" y="2322236"/>
            <a:ext cx="5516880" cy="1938020"/>
          </a:xfrm>
          <a:prstGeom prst="rect">
            <a:avLst/>
          </a:prstGeom>
          <a:noFill/>
        </p:spPr>
        <p:txBody>
          <a:bodyPr wrap="none" rtlCol="0">
            <a:spAutoFit/>
          </a:bodyPr>
          <a:lstStyle/>
          <a:p>
            <a:pPr algn="ctr"/>
            <a:r>
              <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rPr>
              <a:t>社区食堂系统的</a:t>
            </a:r>
            <a:endPar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endParaRPr>
          </a:p>
          <a:p>
            <a:pPr algn="ctr"/>
            <a:r>
              <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rPr>
              <a:t>设计与</a:t>
            </a:r>
            <a:r>
              <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rPr>
              <a:t>实现</a:t>
            </a:r>
            <a:endPar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endParaRPr>
          </a:p>
        </p:txBody>
      </p:sp>
      <p:pic>
        <p:nvPicPr>
          <p:cNvPr id="5" name="F35B0BEE-F18A-47BB-8FCB-E00DA2F2635D-1" descr="C:/Users/12869/AppData/Local/Temp/wpp.yhhCTPwpp"/>
          <p:cNvPicPr>
            <a:picLocks noChangeAspect="1"/>
          </p:cNvPicPr>
          <p:nvPr/>
        </p:nvPicPr>
        <p:blipFill>
          <a:blip r:embed="rId1"/>
          <a:stretch>
            <a:fillRect/>
          </a:stretch>
        </p:blipFill>
        <p:spPr>
          <a:xfrm>
            <a:off x="6711950" y="2082165"/>
            <a:ext cx="4157345" cy="27673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57835" y="944880"/>
            <a:ext cx="2293620" cy="361950"/>
          </a:xfrm>
          <a:prstGeom prst="roundRect">
            <a:avLst/>
          </a:prstGeom>
          <a:solidFill>
            <a:srgbClr val="9D9AAB"/>
          </a:solidFill>
          <a:ln>
            <a:solidFill>
              <a:srgbClr val="9D9AA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2" name="组合 1"/>
          <p:cNvGrpSpPr/>
          <p:nvPr/>
        </p:nvGrpSpPr>
        <p:grpSpPr>
          <a:xfrm>
            <a:off x="-3366" y="0"/>
            <a:ext cx="12195366" cy="747132"/>
            <a:chOff x="-3366" y="0"/>
            <a:chExt cx="12195366" cy="747132"/>
          </a:xfrm>
        </p:grpSpPr>
        <p:sp>
          <p:nvSpPr>
            <p:cNvPr id="3" name="矩形 2"/>
            <p:cNvSpPr/>
            <p:nvPr/>
          </p:nvSpPr>
          <p:spPr>
            <a:xfrm>
              <a:off x="0" y="0"/>
              <a:ext cx="12192000" cy="747132"/>
            </a:xfrm>
            <a:prstGeom prst="rect">
              <a:avLst/>
            </a:prstGeom>
            <a:solidFill>
              <a:srgbClr val="D7CFCD">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平行四边形 2"/>
            <p:cNvSpPr/>
            <p:nvPr/>
          </p:nvSpPr>
          <p:spPr>
            <a:xfrm>
              <a:off x="-3366" y="0"/>
              <a:ext cx="3248371" cy="747132"/>
            </a:xfrm>
            <a:custGeom>
              <a:avLst/>
              <a:gdLst>
                <a:gd name="connsiteX0" fmla="*/ 0 w 5742878"/>
                <a:gd name="connsiteY0" fmla="*/ 747132 h 747132"/>
                <a:gd name="connsiteX1" fmla="*/ 186783 w 5742878"/>
                <a:gd name="connsiteY1" fmla="*/ 0 h 747132"/>
                <a:gd name="connsiteX2" fmla="*/ 5742878 w 5742878"/>
                <a:gd name="connsiteY2" fmla="*/ 0 h 747132"/>
                <a:gd name="connsiteX3" fmla="*/ 5556095 w 5742878"/>
                <a:gd name="connsiteY3" fmla="*/ 747132 h 747132"/>
                <a:gd name="connsiteX4" fmla="*/ 0 w 5742878"/>
                <a:gd name="connsiteY4" fmla="*/ 747132 h 747132"/>
                <a:gd name="connsiteX0-1" fmla="*/ 0 w 5742878"/>
                <a:gd name="connsiteY0-2" fmla="*/ 747132 h 747132"/>
                <a:gd name="connsiteX1-3" fmla="*/ 8363 w 5742878"/>
                <a:gd name="connsiteY1-4" fmla="*/ 0 h 747132"/>
                <a:gd name="connsiteX2-5" fmla="*/ 5742878 w 5742878"/>
                <a:gd name="connsiteY2-6" fmla="*/ 0 h 747132"/>
                <a:gd name="connsiteX3-7" fmla="*/ 5556095 w 5742878"/>
                <a:gd name="connsiteY3-8" fmla="*/ 747132 h 747132"/>
                <a:gd name="connsiteX4-9" fmla="*/ 0 w 5742878"/>
                <a:gd name="connsiteY4-10" fmla="*/ 747132 h 747132"/>
                <a:gd name="connsiteX0-11" fmla="*/ 14213 w 5757091"/>
                <a:gd name="connsiteY0-12" fmla="*/ 747132 h 747132"/>
                <a:gd name="connsiteX1-13" fmla="*/ 273 w 5757091"/>
                <a:gd name="connsiteY1-14" fmla="*/ 33454 h 747132"/>
                <a:gd name="connsiteX2-15" fmla="*/ 5757091 w 5757091"/>
                <a:gd name="connsiteY2-16" fmla="*/ 0 h 747132"/>
                <a:gd name="connsiteX3-17" fmla="*/ 5570308 w 5757091"/>
                <a:gd name="connsiteY3-18" fmla="*/ 747132 h 747132"/>
                <a:gd name="connsiteX4-19" fmla="*/ 14213 w 5757091"/>
                <a:gd name="connsiteY4-20" fmla="*/ 747132 h 747132"/>
                <a:gd name="connsiteX0-21" fmla="*/ 3366 w 5746244"/>
                <a:gd name="connsiteY0-22" fmla="*/ 747132 h 747132"/>
                <a:gd name="connsiteX1-23" fmla="*/ 578 w 5746244"/>
                <a:gd name="connsiteY1-24" fmla="*/ 1 h 747132"/>
                <a:gd name="connsiteX2-25" fmla="*/ 5746244 w 5746244"/>
                <a:gd name="connsiteY2-26" fmla="*/ 0 h 747132"/>
                <a:gd name="connsiteX3-27" fmla="*/ 5559461 w 5746244"/>
                <a:gd name="connsiteY3-28" fmla="*/ 747132 h 747132"/>
                <a:gd name="connsiteX4-29" fmla="*/ 3366 w 5746244"/>
                <a:gd name="connsiteY4-30" fmla="*/ 747132 h 7471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46244" h="747132">
                  <a:moveTo>
                    <a:pt x="3366" y="747132"/>
                  </a:moveTo>
                  <a:cubicBezTo>
                    <a:pt x="6154" y="498088"/>
                    <a:pt x="-2210" y="249045"/>
                    <a:pt x="578" y="1"/>
                  </a:cubicBezTo>
                  <a:lnTo>
                    <a:pt x="5746244" y="0"/>
                  </a:lnTo>
                  <a:lnTo>
                    <a:pt x="5559461" y="747132"/>
                  </a:lnTo>
                  <a:lnTo>
                    <a:pt x="3366" y="747132"/>
                  </a:lnTo>
                  <a:close/>
                </a:path>
              </a:pathLst>
            </a:custGeom>
            <a:solidFill>
              <a:srgbClr val="9D9AA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223081" y="92220"/>
              <a:ext cx="3982083" cy="598135"/>
              <a:chOff x="234232" y="124119"/>
              <a:chExt cx="3982083" cy="598135"/>
            </a:xfrm>
          </p:grpSpPr>
          <p:sp>
            <p:nvSpPr>
              <p:cNvPr id="9" name="文本框 8"/>
              <p:cNvSpPr txBox="1"/>
              <p:nvPr/>
            </p:nvSpPr>
            <p:spPr>
              <a:xfrm>
                <a:off x="234232" y="124119"/>
                <a:ext cx="3982083" cy="460375"/>
              </a:xfrm>
              <a:prstGeom prst="rect">
                <a:avLst/>
              </a:prstGeom>
              <a:noFill/>
            </p:spPr>
            <p:txBody>
              <a:bodyPr wrap="none" rtlCol="0">
                <a:spAutoFit/>
              </a:bodyPr>
              <a:lstStyle/>
              <a:p>
                <a:pPr algn="l"/>
                <a:r>
                  <a:rPr lang="zh-CN" altLang="en-US" sz="2400" b="1" dirty="0">
                    <a:solidFill>
                      <a:schemeClr val="bg1"/>
                    </a:solidFill>
                    <a:cs typeface="+mn-ea"/>
                    <a:sym typeface="+mn-lt"/>
                  </a:rPr>
                  <a:t>设计（论文）进展状况</a:t>
                </a:r>
                <a:endParaRPr lang="zh-CN" altLang="en-US" sz="2400" b="1" dirty="0">
                  <a:solidFill>
                    <a:schemeClr val="bg1"/>
                  </a:solidFill>
                  <a:cs typeface="+mn-ea"/>
                  <a:sym typeface="+mn-lt"/>
                </a:endParaRPr>
              </a:p>
            </p:txBody>
          </p:sp>
          <p:sp>
            <p:nvSpPr>
              <p:cNvPr id="10" name="文本框 9"/>
              <p:cNvSpPr txBox="1"/>
              <p:nvPr/>
            </p:nvSpPr>
            <p:spPr>
              <a:xfrm>
                <a:off x="234232" y="461665"/>
                <a:ext cx="2105025" cy="260589"/>
              </a:xfrm>
              <a:prstGeom prst="rect">
                <a:avLst/>
              </a:prstGeom>
              <a:noFill/>
            </p:spPr>
            <p:txBody>
              <a:bodyPr wrap="none" rtlCol="0">
                <a:spAutoFit/>
              </a:bodyPr>
              <a:lstStyle/>
              <a:p>
                <a:pPr algn="l"/>
                <a:r>
                  <a:rPr lang="en-US" altLang="zh-CN" sz="1100" dirty="0">
                    <a:solidFill>
                      <a:schemeClr val="bg1"/>
                    </a:solidFill>
                    <a:cs typeface="+mn-ea"/>
                    <a:sym typeface="+mn-lt"/>
                  </a:rPr>
                  <a:t>Design (thesis) progress status</a:t>
                </a:r>
                <a:endParaRPr lang="en-US" altLang="zh-CN" sz="1100" dirty="0">
                  <a:solidFill>
                    <a:schemeClr val="bg1"/>
                  </a:solidFill>
                  <a:cs typeface="+mn-ea"/>
                  <a:sym typeface="+mn-lt"/>
                </a:endParaRPr>
              </a:p>
            </p:txBody>
          </p:sp>
        </p:grpSp>
      </p:grpSp>
      <p:sp>
        <p:nvSpPr>
          <p:cNvPr id="139" name="文本框 138"/>
          <p:cNvSpPr txBox="1"/>
          <p:nvPr/>
        </p:nvSpPr>
        <p:spPr>
          <a:xfrm>
            <a:off x="4673517" y="2424997"/>
            <a:ext cx="527709" cy="461665"/>
          </a:xfrm>
          <a:prstGeom prst="rect">
            <a:avLst/>
          </a:prstGeom>
          <a:noFill/>
        </p:spPr>
        <p:txBody>
          <a:bodyPr wrap="none" rtlCol="0">
            <a:spAutoFit/>
          </a:bodyPr>
          <a:lstStyle/>
          <a:p>
            <a:r>
              <a:rPr lang="en-US" altLang="zh-CN" sz="2400" b="1" dirty="0">
                <a:solidFill>
                  <a:schemeClr val="bg1"/>
                </a:solidFill>
                <a:cs typeface="+mn-ea"/>
                <a:sym typeface="+mn-lt"/>
              </a:rPr>
              <a:t>01</a:t>
            </a:r>
            <a:endParaRPr lang="zh-CN" altLang="en-US" sz="2400" b="1" dirty="0">
              <a:solidFill>
                <a:schemeClr val="bg1"/>
              </a:solidFill>
              <a:cs typeface="+mn-ea"/>
              <a:sym typeface="+mn-lt"/>
            </a:endParaRPr>
          </a:p>
        </p:txBody>
      </p:sp>
      <p:sp>
        <p:nvSpPr>
          <p:cNvPr id="140" name="文本框 139"/>
          <p:cNvSpPr txBox="1"/>
          <p:nvPr/>
        </p:nvSpPr>
        <p:spPr>
          <a:xfrm>
            <a:off x="6795503" y="2412347"/>
            <a:ext cx="527709" cy="461665"/>
          </a:xfrm>
          <a:prstGeom prst="rect">
            <a:avLst/>
          </a:prstGeom>
          <a:noFill/>
        </p:spPr>
        <p:txBody>
          <a:bodyPr wrap="none" rtlCol="0">
            <a:spAutoFit/>
          </a:bodyPr>
          <a:lstStyle/>
          <a:p>
            <a:r>
              <a:rPr lang="en-US" altLang="zh-CN" sz="2400" b="1" dirty="0">
                <a:solidFill>
                  <a:schemeClr val="bg1"/>
                </a:solidFill>
                <a:cs typeface="+mn-ea"/>
                <a:sym typeface="+mn-lt"/>
              </a:rPr>
              <a:t>02</a:t>
            </a:r>
            <a:endParaRPr lang="zh-CN" altLang="en-US" sz="2400" b="1" dirty="0">
              <a:solidFill>
                <a:schemeClr val="bg1"/>
              </a:solidFill>
              <a:cs typeface="+mn-ea"/>
              <a:sym typeface="+mn-lt"/>
            </a:endParaRPr>
          </a:p>
        </p:txBody>
      </p:sp>
      <p:sp>
        <p:nvSpPr>
          <p:cNvPr id="141" name="文本框 140"/>
          <p:cNvSpPr txBox="1"/>
          <p:nvPr/>
        </p:nvSpPr>
        <p:spPr>
          <a:xfrm>
            <a:off x="4668040" y="4511921"/>
            <a:ext cx="527709" cy="461665"/>
          </a:xfrm>
          <a:prstGeom prst="rect">
            <a:avLst/>
          </a:prstGeom>
          <a:noFill/>
        </p:spPr>
        <p:txBody>
          <a:bodyPr wrap="none" rtlCol="0">
            <a:spAutoFit/>
          </a:bodyPr>
          <a:lstStyle/>
          <a:p>
            <a:r>
              <a:rPr lang="en-US" altLang="zh-CN" sz="2400" b="1" dirty="0">
                <a:solidFill>
                  <a:schemeClr val="bg1"/>
                </a:solidFill>
                <a:cs typeface="+mn-ea"/>
                <a:sym typeface="+mn-lt"/>
              </a:rPr>
              <a:t>04</a:t>
            </a:r>
            <a:endParaRPr lang="zh-CN" altLang="en-US" sz="2400" b="1" dirty="0">
              <a:solidFill>
                <a:schemeClr val="bg1"/>
              </a:solidFill>
              <a:cs typeface="+mn-ea"/>
              <a:sym typeface="+mn-lt"/>
            </a:endParaRPr>
          </a:p>
        </p:txBody>
      </p:sp>
      <p:sp>
        <p:nvSpPr>
          <p:cNvPr id="142" name="文本框 141"/>
          <p:cNvSpPr txBox="1"/>
          <p:nvPr/>
        </p:nvSpPr>
        <p:spPr>
          <a:xfrm>
            <a:off x="6853460" y="4434340"/>
            <a:ext cx="527709" cy="461665"/>
          </a:xfrm>
          <a:prstGeom prst="rect">
            <a:avLst/>
          </a:prstGeom>
          <a:noFill/>
        </p:spPr>
        <p:txBody>
          <a:bodyPr wrap="none" rtlCol="0">
            <a:spAutoFit/>
          </a:bodyPr>
          <a:lstStyle/>
          <a:p>
            <a:r>
              <a:rPr lang="en-US" altLang="zh-CN" sz="2400" b="1" dirty="0">
                <a:solidFill>
                  <a:schemeClr val="bg1"/>
                </a:solidFill>
                <a:cs typeface="+mn-ea"/>
                <a:sym typeface="+mn-lt"/>
              </a:rPr>
              <a:t>03</a:t>
            </a:r>
            <a:endParaRPr lang="zh-CN" altLang="en-US" sz="2400" b="1" dirty="0">
              <a:solidFill>
                <a:schemeClr val="bg1"/>
              </a:solidFill>
              <a:cs typeface="+mn-ea"/>
              <a:sym typeface="+mn-lt"/>
            </a:endParaRPr>
          </a:p>
        </p:txBody>
      </p:sp>
      <p:sp>
        <p:nvSpPr>
          <p:cNvPr id="8" name="文本框 7"/>
          <p:cNvSpPr txBox="1"/>
          <p:nvPr/>
        </p:nvSpPr>
        <p:spPr>
          <a:xfrm>
            <a:off x="457835" y="944880"/>
            <a:ext cx="2293620" cy="368300"/>
          </a:xfrm>
          <a:prstGeom prst="rect">
            <a:avLst/>
          </a:prstGeom>
          <a:noFill/>
          <a:extLst>
            <a:ext uri="{909E8E84-426E-40DD-AFC4-6F175D3DCCD1}">
              <a14:hiddenFill xmlns:a14="http://schemas.microsoft.com/office/drawing/2010/main">
                <a:solidFill>
                  <a:srgbClr val="9D9AAB"/>
                </a:solidFill>
              </a14:hiddenFill>
            </a:ext>
          </a:extLst>
        </p:spPr>
        <p:txBody>
          <a:bodyPr wrap="square" rtlCol="0">
            <a:noAutofit/>
          </a:bodyPr>
          <a:p>
            <a:pPr algn="ctr"/>
            <a:r>
              <a:rPr lang="zh-CN" altLang="en-US">
                <a:solidFill>
                  <a:schemeClr val="bg1"/>
                </a:solidFill>
              </a:rPr>
              <a:t>管理员管理界面展示</a:t>
            </a:r>
            <a:endParaRPr lang="zh-CN" altLang="en-US">
              <a:solidFill>
                <a:schemeClr val="bg1"/>
              </a:solidFill>
            </a:endParaRPr>
          </a:p>
        </p:txBody>
      </p:sp>
      <p:pic>
        <p:nvPicPr>
          <p:cNvPr id="15" name="图片 12"/>
          <p:cNvPicPr>
            <a:picLocks noChangeAspect="1"/>
          </p:cNvPicPr>
          <p:nvPr/>
        </p:nvPicPr>
        <p:blipFill>
          <a:blip r:embed="rId1"/>
          <a:stretch>
            <a:fillRect/>
          </a:stretch>
        </p:blipFill>
        <p:spPr>
          <a:xfrm>
            <a:off x="1259840" y="1699260"/>
            <a:ext cx="4637405" cy="3545840"/>
          </a:xfrm>
          <a:prstGeom prst="rect">
            <a:avLst/>
          </a:prstGeom>
          <a:noFill/>
          <a:ln>
            <a:noFill/>
          </a:ln>
        </p:spPr>
      </p:pic>
      <p:pic>
        <p:nvPicPr>
          <p:cNvPr id="16" name="图片 13"/>
          <p:cNvPicPr>
            <a:picLocks noChangeAspect="1"/>
          </p:cNvPicPr>
          <p:nvPr/>
        </p:nvPicPr>
        <p:blipFill>
          <a:blip r:embed="rId2"/>
          <a:stretch>
            <a:fillRect/>
          </a:stretch>
        </p:blipFill>
        <p:spPr>
          <a:xfrm>
            <a:off x="6202045" y="1699260"/>
            <a:ext cx="4632325" cy="3546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4944" y="-1748697"/>
            <a:ext cx="2500783" cy="4318114"/>
            <a:chOff x="-374944" y="-1748697"/>
            <a:chExt cx="2500783" cy="4318114"/>
          </a:xfrm>
        </p:grpSpPr>
        <p:sp>
          <p:nvSpPr>
            <p:cNvPr id="3" name="矩形: 圆角 2"/>
            <p:cNvSpPr/>
            <p:nvPr/>
          </p:nvSpPr>
          <p:spPr>
            <a:xfrm rot="19056966">
              <a:off x="-374944" y="-1649268"/>
              <a:ext cx="207479" cy="2824914"/>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rot="19056966">
              <a:off x="445790" y="-7239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rot="19056966">
              <a:off x="573338" y="-1080956"/>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rot="19056966">
              <a:off x="1188799" y="-96087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rot="19056966">
              <a:off x="1013473" y="-174869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p:cNvSpPr/>
            <p:nvPr/>
          </p:nvSpPr>
          <p:spPr>
            <a:xfrm rot="19056966">
              <a:off x="-313993" y="-27982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p:cNvSpPr/>
            <p:nvPr/>
          </p:nvSpPr>
          <p:spPr>
            <a:xfrm rot="19056966">
              <a:off x="1931808" y="-1320908"/>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p:cNvSpPr/>
          <p:nvPr/>
        </p:nvSpPr>
        <p:spPr>
          <a:xfrm>
            <a:off x="8942496" y="0"/>
            <a:ext cx="3252186" cy="6858000"/>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6" name="组合 15"/>
          <p:cNvGrpSpPr/>
          <p:nvPr/>
        </p:nvGrpSpPr>
        <p:grpSpPr>
          <a:xfrm>
            <a:off x="4449526" y="2198325"/>
            <a:ext cx="1051670" cy="1038425"/>
            <a:chOff x="4003103" y="1620496"/>
            <a:chExt cx="1051670" cy="1038425"/>
          </a:xfrm>
        </p:grpSpPr>
        <p:sp>
          <p:nvSpPr>
            <p:cNvPr id="11" name="文本框 10"/>
            <p:cNvSpPr txBox="1"/>
            <p:nvPr/>
          </p:nvSpPr>
          <p:spPr>
            <a:xfrm>
              <a:off x="4003103" y="1620496"/>
              <a:ext cx="954107" cy="923330"/>
            </a:xfrm>
            <a:prstGeom prst="rect">
              <a:avLst/>
            </a:prstGeom>
            <a:noFill/>
          </p:spPr>
          <p:txBody>
            <a:bodyPr wrap="none" rtlCol="0">
              <a:spAutoFit/>
            </a:bodyPr>
            <a:lstStyle/>
            <a:p>
              <a:r>
                <a:rPr lang="en-US" altLang="zh-CN" sz="5400" b="1" dirty="0">
                  <a:solidFill>
                    <a:srgbClr val="948C89"/>
                  </a:solidFill>
                  <a:cs typeface="+mn-ea"/>
                  <a:sym typeface="+mn-lt"/>
                </a:rPr>
                <a:t>02</a:t>
              </a:r>
              <a:endParaRPr lang="zh-CN" altLang="en-US" sz="5400" b="1" dirty="0">
                <a:solidFill>
                  <a:srgbClr val="948C89"/>
                </a:solidFill>
                <a:cs typeface="+mn-ea"/>
                <a:sym typeface="+mn-lt"/>
              </a:endParaRPr>
            </a:p>
          </p:txBody>
        </p:sp>
        <p:sp>
          <p:nvSpPr>
            <p:cNvPr id="12" name="文本框 11"/>
            <p:cNvSpPr txBox="1"/>
            <p:nvPr/>
          </p:nvSpPr>
          <p:spPr>
            <a:xfrm>
              <a:off x="4023722" y="2289589"/>
              <a:ext cx="1031051" cy="369332"/>
            </a:xfrm>
            <a:prstGeom prst="rect">
              <a:avLst/>
            </a:prstGeom>
            <a:noFill/>
          </p:spPr>
          <p:txBody>
            <a:bodyPr wrap="none" rtlCol="0">
              <a:spAutoFit/>
            </a:bodyPr>
            <a:lstStyle/>
            <a:p>
              <a:r>
                <a:rPr lang="en-US" altLang="zh-CN" dirty="0">
                  <a:solidFill>
                    <a:srgbClr val="948C89"/>
                  </a:solidFill>
                  <a:cs typeface="+mn-ea"/>
                  <a:sym typeface="+mn-lt"/>
                </a:rPr>
                <a:t>Part two</a:t>
              </a:r>
              <a:endParaRPr lang="zh-CN" altLang="en-US" dirty="0">
                <a:solidFill>
                  <a:srgbClr val="948C89"/>
                </a:solidFill>
                <a:cs typeface="+mn-ea"/>
                <a:sym typeface="+mn-lt"/>
              </a:endParaRPr>
            </a:p>
          </p:txBody>
        </p:sp>
      </p:grpSp>
      <p:grpSp>
        <p:nvGrpSpPr>
          <p:cNvPr id="13" name="组合 12"/>
          <p:cNvGrpSpPr/>
          <p:nvPr/>
        </p:nvGrpSpPr>
        <p:grpSpPr>
          <a:xfrm>
            <a:off x="2548951" y="3205973"/>
            <a:ext cx="4754880" cy="983476"/>
            <a:chOff x="5494532" y="695627"/>
            <a:chExt cx="4754880" cy="983476"/>
          </a:xfrm>
        </p:grpSpPr>
        <p:sp>
          <p:nvSpPr>
            <p:cNvPr id="14" name="文本框 13"/>
            <p:cNvSpPr txBox="1"/>
            <p:nvPr/>
          </p:nvSpPr>
          <p:spPr>
            <a:xfrm>
              <a:off x="5494532" y="695627"/>
              <a:ext cx="4754880" cy="706755"/>
            </a:xfrm>
            <a:prstGeom prst="rect">
              <a:avLst/>
            </a:prstGeom>
            <a:noFill/>
          </p:spPr>
          <p:txBody>
            <a:bodyPr wrap="none" rtlCol="0">
              <a:spAutoFit/>
            </a:bodyPr>
            <a:lstStyle/>
            <a:p>
              <a:pPr algn="l"/>
              <a:r>
                <a:rPr lang="zh-CN" altLang="en-US" sz="4000" b="1" dirty="0">
                  <a:solidFill>
                    <a:srgbClr val="9D9AAB"/>
                  </a:solidFill>
                  <a:cs typeface="+mn-ea"/>
                  <a:sym typeface="+mn-lt"/>
                </a:rPr>
                <a:t>存在问题及解决措施</a:t>
              </a:r>
              <a:endParaRPr lang="zh-CN" altLang="en-US" sz="4000" b="1" spc="600" dirty="0">
                <a:solidFill>
                  <a:srgbClr val="9D9AAB"/>
                </a:solidFill>
                <a:cs typeface="+mn-ea"/>
                <a:sym typeface="+mn-lt"/>
              </a:endParaRPr>
            </a:p>
          </p:txBody>
        </p:sp>
        <p:sp>
          <p:nvSpPr>
            <p:cNvPr id="15" name="文本框 14"/>
            <p:cNvSpPr txBox="1"/>
            <p:nvPr/>
          </p:nvSpPr>
          <p:spPr>
            <a:xfrm>
              <a:off x="7049192" y="1403513"/>
              <a:ext cx="1764030" cy="275590"/>
            </a:xfrm>
            <a:prstGeom prst="rect">
              <a:avLst/>
            </a:prstGeom>
            <a:noFill/>
          </p:spPr>
          <p:txBody>
            <a:bodyPr wrap="none" rtlCol="0">
              <a:spAutoFit/>
            </a:bodyPr>
            <a:lstStyle/>
            <a:p>
              <a:pPr algn="l"/>
              <a:r>
                <a:rPr lang="en-US" altLang="zh-CN" sz="1200" dirty="0">
                  <a:solidFill>
                    <a:srgbClr val="9D9AAB"/>
                  </a:solidFill>
                  <a:cs typeface="+mn-ea"/>
                  <a:sym typeface="+mn-lt"/>
                </a:rPr>
                <a:t>Problems and solutions</a:t>
              </a:r>
              <a:endParaRPr lang="zh-CN" altLang="en-US" sz="1200" dirty="0">
                <a:solidFill>
                  <a:srgbClr val="9D9AAB"/>
                </a:solidFill>
                <a:cs typeface="+mn-ea"/>
                <a:sym typeface="+mn-lt"/>
              </a:endParaRPr>
            </a:p>
          </p:txBody>
        </p:sp>
      </p:grpSp>
      <p:grpSp>
        <p:nvGrpSpPr>
          <p:cNvPr id="21" name="组合 20"/>
          <p:cNvGrpSpPr/>
          <p:nvPr/>
        </p:nvGrpSpPr>
        <p:grpSpPr>
          <a:xfrm>
            <a:off x="-216978" y="-681051"/>
            <a:ext cx="7602434" cy="7800527"/>
            <a:chOff x="-224465" y="-674213"/>
            <a:chExt cx="7602434" cy="7800527"/>
          </a:xfrm>
        </p:grpSpPr>
        <p:sp>
          <p:nvSpPr>
            <p:cNvPr id="22" name="椭圆 21"/>
            <p:cNvSpPr/>
            <p:nvPr/>
          </p:nvSpPr>
          <p:spPr>
            <a:xfrm>
              <a:off x="159129" y="2008283"/>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4231558" y="2088999"/>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椭圆 23"/>
            <p:cNvSpPr/>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66" y="0"/>
            <a:ext cx="12195366" cy="747132"/>
            <a:chOff x="-3366" y="0"/>
            <a:chExt cx="12195366" cy="747132"/>
          </a:xfrm>
        </p:grpSpPr>
        <p:sp>
          <p:nvSpPr>
            <p:cNvPr id="3" name="矩形 2"/>
            <p:cNvSpPr/>
            <p:nvPr/>
          </p:nvSpPr>
          <p:spPr>
            <a:xfrm>
              <a:off x="0" y="0"/>
              <a:ext cx="12192000" cy="747132"/>
            </a:xfrm>
            <a:prstGeom prst="rect">
              <a:avLst/>
            </a:prstGeom>
            <a:solidFill>
              <a:srgbClr val="D7CFCD">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平行四边形 2"/>
            <p:cNvSpPr/>
            <p:nvPr/>
          </p:nvSpPr>
          <p:spPr>
            <a:xfrm>
              <a:off x="-3366" y="0"/>
              <a:ext cx="3248371" cy="747132"/>
            </a:xfrm>
            <a:custGeom>
              <a:avLst/>
              <a:gdLst>
                <a:gd name="connsiteX0" fmla="*/ 0 w 5742878"/>
                <a:gd name="connsiteY0" fmla="*/ 747132 h 747132"/>
                <a:gd name="connsiteX1" fmla="*/ 186783 w 5742878"/>
                <a:gd name="connsiteY1" fmla="*/ 0 h 747132"/>
                <a:gd name="connsiteX2" fmla="*/ 5742878 w 5742878"/>
                <a:gd name="connsiteY2" fmla="*/ 0 h 747132"/>
                <a:gd name="connsiteX3" fmla="*/ 5556095 w 5742878"/>
                <a:gd name="connsiteY3" fmla="*/ 747132 h 747132"/>
                <a:gd name="connsiteX4" fmla="*/ 0 w 5742878"/>
                <a:gd name="connsiteY4" fmla="*/ 747132 h 747132"/>
                <a:gd name="connsiteX0-1" fmla="*/ 0 w 5742878"/>
                <a:gd name="connsiteY0-2" fmla="*/ 747132 h 747132"/>
                <a:gd name="connsiteX1-3" fmla="*/ 8363 w 5742878"/>
                <a:gd name="connsiteY1-4" fmla="*/ 0 h 747132"/>
                <a:gd name="connsiteX2-5" fmla="*/ 5742878 w 5742878"/>
                <a:gd name="connsiteY2-6" fmla="*/ 0 h 747132"/>
                <a:gd name="connsiteX3-7" fmla="*/ 5556095 w 5742878"/>
                <a:gd name="connsiteY3-8" fmla="*/ 747132 h 747132"/>
                <a:gd name="connsiteX4-9" fmla="*/ 0 w 5742878"/>
                <a:gd name="connsiteY4-10" fmla="*/ 747132 h 747132"/>
                <a:gd name="connsiteX0-11" fmla="*/ 14213 w 5757091"/>
                <a:gd name="connsiteY0-12" fmla="*/ 747132 h 747132"/>
                <a:gd name="connsiteX1-13" fmla="*/ 273 w 5757091"/>
                <a:gd name="connsiteY1-14" fmla="*/ 33454 h 747132"/>
                <a:gd name="connsiteX2-15" fmla="*/ 5757091 w 5757091"/>
                <a:gd name="connsiteY2-16" fmla="*/ 0 h 747132"/>
                <a:gd name="connsiteX3-17" fmla="*/ 5570308 w 5757091"/>
                <a:gd name="connsiteY3-18" fmla="*/ 747132 h 747132"/>
                <a:gd name="connsiteX4-19" fmla="*/ 14213 w 5757091"/>
                <a:gd name="connsiteY4-20" fmla="*/ 747132 h 747132"/>
                <a:gd name="connsiteX0-21" fmla="*/ 3366 w 5746244"/>
                <a:gd name="connsiteY0-22" fmla="*/ 747132 h 747132"/>
                <a:gd name="connsiteX1-23" fmla="*/ 578 w 5746244"/>
                <a:gd name="connsiteY1-24" fmla="*/ 1 h 747132"/>
                <a:gd name="connsiteX2-25" fmla="*/ 5746244 w 5746244"/>
                <a:gd name="connsiteY2-26" fmla="*/ 0 h 747132"/>
                <a:gd name="connsiteX3-27" fmla="*/ 5559461 w 5746244"/>
                <a:gd name="connsiteY3-28" fmla="*/ 747132 h 747132"/>
                <a:gd name="connsiteX4-29" fmla="*/ 3366 w 5746244"/>
                <a:gd name="connsiteY4-30" fmla="*/ 747132 h 7471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46244" h="747132">
                  <a:moveTo>
                    <a:pt x="3366" y="747132"/>
                  </a:moveTo>
                  <a:cubicBezTo>
                    <a:pt x="6154" y="498088"/>
                    <a:pt x="-2210" y="249045"/>
                    <a:pt x="578" y="1"/>
                  </a:cubicBezTo>
                  <a:lnTo>
                    <a:pt x="5746244" y="0"/>
                  </a:lnTo>
                  <a:lnTo>
                    <a:pt x="5559461" y="747132"/>
                  </a:lnTo>
                  <a:lnTo>
                    <a:pt x="3366" y="747132"/>
                  </a:lnTo>
                  <a:close/>
                </a:path>
              </a:pathLst>
            </a:custGeom>
            <a:solidFill>
              <a:srgbClr val="9D9AA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223081" y="92220"/>
              <a:ext cx="2284427" cy="598135"/>
              <a:chOff x="234232" y="124119"/>
              <a:chExt cx="2284427" cy="598135"/>
            </a:xfrm>
          </p:grpSpPr>
          <p:sp>
            <p:nvSpPr>
              <p:cNvPr id="9" name="文本框 8"/>
              <p:cNvSpPr txBox="1"/>
              <p:nvPr/>
            </p:nvSpPr>
            <p:spPr>
              <a:xfrm>
                <a:off x="234232" y="124119"/>
                <a:ext cx="2284427" cy="460375"/>
              </a:xfrm>
              <a:prstGeom prst="rect">
                <a:avLst/>
              </a:prstGeom>
              <a:noFill/>
            </p:spPr>
            <p:txBody>
              <a:bodyPr wrap="none" rtlCol="0">
                <a:spAutoFit/>
              </a:bodyPr>
              <a:lstStyle/>
              <a:p>
                <a:pPr algn="l"/>
                <a:r>
                  <a:rPr lang="zh-CN" altLang="en-US" sz="2400" b="1" dirty="0">
                    <a:solidFill>
                      <a:schemeClr val="bg1"/>
                    </a:solidFill>
                    <a:cs typeface="+mn-ea"/>
                    <a:sym typeface="+mn-lt"/>
                  </a:rPr>
                  <a:t>存在问题及解决措施</a:t>
                </a:r>
                <a:endParaRPr lang="zh-CN" altLang="en-US" sz="2400" b="1" dirty="0">
                  <a:solidFill>
                    <a:schemeClr val="bg1"/>
                  </a:solidFill>
                  <a:cs typeface="+mn-ea"/>
                  <a:sym typeface="+mn-lt"/>
                </a:endParaRPr>
              </a:p>
            </p:txBody>
          </p:sp>
          <p:sp>
            <p:nvSpPr>
              <p:cNvPr id="10" name="文本框 9"/>
              <p:cNvSpPr txBox="1"/>
              <p:nvPr/>
            </p:nvSpPr>
            <p:spPr>
              <a:xfrm>
                <a:off x="234232" y="461665"/>
                <a:ext cx="1632585" cy="260589"/>
              </a:xfrm>
              <a:prstGeom prst="rect">
                <a:avLst/>
              </a:prstGeom>
              <a:noFill/>
            </p:spPr>
            <p:txBody>
              <a:bodyPr wrap="none" rtlCol="0">
                <a:spAutoFit/>
              </a:bodyPr>
              <a:lstStyle/>
              <a:p>
                <a:pPr algn="l"/>
                <a:r>
                  <a:rPr lang="en-US" altLang="zh-CN" sz="1100" dirty="0">
                    <a:solidFill>
                      <a:schemeClr val="bg1"/>
                    </a:solidFill>
                    <a:cs typeface="+mn-ea"/>
                    <a:sym typeface="+mn-lt"/>
                  </a:rPr>
                  <a:t>Problems and solutions</a:t>
                </a:r>
                <a:endParaRPr lang="en-US" altLang="zh-CN" sz="1100" dirty="0">
                  <a:solidFill>
                    <a:schemeClr val="bg1"/>
                  </a:solidFill>
                  <a:cs typeface="+mn-ea"/>
                  <a:sym typeface="+mn-lt"/>
                </a:endParaRPr>
              </a:p>
            </p:txBody>
          </p:sp>
        </p:grpSp>
      </p:gr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b="8692"/>
          <a:stretch>
            <a:fillRect/>
          </a:stretch>
        </p:blipFill>
        <p:spPr>
          <a:xfrm>
            <a:off x="2103120" y="1047115"/>
            <a:ext cx="1404620" cy="1107440"/>
          </a:xfrm>
          <a:prstGeom prst="rect">
            <a:avLst/>
          </a:prstGeom>
        </p:spPr>
      </p:pic>
      <p:pic>
        <p:nvPicPr>
          <p:cNvPr id="14" name="图片 13"/>
          <p:cNvPicPr>
            <a:picLocks noChangeAspect="1"/>
          </p:cNvPicPr>
          <p:nvPr/>
        </p:nvPicPr>
        <p:blipFill rotWithShape="1">
          <a:blip r:embed="rId2" cstate="print">
            <a:extLst>
              <a:ext uri="{28A0092B-C50C-407E-A947-70E740481C1C}">
                <a14:useLocalDpi xmlns:a14="http://schemas.microsoft.com/office/drawing/2010/main" val="0"/>
              </a:ext>
            </a:extLst>
          </a:blip>
          <a:srcRect t="31197" b="29310"/>
          <a:stretch>
            <a:fillRect/>
          </a:stretch>
        </p:blipFill>
        <p:spPr>
          <a:xfrm>
            <a:off x="2103120" y="3646170"/>
            <a:ext cx="1404620" cy="1098550"/>
          </a:xfrm>
          <a:prstGeom prst="rect">
            <a:avLst/>
          </a:prstGeom>
        </p:spPr>
      </p:pic>
      <p:pic>
        <p:nvPicPr>
          <p:cNvPr id="16" name="图片 15"/>
          <p:cNvPicPr>
            <a:picLocks noChangeAspect="1"/>
          </p:cNvPicPr>
          <p:nvPr/>
        </p:nvPicPr>
        <p:blipFill rotWithShape="1">
          <a:blip r:embed="rId3" cstate="print">
            <a:extLst>
              <a:ext uri="{28A0092B-C50C-407E-A947-70E740481C1C}">
                <a14:useLocalDpi xmlns:a14="http://schemas.microsoft.com/office/drawing/2010/main" val="0"/>
              </a:ext>
            </a:extLst>
          </a:blip>
          <a:srcRect t="35935" b="35451"/>
          <a:stretch>
            <a:fillRect/>
          </a:stretch>
        </p:blipFill>
        <p:spPr>
          <a:xfrm>
            <a:off x="2103120" y="2351405"/>
            <a:ext cx="1404620" cy="1097915"/>
          </a:xfrm>
          <a:prstGeom prst="rect">
            <a:avLst/>
          </a:prstGeom>
        </p:spPr>
      </p:pic>
      <p:sp>
        <p:nvSpPr>
          <p:cNvPr id="15" name="文本框 14"/>
          <p:cNvSpPr txBox="1"/>
          <p:nvPr/>
        </p:nvSpPr>
        <p:spPr>
          <a:xfrm>
            <a:off x="3836035" y="1047115"/>
            <a:ext cx="3597910" cy="1108075"/>
          </a:xfrm>
          <a:prstGeom prst="rect">
            <a:avLst/>
          </a:prstGeom>
          <a:noFill/>
        </p:spPr>
        <p:txBody>
          <a:bodyPr wrap="square">
            <a:noAutofit/>
          </a:bodyPr>
          <a:lstStyle/>
          <a:p>
            <a:pPr algn="l"/>
            <a:r>
              <a:rPr lang="en-US" altLang="zh-CN" sz="1200" dirty="0">
                <a:solidFill>
                  <a:schemeClr val="bg2">
                    <a:lumMod val="50000"/>
                  </a:schemeClr>
                </a:solidFill>
                <a:cs typeface="+mn-ea"/>
                <a:sym typeface="+mn-lt"/>
              </a:rPr>
              <a:t>       </a:t>
            </a:r>
            <a:r>
              <a:rPr lang="zh-CN" altLang="en-US" sz="1200" dirty="0">
                <a:solidFill>
                  <a:schemeClr val="bg2">
                    <a:lumMod val="50000"/>
                  </a:schemeClr>
                </a:solidFill>
                <a:cs typeface="+mn-ea"/>
                <a:sym typeface="+mn-lt"/>
              </a:rPr>
              <a:t>登陆注册模块今后还会有更多新的功能集成其中，比如，验证码验证功能、记住密码功能、登录注册数据格式规范功能等，待系统主体框架全部完成后，将对这些功能做进一步优化和完善。</a:t>
            </a:r>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p:txBody>
      </p:sp>
      <p:sp>
        <p:nvSpPr>
          <p:cNvPr id="17" name="文本框 16"/>
          <p:cNvSpPr txBox="1"/>
          <p:nvPr/>
        </p:nvSpPr>
        <p:spPr>
          <a:xfrm>
            <a:off x="3836035" y="2351405"/>
            <a:ext cx="3597910" cy="1101090"/>
          </a:xfrm>
          <a:prstGeom prst="rect">
            <a:avLst/>
          </a:prstGeom>
          <a:noFill/>
        </p:spPr>
        <p:txBody>
          <a:bodyPr wrap="square">
            <a:noAutofit/>
          </a:bodyPr>
          <a:lstStyle/>
          <a:p>
            <a:r>
              <a:rPr lang="en-US" altLang="zh-CN" sz="1200" dirty="0">
                <a:solidFill>
                  <a:schemeClr val="bg2">
                    <a:lumMod val="50000"/>
                  </a:schemeClr>
                </a:solidFill>
                <a:cs typeface="+mn-ea"/>
                <a:sym typeface="+mn-lt"/>
              </a:rPr>
              <a:t>        </a:t>
            </a:r>
            <a:r>
              <a:rPr lang="zh-CN" altLang="en-US" sz="1200" dirty="0">
                <a:solidFill>
                  <a:schemeClr val="bg2">
                    <a:lumMod val="50000"/>
                  </a:schemeClr>
                </a:solidFill>
                <a:cs typeface="+mn-ea"/>
                <a:sym typeface="+mn-lt"/>
              </a:rPr>
              <a:t>主界面模块待完善功能有：在线订餐模块、订单管理模块和用户信息模块，待系统主体框架全部完成后，将对这些功能做进一步优化和完善。</a:t>
            </a:r>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p:txBody>
      </p:sp>
      <p:sp>
        <p:nvSpPr>
          <p:cNvPr id="18" name="文本框 17"/>
          <p:cNvSpPr txBox="1"/>
          <p:nvPr/>
        </p:nvSpPr>
        <p:spPr>
          <a:xfrm>
            <a:off x="3836035" y="3648710"/>
            <a:ext cx="3431540" cy="1101090"/>
          </a:xfrm>
          <a:prstGeom prst="rect">
            <a:avLst/>
          </a:prstGeom>
          <a:noFill/>
        </p:spPr>
        <p:txBody>
          <a:bodyPr wrap="square">
            <a:noAutofit/>
          </a:bodyPr>
          <a:lstStyle/>
          <a:p>
            <a:r>
              <a:rPr lang="en-US" altLang="zh-CN" sz="1200" dirty="0">
                <a:solidFill>
                  <a:schemeClr val="bg2">
                    <a:lumMod val="50000"/>
                  </a:schemeClr>
                </a:solidFill>
                <a:cs typeface="+mn-ea"/>
                <a:sym typeface="+mn-lt"/>
              </a:rPr>
              <a:t>       </a:t>
            </a:r>
            <a:r>
              <a:rPr lang="zh-CN" altLang="en-US" sz="1200" dirty="0">
                <a:solidFill>
                  <a:schemeClr val="bg2">
                    <a:lumMod val="50000"/>
                  </a:schemeClr>
                </a:solidFill>
                <a:cs typeface="+mn-ea"/>
                <a:sym typeface="+mn-lt"/>
              </a:rPr>
              <a:t>系统轮播图功能可能会添加文本信息窗口界面供管理员添加系统文字公告使用，该轮播图当前实现了单一封装功能的开发，后续还需将功能嵌入系统主界面中，待进一步完善系统时实现该功能。</a:t>
            </a:r>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p:txBody>
      </p:sp>
      <p:sp>
        <p:nvSpPr>
          <p:cNvPr id="28" name="任意多边形: 形状 27"/>
          <p:cNvSpPr/>
          <p:nvPr/>
        </p:nvSpPr>
        <p:spPr>
          <a:xfrm>
            <a:off x="8074063" y="2154798"/>
            <a:ext cx="4125657" cy="2548403"/>
          </a:xfrm>
          <a:custGeom>
            <a:avLst/>
            <a:gdLst>
              <a:gd name="connsiteX0" fmla="*/ 1044223 w 3381024"/>
              <a:gd name="connsiteY0" fmla="*/ 0 h 2088446"/>
              <a:gd name="connsiteX1" fmla="*/ 1044243 w 3381024"/>
              <a:gd name="connsiteY1" fmla="*/ 1 h 2088446"/>
              <a:gd name="connsiteX2" fmla="*/ 3381024 w 3381024"/>
              <a:gd name="connsiteY2" fmla="*/ 1 h 2088446"/>
              <a:gd name="connsiteX3" fmla="*/ 3381024 w 3381024"/>
              <a:gd name="connsiteY3" fmla="*/ 2088446 h 2088446"/>
              <a:gd name="connsiteX4" fmla="*/ 1044223 w 3381024"/>
              <a:gd name="connsiteY4" fmla="*/ 2088446 h 2088446"/>
              <a:gd name="connsiteX5" fmla="*/ 0 w 3381024"/>
              <a:gd name="connsiteY5" fmla="*/ 1044223 h 2088446"/>
              <a:gd name="connsiteX6" fmla="*/ 1044223 w 3381024"/>
              <a:gd name="connsiteY6" fmla="*/ 0 h 208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1024" h="2088446">
                <a:moveTo>
                  <a:pt x="1044223" y="0"/>
                </a:moveTo>
                <a:lnTo>
                  <a:pt x="1044243" y="1"/>
                </a:lnTo>
                <a:lnTo>
                  <a:pt x="3381024" y="1"/>
                </a:lnTo>
                <a:lnTo>
                  <a:pt x="3381024" y="2088446"/>
                </a:lnTo>
                <a:lnTo>
                  <a:pt x="1044223" y="2088446"/>
                </a:lnTo>
                <a:cubicBezTo>
                  <a:pt x="467515" y="2088446"/>
                  <a:pt x="0" y="1620931"/>
                  <a:pt x="0" y="1044223"/>
                </a:cubicBezTo>
                <a:cubicBezTo>
                  <a:pt x="0" y="467515"/>
                  <a:pt x="467515" y="0"/>
                  <a:pt x="1044223" y="0"/>
                </a:cubicBezTo>
                <a:close/>
              </a:path>
            </a:pathLst>
          </a:custGeom>
          <a:blipFill dpi="0" rotWithShape="1">
            <a:blip r:embed="rId4"/>
            <a:srcRect/>
            <a:tile tx="0" ty="0" sx="100000" sy="100000" flip="none" algn="tl"/>
          </a:blipFill>
          <a:ln w="25400">
            <a:solidFill>
              <a:srgbClr val="9D9AA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cs typeface="+mn-ea"/>
              <a:sym typeface="+mn-lt"/>
            </a:endParaRPr>
          </a:p>
        </p:txBody>
      </p:sp>
      <p:pic>
        <p:nvPicPr>
          <p:cNvPr id="13" name="图片 12" descr="下载"/>
          <p:cNvPicPr>
            <a:picLocks noChangeAspect="1"/>
          </p:cNvPicPr>
          <p:nvPr/>
        </p:nvPicPr>
        <p:blipFill>
          <a:blip r:embed="rId5"/>
          <a:stretch>
            <a:fillRect/>
          </a:stretch>
        </p:blipFill>
        <p:spPr>
          <a:xfrm>
            <a:off x="2103120" y="5056505"/>
            <a:ext cx="1404620" cy="1316990"/>
          </a:xfrm>
          <a:prstGeom prst="rect">
            <a:avLst/>
          </a:prstGeom>
        </p:spPr>
      </p:pic>
      <p:sp>
        <p:nvSpPr>
          <p:cNvPr id="19" name="文本框 18"/>
          <p:cNvSpPr txBox="1"/>
          <p:nvPr/>
        </p:nvSpPr>
        <p:spPr>
          <a:xfrm>
            <a:off x="3836035" y="5056505"/>
            <a:ext cx="3431540" cy="1101090"/>
          </a:xfrm>
          <a:prstGeom prst="rect">
            <a:avLst/>
          </a:prstGeom>
          <a:noFill/>
        </p:spPr>
        <p:txBody>
          <a:bodyPr wrap="square">
            <a:noAutofit/>
          </a:bodyPr>
          <a:p>
            <a:r>
              <a:rPr lang="en-US" altLang="zh-CN" sz="1200" dirty="0">
                <a:solidFill>
                  <a:schemeClr val="bg2">
                    <a:lumMod val="50000"/>
                  </a:schemeClr>
                </a:solidFill>
                <a:cs typeface="+mn-ea"/>
                <a:sym typeface="+mn-lt"/>
              </a:rPr>
              <a:t>       </a:t>
            </a:r>
            <a:r>
              <a:rPr lang="zh-CN" altLang="en-US" sz="1200" dirty="0">
                <a:solidFill>
                  <a:schemeClr val="bg2">
                    <a:lumMod val="50000"/>
                  </a:schemeClr>
                </a:solidFill>
                <a:cs typeface="+mn-ea"/>
                <a:sym typeface="+mn-lt"/>
              </a:rPr>
              <a:t>管理员界面模块已有功能过于单一，功能进一步完善需要在后续研发中完成订餐模块、订单模块和用户信息模块后，再对管理界面模块进行进一步对应的扩展。</a:t>
            </a:r>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4944" y="-1748697"/>
            <a:ext cx="2500783" cy="4318114"/>
            <a:chOff x="-374944" y="-1748697"/>
            <a:chExt cx="2500783" cy="4318114"/>
          </a:xfrm>
        </p:grpSpPr>
        <p:sp>
          <p:nvSpPr>
            <p:cNvPr id="3" name="矩形: 圆角 2"/>
            <p:cNvSpPr/>
            <p:nvPr/>
          </p:nvSpPr>
          <p:spPr>
            <a:xfrm rot="19056966">
              <a:off x="-374944" y="-1649268"/>
              <a:ext cx="207479" cy="2824914"/>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rot="19056966">
              <a:off x="445790" y="-7239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rot="19056966">
              <a:off x="573338" y="-1080956"/>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rot="19056966">
              <a:off x="1188799" y="-96087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rot="19056966">
              <a:off x="1013473" y="-174869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p:cNvSpPr/>
            <p:nvPr/>
          </p:nvSpPr>
          <p:spPr>
            <a:xfrm rot="19056966">
              <a:off x="-313993" y="-27982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p:cNvSpPr/>
            <p:nvPr/>
          </p:nvSpPr>
          <p:spPr>
            <a:xfrm rot="19056966">
              <a:off x="1931808" y="-1320908"/>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p:cNvSpPr/>
          <p:nvPr/>
        </p:nvSpPr>
        <p:spPr>
          <a:xfrm>
            <a:off x="8942496" y="0"/>
            <a:ext cx="3252186" cy="6858000"/>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4449526" y="2198325"/>
            <a:ext cx="1218383" cy="1038425"/>
            <a:chOff x="4003103" y="1620496"/>
            <a:chExt cx="1218383" cy="1038425"/>
          </a:xfrm>
        </p:grpSpPr>
        <p:sp>
          <p:nvSpPr>
            <p:cNvPr id="11" name="文本框 10"/>
            <p:cNvSpPr txBox="1"/>
            <p:nvPr/>
          </p:nvSpPr>
          <p:spPr>
            <a:xfrm>
              <a:off x="4003103" y="1620496"/>
              <a:ext cx="954107" cy="923330"/>
            </a:xfrm>
            <a:prstGeom prst="rect">
              <a:avLst/>
            </a:prstGeom>
            <a:noFill/>
          </p:spPr>
          <p:txBody>
            <a:bodyPr wrap="none" rtlCol="0">
              <a:spAutoFit/>
            </a:bodyPr>
            <a:lstStyle/>
            <a:p>
              <a:r>
                <a:rPr lang="en-US" altLang="zh-CN" sz="5400" b="1" dirty="0">
                  <a:solidFill>
                    <a:srgbClr val="948C89"/>
                  </a:solidFill>
                  <a:cs typeface="+mn-ea"/>
                  <a:sym typeface="+mn-lt"/>
                </a:rPr>
                <a:t>03</a:t>
              </a:r>
              <a:endParaRPr lang="zh-CN" altLang="en-US" sz="5400" b="1" dirty="0">
                <a:solidFill>
                  <a:srgbClr val="948C89"/>
                </a:solidFill>
                <a:cs typeface="+mn-ea"/>
                <a:sym typeface="+mn-lt"/>
              </a:endParaRPr>
            </a:p>
          </p:txBody>
        </p:sp>
        <p:sp>
          <p:nvSpPr>
            <p:cNvPr id="12" name="文本框 11"/>
            <p:cNvSpPr txBox="1"/>
            <p:nvPr/>
          </p:nvSpPr>
          <p:spPr>
            <a:xfrm>
              <a:off x="4023722" y="2289589"/>
              <a:ext cx="1197764" cy="369332"/>
            </a:xfrm>
            <a:prstGeom prst="rect">
              <a:avLst/>
            </a:prstGeom>
            <a:noFill/>
          </p:spPr>
          <p:txBody>
            <a:bodyPr wrap="none" rtlCol="0">
              <a:spAutoFit/>
            </a:bodyPr>
            <a:lstStyle/>
            <a:p>
              <a:r>
                <a:rPr lang="en-US" altLang="zh-CN" dirty="0">
                  <a:solidFill>
                    <a:srgbClr val="948C89"/>
                  </a:solidFill>
                  <a:cs typeface="+mn-ea"/>
                  <a:sym typeface="+mn-lt"/>
                </a:rPr>
                <a:t>Part three</a:t>
              </a:r>
              <a:endParaRPr lang="zh-CN" altLang="en-US" dirty="0">
                <a:solidFill>
                  <a:srgbClr val="948C89"/>
                </a:solidFill>
                <a:cs typeface="+mn-ea"/>
                <a:sym typeface="+mn-lt"/>
              </a:endParaRPr>
            </a:p>
          </p:txBody>
        </p:sp>
      </p:grpSp>
      <p:grpSp>
        <p:nvGrpSpPr>
          <p:cNvPr id="13" name="组合 12"/>
          <p:cNvGrpSpPr/>
          <p:nvPr/>
        </p:nvGrpSpPr>
        <p:grpSpPr>
          <a:xfrm>
            <a:off x="3082986" y="3205973"/>
            <a:ext cx="3688080" cy="982206"/>
            <a:chOff x="5494532" y="695627"/>
            <a:chExt cx="3688080" cy="982206"/>
          </a:xfrm>
        </p:grpSpPr>
        <p:sp>
          <p:nvSpPr>
            <p:cNvPr id="14" name="文本框 13"/>
            <p:cNvSpPr txBox="1"/>
            <p:nvPr/>
          </p:nvSpPr>
          <p:spPr>
            <a:xfrm>
              <a:off x="5494532" y="695627"/>
              <a:ext cx="3688080" cy="706755"/>
            </a:xfrm>
            <a:prstGeom prst="rect">
              <a:avLst/>
            </a:prstGeom>
            <a:noFill/>
          </p:spPr>
          <p:txBody>
            <a:bodyPr wrap="none" rtlCol="0">
              <a:spAutoFit/>
            </a:bodyPr>
            <a:lstStyle/>
            <a:p>
              <a:pPr algn="l"/>
              <a:r>
                <a:rPr lang="zh-CN" altLang="en-US" sz="4000" b="1" spc="600" dirty="0">
                  <a:solidFill>
                    <a:srgbClr val="9D9AAB"/>
                  </a:solidFill>
                  <a:cs typeface="+mn-ea"/>
                  <a:sym typeface="+mn-lt"/>
                </a:rPr>
                <a:t>后期工作安排</a:t>
              </a:r>
              <a:endParaRPr lang="zh-CN" altLang="en-US" sz="4000" b="1" spc="600" dirty="0">
                <a:solidFill>
                  <a:srgbClr val="9D9AAB"/>
                </a:solidFill>
                <a:cs typeface="+mn-ea"/>
                <a:sym typeface="+mn-lt"/>
              </a:endParaRPr>
            </a:p>
          </p:txBody>
        </p:sp>
        <p:sp>
          <p:nvSpPr>
            <p:cNvPr id="15" name="文本框 14"/>
            <p:cNvSpPr txBox="1"/>
            <p:nvPr/>
          </p:nvSpPr>
          <p:spPr>
            <a:xfrm>
              <a:off x="6401492" y="1402243"/>
              <a:ext cx="1874520" cy="275590"/>
            </a:xfrm>
            <a:prstGeom prst="rect">
              <a:avLst/>
            </a:prstGeom>
            <a:noFill/>
          </p:spPr>
          <p:txBody>
            <a:bodyPr wrap="none" rtlCol="0">
              <a:spAutoFit/>
            </a:bodyPr>
            <a:lstStyle/>
            <a:p>
              <a:pPr algn="l"/>
              <a:r>
                <a:rPr lang="en-US" altLang="zh-CN" sz="1200" dirty="0">
                  <a:solidFill>
                    <a:srgbClr val="9D9AAB"/>
                  </a:solidFill>
                  <a:cs typeface="+mn-ea"/>
                  <a:sym typeface="+mn-lt"/>
                </a:rPr>
                <a:t>Later work arrangements</a:t>
              </a:r>
              <a:endParaRPr lang="zh-CN" altLang="en-US" sz="1200" dirty="0">
                <a:solidFill>
                  <a:srgbClr val="9D9AAB"/>
                </a:solidFill>
                <a:cs typeface="+mn-ea"/>
                <a:sym typeface="+mn-lt"/>
              </a:endParaRPr>
            </a:p>
          </p:txBody>
        </p:sp>
      </p:grpSp>
      <p:grpSp>
        <p:nvGrpSpPr>
          <p:cNvPr id="21" name="组合 20"/>
          <p:cNvGrpSpPr/>
          <p:nvPr/>
        </p:nvGrpSpPr>
        <p:grpSpPr>
          <a:xfrm>
            <a:off x="-122017" y="-778609"/>
            <a:ext cx="8157726" cy="7800527"/>
            <a:chOff x="-224465" y="-674213"/>
            <a:chExt cx="8157726" cy="7800527"/>
          </a:xfrm>
        </p:grpSpPr>
        <p:sp>
          <p:nvSpPr>
            <p:cNvPr id="22" name="椭圆 21"/>
            <p:cNvSpPr/>
            <p:nvPr/>
          </p:nvSpPr>
          <p:spPr>
            <a:xfrm>
              <a:off x="159129" y="2008283"/>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4786850" y="2267536"/>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椭圆 23"/>
            <p:cNvSpPr/>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26171" y="-196757"/>
            <a:ext cx="2500783" cy="4318114"/>
            <a:chOff x="-374944" y="-1748697"/>
            <a:chExt cx="2500783" cy="4318114"/>
          </a:xfrm>
        </p:grpSpPr>
        <p:sp>
          <p:nvSpPr>
            <p:cNvPr id="3" name="矩形: 圆角 7"/>
            <p:cNvSpPr/>
            <p:nvPr>
              <p:custDataLst>
                <p:tags r:id="rId1"/>
              </p:custDataLst>
            </p:nvPr>
          </p:nvSpPr>
          <p:spPr>
            <a:xfrm rot="19056966">
              <a:off x="-374944" y="-1649268"/>
              <a:ext cx="207479" cy="2824914"/>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 name="矩形: 圆角 1"/>
            <p:cNvSpPr/>
            <p:nvPr>
              <p:custDataLst>
                <p:tags r:id="rId2"/>
              </p:custDataLst>
            </p:nvPr>
          </p:nvSpPr>
          <p:spPr>
            <a:xfrm rot="19056966">
              <a:off x="445790" y="-7239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0" name="矩形: 圆角 9"/>
            <p:cNvSpPr/>
            <p:nvPr>
              <p:custDataLst>
                <p:tags r:id="rId3"/>
              </p:custDataLst>
            </p:nvPr>
          </p:nvSpPr>
          <p:spPr>
            <a:xfrm rot="19056966">
              <a:off x="573338" y="-1080956"/>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 name="矩形: 圆角 10"/>
            <p:cNvSpPr/>
            <p:nvPr>
              <p:custDataLst>
                <p:tags r:id="rId4"/>
              </p:custDataLst>
            </p:nvPr>
          </p:nvSpPr>
          <p:spPr>
            <a:xfrm rot="19056966">
              <a:off x="1188799" y="-96087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6" name="矩形: 圆角 12"/>
            <p:cNvSpPr/>
            <p:nvPr>
              <p:custDataLst>
                <p:tags r:id="rId5"/>
              </p:custDataLst>
            </p:nvPr>
          </p:nvSpPr>
          <p:spPr>
            <a:xfrm rot="19056966">
              <a:off x="1013473" y="-174869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7" name="矩形: 圆角 13"/>
            <p:cNvSpPr/>
            <p:nvPr>
              <p:custDataLst>
                <p:tags r:id="rId6"/>
              </p:custDataLst>
            </p:nvPr>
          </p:nvSpPr>
          <p:spPr>
            <a:xfrm rot="19056966">
              <a:off x="-313993" y="-27982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2" name="矩形: 圆角 14"/>
            <p:cNvSpPr/>
            <p:nvPr>
              <p:custDataLst>
                <p:tags r:id="rId7"/>
              </p:custDataLst>
            </p:nvPr>
          </p:nvSpPr>
          <p:spPr>
            <a:xfrm rot="19056966">
              <a:off x="1931808" y="-1320908"/>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pSp>
        <p:nvGrpSpPr>
          <p:cNvPr id="13" name="组合 12"/>
          <p:cNvGrpSpPr/>
          <p:nvPr/>
        </p:nvGrpSpPr>
        <p:grpSpPr>
          <a:xfrm>
            <a:off x="-3366" y="0"/>
            <a:ext cx="12195366" cy="747132"/>
            <a:chOff x="-3366" y="0"/>
            <a:chExt cx="12195366" cy="747132"/>
          </a:xfrm>
        </p:grpSpPr>
        <p:sp>
          <p:nvSpPr>
            <p:cNvPr id="14" name="矩形 13"/>
            <p:cNvSpPr/>
            <p:nvPr/>
          </p:nvSpPr>
          <p:spPr>
            <a:xfrm>
              <a:off x="0" y="0"/>
              <a:ext cx="12192000" cy="747132"/>
            </a:xfrm>
            <a:prstGeom prst="rect">
              <a:avLst/>
            </a:prstGeom>
            <a:solidFill>
              <a:srgbClr val="D7CFCD">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平行四边形 2"/>
            <p:cNvSpPr/>
            <p:nvPr/>
          </p:nvSpPr>
          <p:spPr>
            <a:xfrm>
              <a:off x="-3366" y="0"/>
              <a:ext cx="3248371" cy="747132"/>
            </a:xfrm>
            <a:custGeom>
              <a:avLst/>
              <a:gdLst>
                <a:gd name="connsiteX0" fmla="*/ 0 w 5742878"/>
                <a:gd name="connsiteY0" fmla="*/ 747132 h 747132"/>
                <a:gd name="connsiteX1" fmla="*/ 186783 w 5742878"/>
                <a:gd name="connsiteY1" fmla="*/ 0 h 747132"/>
                <a:gd name="connsiteX2" fmla="*/ 5742878 w 5742878"/>
                <a:gd name="connsiteY2" fmla="*/ 0 h 747132"/>
                <a:gd name="connsiteX3" fmla="*/ 5556095 w 5742878"/>
                <a:gd name="connsiteY3" fmla="*/ 747132 h 747132"/>
                <a:gd name="connsiteX4" fmla="*/ 0 w 5742878"/>
                <a:gd name="connsiteY4" fmla="*/ 747132 h 747132"/>
                <a:gd name="connsiteX0-1" fmla="*/ 0 w 5742878"/>
                <a:gd name="connsiteY0-2" fmla="*/ 747132 h 747132"/>
                <a:gd name="connsiteX1-3" fmla="*/ 8363 w 5742878"/>
                <a:gd name="connsiteY1-4" fmla="*/ 0 h 747132"/>
                <a:gd name="connsiteX2-5" fmla="*/ 5742878 w 5742878"/>
                <a:gd name="connsiteY2-6" fmla="*/ 0 h 747132"/>
                <a:gd name="connsiteX3-7" fmla="*/ 5556095 w 5742878"/>
                <a:gd name="connsiteY3-8" fmla="*/ 747132 h 747132"/>
                <a:gd name="connsiteX4-9" fmla="*/ 0 w 5742878"/>
                <a:gd name="connsiteY4-10" fmla="*/ 747132 h 747132"/>
                <a:gd name="connsiteX0-11" fmla="*/ 14213 w 5757091"/>
                <a:gd name="connsiteY0-12" fmla="*/ 747132 h 747132"/>
                <a:gd name="connsiteX1-13" fmla="*/ 273 w 5757091"/>
                <a:gd name="connsiteY1-14" fmla="*/ 33454 h 747132"/>
                <a:gd name="connsiteX2-15" fmla="*/ 5757091 w 5757091"/>
                <a:gd name="connsiteY2-16" fmla="*/ 0 h 747132"/>
                <a:gd name="connsiteX3-17" fmla="*/ 5570308 w 5757091"/>
                <a:gd name="connsiteY3-18" fmla="*/ 747132 h 747132"/>
                <a:gd name="connsiteX4-19" fmla="*/ 14213 w 5757091"/>
                <a:gd name="connsiteY4-20" fmla="*/ 747132 h 747132"/>
                <a:gd name="connsiteX0-21" fmla="*/ 3366 w 5746244"/>
                <a:gd name="connsiteY0-22" fmla="*/ 747132 h 747132"/>
                <a:gd name="connsiteX1-23" fmla="*/ 578 w 5746244"/>
                <a:gd name="connsiteY1-24" fmla="*/ 1 h 747132"/>
                <a:gd name="connsiteX2-25" fmla="*/ 5746244 w 5746244"/>
                <a:gd name="connsiteY2-26" fmla="*/ 0 h 747132"/>
                <a:gd name="connsiteX3-27" fmla="*/ 5559461 w 5746244"/>
                <a:gd name="connsiteY3-28" fmla="*/ 747132 h 747132"/>
                <a:gd name="connsiteX4-29" fmla="*/ 3366 w 5746244"/>
                <a:gd name="connsiteY4-30" fmla="*/ 747132 h 7471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46244" h="747132">
                  <a:moveTo>
                    <a:pt x="3366" y="747132"/>
                  </a:moveTo>
                  <a:cubicBezTo>
                    <a:pt x="6154" y="498088"/>
                    <a:pt x="-2210" y="249045"/>
                    <a:pt x="578" y="1"/>
                  </a:cubicBezTo>
                  <a:lnTo>
                    <a:pt x="5746244" y="0"/>
                  </a:lnTo>
                  <a:lnTo>
                    <a:pt x="5559461" y="747132"/>
                  </a:lnTo>
                  <a:lnTo>
                    <a:pt x="3366" y="747132"/>
                  </a:lnTo>
                  <a:close/>
                </a:path>
              </a:pathLst>
            </a:custGeom>
            <a:solidFill>
              <a:srgbClr val="9D9AA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223081" y="92220"/>
              <a:ext cx="2011680" cy="598135"/>
              <a:chOff x="234232" y="124119"/>
              <a:chExt cx="2011680" cy="598135"/>
            </a:xfrm>
          </p:grpSpPr>
          <p:sp>
            <p:nvSpPr>
              <p:cNvPr id="20" name="文本框 19"/>
              <p:cNvSpPr txBox="1"/>
              <p:nvPr/>
            </p:nvSpPr>
            <p:spPr>
              <a:xfrm>
                <a:off x="234232" y="124119"/>
                <a:ext cx="2011680" cy="460375"/>
              </a:xfrm>
              <a:prstGeom prst="rect">
                <a:avLst/>
              </a:prstGeom>
              <a:noFill/>
            </p:spPr>
            <p:txBody>
              <a:bodyPr wrap="none" rtlCol="0">
                <a:spAutoFit/>
              </a:bodyPr>
              <a:lstStyle/>
              <a:p>
                <a:pPr algn="l"/>
                <a:r>
                  <a:rPr lang="zh-CN" altLang="en-US" sz="2400" b="1" dirty="0">
                    <a:solidFill>
                      <a:schemeClr val="bg1"/>
                    </a:solidFill>
                    <a:cs typeface="+mn-ea"/>
                    <a:sym typeface="+mn-lt"/>
                  </a:rPr>
                  <a:t>后期工作安排</a:t>
                </a:r>
                <a:endParaRPr lang="zh-CN" altLang="en-US" sz="2400" b="1" dirty="0">
                  <a:solidFill>
                    <a:schemeClr val="bg1"/>
                  </a:solidFill>
                  <a:cs typeface="+mn-ea"/>
                  <a:sym typeface="+mn-lt"/>
                </a:endParaRPr>
              </a:p>
            </p:txBody>
          </p:sp>
          <p:sp>
            <p:nvSpPr>
              <p:cNvPr id="21" name="文本框 20"/>
              <p:cNvSpPr txBox="1"/>
              <p:nvPr/>
            </p:nvSpPr>
            <p:spPr>
              <a:xfrm>
                <a:off x="234232" y="461665"/>
                <a:ext cx="1732280" cy="260589"/>
              </a:xfrm>
              <a:prstGeom prst="rect">
                <a:avLst/>
              </a:prstGeom>
              <a:noFill/>
            </p:spPr>
            <p:txBody>
              <a:bodyPr wrap="none" rtlCol="0">
                <a:spAutoFit/>
              </a:bodyPr>
              <a:lstStyle/>
              <a:p>
                <a:pPr algn="l"/>
                <a:r>
                  <a:rPr lang="en-US" altLang="zh-CN" sz="1100" dirty="0">
                    <a:solidFill>
                      <a:schemeClr val="bg1"/>
                    </a:solidFill>
                    <a:cs typeface="+mn-ea"/>
                    <a:sym typeface="+mn-lt"/>
                  </a:rPr>
                  <a:t>Later work arrangements</a:t>
                </a:r>
                <a:endParaRPr lang="en-US" altLang="zh-CN" sz="1100" dirty="0">
                  <a:solidFill>
                    <a:schemeClr val="bg1"/>
                  </a:solidFill>
                  <a:cs typeface="+mn-ea"/>
                  <a:sym typeface="+mn-lt"/>
                </a:endParaRPr>
              </a:p>
            </p:txBody>
          </p:sp>
        </p:grpSp>
      </p:grpSp>
      <p:sp>
        <p:nvSpPr>
          <p:cNvPr id="28" name="任意多边形: 形状 27"/>
          <p:cNvSpPr/>
          <p:nvPr/>
        </p:nvSpPr>
        <p:spPr>
          <a:xfrm>
            <a:off x="8074063" y="2154798"/>
            <a:ext cx="4125657" cy="2548403"/>
          </a:xfrm>
          <a:custGeom>
            <a:avLst/>
            <a:gdLst>
              <a:gd name="connsiteX0" fmla="*/ 1044223 w 3381024"/>
              <a:gd name="connsiteY0" fmla="*/ 0 h 2088446"/>
              <a:gd name="connsiteX1" fmla="*/ 1044243 w 3381024"/>
              <a:gd name="connsiteY1" fmla="*/ 1 h 2088446"/>
              <a:gd name="connsiteX2" fmla="*/ 3381024 w 3381024"/>
              <a:gd name="connsiteY2" fmla="*/ 1 h 2088446"/>
              <a:gd name="connsiteX3" fmla="*/ 3381024 w 3381024"/>
              <a:gd name="connsiteY3" fmla="*/ 2088446 h 2088446"/>
              <a:gd name="connsiteX4" fmla="*/ 1044223 w 3381024"/>
              <a:gd name="connsiteY4" fmla="*/ 2088446 h 2088446"/>
              <a:gd name="connsiteX5" fmla="*/ 0 w 3381024"/>
              <a:gd name="connsiteY5" fmla="*/ 1044223 h 2088446"/>
              <a:gd name="connsiteX6" fmla="*/ 1044223 w 3381024"/>
              <a:gd name="connsiteY6" fmla="*/ 0 h 2088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81024" h="2088446">
                <a:moveTo>
                  <a:pt x="1044223" y="0"/>
                </a:moveTo>
                <a:lnTo>
                  <a:pt x="1044243" y="1"/>
                </a:lnTo>
                <a:lnTo>
                  <a:pt x="3381024" y="1"/>
                </a:lnTo>
                <a:lnTo>
                  <a:pt x="3381024" y="2088446"/>
                </a:lnTo>
                <a:lnTo>
                  <a:pt x="1044223" y="2088446"/>
                </a:lnTo>
                <a:cubicBezTo>
                  <a:pt x="467515" y="2088446"/>
                  <a:pt x="0" y="1620931"/>
                  <a:pt x="0" y="1044223"/>
                </a:cubicBezTo>
                <a:cubicBezTo>
                  <a:pt x="0" y="467515"/>
                  <a:pt x="467515" y="0"/>
                  <a:pt x="1044223" y="0"/>
                </a:cubicBezTo>
                <a:close/>
              </a:path>
            </a:pathLst>
          </a:custGeom>
          <a:blipFill dpi="0" rotWithShape="1">
            <a:blip r:embed="rId8"/>
            <a:srcRect/>
            <a:tile tx="0" ty="0" sx="100000" sy="100000" flip="none" algn="tl"/>
          </a:blipFill>
          <a:ln w="25400">
            <a:solidFill>
              <a:srgbClr val="9D9AAB"/>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37" name="文本框 36"/>
          <p:cNvSpPr txBox="1"/>
          <p:nvPr/>
        </p:nvSpPr>
        <p:spPr>
          <a:xfrm>
            <a:off x="1624965" y="1329690"/>
            <a:ext cx="6333490" cy="4198620"/>
          </a:xfrm>
          <a:prstGeom prst="rect">
            <a:avLst/>
          </a:prstGeom>
          <a:noFill/>
        </p:spPr>
        <p:txBody>
          <a:bodyPr wrap="square">
            <a:noAutofit/>
          </a:bodyPr>
          <a:lstStyle/>
          <a:p>
            <a:r>
              <a:rPr lang="zh-CN" altLang="en-US" sz="2000" dirty="0">
                <a:solidFill>
                  <a:schemeClr val="bg2">
                    <a:lumMod val="50000"/>
                  </a:schemeClr>
                </a:solidFill>
                <a:cs typeface="+mn-ea"/>
                <a:sym typeface="+mn-lt"/>
              </a:rPr>
              <a:t>任务安排：</a:t>
            </a:r>
            <a:endParaRPr lang="zh-CN" altLang="en-US" sz="2000" dirty="0">
              <a:solidFill>
                <a:schemeClr val="bg2">
                  <a:lumMod val="50000"/>
                </a:schemeClr>
              </a:solidFill>
              <a:cs typeface="+mn-ea"/>
              <a:sym typeface="+mn-lt"/>
            </a:endParaRPr>
          </a:p>
          <a:p>
            <a:r>
              <a:rPr lang="zh-CN" altLang="en-US" sz="2000" dirty="0">
                <a:solidFill>
                  <a:schemeClr val="bg2">
                    <a:lumMod val="50000"/>
                  </a:schemeClr>
                </a:solidFill>
                <a:cs typeface="+mn-ea"/>
                <a:sym typeface="+mn-lt"/>
              </a:rPr>
              <a:t>(1)完成社区食堂系统主体主要功能框架。</a:t>
            </a:r>
            <a:endParaRPr lang="zh-CN" altLang="en-US" sz="2000" dirty="0">
              <a:solidFill>
                <a:schemeClr val="bg2">
                  <a:lumMod val="50000"/>
                </a:schemeClr>
              </a:solidFill>
              <a:cs typeface="+mn-ea"/>
              <a:sym typeface="+mn-lt"/>
            </a:endParaRPr>
          </a:p>
          <a:p>
            <a:r>
              <a:rPr lang="zh-CN" altLang="en-US" sz="2000" dirty="0">
                <a:solidFill>
                  <a:schemeClr val="bg2">
                    <a:lumMod val="50000"/>
                  </a:schemeClr>
                </a:solidFill>
                <a:cs typeface="+mn-ea"/>
                <a:sym typeface="+mn-lt"/>
              </a:rPr>
              <a:t>(2)对各模块功能之间的交互和各功能本体进行进一步补充和完善。</a:t>
            </a:r>
            <a:endParaRPr lang="zh-CN" altLang="en-US" sz="2000" dirty="0">
              <a:solidFill>
                <a:schemeClr val="bg2">
                  <a:lumMod val="50000"/>
                </a:schemeClr>
              </a:solidFill>
              <a:cs typeface="+mn-ea"/>
              <a:sym typeface="+mn-lt"/>
            </a:endParaRPr>
          </a:p>
          <a:p>
            <a:r>
              <a:rPr lang="zh-CN" altLang="en-US" sz="2000" dirty="0">
                <a:solidFill>
                  <a:schemeClr val="bg2">
                    <a:lumMod val="50000"/>
                  </a:schemeClr>
                </a:solidFill>
                <a:cs typeface="+mn-ea"/>
                <a:sym typeface="+mn-lt"/>
              </a:rPr>
              <a:t>(3)优化系统UI界面，实现更加人性化的社区食堂系统界面。</a:t>
            </a:r>
            <a:endParaRPr lang="zh-CN" altLang="en-US" sz="2000" dirty="0">
              <a:solidFill>
                <a:schemeClr val="bg2">
                  <a:lumMod val="50000"/>
                </a:schemeClr>
              </a:solidFill>
              <a:cs typeface="+mn-ea"/>
              <a:sym typeface="+mn-lt"/>
            </a:endParaRPr>
          </a:p>
          <a:p>
            <a:r>
              <a:rPr lang="zh-CN" altLang="en-US" sz="2000" dirty="0">
                <a:solidFill>
                  <a:schemeClr val="bg2">
                    <a:lumMod val="50000"/>
                  </a:schemeClr>
                </a:solidFill>
                <a:cs typeface="+mn-ea"/>
                <a:sym typeface="+mn-lt"/>
              </a:rPr>
              <a:t>(4)继续完成毕业论文，第一章：绪论。第二章：数据库和MYSQL技术的概念和应用。第三章：QT技术的概念和应用。</a:t>
            </a:r>
            <a:endParaRPr lang="zh-CN" altLang="en-US" sz="2000" dirty="0">
              <a:solidFill>
                <a:schemeClr val="bg2">
                  <a:lumMod val="50000"/>
                </a:schemeClr>
              </a:solidFill>
              <a:cs typeface="+mn-ea"/>
              <a:sym typeface="+mn-lt"/>
            </a:endParaRPr>
          </a:p>
          <a:p>
            <a:r>
              <a:rPr lang="zh-CN" altLang="en-US" sz="2000" dirty="0">
                <a:solidFill>
                  <a:schemeClr val="bg2">
                    <a:lumMod val="50000"/>
                  </a:schemeClr>
                </a:solidFill>
                <a:cs typeface="+mn-ea"/>
                <a:sym typeface="+mn-lt"/>
              </a:rPr>
              <a:t>(5)社区食堂系统完善和毕业论文第四章：社区食堂系统功能的需求分析和功能关系。第五章：社区食堂系统展示。第六章：总结。将交叉执行，互相弥补争取尽快完成论文初稿。</a:t>
            </a:r>
            <a:endParaRPr lang="zh-CN" altLang="en-US" sz="20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a:p>
            <a:endParaRPr lang="zh-CN" altLang="en-US" sz="1200" dirty="0">
              <a:solidFill>
                <a:schemeClr val="bg2">
                  <a:lumMod val="50000"/>
                </a:schemeClr>
              </a:solidFill>
              <a:cs typeface="+mn-ea"/>
              <a:sym typeface="+mn-lt"/>
            </a:endParaRPr>
          </a:p>
        </p:txBody>
      </p:sp>
      <p:sp>
        <p:nvSpPr>
          <p:cNvPr id="17" name="椭圆 16"/>
          <p:cNvSpPr/>
          <p:nvPr>
            <p:custDataLst>
              <p:tags r:id="rId9"/>
            </p:custDataLst>
          </p:nvPr>
        </p:nvSpPr>
        <p:spPr>
          <a:xfrm>
            <a:off x="159129" y="2008283"/>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0" name="椭圆 39"/>
          <p:cNvSpPr/>
          <p:nvPr>
            <p:custDataLst>
              <p:tags r:id="rId10"/>
            </p:custDataLst>
          </p:nvPr>
        </p:nvSpPr>
        <p:spPr>
          <a:xfrm>
            <a:off x="3836020" y="2391168"/>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18" name="椭圆 17"/>
          <p:cNvSpPr/>
          <p:nvPr>
            <p:custDataLst>
              <p:tags r:id="rId11"/>
            </p:custDataLst>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41" name="椭圆 40"/>
          <p:cNvSpPr/>
          <p:nvPr>
            <p:custDataLst>
              <p:tags r:id="rId12"/>
            </p:custDataLst>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 空心 32"/>
          <p:cNvSpPr/>
          <p:nvPr/>
        </p:nvSpPr>
        <p:spPr>
          <a:xfrm>
            <a:off x="7521779" y="2008283"/>
            <a:ext cx="2841432" cy="2841432"/>
          </a:xfrm>
          <a:prstGeom prst="donut">
            <a:avLst>
              <a:gd name="adj" fmla="val 2588"/>
            </a:avLst>
          </a:prstGeom>
          <a:gradFill>
            <a:gsLst>
              <a:gs pos="0">
                <a:srgbClr val="948C89">
                  <a:alpha val="27000"/>
                </a:srgbClr>
              </a:gs>
              <a:gs pos="31000">
                <a:srgbClr val="FFFFFF"/>
              </a:gs>
              <a:gs pos="66000">
                <a:srgbClr val="FFFFFF"/>
              </a:gs>
              <a:gs pos="100000">
                <a:srgbClr val="948C89">
                  <a:alpha val="2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2" name="组合 1"/>
          <p:cNvGrpSpPr/>
          <p:nvPr/>
        </p:nvGrpSpPr>
        <p:grpSpPr>
          <a:xfrm>
            <a:off x="-374944" y="-1748697"/>
            <a:ext cx="2500783" cy="4318114"/>
            <a:chOff x="-374944" y="-1748697"/>
            <a:chExt cx="2500783" cy="4318114"/>
          </a:xfrm>
        </p:grpSpPr>
        <p:sp>
          <p:nvSpPr>
            <p:cNvPr id="3" name="矩形: 圆角 2"/>
            <p:cNvSpPr/>
            <p:nvPr/>
          </p:nvSpPr>
          <p:spPr>
            <a:xfrm rot="19056966">
              <a:off x="-374944" y="-1649268"/>
              <a:ext cx="207479" cy="2824914"/>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rot="19056966">
              <a:off x="445790" y="-7239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rot="19056966">
              <a:off x="573338" y="-1080956"/>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rot="19056966">
              <a:off x="1188799" y="-96087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rot="19056966">
              <a:off x="1013473" y="-174869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p:cNvSpPr/>
            <p:nvPr/>
          </p:nvSpPr>
          <p:spPr>
            <a:xfrm rot="19056966">
              <a:off x="-313993" y="-27982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p:cNvSpPr/>
            <p:nvPr/>
          </p:nvSpPr>
          <p:spPr>
            <a:xfrm rot="19056966">
              <a:off x="1931808" y="-1320908"/>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p:cNvSpPr/>
          <p:nvPr/>
        </p:nvSpPr>
        <p:spPr>
          <a:xfrm>
            <a:off x="8942496" y="0"/>
            <a:ext cx="3252186" cy="6858000"/>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1" name="组合 20"/>
          <p:cNvGrpSpPr/>
          <p:nvPr/>
        </p:nvGrpSpPr>
        <p:grpSpPr>
          <a:xfrm>
            <a:off x="-208929" y="-566514"/>
            <a:ext cx="7602434" cy="7800527"/>
            <a:chOff x="-224465" y="-674213"/>
            <a:chExt cx="7602434" cy="7800527"/>
          </a:xfrm>
        </p:grpSpPr>
        <p:sp>
          <p:nvSpPr>
            <p:cNvPr id="22" name="椭圆 21"/>
            <p:cNvSpPr/>
            <p:nvPr/>
          </p:nvSpPr>
          <p:spPr>
            <a:xfrm>
              <a:off x="159129" y="2008283"/>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椭圆 22"/>
            <p:cNvSpPr/>
            <p:nvPr/>
          </p:nvSpPr>
          <p:spPr>
            <a:xfrm>
              <a:off x="4231558" y="2088999"/>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椭圆 23"/>
            <p:cNvSpPr/>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9" name="组合 28"/>
          <p:cNvGrpSpPr/>
          <p:nvPr/>
        </p:nvGrpSpPr>
        <p:grpSpPr>
          <a:xfrm>
            <a:off x="3309228" y="2509249"/>
            <a:ext cx="3570208" cy="1290360"/>
            <a:chOff x="5780374" y="419858"/>
            <a:chExt cx="3570208" cy="1290360"/>
          </a:xfrm>
        </p:grpSpPr>
        <p:sp>
          <p:nvSpPr>
            <p:cNvPr id="30" name="文本框 29"/>
            <p:cNvSpPr txBox="1"/>
            <p:nvPr/>
          </p:nvSpPr>
          <p:spPr>
            <a:xfrm>
              <a:off x="5780374" y="419858"/>
              <a:ext cx="3570208" cy="1015663"/>
            </a:xfrm>
            <a:prstGeom prst="rect">
              <a:avLst/>
            </a:prstGeom>
            <a:noFill/>
          </p:spPr>
          <p:txBody>
            <a:bodyPr wrap="none" rtlCol="0">
              <a:spAutoFit/>
            </a:bodyPr>
            <a:lstStyle>
              <a:defPPr>
                <a:defRPr lang="zh-CN"/>
              </a:defPPr>
              <a:lvl1pPr algn="ctr">
                <a:defRPr sz="6000">
                  <a:solidFill>
                    <a:srgbClr val="9D9AAB"/>
                  </a:solidFill>
                  <a:latin typeface="字魂35号-经典雅黑" panose="02000000000000000000" pitchFamily="2" charset="-122"/>
                  <a:ea typeface="字魂35号-经典雅黑" panose="02000000000000000000" pitchFamily="2" charset="-122"/>
                  <a:cs typeface="+mn-ea"/>
                </a:defRPr>
              </a:lvl1pPr>
            </a:lstStyle>
            <a:p>
              <a:r>
                <a:rPr lang="zh-CN" altLang="en-US" dirty="0">
                  <a:sym typeface="+mn-lt"/>
                </a:rPr>
                <a:t>感谢聆听</a:t>
              </a:r>
              <a:endParaRPr lang="zh-CN" altLang="en-US" dirty="0">
                <a:sym typeface="+mn-lt"/>
              </a:endParaRPr>
            </a:p>
          </p:txBody>
        </p:sp>
        <p:sp>
          <p:nvSpPr>
            <p:cNvPr id="31" name="文本框 30"/>
            <p:cNvSpPr txBox="1"/>
            <p:nvPr/>
          </p:nvSpPr>
          <p:spPr>
            <a:xfrm>
              <a:off x="6702210" y="1403513"/>
              <a:ext cx="1725930" cy="306705"/>
            </a:xfrm>
            <a:prstGeom prst="rect">
              <a:avLst/>
            </a:prstGeom>
            <a:noFill/>
          </p:spPr>
          <p:txBody>
            <a:bodyPr wrap="none" rtlCol="0">
              <a:spAutoFit/>
            </a:bodyPr>
            <a:lstStyle/>
            <a:p>
              <a:pPr algn="l"/>
              <a:r>
                <a:rPr lang="en-US" altLang="zh-CN" sz="1400" dirty="0">
                  <a:solidFill>
                    <a:srgbClr val="9D9AAB"/>
                  </a:solidFill>
                  <a:cs typeface="+mn-ea"/>
                  <a:sym typeface="+mn-lt"/>
                </a:rPr>
                <a:t>Thanks for listening</a:t>
              </a:r>
              <a:endParaRPr lang="en-US" altLang="zh-CN" sz="1400" dirty="0">
                <a:solidFill>
                  <a:srgbClr val="9D9AAB"/>
                </a:solidFill>
                <a:cs typeface="+mn-ea"/>
                <a:sym typeface="+mn-lt"/>
              </a:endParaRPr>
            </a:p>
          </p:txBody>
        </p:sp>
      </p:grpSp>
      <p:sp>
        <p:nvSpPr>
          <p:cNvPr id="34" name="椭圆 33"/>
          <p:cNvSpPr/>
          <p:nvPr/>
        </p:nvSpPr>
        <p:spPr>
          <a:xfrm>
            <a:off x="7721816" y="2208320"/>
            <a:ext cx="2441359" cy="2441359"/>
          </a:xfrm>
          <a:prstGeom prst="ellipse">
            <a:avLst/>
          </a:prstGeom>
          <a:solidFill>
            <a:schemeClr val="bg1"/>
          </a:solidFill>
          <a:ln w="25400">
            <a:solidFill>
              <a:srgbClr val="9D9A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2" name="F35B0BEE-F18A-47BB-8FCB-E00DA2F2635D-2" descr="C:/Users/12869/AppData/Local/Temp/wpp.yhhCTPwpp"/>
          <p:cNvPicPr>
            <a:picLocks noChangeAspect="1"/>
          </p:cNvPicPr>
          <p:nvPr>
            <p:custDataLst>
              <p:tags r:id="rId1"/>
            </p:custDataLst>
          </p:nvPr>
        </p:nvPicPr>
        <p:blipFill>
          <a:blip r:embed="rId2"/>
          <a:stretch>
            <a:fillRect/>
          </a:stretch>
        </p:blipFill>
        <p:spPr>
          <a:xfrm>
            <a:off x="6711950" y="2082165"/>
            <a:ext cx="4157345" cy="27673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 空心 11"/>
          <p:cNvSpPr/>
          <p:nvPr/>
        </p:nvSpPr>
        <p:spPr>
          <a:xfrm>
            <a:off x="7521779" y="2008283"/>
            <a:ext cx="2841432" cy="2841432"/>
          </a:xfrm>
          <a:prstGeom prst="donut">
            <a:avLst>
              <a:gd name="adj" fmla="val 2588"/>
            </a:avLst>
          </a:prstGeom>
          <a:gradFill>
            <a:gsLst>
              <a:gs pos="0">
                <a:srgbClr val="948C89">
                  <a:alpha val="27000"/>
                </a:srgbClr>
              </a:gs>
              <a:gs pos="31000">
                <a:srgbClr val="FFFFFF"/>
              </a:gs>
              <a:gs pos="66000">
                <a:srgbClr val="FFFFFF"/>
              </a:gs>
              <a:gs pos="100000">
                <a:srgbClr val="948C89">
                  <a:alpha val="2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矩形 5"/>
          <p:cNvSpPr/>
          <p:nvPr/>
        </p:nvSpPr>
        <p:spPr>
          <a:xfrm>
            <a:off x="8942496" y="0"/>
            <a:ext cx="3252186" cy="6858000"/>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7721816" y="2208320"/>
            <a:ext cx="2441359" cy="2441359"/>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374944" y="-1748697"/>
            <a:ext cx="2500783" cy="4318114"/>
            <a:chOff x="-374944" y="-1748697"/>
            <a:chExt cx="2500783" cy="4318114"/>
          </a:xfrm>
        </p:grpSpPr>
        <p:sp>
          <p:nvSpPr>
            <p:cNvPr id="8" name="矩形: 圆角 7"/>
            <p:cNvSpPr/>
            <p:nvPr/>
          </p:nvSpPr>
          <p:spPr>
            <a:xfrm rot="19056966">
              <a:off x="-374944" y="-1649268"/>
              <a:ext cx="207479" cy="2824914"/>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圆角 1"/>
            <p:cNvSpPr/>
            <p:nvPr/>
          </p:nvSpPr>
          <p:spPr>
            <a:xfrm rot="19056966">
              <a:off x="445790" y="-7239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圆角 9"/>
            <p:cNvSpPr/>
            <p:nvPr/>
          </p:nvSpPr>
          <p:spPr>
            <a:xfrm rot="19056966">
              <a:off x="573338" y="-1080956"/>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圆角 10"/>
            <p:cNvSpPr/>
            <p:nvPr/>
          </p:nvSpPr>
          <p:spPr>
            <a:xfrm rot="19056966">
              <a:off x="1188799" y="-96087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圆角 12"/>
            <p:cNvSpPr/>
            <p:nvPr/>
          </p:nvSpPr>
          <p:spPr>
            <a:xfrm rot="19056966">
              <a:off x="1013473" y="-174869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矩形: 圆角 13"/>
            <p:cNvSpPr/>
            <p:nvPr/>
          </p:nvSpPr>
          <p:spPr>
            <a:xfrm rot="19056966">
              <a:off x="-313993" y="-27982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矩形: 圆角 14"/>
            <p:cNvSpPr/>
            <p:nvPr/>
          </p:nvSpPr>
          <p:spPr>
            <a:xfrm rot="19056966">
              <a:off x="1931808" y="-1320908"/>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4" name="组合 33"/>
          <p:cNvGrpSpPr/>
          <p:nvPr/>
        </p:nvGrpSpPr>
        <p:grpSpPr>
          <a:xfrm>
            <a:off x="1210922" y="4289424"/>
            <a:ext cx="2073939" cy="368300"/>
            <a:chOff x="3270729" y="4023061"/>
            <a:chExt cx="1685555" cy="368300"/>
          </a:xfrm>
        </p:grpSpPr>
        <p:sp>
          <p:nvSpPr>
            <p:cNvPr id="18" name="矩形 17"/>
            <p:cNvSpPr/>
            <p:nvPr/>
          </p:nvSpPr>
          <p:spPr>
            <a:xfrm>
              <a:off x="3287954" y="4055401"/>
              <a:ext cx="1668330" cy="302311"/>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文本框 32"/>
            <p:cNvSpPr txBox="1"/>
            <p:nvPr/>
          </p:nvSpPr>
          <p:spPr>
            <a:xfrm flipH="1">
              <a:off x="3270729" y="4023061"/>
              <a:ext cx="1650063" cy="368300"/>
            </a:xfrm>
            <a:prstGeom prst="rect">
              <a:avLst/>
            </a:prstGeom>
            <a:noFill/>
          </p:spPr>
          <p:txBody>
            <a:bodyPr wrap="square" rtlCol="0">
              <a:spAutoFit/>
            </a:bodyPr>
            <a:lstStyle/>
            <a:p>
              <a:r>
                <a:rPr lang="zh-CN" altLang="en-US" dirty="0">
                  <a:solidFill>
                    <a:schemeClr val="bg1"/>
                  </a:solidFill>
                  <a:cs typeface="+mn-ea"/>
                  <a:sym typeface="+mn-lt"/>
                </a:rPr>
                <a:t>汇报人：</a:t>
              </a:r>
              <a:r>
                <a:rPr lang="zh-CN" altLang="en-US" dirty="0">
                  <a:solidFill>
                    <a:schemeClr val="bg1"/>
                  </a:solidFill>
                  <a:cs typeface="+mn-ea"/>
                  <a:sym typeface="+mn-lt"/>
                </a:rPr>
                <a:t>张宇涛</a:t>
              </a:r>
              <a:endParaRPr lang="zh-CN" altLang="en-US" dirty="0">
                <a:solidFill>
                  <a:schemeClr val="bg1"/>
                </a:solidFill>
                <a:cs typeface="+mn-ea"/>
                <a:sym typeface="+mn-lt"/>
              </a:endParaRPr>
            </a:p>
          </p:txBody>
        </p:sp>
      </p:grpSp>
      <p:grpSp>
        <p:nvGrpSpPr>
          <p:cNvPr id="35" name="组合 34"/>
          <p:cNvGrpSpPr/>
          <p:nvPr/>
        </p:nvGrpSpPr>
        <p:grpSpPr>
          <a:xfrm>
            <a:off x="3614647" y="4300626"/>
            <a:ext cx="2338066" cy="368300"/>
            <a:chOff x="3270729" y="4023061"/>
            <a:chExt cx="1685555" cy="368300"/>
          </a:xfrm>
        </p:grpSpPr>
        <p:sp>
          <p:nvSpPr>
            <p:cNvPr id="36" name="矩形 35"/>
            <p:cNvSpPr/>
            <p:nvPr/>
          </p:nvSpPr>
          <p:spPr>
            <a:xfrm>
              <a:off x="3287954" y="4055401"/>
              <a:ext cx="1668330" cy="302311"/>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文本框 36"/>
            <p:cNvSpPr txBox="1"/>
            <p:nvPr/>
          </p:nvSpPr>
          <p:spPr>
            <a:xfrm flipH="1">
              <a:off x="3270729" y="4023061"/>
              <a:ext cx="1650063" cy="368300"/>
            </a:xfrm>
            <a:prstGeom prst="rect">
              <a:avLst/>
            </a:prstGeom>
            <a:noFill/>
          </p:spPr>
          <p:txBody>
            <a:bodyPr wrap="square" rtlCol="0">
              <a:spAutoFit/>
            </a:bodyPr>
            <a:lstStyle/>
            <a:p>
              <a:r>
                <a:rPr lang="zh-CN" altLang="en-US" dirty="0">
                  <a:solidFill>
                    <a:schemeClr val="bg1"/>
                  </a:solidFill>
                  <a:cs typeface="+mn-ea"/>
                  <a:sym typeface="+mn-lt"/>
                </a:rPr>
                <a:t>指导老师：</a:t>
              </a:r>
              <a:r>
                <a:rPr lang="zh-CN" altLang="en-US" dirty="0">
                  <a:solidFill>
                    <a:schemeClr val="bg1"/>
                  </a:solidFill>
                  <a:cs typeface="+mn-ea"/>
                  <a:sym typeface="+mn-lt"/>
                </a:rPr>
                <a:t>陈芳</a:t>
              </a:r>
              <a:endParaRPr lang="zh-CN" altLang="en-US" dirty="0">
                <a:solidFill>
                  <a:schemeClr val="bg1"/>
                </a:solidFill>
                <a:cs typeface="+mn-ea"/>
                <a:sym typeface="+mn-lt"/>
              </a:endParaRPr>
            </a:p>
          </p:txBody>
        </p:sp>
      </p:grpSp>
      <p:grpSp>
        <p:nvGrpSpPr>
          <p:cNvPr id="42" name="组合 41"/>
          <p:cNvGrpSpPr/>
          <p:nvPr/>
        </p:nvGrpSpPr>
        <p:grpSpPr>
          <a:xfrm>
            <a:off x="-224465" y="-674213"/>
            <a:ext cx="7210843" cy="7800527"/>
            <a:chOff x="-224465" y="-674213"/>
            <a:chExt cx="7210843" cy="7800527"/>
          </a:xfrm>
        </p:grpSpPr>
        <p:sp>
          <p:nvSpPr>
            <p:cNvPr id="39" name="椭圆 38"/>
            <p:cNvSpPr/>
            <p:nvPr/>
          </p:nvSpPr>
          <p:spPr>
            <a:xfrm>
              <a:off x="159129" y="2008283"/>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椭圆 39"/>
            <p:cNvSpPr/>
            <p:nvPr/>
          </p:nvSpPr>
          <p:spPr>
            <a:xfrm>
              <a:off x="3836020" y="2391168"/>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椭圆 37"/>
            <p:cNvSpPr/>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椭圆 40"/>
            <p:cNvSpPr/>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17" name="文本框 16"/>
          <p:cNvSpPr txBox="1"/>
          <p:nvPr/>
        </p:nvSpPr>
        <p:spPr>
          <a:xfrm>
            <a:off x="669441" y="2322236"/>
            <a:ext cx="6278880" cy="1014730"/>
          </a:xfrm>
          <a:prstGeom prst="rect">
            <a:avLst/>
          </a:prstGeom>
          <a:noFill/>
        </p:spPr>
        <p:txBody>
          <a:bodyPr wrap="none" rtlCol="0">
            <a:spAutoFit/>
          </a:bodyPr>
          <a:lstStyle/>
          <a:p>
            <a:pPr algn="ctr"/>
            <a:r>
              <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rPr>
              <a:t>毕业答辩</a:t>
            </a:r>
            <a:r>
              <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rPr>
              <a:t>中期报告</a:t>
            </a:r>
            <a:endParaRPr lang="zh-CN" altLang="en-US" sz="6000" dirty="0">
              <a:solidFill>
                <a:srgbClr val="9D9AAB"/>
              </a:solidFill>
              <a:latin typeface="字魂35号-经典雅黑" panose="02000000000000000000" pitchFamily="2" charset="-122"/>
              <a:ea typeface="字魂35号-经典雅黑" panose="02000000000000000000" pitchFamily="2" charset="-122"/>
              <a:cs typeface="+mn-ea"/>
              <a:sym typeface="+mn-lt"/>
            </a:endParaRPr>
          </a:p>
        </p:txBody>
      </p:sp>
      <p:pic>
        <p:nvPicPr>
          <p:cNvPr id="5" name="F35B0BEE-F18A-47BB-8FCB-E00DA2F2635D-3" descr="C:/Users/12869/AppData/Local/Temp/wpp.yhhCTPwpp"/>
          <p:cNvPicPr>
            <a:picLocks noChangeAspect="1"/>
          </p:cNvPicPr>
          <p:nvPr/>
        </p:nvPicPr>
        <p:blipFill>
          <a:blip r:embed="rId1"/>
          <a:stretch>
            <a:fillRect/>
          </a:stretch>
        </p:blipFill>
        <p:spPr>
          <a:xfrm>
            <a:off x="6711950" y="2082165"/>
            <a:ext cx="4157345" cy="27673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0"/>
            <a:ext cx="3252186" cy="6858000"/>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椭圆 6"/>
          <p:cNvSpPr/>
          <p:nvPr>
            <p:custDataLst>
              <p:tags r:id="rId1"/>
            </p:custDataLst>
          </p:nvPr>
        </p:nvSpPr>
        <p:spPr>
          <a:xfrm>
            <a:off x="5137053" y="904686"/>
            <a:ext cx="806604" cy="806604"/>
          </a:xfrm>
          <a:prstGeom prst="ellipse">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chemeClr val="bg1"/>
              </a:solidFill>
              <a:cs typeface="+mn-ea"/>
              <a:sym typeface="+mn-lt"/>
            </a:endParaRPr>
          </a:p>
        </p:txBody>
      </p:sp>
      <p:sp>
        <p:nvSpPr>
          <p:cNvPr id="14" name="文本框 13"/>
          <p:cNvSpPr txBox="1"/>
          <p:nvPr>
            <p:custDataLst>
              <p:tags r:id="rId2"/>
            </p:custDataLst>
          </p:nvPr>
        </p:nvSpPr>
        <p:spPr>
          <a:xfrm>
            <a:off x="5137053" y="923267"/>
            <a:ext cx="717395" cy="768350"/>
          </a:xfrm>
          <a:prstGeom prst="rect">
            <a:avLst/>
          </a:prstGeom>
          <a:noFill/>
        </p:spPr>
        <p:txBody>
          <a:bodyPr wrap="square" rtlCol="0">
            <a:spAutoFit/>
          </a:bodyPr>
          <a:lstStyle/>
          <a:p>
            <a:r>
              <a:rPr lang="en-US" altLang="zh-CN" sz="4400" b="1" dirty="0">
                <a:solidFill>
                  <a:schemeClr val="bg1"/>
                </a:solidFill>
                <a:cs typeface="+mn-ea"/>
                <a:sym typeface="+mn-lt"/>
              </a:rPr>
              <a:t>1</a:t>
            </a:r>
            <a:endParaRPr lang="zh-CN" altLang="en-US" sz="4400" b="1" dirty="0">
              <a:solidFill>
                <a:schemeClr val="bg1"/>
              </a:solidFill>
              <a:cs typeface="+mn-ea"/>
              <a:sym typeface="+mn-lt"/>
            </a:endParaRPr>
          </a:p>
        </p:txBody>
      </p:sp>
      <p:grpSp>
        <p:nvGrpSpPr>
          <p:cNvPr id="42" name="组合 41"/>
          <p:cNvGrpSpPr/>
          <p:nvPr>
            <p:custDataLst>
              <p:tags r:id="rId3"/>
            </p:custDataLst>
          </p:nvPr>
        </p:nvGrpSpPr>
        <p:grpSpPr>
          <a:xfrm>
            <a:off x="5943657" y="941848"/>
            <a:ext cx="3738880" cy="737255"/>
            <a:chOff x="5943657" y="941848"/>
            <a:chExt cx="3738880" cy="737255"/>
          </a:xfrm>
        </p:grpSpPr>
        <p:sp>
          <p:nvSpPr>
            <p:cNvPr id="15" name="文本框 14"/>
            <p:cNvSpPr txBox="1"/>
            <p:nvPr>
              <p:custDataLst>
                <p:tags r:id="rId4"/>
              </p:custDataLst>
            </p:nvPr>
          </p:nvSpPr>
          <p:spPr>
            <a:xfrm>
              <a:off x="5943657" y="941848"/>
              <a:ext cx="3738880" cy="521970"/>
            </a:xfrm>
            <a:prstGeom prst="rect">
              <a:avLst/>
            </a:prstGeom>
            <a:noFill/>
          </p:spPr>
          <p:txBody>
            <a:bodyPr wrap="none" rtlCol="0">
              <a:spAutoFit/>
            </a:bodyPr>
            <a:lstStyle/>
            <a:p>
              <a:pPr algn="l"/>
              <a:r>
                <a:rPr lang="zh-CN" altLang="en-US" sz="2800" b="1" dirty="0">
                  <a:solidFill>
                    <a:srgbClr val="9D9AAB"/>
                  </a:solidFill>
                  <a:cs typeface="+mn-ea"/>
                  <a:sym typeface="+mn-lt"/>
                </a:rPr>
                <a:t>设计（论文）进展状况</a:t>
              </a:r>
              <a:endParaRPr lang="zh-CN" altLang="en-US" sz="2800" b="1" dirty="0">
                <a:solidFill>
                  <a:srgbClr val="9D9AAB"/>
                </a:solidFill>
                <a:cs typeface="+mn-ea"/>
                <a:sym typeface="+mn-lt"/>
              </a:endParaRPr>
            </a:p>
          </p:txBody>
        </p:sp>
        <p:sp>
          <p:nvSpPr>
            <p:cNvPr id="16" name="文本框 15"/>
            <p:cNvSpPr txBox="1"/>
            <p:nvPr>
              <p:custDataLst>
                <p:tags r:id="rId5"/>
              </p:custDataLst>
            </p:nvPr>
          </p:nvSpPr>
          <p:spPr>
            <a:xfrm>
              <a:off x="5943657" y="1403513"/>
              <a:ext cx="2280920" cy="275590"/>
            </a:xfrm>
            <a:prstGeom prst="rect">
              <a:avLst/>
            </a:prstGeom>
            <a:noFill/>
          </p:spPr>
          <p:txBody>
            <a:bodyPr wrap="none" rtlCol="0">
              <a:spAutoFit/>
            </a:bodyPr>
            <a:lstStyle/>
            <a:p>
              <a:pPr algn="l"/>
              <a:r>
                <a:rPr lang="en-US" altLang="zh-CN" sz="1200" dirty="0">
                  <a:solidFill>
                    <a:srgbClr val="9D9AAB"/>
                  </a:solidFill>
                  <a:cs typeface="+mn-ea"/>
                  <a:sym typeface="+mn-lt"/>
                </a:rPr>
                <a:t>Design (thesis) progress status</a:t>
              </a:r>
              <a:endParaRPr lang="en-US" altLang="zh-CN" sz="1200" dirty="0">
                <a:solidFill>
                  <a:srgbClr val="9D9AAB"/>
                </a:solidFill>
                <a:cs typeface="+mn-ea"/>
                <a:sym typeface="+mn-lt"/>
              </a:endParaRPr>
            </a:p>
          </p:txBody>
        </p:sp>
      </p:grpSp>
      <p:sp>
        <p:nvSpPr>
          <p:cNvPr id="23" name="椭圆 22"/>
          <p:cNvSpPr/>
          <p:nvPr>
            <p:custDataLst>
              <p:tags r:id="rId6"/>
            </p:custDataLst>
          </p:nvPr>
        </p:nvSpPr>
        <p:spPr>
          <a:xfrm>
            <a:off x="6219980" y="2306307"/>
            <a:ext cx="806604" cy="806604"/>
          </a:xfrm>
          <a:prstGeom prst="ellipse">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chemeClr val="bg1"/>
              </a:solidFill>
              <a:cs typeface="+mn-ea"/>
              <a:sym typeface="+mn-lt"/>
            </a:endParaRPr>
          </a:p>
        </p:txBody>
      </p:sp>
      <p:sp>
        <p:nvSpPr>
          <p:cNvPr id="24" name="文本框 23"/>
          <p:cNvSpPr txBox="1"/>
          <p:nvPr>
            <p:custDataLst>
              <p:tags r:id="rId7"/>
            </p:custDataLst>
          </p:nvPr>
        </p:nvSpPr>
        <p:spPr>
          <a:xfrm>
            <a:off x="6219980" y="2324888"/>
            <a:ext cx="717395" cy="768350"/>
          </a:xfrm>
          <a:prstGeom prst="rect">
            <a:avLst/>
          </a:prstGeom>
          <a:noFill/>
        </p:spPr>
        <p:txBody>
          <a:bodyPr wrap="square" rtlCol="0">
            <a:spAutoFit/>
          </a:bodyPr>
          <a:lstStyle/>
          <a:p>
            <a:r>
              <a:rPr lang="en-US" altLang="zh-CN" sz="4400" b="1" dirty="0">
                <a:solidFill>
                  <a:schemeClr val="bg1"/>
                </a:solidFill>
                <a:cs typeface="+mn-ea"/>
                <a:sym typeface="+mn-lt"/>
              </a:rPr>
              <a:t>2</a:t>
            </a:r>
            <a:endParaRPr lang="zh-CN" altLang="en-US" sz="4400" b="1" dirty="0">
              <a:solidFill>
                <a:schemeClr val="bg1"/>
              </a:solidFill>
              <a:cs typeface="+mn-ea"/>
              <a:sym typeface="+mn-lt"/>
            </a:endParaRPr>
          </a:p>
        </p:txBody>
      </p:sp>
      <p:sp>
        <p:nvSpPr>
          <p:cNvPr id="21" name="文本框 20"/>
          <p:cNvSpPr txBox="1"/>
          <p:nvPr>
            <p:custDataLst>
              <p:tags r:id="rId8"/>
            </p:custDataLst>
          </p:nvPr>
        </p:nvSpPr>
        <p:spPr>
          <a:xfrm>
            <a:off x="7026584" y="2343469"/>
            <a:ext cx="3383280" cy="521970"/>
          </a:xfrm>
          <a:prstGeom prst="rect">
            <a:avLst/>
          </a:prstGeom>
          <a:noFill/>
        </p:spPr>
        <p:txBody>
          <a:bodyPr wrap="none" rtlCol="0">
            <a:spAutoFit/>
          </a:bodyPr>
          <a:lstStyle/>
          <a:p>
            <a:pPr algn="l"/>
            <a:r>
              <a:rPr lang="zh-CN" altLang="en-US" sz="2800" b="1" dirty="0">
                <a:solidFill>
                  <a:srgbClr val="9D9AAB"/>
                </a:solidFill>
                <a:cs typeface="+mn-ea"/>
                <a:sym typeface="+mn-lt"/>
              </a:rPr>
              <a:t>存在问题及解决措施</a:t>
            </a:r>
            <a:endParaRPr lang="zh-CN" altLang="en-US" sz="2800" b="1" dirty="0">
              <a:solidFill>
                <a:srgbClr val="9D9AAB"/>
              </a:solidFill>
              <a:cs typeface="+mn-ea"/>
              <a:sym typeface="+mn-lt"/>
            </a:endParaRPr>
          </a:p>
        </p:txBody>
      </p:sp>
      <p:sp>
        <p:nvSpPr>
          <p:cNvPr id="22" name="文本框 21"/>
          <p:cNvSpPr txBox="1"/>
          <p:nvPr>
            <p:custDataLst>
              <p:tags r:id="rId9"/>
            </p:custDataLst>
          </p:nvPr>
        </p:nvSpPr>
        <p:spPr>
          <a:xfrm>
            <a:off x="7026584" y="2805134"/>
            <a:ext cx="1764030" cy="275590"/>
          </a:xfrm>
          <a:prstGeom prst="rect">
            <a:avLst/>
          </a:prstGeom>
          <a:noFill/>
        </p:spPr>
        <p:txBody>
          <a:bodyPr wrap="none" rtlCol="0">
            <a:spAutoFit/>
          </a:bodyPr>
          <a:lstStyle/>
          <a:p>
            <a:pPr algn="l"/>
            <a:r>
              <a:rPr lang="en-US" altLang="zh-CN" sz="1200" dirty="0">
                <a:solidFill>
                  <a:srgbClr val="9D9AAB"/>
                </a:solidFill>
                <a:cs typeface="+mn-ea"/>
                <a:sym typeface="+mn-lt"/>
              </a:rPr>
              <a:t>Problems and solutions</a:t>
            </a:r>
            <a:endParaRPr lang="en-US" altLang="zh-CN" sz="1200" dirty="0">
              <a:solidFill>
                <a:srgbClr val="9D9AAB"/>
              </a:solidFill>
              <a:cs typeface="+mn-ea"/>
              <a:sym typeface="+mn-lt"/>
            </a:endParaRPr>
          </a:p>
        </p:txBody>
      </p:sp>
      <p:sp>
        <p:nvSpPr>
          <p:cNvPr id="29" name="椭圆 28"/>
          <p:cNvSpPr/>
          <p:nvPr>
            <p:custDataLst>
              <p:tags r:id="rId10"/>
            </p:custDataLst>
          </p:nvPr>
        </p:nvSpPr>
        <p:spPr>
          <a:xfrm>
            <a:off x="6219980" y="3707928"/>
            <a:ext cx="806604" cy="806604"/>
          </a:xfrm>
          <a:prstGeom prst="ellipse">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b="1" dirty="0">
              <a:solidFill>
                <a:schemeClr val="bg1"/>
              </a:solidFill>
              <a:cs typeface="+mn-ea"/>
              <a:sym typeface="+mn-lt"/>
            </a:endParaRPr>
          </a:p>
        </p:txBody>
      </p:sp>
      <p:sp>
        <p:nvSpPr>
          <p:cNvPr id="30" name="文本框 29"/>
          <p:cNvSpPr txBox="1"/>
          <p:nvPr>
            <p:custDataLst>
              <p:tags r:id="rId11"/>
            </p:custDataLst>
          </p:nvPr>
        </p:nvSpPr>
        <p:spPr>
          <a:xfrm>
            <a:off x="6219980" y="3726509"/>
            <a:ext cx="717395" cy="768350"/>
          </a:xfrm>
          <a:prstGeom prst="rect">
            <a:avLst/>
          </a:prstGeom>
          <a:noFill/>
        </p:spPr>
        <p:txBody>
          <a:bodyPr wrap="square" rtlCol="0">
            <a:spAutoFit/>
          </a:bodyPr>
          <a:lstStyle/>
          <a:p>
            <a:r>
              <a:rPr lang="en-US" altLang="zh-CN" sz="4400" b="1" dirty="0">
                <a:solidFill>
                  <a:schemeClr val="bg1"/>
                </a:solidFill>
                <a:cs typeface="+mn-ea"/>
                <a:sym typeface="+mn-lt"/>
              </a:rPr>
              <a:t>3</a:t>
            </a:r>
            <a:endParaRPr lang="zh-CN" altLang="en-US" sz="4400" b="1" dirty="0">
              <a:solidFill>
                <a:schemeClr val="bg1"/>
              </a:solidFill>
              <a:cs typeface="+mn-ea"/>
              <a:sym typeface="+mn-lt"/>
            </a:endParaRPr>
          </a:p>
        </p:txBody>
      </p:sp>
      <p:sp>
        <p:nvSpPr>
          <p:cNvPr id="27" name="文本框 26"/>
          <p:cNvSpPr txBox="1"/>
          <p:nvPr>
            <p:custDataLst>
              <p:tags r:id="rId12"/>
            </p:custDataLst>
          </p:nvPr>
        </p:nvSpPr>
        <p:spPr>
          <a:xfrm>
            <a:off x="7026584" y="3745090"/>
            <a:ext cx="2316480" cy="521970"/>
          </a:xfrm>
          <a:prstGeom prst="rect">
            <a:avLst/>
          </a:prstGeom>
          <a:noFill/>
        </p:spPr>
        <p:txBody>
          <a:bodyPr wrap="none" rtlCol="0">
            <a:spAutoFit/>
          </a:bodyPr>
          <a:lstStyle/>
          <a:p>
            <a:pPr algn="l"/>
            <a:r>
              <a:rPr lang="zh-CN" altLang="en-US" sz="2800" b="1" dirty="0">
                <a:solidFill>
                  <a:srgbClr val="9D9AAB"/>
                </a:solidFill>
                <a:cs typeface="+mn-ea"/>
                <a:sym typeface="+mn-lt"/>
              </a:rPr>
              <a:t>后期工作安排</a:t>
            </a:r>
            <a:endParaRPr lang="zh-CN" altLang="en-US" sz="2800" b="1" dirty="0">
              <a:solidFill>
                <a:srgbClr val="9D9AAB"/>
              </a:solidFill>
              <a:cs typeface="+mn-ea"/>
              <a:sym typeface="+mn-lt"/>
            </a:endParaRPr>
          </a:p>
        </p:txBody>
      </p:sp>
      <p:sp>
        <p:nvSpPr>
          <p:cNvPr id="28" name="文本框 27"/>
          <p:cNvSpPr txBox="1"/>
          <p:nvPr>
            <p:custDataLst>
              <p:tags r:id="rId13"/>
            </p:custDataLst>
          </p:nvPr>
        </p:nvSpPr>
        <p:spPr>
          <a:xfrm>
            <a:off x="7026584" y="4206755"/>
            <a:ext cx="1874520" cy="275590"/>
          </a:xfrm>
          <a:prstGeom prst="rect">
            <a:avLst/>
          </a:prstGeom>
          <a:noFill/>
        </p:spPr>
        <p:txBody>
          <a:bodyPr wrap="none" rtlCol="0">
            <a:spAutoFit/>
          </a:bodyPr>
          <a:lstStyle/>
          <a:p>
            <a:pPr algn="l"/>
            <a:r>
              <a:rPr lang="en-US" altLang="zh-CN" sz="1200" dirty="0">
                <a:solidFill>
                  <a:srgbClr val="9D9AAB"/>
                </a:solidFill>
                <a:cs typeface="+mn-ea"/>
                <a:sym typeface="+mn-lt"/>
              </a:rPr>
              <a:t>Later work arrangements</a:t>
            </a:r>
            <a:endParaRPr lang="en-US" altLang="zh-CN" sz="1200" dirty="0">
              <a:solidFill>
                <a:srgbClr val="9D9AAB"/>
              </a:solidFill>
              <a:cs typeface="+mn-ea"/>
              <a:sym typeface="+mn-lt"/>
            </a:endParaRPr>
          </a:p>
        </p:txBody>
      </p:sp>
      <p:sp>
        <p:nvSpPr>
          <p:cNvPr id="39" name="椭圆 38"/>
          <p:cNvSpPr/>
          <p:nvPr/>
        </p:nvSpPr>
        <p:spPr>
          <a:xfrm>
            <a:off x="2076111" y="2208320"/>
            <a:ext cx="2441359" cy="2441359"/>
          </a:xfrm>
          <a:prstGeom prst="ellipse">
            <a:avLst/>
          </a:prstGeom>
          <a:solidFill>
            <a:schemeClr val="bg1"/>
          </a:solidFill>
          <a:ln w="25400">
            <a:solidFill>
              <a:srgbClr val="9D9A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a:solidFill>
                  <a:srgbClr val="9D9AAB"/>
                </a:solidFill>
                <a:cs typeface="+mn-ea"/>
                <a:sym typeface="+mn-lt"/>
              </a:rPr>
              <a:t>目录</a:t>
            </a:r>
            <a:endParaRPr lang="zh-CN" altLang="en-US" sz="5400" b="1" dirty="0">
              <a:solidFill>
                <a:srgbClr val="9D9AAB"/>
              </a:solidFill>
              <a:cs typeface="+mn-ea"/>
              <a:sym typeface="+mn-lt"/>
            </a:endParaRPr>
          </a:p>
        </p:txBody>
      </p:sp>
      <p:sp>
        <p:nvSpPr>
          <p:cNvPr id="41" name="文本框 40"/>
          <p:cNvSpPr txBox="1"/>
          <p:nvPr/>
        </p:nvSpPr>
        <p:spPr>
          <a:xfrm>
            <a:off x="2678490" y="3775937"/>
            <a:ext cx="1297150" cy="400110"/>
          </a:xfrm>
          <a:prstGeom prst="rect">
            <a:avLst/>
          </a:prstGeom>
          <a:noFill/>
        </p:spPr>
        <p:txBody>
          <a:bodyPr wrap="none" rtlCol="0">
            <a:spAutoFit/>
          </a:bodyPr>
          <a:lstStyle/>
          <a:p>
            <a:r>
              <a:rPr lang="en-US" altLang="zh-CN" sz="2000" dirty="0">
                <a:solidFill>
                  <a:srgbClr val="9D9AAB"/>
                </a:solidFill>
                <a:cs typeface="+mn-ea"/>
                <a:sym typeface="+mn-lt"/>
              </a:rPr>
              <a:t>catalogue</a:t>
            </a:r>
            <a:endParaRPr lang="zh-CN" altLang="en-US" sz="2000" dirty="0">
              <a:solidFill>
                <a:srgbClr val="9D9AAB"/>
              </a:solidFill>
              <a:cs typeface="+mn-ea"/>
              <a:sym typeface="+mn-lt"/>
            </a:endParaRPr>
          </a:p>
        </p:txBody>
      </p:sp>
      <p:sp>
        <p:nvSpPr>
          <p:cNvPr id="44" name="椭圆 43"/>
          <p:cNvSpPr/>
          <p:nvPr/>
        </p:nvSpPr>
        <p:spPr>
          <a:xfrm>
            <a:off x="4301659" y="1895143"/>
            <a:ext cx="1639229" cy="1639229"/>
          </a:xfrm>
          <a:prstGeom prst="ellipse">
            <a:avLst/>
          </a:prstGeom>
          <a:solidFill>
            <a:srgbClr val="D7CFCD">
              <a:alpha val="1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custDataLst>
              <p:tags r:id="rId14"/>
            </p:custDataLst>
          </p:nvPr>
        </p:nvSpPr>
        <p:spPr>
          <a:xfrm>
            <a:off x="7978550" y="2278028"/>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a:off x="9489679" y="-78735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11845963" y="6376857"/>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8"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endParaRPr lang="en-US" altLang="zh-CN" sz="100" dirty="0">
              <a:solidFill>
                <a:schemeClr val="tx1">
                  <a:alpha val="0"/>
                </a:schemeClr>
              </a:solidFill>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4944" y="-1748697"/>
            <a:ext cx="2500783" cy="4318114"/>
            <a:chOff x="-374944" y="-1748697"/>
            <a:chExt cx="2500783" cy="4318114"/>
          </a:xfrm>
        </p:grpSpPr>
        <p:sp>
          <p:nvSpPr>
            <p:cNvPr id="3" name="矩形: 圆角 2"/>
            <p:cNvSpPr/>
            <p:nvPr/>
          </p:nvSpPr>
          <p:spPr>
            <a:xfrm rot="19056966">
              <a:off x="-374944" y="-1649268"/>
              <a:ext cx="207479" cy="2824914"/>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rot="19056966">
              <a:off x="445790" y="-7239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圆角 4"/>
            <p:cNvSpPr/>
            <p:nvPr/>
          </p:nvSpPr>
          <p:spPr>
            <a:xfrm rot="19056966">
              <a:off x="573338" y="-1080956"/>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rot="19056966">
              <a:off x="1188799" y="-960879"/>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6"/>
            <p:cNvSpPr/>
            <p:nvPr/>
          </p:nvSpPr>
          <p:spPr>
            <a:xfrm rot="19056966">
              <a:off x="1013473" y="-174869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7"/>
            <p:cNvSpPr/>
            <p:nvPr/>
          </p:nvSpPr>
          <p:spPr>
            <a:xfrm rot="19056966">
              <a:off x="-313993" y="-279827"/>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圆角 8"/>
            <p:cNvSpPr/>
            <p:nvPr/>
          </p:nvSpPr>
          <p:spPr>
            <a:xfrm rot="19056966">
              <a:off x="1931808" y="-1320908"/>
              <a:ext cx="194031" cy="2641816"/>
            </a:xfrm>
            <a:prstGeom prst="roundRect">
              <a:avLst/>
            </a:prstGeom>
            <a:solidFill>
              <a:srgbClr val="D7CF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矩形 9"/>
          <p:cNvSpPr/>
          <p:nvPr/>
        </p:nvSpPr>
        <p:spPr>
          <a:xfrm>
            <a:off x="8942496" y="0"/>
            <a:ext cx="3252186" cy="6858000"/>
          </a:xfrm>
          <a:prstGeom prst="rect">
            <a:avLst/>
          </a:prstGeom>
          <a:solidFill>
            <a:srgbClr val="9D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6" name="组合 15"/>
          <p:cNvGrpSpPr/>
          <p:nvPr/>
        </p:nvGrpSpPr>
        <p:grpSpPr>
          <a:xfrm>
            <a:off x="4449526" y="2198325"/>
            <a:ext cx="1077319" cy="1038425"/>
            <a:chOff x="4003103" y="1620496"/>
            <a:chExt cx="1077319" cy="1038425"/>
          </a:xfrm>
        </p:grpSpPr>
        <p:sp>
          <p:nvSpPr>
            <p:cNvPr id="11" name="文本框 10"/>
            <p:cNvSpPr txBox="1"/>
            <p:nvPr/>
          </p:nvSpPr>
          <p:spPr>
            <a:xfrm>
              <a:off x="4003103" y="1620496"/>
              <a:ext cx="954107" cy="923330"/>
            </a:xfrm>
            <a:prstGeom prst="rect">
              <a:avLst/>
            </a:prstGeom>
            <a:noFill/>
          </p:spPr>
          <p:txBody>
            <a:bodyPr wrap="none" rtlCol="0">
              <a:spAutoFit/>
            </a:bodyPr>
            <a:lstStyle/>
            <a:p>
              <a:r>
                <a:rPr lang="en-US" altLang="zh-CN" sz="5400" b="1" dirty="0">
                  <a:solidFill>
                    <a:srgbClr val="948C89"/>
                  </a:solidFill>
                  <a:cs typeface="+mn-ea"/>
                  <a:sym typeface="+mn-lt"/>
                </a:rPr>
                <a:t>01</a:t>
              </a:r>
              <a:endParaRPr lang="zh-CN" altLang="en-US" sz="5400" b="1" dirty="0">
                <a:solidFill>
                  <a:srgbClr val="948C89"/>
                </a:solidFill>
                <a:cs typeface="+mn-ea"/>
                <a:sym typeface="+mn-lt"/>
              </a:endParaRPr>
            </a:p>
          </p:txBody>
        </p:sp>
        <p:sp>
          <p:nvSpPr>
            <p:cNvPr id="12" name="文本框 11"/>
            <p:cNvSpPr txBox="1"/>
            <p:nvPr/>
          </p:nvSpPr>
          <p:spPr>
            <a:xfrm>
              <a:off x="4023722" y="2289589"/>
              <a:ext cx="1056700" cy="369332"/>
            </a:xfrm>
            <a:prstGeom prst="rect">
              <a:avLst/>
            </a:prstGeom>
            <a:noFill/>
          </p:spPr>
          <p:txBody>
            <a:bodyPr wrap="none" rtlCol="0">
              <a:spAutoFit/>
            </a:bodyPr>
            <a:lstStyle/>
            <a:p>
              <a:r>
                <a:rPr lang="en-US" altLang="zh-CN" dirty="0">
                  <a:solidFill>
                    <a:srgbClr val="948C89"/>
                  </a:solidFill>
                  <a:cs typeface="+mn-ea"/>
                  <a:sym typeface="+mn-lt"/>
                </a:rPr>
                <a:t>Part one</a:t>
              </a:r>
              <a:endParaRPr lang="zh-CN" altLang="en-US" dirty="0">
                <a:solidFill>
                  <a:srgbClr val="948C89"/>
                </a:solidFill>
                <a:cs typeface="+mn-ea"/>
                <a:sym typeface="+mn-lt"/>
              </a:endParaRPr>
            </a:p>
          </p:txBody>
        </p:sp>
      </p:grpSp>
      <p:grpSp>
        <p:nvGrpSpPr>
          <p:cNvPr id="13" name="组合 12"/>
          <p:cNvGrpSpPr/>
          <p:nvPr/>
        </p:nvGrpSpPr>
        <p:grpSpPr>
          <a:xfrm>
            <a:off x="2369881" y="3205973"/>
            <a:ext cx="5262880" cy="983476"/>
            <a:chOff x="5494532" y="695627"/>
            <a:chExt cx="5262880" cy="983476"/>
          </a:xfrm>
        </p:grpSpPr>
        <p:sp>
          <p:nvSpPr>
            <p:cNvPr id="14" name="文本框 13"/>
            <p:cNvSpPr txBox="1"/>
            <p:nvPr/>
          </p:nvSpPr>
          <p:spPr>
            <a:xfrm>
              <a:off x="5494532" y="695627"/>
              <a:ext cx="5262880" cy="706755"/>
            </a:xfrm>
            <a:prstGeom prst="rect">
              <a:avLst/>
            </a:prstGeom>
            <a:noFill/>
          </p:spPr>
          <p:txBody>
            <a:bodyPr wrap="none" rtlCol="0">
              <a:spAutoFit/>
            </a:bodyPr>
            <a:lstStyle/>
            <a:p>
              <a:pPr algn="l"/>
              <a:r>
                <a:rPr lang="zh-CN" altLang="en-US" sz="4000" b="1" dirty="0">
                  <a:solidFill>
                    <a:srgbClr val="9D9AAB"/>
                  </a:solidFill>
                  <a:cs typeface="+mn-ea"/>
                  <a:sym typeface="+mn-lt"/>
                </a:rPr>
                <a:t>设计（论文）进展状况</a:t>
              </a:r>
              <a:endParaRPr lang="zh-CN" altLang="en-US" sz="4000" b="1" spc="600" dirty="0">
                <a:solidFill>
                  <a:srgbClr val="9D9AAB"/>
                </a:solidFill>
                <a:cs typeface="+mn-ea"/>
                <a:sym typeface="+mn-lt"/>
              </a:endParaRPr>
            </a:p>
          </p:txBody>
        </p:sp>
        <p:sp>
          <p:nvSpPr>
            <p:cNvPr id="15" name="文本框 14"/>
            <p:cNvSpPr txBox="1"/>
            <p:nvPr/>
          </p:nvSpPr>
          <p:spPr>
            <a:xfrm>
              <a:off x="6911397" y="1403513"/>
              <a:ext cx="2280920" cy="275590"/>
            </a:xfrm>
            <a:prstGeom prst="rect">
              <a:avLst/>
            </a:prstGeom>
            <a:noFill/>
          </p:spPr>
          <p:txBody>
            <a:bodyPr wrap="none" rtlCol="0">
              <a:spAutoFit/>
            </a:bodyPr>
            <a:lstStyle/>
            <a:p>
              <a:pPr algn="l"/>
              <a:r>
                <a:rPr lang="en-US" altLang="zh-CN" sz="1200" dirty="0">
                  <a:solidFill>
                    <a:srgbClr val="9D9AAB"/>
                  </a:solidFill>
                  <a:cs typeface="+mn-ea"/>
                  <a:sym typeface="+mn-lt"/>
                </a:rPr>
                <a:t>Design (thesis) progress status</a:t>
              </a:r>
              <a:endParaRPr lang="zh-CN" altLang="en-US" sz="1200" dirty="0">
                <a:solidFill>
                  <a:srgbClr val="9D9AAB"/>
                </a:solidFill>
                <a:cs typeface="+mn-ea"/>
                <a:sym typeface="+mn-lt"/>
              </a:endParaRPr>
            </a:p>
          </p:txBody>
        </p:sp>
      </p:grpSp>
      <p:grpSp>
        <p:nvGrpSpPr>
          <p:cNvPr id="21" name="组合 20"/>
          <p:cNvGrpSpPr/>
          <p:nvPr/>
        </p:nvGrpSpPr>
        <p:grpSpPr>
          <a:xfrm>
            <a:off x="-224465" y="-674213"/>
            <a:ext cx="7210843" cy="7800527"/>
            <a:chOff x="-224465" y="-674213"/>
            <a:chExt cx="7210843" cy="7800527"/>
          </a:xfrm>
        </p:grpSpPr>
        <p:sp>
          <p:nvSpPr>
            <p:cNvPr id="22" name="椭圆 21"/>
            <p:cNvSpPr/>
            <p:nvPr/>
          </p:nvSpPr>
          <p:spPr>
            <a:xfrm>
              <a:off x="159129" y="2008283"/>
              <a:ext cx="1639229" cy="1639229"/>
            </a:xfrm>
            <a:prstGeom prst="ellipse">
              <a:avLst/>
            </a:prstGeom>
            <a:solidFill>
              <a:srgbClr val="D7CFCD">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3728456" y="2479152"/>
              <a:ext cx="3146411" cy="3146411"/>
            </a:xfrm>
            <a:prstGeom prst="ellipse">
              <a:avLst/>
            </a:prstGeom>
            <a:solidFill>
              <a:srgbClr val="D7CFC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椭圆 23"/>
            <p:cNvSpPr/>
            <p:nvPr/>
          </p:nvSpPr>
          <p:spPr>
            <a:xfrm>
              <a:off x="5347149" y="-674213"/>
              <a:ext cx="1639229" cy="1639229"/>
            </a:xfrm>
            <a:prstGeom prst="ellipse">
              <a:avLst/>
            </a:prstGeom>
            <a:solidFill>
              <a:srgbClr val="D7CFCD">
                <a:alpha val="1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224465" y="6434241"/>
              <a:ext cx="692073" cy="692073"/>
            </a:xfrm>
            <a:prstGeom prst="ellipse">
              <a:avLst/>
            </a:prstGeom>
            <a:solidFill>
              <a:srgbClr val="D7CFCD">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366" y="0"/>
            <a:ext cx="12195366" cy="747132"/>
            <a:chOff x="-3366" y="0"/>
            <a:chExt cx="12195366" cy="747132"/>
          </a:xfrm>
        </p:grpSpPr>
        <p:sp>
          <p:nvSpPr>
            <p:cNvPr id="2" name="矩形 1"/>
            <p:cNvSpPr/>
            <p:nvPr/>
          </p:nvSpPr>
          <p:spPr>
            <a:xfrm>
              <a:off x="0" y="0"/>
              <a:ext cx="12192000" cy="747132"/>
            </a:xfrm>
            <a:prstGeom prst="rect">
              <a:avLst/>
            </a:prstGeom>
            <a:solidFill>
              <a:srgbClr val="D7CFCD">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平行四边形 2"/>
            <p:cNvSpPr/>
            <p:nvPr/>
          </p:nvSpPr>
          <p:spPr>
            <a:xfrm>
              <a:off x="-3366" y="0"/>
              <a:ext cx="3248371" cy="747132"/>
            </a:xfrm>
            <a:custGeom>
              <a:avLst/>
              <a:gdLst>
                <a:gd name="connsiteX0" fmla="*/ 0 w 5742878"/>
                <a:gd name="connsiteY0" fmla="*/ 747132 h 747132"/>
                <a:gd name="connsiteX1" fmla="*/ 186783 w 5742878"/>
                <a:gd name="connsiteY1" fmla="*/ 0 h 747132"/>
                <a:gd name="connsiteX2" fmla="*/ 5742878 w 5742878"/>
                <a:gd name="connsiteY2" fmla="*/ 0 h 747132"/>
                <a:gd name="connsiteX3" fmla="*/ 5556095 w 5742878"/>
                <a:gd name="connsiteY3" fmla="*/ 747132 h 747132"/>
                <a:gd name="connsiteX4" fmla="*/ 0 w 5742878"/>
                <a:gd name="connsiteY4" fmla="*/ 747132 h 747132"/>
                <a:gd name="connsiteX0-1" fmla="*/ 0 w 5742878"/>
                <a:gd name="connsiteY0-2" fmla="*/ 747132 h 747132"/>
                <a:gd name="connsiteX1-3" fmla="*/ 8363 w 5742878"/>
                <a:gd name="connsiteY1-4" fmla="*/ 0 h 747132"/>
                <a:gd name="connsiteX2-5" fmla="*/ 5742878 w 5742878"/>
                <a:gd name="connsiteY2-6" fmla="*/ 0 h 747132"/>
                <a:gd name="connsiteX3-7" fmla="*/ 5556095 w 5742878"/>
                <a:gd name="connsiteY3-8" fmla="*/ 747132 h 747132"/>
                <a:gd name="connsiteX4-9" fmla="*/ 0 w 5742878"/>
                <a:gd name="connsiteY4-10" fmla="*/ 747132 h 747132"/>
                <a:gd name="connsiteX0-11" fmla="*/ 14213 w 5757091"/>
                <a:gd name="connsiteY0-12" fmla="*/ 747132 h 747132"/>
                <a:gd name="connsiteX1-13" fmla="*/ 273 w 5757091"/>
                <a:gd name="connsiteY1-14" fmla="*/ 33454 h 747132"/>
                <a:gd name="connsiteX2-15" fmla="*/ 5757091 w 5757091"/>
                <a:gd name="connsiteY2-16" fmla="*/ 0 h 747132"/>
                <a:gd name="connsiteX3-17" fmla="*/ 5570308 w 5757091"/>
                <a:gd name="connsiteY3-18" fmla="*/ 747132 h 747132"/>
                <a:gd name="connsiteX4-19" fmla="*/ 14213 w 5757091"/>
                <a:gd name="connsiteY4-20" fmla="*/ 747132 h 747132"/>
                <a:gd name="connsiteX0-21" fmla="*/ 3366 w 5746244"/>
                <a:gd name="connsiteY0-22" fmla="*/ 747132 h 747132"/>
                <a:gd name="connsiteX1-23" fmla="*/ 578 w 5746244"/>
                <a:gd name="connsiteY1-24" fmla="*/ 1 h 747132"/>
                <a:gd name="connsiteX2-25" fmla="*/ 5746244 w 5746244"/>
                <a:gd name="connsiteY2-26" fmla="*/ 0 h 747132"/>
                <a:gd name="connsiteX3-27" fmla="*/ 5559461 w 5746244"/>
                <a:gd name="connsiteY3-28" fmla="*/ 747132 h 747132"/>
                <a:gd name="connsiteX4-29" fmla="*/ 3366 w 5746244"/>
                <a:gd name="connsiteY4-30" fmla="*/ 747132 h 7471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46244" h="747132">
                  <a:moveTo>
                    <a:pt x="3366" y="747132"/>
                  </a:moveTo>
                  <a:cubicBezTo>
                    <a:pt x="6154" y="498088"/>
                    <a:pt x="-2210" y="249045"/>
                    <a:pt x="578" y="1"/>
                  </a:cubicBezTo>
                  <a:lnTo>
                    <a:pt x="5746244" y="0"/>
                  </a:lnTo>
                  <a:lnTo>
                    <a:pt x="5559461" y="747132"/>
                  </a:lnTo>
                  <a:lnTo>
                    <a:pt x="3366" y="747132"/>
                  </a:lnTo>
                  <a:close/>
                </a:path>
              </a:pathLst>
            </a:custGeom>
            <a:solidFill>
              <a:srgbClr val="9D9AA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223081" y="92220"/>
              <a:ext cx="3230880" cy="598135"/>
              <a:chOff x="234232" y="124119"/>
              <a:chExt cx="3230880" cy="598135"/>
            </a:xfrm>
          </p:grpSpPr>
          <p:sp>
            <p:nvSpPr>
              <p:cNvPr id="6" name="文本框 5"/>
              <p:cNvSpPr txBox="1"/>
              <p:nvPr/>
            </p:nvSpPr>
            <p:spPr>
              <a:xfrm>
                <a:off x="234232" y="124119"/>
                <a:ext cx="3230880" cy="460375"/>
              </a:xfrm>
              <a:prstGeom prst="rect">
                <a:avLst/>
              </a:prstGeom>
              <a:noFill/>
            </p:spPr>
            <p:txBody>
              <a:bodyPr wrap="none" rtlCol="0">
                <a:spAutoFit/>
              </a:bodyPr>
              <a:lstStyle/>
              <a:p>
                <a:pPr algn="l"/>
                <a:r>
                  <a:rPr lang="zh-CN" altLang="en-US" sz="2400" b="1" dirty="0">
                    <a:solidFill>
                      <a:schemeClr val="bg1"/>
                    </a:solidFill>
                    <a:cs typeface="+mn-ea"/>
                    <a:sym typeface="+mn-lt"/>
                  </a:rPr>
                  <a:t>设计（论文）进展状况</a:t>
                </a:r>
                <a:endParaRPr lang="zh-CN" altLang="en-US" sz="2400" b="1" dirty="0">
                  <a:solidFill>
                    <a:schemeClr val="bg1"/>
                  </a:solidFill>
                  <a:cs typeface="+mn-ea"/>
                  <a:sym typeface="+mn-lt"/>
                </a:endParaRPr>
              </a:p>
            </p:txBody>
          </p:sp>
          <p:sp>
            <p:nvSpPr>
              <p:cNvPr id="7" name="文本框 6"/>
              <p:cNvSpPr txBox="1"/>
              <p:nvPr/>
            </p:nvSpPr>
            <p:spPr>
              <a:xfrm>
                <a:off x="234232" y="461665"/>
                <a:ext cx="2105025" cy="260589"/>
              </a:xfrm>
              <a:prstGeom prst="rect">
                <a:avLst/>
              </a:prstGeom>
              <a:noFill/>
            </p:spPr>
            <p:txBody>
              <a:bodyPr wrap="none" rtlCol="0">
                <a:spAutoFit/>
              </a:bodyPr>
              <a:lstStyle/>
              <a:p>
                <a:pPr algn="l"/>
                <a:r>
                  <a:rPr lang="en-US" altLang="zh-CN" sz="1100" dirty="0">
                    <a:solidFill>
                      <a:schemeClr val="bg1"/>
                    </a:solidFill>
                    <a:cs typeface="+mn-ea"/>
                    <a:sym typeface="+mn-lt"/>
                  </a:rPr>
                  <a:t>Design (thesis) progress status</a:t>
                </a:r>
                <a:endParaRPr lang="en-US" altLang="zh-CN" sz="1100" dirty="0">
                  <a:solidFill>
                    <a:schemeClr val="bg1"/>
                  </a:solidFill>
                  <a:cs typeface="+mn-ea"/>
                  <a:sym typeface="+mn-lt"/>
                </a:endParaRPr>
              </a:p>
            </p:txBody>
          </p:sp>
        </p:grpSp>
      </p:grpSp>
      <p:sp>
        <p:nvSpPr>
          <p:cNvPr id="9" name="圆角矩形 8"/>
          <p:cNvSpPr/>
          <p:nvPr/>
        </p:nvSpPr>
        <p:spPr>
          <a:xfrm>
            <a:off x="620395" y="1027430"/>
            <a:ext cx="1474470" cy="494665"/>
          </a:xfrm>
          <a:prstGeom prst="roundRect">
            <a:avLst/>
          </a:prstGeom>
          <a:solidFill>
            <a:schemeClr val="accent3">
              <a:lumMod val="60000"/>
              <a:lumOff val="40000"/>
            </a:schemeClr>
          </a:solidFill>
          <a:ln>
            <a:solidFill>
              <a:schemeClr val="accent3">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理论</a:t>
            </a:r>
            <a:r>
              <a:rPr lang="zh-CN" altLang="en-US"/>
              <a:t>进展</a:t>
            </a:r>
            <a:endParaRPr lang="zh-CN" altLang="en-US"/>
          </a:p>
        </p:txBody>
      </p:sp>
      <p:grpSp>
        <p:nvGrpSpPr>
          <p:cNvPr id="11" name="组合 10"/>
          <p:cNvGrpSpPr/>
          <p:nvPr>
            <p:custDataLst>
              <p:tags r:id="rId1"/>
            </p:custDataLst>
          </p:nvPr>
        </p:nvGrpSpPr>
        <p:grpSpPr>
          <a:xfrm>
            <a:off x="2844165" y="1205865"/>
            <a:ext cx="3251835" cy="2281555"/>
            <a:chOff x="6726" y="2769"/>
            <a:chExt cx="4102" cy="3920"/>
          </a:xfrm>
          <a:solidFill>
            <a:schemeClr val="accent3">
              <a:lumMod val="60000"/>
              <a:lumOff val="40000"/>
            </a:schemeClr>
          </a:solidFill>
        </p:grpSpPr>
        <p:sp>
          <p:nvSpPr>
            <p:cNvPr id="4" name="矩形 3"/>
            <p:cNvSpPr/>
            <p:nvPr>
              <p:custDataLst>
                <p:tags r:id="rId2"/>
              </p:custDataLst>
            </p:nvPr>
          </p:nvSpPr>
          <p:spPr>
            <a:xfrm>
              <a:off x="6726" y="2769"/>
              <a:ext cx="4101" cy="3920"/>
            </a:xfrm>
            <a:prstGeom prst="rect">
              <a:avLst/>
            </a:prstGeom>
            <a:grpFill/>
            <a:ln>
              <a:solidFill>
                <a:schemeClr val="accent3">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22" name="组合 21"/>
            <p:cNvGrpSpPr/>
            <p:nvPr/>
          </p:nvGrpSpPr>
          <p:grpSpPr>
            <a:xfrm>
              <a:off x="6726" y="3231"/>
              <a:ext cx="4102" cy="3442"/>
              <a:chOff x="8956936" y="2226952"/>
              <a:chExt cx="6598592" cy="1145697"/>
            </a:xfrm>
            <a:grpFill/>
          </p:grpSpPr>
          <p:sp>
            <p:nvSpPr>
              <p:cNvPr id="23" name="文本框 22"/>
              <p:cNvSpPr txBox="1"/>
              <p:nvPr>
                <p:custDataLst>
                  <p:tags r:id="rId3"/>
                </p:custDataLst>
              </p:nvPr>
            </p:nvSpPr>
            <p:spPr>
              <a:xfrm>
                <a:off x="8956936" y="2226952"/>
                <a:ext cx="6598592" cy="231673"/>
              </a:xfrm>
              <a:prstGeom prst="rect">
                <a:avLst/>
              </a:prstGeom>
              <a:grpFill/>
              <a:ln>
                <a:solidFill>
                  <a:schemeClr val="bg1"/>
                </a:solidFill>
              </a:ln>
            </p:spPr>
            <p:txBody>
              <a:bodyPr wrap="square" rtlCol="0">
                <a:noAutofit/>
              </a:bodyPr>
              <a:lstStyle/>
              <a:p>
                <a:pPr algn="ctr"/>
                <a:r>
                  <a:rPr lang="zh-CN" altLang="en-US" sz="1600" b="1" dirty="0">
                    <a:solidFill>
                      <a:schemeClr val="bg1"/>
                    </a:solidFill>
                    <a:cs typeface="+mn-ea"/>
                    <a:sym typeface="+mn-lt"/>
                  </a:rPr>
                  <a:t>MVC技术</a:t>
                </a:r>
                <a:endParaRPr lang="zh-CN" altLang="en-US" sz="1600" b="1" dirty="0">
                  <a:solidFill>
                    <a:schemeClr val="bg1"/>
                  </a:solidFill>
                  <a:cs typeface="+mn-ea"/>
                  <a:sym typeface="+mn-lt"/>
                </a:endParaRPr>
              </a:p>
            </p:txBody>
          </p:sp>
          <p:sp>
            <p:nvSpPr>
              <p:cNvPr id="24" name="文本框 23"/>
              <p:cNvSpPr txBox="1"/>
              <p:nvPr>
                <p:custDataLst>
                  <p:tags r:id="rId4"/>
                </p:custDataLst>
              </p:nvPr>
            </p:nvSpPr>
            <p:spPr>
              <a:xfrm>
                <a:off x="8956936" y="2525591"/>
                <a:ext cx="6598592" cy="847058"/>
              </a:xfrm>
              <a:prstGeom prst="rect">
                <a:avLst/>
              </a:prstGeom>
              <a:grpFill/>
            </p:spPr>
            <p:txBody>
              <a:bodyPr wrap="square" rtlCol="0">
                <a:noAutofit/>
              </a:bodyPr>
              <a:lstStyle/>
              <a:p>
                <a:r>
                  <a:rPr lang="zh-CN" altLang="en-US" sz="1100" dirty="0">
                    <a:solidFill>
                      <a:schemeClr val="bg1"/>
                    </a:solidFill>
                    <a:cs typeface="+mn-ea"/>
                    <a:sym typeface="+mn-lt"/>
                  </a:rPr>
                  <a:t>在 MVC 设计中，模型是对数据和数据操作进行封装，并且实现数据逻辑处理。视图用于可视化模型数据并与用户交互，同时向控制器发送用户输入数据。控制器首先接收前台用户请求，再确定适当的模型处理请求，最后决定调用相应视图对返回的数据进行显示，它使视图与模型分离。</a:t>
                </a:r>
                <a:endParaRPr lang="zh-CN" altLang="en-US" sz="1100" dirty="0">
                  <a:solidFill>
                    <a:schemeClr val="bg1"/>
                  </a:solidFill>
                  <a:cs typeface="+mn-ea"/>
                  <a:sym typeface="+mn-lt"/>
                </a:endParaRPr>
              </a:p>
              <a:p>
                <a:endParaRPr lang="zh-CN" altLang="en-US" sz="1100" dirty="0">
                  <a:solidFill>
                    <a:schemeClr val="bg1"/>
                  </a:solidFill>
                  <a:cs typeface="+mn-ea"/>
                  <a:sym typeface="+mn-lt"/>
                </a:endParaRPr>
              </a:p>
            </p:txBody>
          </p:sp>
        </p:grpSp>
      </p:grpSp>
      <p:grpSp>
        <p:nvGrpSpPr>
          <p:cNvPr id="28" name="组合 27"/>
          <p:cNvGrpSpPr/>
          <p:nvPr>
            <p:custDataLst>
              <p:tags r:id="rId5"/>
            </p:custDataLst>
          </p:nvPr>
        </p:nvGrpSpPr>
        <p:grpSpPr>
          <a:xfrm>
            <a:off x="2844165" y="4140835"/>
            <a:ext cx="3260725" cy="2280920"/>
            <a:chOff x="6725" y="2769"/>
            <a:chExt cx="4102" cy="3904"/>
          </a:xfrm>
        </p:grpSpPr>
        <p:sp>
          <p:nvSpPr>
            <p:cNvPr id="35" name="矩形 34"/>
            <p:cNvSpPr/>
            <p:nvPr>
              <p:custDataLst>
                <p:tags r:id="rId6"/>
              </p:custDataLst>
            </p:nvPr>
          </p:nvSpPr>
          <p:spPr>
            <a:xfrm>
              <a:off x="6726" y="2769"/>
              <a:ext cx="4101" cy="3904"/>
            </a:xfrm>
            <a:prstGeom prst="rect">
              <a:avLst/>
            </a:prstGeom>
            <a:solidFill>
              <a:schemeClr val="accent3">
                <a:lumMod val="60000"/>
                <a:lumOff val="40000"/>
              </a:schemeClr>
            </a:solidFill>
            <a:ln>
              <a:solidFill>
                <a:schemeClr val="accent3">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36" name="组合 35"/>
            <p:cNvGrpSpPr/>
            <p:nvPr/>
          </p:nvGrpSpPr>
          <p:grpSpPr>
            <a:xfrm>
              <a:off x="6725" y="3241"/>
              <a:ext cx="4102" cy="3432"/>
              <a:chOff x="8955327" y="2230530"/>
              <a:chExt cx="6598592" cy="1142119"/>
            </a:xfrm>
          </p:grpSpPr>
          <p:sp>
            <p:nvSpPr>
              <p:cNvPr id="37" name="文本框 36"/>
              <p:cNvSpPr txBox="1"/>
              <p:nvPr>
                <p:custDataLst>
                  <p:tags r:id="rId7"/>
                </p:custDataLst>
              </p:nvPr>
            </p:nvSpPr>
            <p:spPr>
              <a:xfrm>
                <a:off x="8955327" y="2230530"/>
                <a:ext cx="6579317" cy="212343"/>
              </a:xfrm>
              <a:prstGeom prst="rect">
                <a:avLst/>
              </a:prstGeom>
              <a:noFill/>
              <a:ln>
                <a:solidFill>
                  <a:schemeClr val="bg1"/>
                </a:solidFill>
              </a:ln>
            </p:spPr>
            <p:txBody>
              <a:bodyPr wrap="square" rtlCol="0">
                <a:noAutofit/>
              </a:bodyPr>
              <a:p>
                <a:pPr algn="ctr"/>
                <a:r>
                  <a:rPr lang="zh-CN" altLang="en-US" sz="1600" b="1" dirty="0">
                    <a:solidFill>
                      <a:schemeClr val="bg1"/>
                    </a:solidFill>
                    <a:cs typeface="+mn-ea"/>
                    <a:sym typeface="+mn-lt"/>
                  </a:rPr>
                  <a:t>信号槽技术</a:t>
                </a:r>
                <a:endParaRPr lang="zh-CN" altLang="en-US" sz="1600" b="1" dirty="0">
                  <a:solidFill>
                    <a:schemeClr val="bg1"/>
                  </a:solidFill>
                  <a:cs typeface="+mn-ea"/>
                  <a:sym typeface="+mn-lt"/>
                </a:endParaRPr>
              </a:p>
            </p:txBody>
          </p:sp>
          <p:sp>
            <p:nvSpPr>
              <p:cNvPr id="38" name="文本框 37"/>
              <p:cNvSpPr txBox="1"/>
              <p:nvPr>
                <p:custDataLst>
                  <p:tags r:id="rId8"/>
                </p:custDataLst>
              </p:nvPr>
            </p:nvSpPr>
            <p:spPr>
              <a:xfrm>
                <a:off x="8955327" y="2542898"/>
                <a:ext cx="6598592" cy="829751"/>
              </a:xfrm>
              <a:prstGeom prst="rect">
                <a:avLst/>
              </a:prstGeom>
              <a:noFill/>
            </p:spPr>
            <p:txBody>
              <a:bodyPr wrap="square" rtlCol="0">
                <a:noAutofit/>
              </a:bodyPr>
              <a:p>
                <a:r>
                  <a:rPr lang="zh-CN" altLang="en-US" sz="1100" dirty="0">
                    <a:solidFill>
                      <a:schemeClr val="bg1"/>
                    </a:solidFill>
                    <a:cs typeface="+mn-ea"/>
                    <a:sym typeface="+mn-lt"/>
                  </a:rPr>
                  <a:t>信号槽机制是Qt框架中非常重要的一部分，它提供了一种松耦合的方式，使得不同对象能够在程序中进行有效的通信和交互。这种机制使得Qt开发变得灵活、可扩展，并且更容易维护与调试。</a:t>
                </a:r>
                <a:endParaRPr lang="zh-CN" altLang="en-US" sz="1100" dirty="0">
                  <a:solidFill>
                    <a:schemeClr val="bg1"/>
                  </a:solidFill>
                  <a:cs typeface="+mn-ea"/>
                  <a:sym typeface="+mn-lt"/>
                </a:endParaRPr>
              </a:p>
              <a:p>
                <a:endParaRPr lang="zh-CN" altLang="en-US" sz="1100" dirty="0">
                  <a:solidFill>
                    <a:schemeClr val="bg1"/>
                  </a:solidFill>
                  <a:cs typeface="+mn-ea"/>
                  <a:sym typeface="+mn-lt"/>
                </a:endParaRPr>
              </a:p>
            </p:txBody>
          </p:sp>
        </p:grpSp>
      </p:grpSp>
      <p:grpSp>
        <p:nvGrpSpPr>
          <p:cNvPr id="51" name="组合 50"/>
          <p:cNvGrpSpPr/>
          <p:nvPr>
            <p:custDataLst>
              <p:tags r:id="rId9"/>
            </p:custDataLst>
          </p:nvPr>
        </p:nvGrpSpPr>
        <p:grpSpPr>
          <a:xfrm>
            <a:off x="6735445" y="1205865"/>
            <a:ext cx="3199765" cy="2281555"/>
            <a:chOff x="6725" y="2769"/>
            <a:chExt cx="4103" cy="7242"/>
          </a:xfrm>
        </p:grpSpPr>
        <p:sp>
          <p:nvSpPr>
            <p:cNvPr id="52" name="矩形 51"/>
            <p:cNvSpPr/>
            <p:nvPr>
              <p:custDataLst>
                <p:tags r:id="rId10"/>
              </p:custDataLst>
            </p:nvPr>
          </p:nvSpPr>
          <p:spPr>
            <a:xfrm>
              <a:off x="6726" y="2769"/>
              <a:ext cx="4101" cy="7242"/>
            </a:xfrm>
            <a:prstGeom prst="rect">
              <a:avLst/>
            </a:prstGeom>
            <a:solidFill>
              <a:schemeClr val="accent3">
                <a:lumMod val="60000"/>
                <a:lumOff val="40000"/>
              </a:schemeClr>
            </a:solidFill>
            <a:ln>
              <a:solidFill>
                <a:schemeClr val="accent3">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53" name="组合 52"/>
            <p:cNvGrpSpPr/>
            <p:nvPr/>
          </p:nvGrpSpPr>
          <p:grpSpPr>
            <a:xfrm>
              <a:off x="6725" y="3622"/>
              <a:ext cx="4103" cy="6387"/>
              <a:chOff x="8955327" y="2357147"/>
              <a:chExt cx="6599902" cy="2125930"/>
            </a:xfrm>
          </p:grpSpPr>
          <p:sp>
            <p:nvSpPr>
              <p:cNvPr id="54" name="文本框 53"/>
              <p:cNvSpPr txBox="1"/>
              <p:nvPr>
                <p:custDataLst>
                  <p:tags r:id="rId11"/>
                </p:custDataLst>
              </p:nvPr>
            </p:nvSpPr>
            <p:spPr>
              <a:xfrm>
                <a:off x="8956637" y="2357147"/>
                <a:ext cx="6598592" cy="428004"/>
              </a:xfrm>
              <a:prstGeom prst="rect">
                <a:avLst/>
              </a:prstGeom>
              <a:noFill/>
              <a:ln>
                <a:solidFill>
                  <a:schemeClr val="bg1"/>
                </a:solidFill>
              </a:ln>
            </p:spPr>
            <p:txBody>
              <a:bodyPr wrap="square" rtlCol="0">
                <a:noAutofit/>
              </a:bodyPr>
              <a:p>
                <a:pPr algn="ctr"/>
                <a:r>
                  <a:rPr lang="zh-CN" altLang="en-US" sz="1600" b="1" dirty="0">
                    <a:solidFill>
                      <a:schemeClr val="bg1"/>
                    </a:solidFill>
                    <a:cs typeface="+mn-ea"/>
                    <a:sym typeface="+mn-lt"/>
                  </a:rPr>
                  <a:t>事件处理技术</a:t>
                </a:r>
                <a:endParaRPr lang="zh-CN" altLang="en-US" sz="1600" b="1" dirty="0">
                  <a:solidFill>
                    <a:schemeClr val="bg1"/>
                  </a:solidFill>
                  <a:cs typeface="+mn-ea"/>
                  <a:sym typeface="+mn-lt"/>
                </a:endParaRPr>
              </a:p>
            </p:txBody>
          </p:sp>
          <p:sp>
            <p:nvSpPr>
              <p:cNvPr id="55" name="文本框 54"/>
              <p:cNvSpPr txBox="1"/>
              <p:nvPr>
                <p:custDataLst>
                  <p:tags r:id="rId12"/>
                </p:custDataLst>
              </p:nvPr>
            </p:nvSpPr>
            <p:spPr>
              <a:xfrm>
                <a:off x="8955327" y="2909929"/>
                <a:ext cx="6598592" cy="1573148"/>
              </a:xfrm>
              <a:prstGeom prst="rect">
                <a:avLst/>
              </a:prstGeom>
              <a:noFill/>
            </p:spPr>
            <p:txBody>
              <a:bodyPr wrap="square" rtlCol="0">
                <a:noAutofit/>
              </a:bodyPr>
              <a:p>
                <a:r>
                  <a:rPr lang="zh-CN" altLang="en-US" sz="1100" dirty="0">
                    <a:solidFill>
                      <a:schemeClr val="bg1"/>
                    </a:solidFill>
                    <a:cs typeface="+mn-ea"/>
                    <a:sym typeface="+mn-lt"/>
                  </a:rPr>
                  <a:t>通过使用Qt的事件处理技术，开发者可以轻松地实现对用户输入和系统事件的处理，从而实现交互性强的应用。同时，Qt的事件处理机制也使得开发者能够更加灵活地定制应用程序的行为。</a:t>
                </a:r>
                <a:endParaRPr lang="zh-CN" altLang="en-US" sz="1100" dirty="0">
                  <a:solidFill>
                    <a:schemeClr val="bg1"/>
                  </a:solidFill>
                  <a:cs typeface="+mn-ea"/>
                  <a:sym typeface="+mn-lt"/>
                </a:endParaRPr>
              </a:p>
              <a:p>
                <a:endParaRPr lang="zh-CN" altLang="en-US" sz="1100" dirty="0">
                  <a:solidFill>
                    <a:schemeClr val="bg1"/>
                  </a:solidFill>
                  <a:cs typeface="+mn-ea"/>
                  <a:sym typeface="+mn-lt"/>
                </a:endParaRPr>
              </a:p>
            </p:txBody>
          </p:sp>
        </p:grpSp>
      </p:grpSp>
      <p:grpSp>
        <p:nvGrpSpPr>
          <p:cNvPr id="60" name="组合 59"/>
          <p:cNvGrpSpPr/>
          <p:nvPr>
            <p:custDataLst>
              <p:tags r:id="rId13"/>
            </p:custDataLst>
          </p:nvPr>
        </p:nvGrpSpPr>
        <p:grpSpPr>
          <a:xfrm>
            <a:off x="6673850" y="4140835"/>
            <a:ext cx="3260725" cy="2281012"/>
            <a:chOff x="6725" y="2769"/>
            <a:chExt cx="4102" cy="7242"/>
          </a:xfrm>
        </p:grpSpPr>
        <p:sp>
          <p:nvSpPr>
            <p:cNvPr id="61" name="矩形 60"/>
            <p:cNvSpPr/>
            <p:nvPr>
              <p:custDataLst>
                <p:tags r:id="rId14"/>
              </p:custDataLst>
            </p:nvPr>
          </p:nvSpPr>
          <p:spPr>
            <a:xfrm>
              <a:off x="6726" y="2769"/>
              <a:ext cx="4101" cy="7242"/>
            </a:xfrm>
            <a:prstGeom prst="rect">
              <a:avLst/>
            </a:prstGeom>
            <a:solidFill>
              <a:schemeClr val="accent3">
                <a:lumMod val="60000"/>
                <a:lumOff val="40000"/>
              </a:schemeClr>
            </a:solidFill>
            <a:ln>
              <a:solidFill>
                <a:schemeClr val="accent3">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62" name="组合 61"/>
            <p:cNvGrpSpPr/>
            <p:nvPr/>
          </p:nvGrpSpPr>
          <p:grpSpPr>
            <a:xfrm>
              <a:off x="6725" y="3646"/>
              <a:ext cx="4102" cy="6365"/>
              <a:chOff x="8955327" y="2365161"/>
              <a:chExt cx="6598592" cy="2118579"/>
            </a:xfrm>
          </p:grpSpPr>
          <p:sp>
            <p:nvSpPr>
              <p:cNvPr id="63" name="文本框 62"/>
              <p:cNvSpPr txBox="1"/>
              <p:nvPr>
                <p:custDataLst>
                  <p:tags r:id="rId15"/>
                </p:custDataLst>
              </p:nvPr>
            </p:nvSpPr>
            <p:spPr>
              <a:xfrm>
                <a:off x="8955327" y="2365161"/>
                <a:ext cx="6598592" cy="428123"/>
              </a:xfrm>
              <a:prstGeom prst="rect">
                <a:avLst/>
              </a:prstGeom>
              <a:noFill/>
              <a:ln>
                <a:solidFill>
                  <a:schemeClr val="bg1"/>
                </a:solidFill>
              </a:ln>
            </p:spPr>
            <p:txBody>
              <a:bodyPr wrap="square" rtlCol="0">
                <a:noAutofit/>
              </a:bodyPr>
              <a:p>
                <a:pPr algn="ctr"/>
                <a:r>
                  <a:rPr lang="zh-CN" altLang="en-US" sz="1600" b="1" dirty="0">
                    <a:solidFill>
                      <a:schemeClr val="bg1"/>
                    </a:solidFill>
                    <a:cs typeface="+mn-ea"/>
                    <a:sym typeface="+mn-lt"/>
                  </a:rPr>
                  <a:t>轮播图技术</a:t>
                </a:r>
                <a:endParaRPr lang="zh-CN" altLang="en-US" sz="1600" b="1" dirty="0">
                  <a:solidFill>
                    <a:schemeClr val="bg1"/>
                  </a:solidFill>
                  <a:cs typeface="+mn-ea"/>
                  <a:sym typeface="+mn-lt"/>
                </a:endParaRPr>
              </a:p>
            </p:txBody>
          </p:sp>
          <p:sp>
            <p:nvSpPr>
              <p:cNvPr id="64" name="文本框 63"/>
              <p:cNvSpPr txBox="1"/>
              <p:nvPr>
                <p:custDataLst>
                  <p:tags r:id="rId16"/>
                </p:custDataLst>
              </p:nvPr>
            </p:nvSpPr>
            <p:spPr>
              <a:xfrm>
                <a:off x="8955327" y="2943706"/>
                <a:ext cx="6598592" cy="1540034"/>
              </a:xfrm>
              <a:prstGeom prst="rect">
                <a:avLst/>
              </a:prstGeom>
              <a:noFill/>
            </p:spPr>
            <p:txBody>
              <a:bodyPr wrap="square" rtlCol="0">
                <a:noAutofit/>
              </a:bodyPr>
              <a:p>
                <a:r>
                  <a:rPr lang="zh-CN" altLang="en-US" sz="1100" dirty="0">
                    <a:solidFill>
                      <a:schemeClr val="bg1"/>
                    </a:solidFill>
                    <a:cs typeface="+mn-ea"/>
                    <a:sym typeface="+mn-lt"/>
                  </a:rPr>
                  <a:t>系统中的重要公告和通知采用轮播图的方式轮播展示，其主要优点</a:t>
                </a:r>
                <a:r>
                  <a:rPr lang="zh-CN" altLang="en-US" sz="1100" dirty="0">
                    <a:solidFill>
                      <a:schemeClr val="bg1"/>
                    </a:solidFill>
                    <a:cs typeface="+mn-ea"/>
                    <a:sym typeface="+mn-lt"/>
                  </a:rPr>
                  <a:t>有：吸引注意力、节省空间、多样性、提升用户体验、支持响应式设计、突出特色内容、交互性、实时更新、品牌展示</a:t>
                </a:r>
                <a:endParaRPr lang="zh-CN" altLang="en-US" sz="1100" dirty="0">
                  <a:solidFill>
                    <a:schemeClr val="bg1"/>
                  </a:solidFill>
                  <a:cs typeface="+mn-ea"/>
                  <a:sym typeface="+mn-lt"/>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57835" y="944880"/>
            <a:ext cx="2065655" cy="361950"/>
          </a:xfrm>
          <a:prstGeom prst="roundRect">
            <a:avLst/>
          </a:prstGeom>
          <a:solidFill>
            <a:srgbClr val="9D9AAB"/>
          </a:solidFill>
          <a:ln>
            <a:solidFill>
              <a:srgbClr val="9D9AA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128" name="组合 127"/>
          <p:cNvGrpSpPr/>
          <p:nvPr/>
        </p:nvGrpSpPr>
        <p:grpSpPr>
          <a:xfrm rot="10800000">
            <a:off x="1403381" y="4916694"/>
            <a:ext cx="3185536" cy="374531"/>
            <a:chOff x="7296272" y="2135598"/>
            <a:chExt cx="3185536" cy="374531"/>
          </a:xfrm>
        </p:grpSpPr>
        <p:cxnSp>
          <p:nvCxnSpPr>
            <p:cNvPr id="129" name="直接连接符 128"/>
            <p:cNvCxnSpPr/>
            <p:nvPr/>
          </p:nvCxnSpPr>
          <p:spPr>
            <a:xfrm>
              <a:off x="7721897" y="2135598"/>
              <a:ext cx="2759911" cy="0"/>
            </a:xfrm>
            <a:prstGeom prst="line">
              <a:avLst/>
            </a:prstGeom>
            <a:ln w="25400">
              <a:solidFill>
                <a:srgbClr val="D7CFCD"/>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flipH="1">
              <a:off x="7296272" y="2135809"/>
              <a:ext cx="461078" cy="374320"/>
            </a:xfrm>
            <a:prstGeom prst="line">
              <a:avLst/>
            </a:prstGeom>
            <a:ln w="25400">
              <a:solidFill>
                <a:srgbClr val="D7CFCD"/>
              </a:solidFill>
            </a:ln>
          </p:spPr>
          <p:style>
            <a:lnRef idx="1">
              <a:schemeClr val="accent1"/>
            </a:lnRef>
            <a:fillRef idx="0">
              <a:schemeClr val="accent1"/>
            </a:fillRef>
            <a:effectRef idx="0">
              <a:schemeClr val="accent1"/>
            </a:effectRef>
            <a:fontRef idx="minor">
              <a:schemeClr val="tx1"/>
            </a:fontRef>
          </p:style>
        </p:cxnSp>
      </p:grpSp>
      <p:grpSp>
        <p:nvGrpSpPr>
          <p:cNvPr id="127" name="组合 126"/>
          <p:cNvGrpSpPr/>
          <p:nvPr/>
        </p:nvGrpSpPr>
        <p:grpSpPr>
          <a:xfrm>
            <a:off x="7296272" y="2135598"/>
            <a:ext cx="3185536" cy="374531"/>
            <a:chOff x="7296272" y="2135598"/>
            <a:chExt cx="3185536" cy="374531"/>
          </a:xfrm>
        </p:grpSpPr>
        <p:cxnSp>
          <p:nvCxnSpPr>
            <p:cNvPr id="119" name="直接连接符 118"/>
            <p:cNvCxnSpPr/>
            <p:nvPr/>
          </p:nvCxnSpPr>
          <p:spPr>
            <a:xfrm>
              <a:off x="7721897" y="2135598"/>
              <a:ext cx="2759911" cy="0"/>
            </a:xfrm>
            <a:prstGeom prst="line">
              <a:avLst/>
            </a:prstGeom>
            <a:ln w="25400">
              <a:solidFill>
                <a:srgbClr val="D7CFCD"/>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flipH="1">
              <a:off x="7296272" y="2135809"/>
              <a:ext cx="461078" cy="374320"/>
            </a:xfrm>
            <a:prstGeom prst="line">
              <a:avLst/>
            </a:prstGeom>
            <a:ln w="25400">
              <a:solidFill>
                <a:srgbClr val="D7CFCD"/>
              </a:solidFill>
            </a:ln>
          </p:spPr>
          <p:style>
            <a:lnRef idx="1">
              <a:schemeClr val="accent1"/>
            </a:lnRef>
            <a:fillRef idx="0">
              <a:schemeClr val="accent1"/>
            </a:fillRef>
            <a:effectRef idx="0">
              <a:schemeClr val="accent1"/>
            </a:effectRef>
            <a:fontRef idx="minor">
              <a:schemeClr val="tx1"/>
            </a:fontRef>
          </p:style>
        </p:cxnSp>
      </p:grpSp>
      <p:grpSp>
        <p:nvGrpSpPr>
          <p:cNvPr id="113" name="组合 112"/>
          <p:cNvGrpSpPr/>
          <p:nvPr/>
        </p:nvGrpSpPr>
        <p:grpSpPr>
          <a:xfrm>
            <a:off x="1403380" y="2160194"/>
            <a:ext cx="3317144" cy="325338"/>
            <a:chOff x="1466850" y="2283038"/>
            <a:chExt cx="3317144" cy="325338"/>
          </a:xfrm>
        </p:grpSpPr>
        <p:cxnSp>
          <p:nvCxnSpPr>
            <p:cNvPr id="105" name="直接连接符 104"/>
            <p:cNvCxnSpPr/>
            <p:nvPr/>
          </p:nvCxnSpPr>
          <p:spPr>
            <a:xfrm>
              <a:off x="1466850" y="2283038"/>
              <a:ext cx="2759911" cy="0"/>
            </a:xfrm>
            <a:prstGeom prst="line">
              <a:avLst/>
            </a:prstGeom>
            <a:ln w="25400">
              <a:solidFill>
                <a:srgbClr val="9D9AAB"/>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4226761" y="2283038"/>
              <a:ext cx="557233" cy="325338"/>
            </a:xfrm>
            <a:prstGeom prst="line">
              <a:avLst/>
            </a:prstGeom>
            <a:ln w="25400">
              <a:solidFill>
                <a:srgbClr val="9D9AAB"/>
              </a:solidFill>
            </a:ln>
          </p:spPr>
          <p:style>
            <a:lnRef idx="1">
              <a:schemeClr val="accent1"/>
            </a:lnRef>
            <a:fillRef idx="0">
              <a:schemeClr val="accent1"/>
            </a:fillRef>
            <a:effectRef idx="0">
              <a:schemeClr val="accent1"/>
            </a:effectRef>
            <a:fontRef idx="minor">
              <a:schemeClr val="tx1"/>
            </a:fontRef>
          </p:style>
        </p:cxnSp>
      </p:grpSp>
      <p:grpSp>
        <p:nvGrpSpPr>
          <p:cNvPr id="117" name="组合 116"/>
          <p:cNvGrpSpPr/>
          <p:nvPr/>
        </p:nvGrpSpPr>
        <p:grpSpPr>
          <a:xfrm>
            <a:off x="7325884" y="4941291"/>
            <a:ext cx="3317144" cy="325338"/>
            <a:chOff x="7325884" y="4860712"/>
            <a:chExt cx="3317144" cy="325338"/>
          </a:xfrm>
        </p:grpSpPr>
        <p:cxnSp>
          <p:nvCxnSpPr>
            <p:cNvPr id="115" name="直接连接符 114"/>
            <p:cNvCxnSpPr/>
            <p:nvPr/>
          </p:nvCxnSpPr>
          <p:spPr>
            <a:xfrm rot="10800000">
              <a:off x="7883117" y="5186050"/>
              <a:ext cx="2759911" cy="0"/>
            </a:xfrm>
            <a:prstGeom prst="line">
              <a:avLst/>
            </a:prstGeom>
            <a:ln w="25400">
              <a:solidFill>
                <a:srgbClr val="948C89"/>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0800000">
              <a:off x="7325884" y="4860712"/>
              <a:ext cx="557233" cy="325338"/>
            </a:xfrm>
            <a:prstGeom prst="line">
              <a:avLst/>
            </a:prstGeom>
            <a:ln w="25400">
              <a:solidFill>
                <a:srgbClr val="948C89"/>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366" y="0"/>
            <a:ext cx="12195366" cy="747132"/>
            <a:chOff x="-3366" y="0"/>
            <a:chExt cx="12195366" cy="747132"/>
          </a:xfrm>
        </p:grpSpPr>
        <p:sp>
          <p:nvSpPr>
            <p:cNvPr id="3" name="矩形 2"/>
            <p:cNvSpPr/>
            <p:nvPr/>
          </p:nvSpPr>
          <p:spPr>
            <a:xfrm>
              <a:off x="0" y="0"/>
              <a:ext cx="12192000" cy="747132"/>
            </a:xfrm>
            <a:prstGeom prst="rect">
              <a:avLst/>
            </a:prstGeom>
            <a:solidFill>
              <a:srgbClr val="D7CFCD">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平行四边形 2"/>
            <p:cNvSpPr/>
            <p:nvPr/>
          </p:nvSpPr>
          <p:spPr>
            <a:xfrm>
              <a:off x="-3366" y="0"/>
              <a:ext cx="3248371" cy="747132"/>
            </a:xfrm>
            <a:custGeom>
              <a:avLst/>
              <a:gdLst>
                <a:gd name="connsiteX0" fmla="*/ 0 w 5742878"/>
                <a:gd name="connsiteY0" fmla="*/ 747132 h 747132"/>
                <a:gd name="connsiteX1" fmla="*/ 186783 w 5742878"/>
                <a:gd name="connsiteY1" fmla="*/ 0 h 747132"/>
                <a:gd name="connsiteX2" fmla="*/ 5742878 w 5742878"/>
                <a:gd name="connsiteY2" fmla="*/ 0 h 747132"/>
                <a:gd name="connsiteX3" fmla="*/ 5556095 w 5742878"/>
                <a:gd name="connsiteY3" fmla="*/ 747132 h 747132"/>
                <a:gd name="connsiteX4" fmla="*/ 0 w 5742878"/>
                <a:gd name="connsiteY4" fmla="*/ 747132 h 747132"/>
                <a:gd name="connsiteX0-1" fmla="*/ 0 w 5742878"/>
                <a:gd name="connsiteY0-2" fmla="*/ 747132 h 747132"/>
                <a:gd name="connsiteX1-3" fmla="*/ 8363 w 5742878"/>
                <a:gd name="connsiteY1-4" fmla="*/ 0 h 747132"/>
                <a:gd name="connsiteX2-5" fmla="*/ 5742878 w 5742878"/>
                <a:gd name="connsiteY2-6" fmla="*/ 0 h 747132"/>
                <a:gd name="connsiteX3-7" fmla="*/ 5556095 w 5742878"/>
                <a:gd name="connsiteY3-8" fmla="*/ 747132 h 747132"/>
                <a:gd name="connsiteX4-9" fmla="*/ 0 w 5742878"/>
                <a:gd name="connsiteY4-10" fmla="*/ 747132 h 747132"/>
                <a:gd name="connsiteX0-11" fmla="*/ 14213 w 5757091"/>
                <a:gd name="connsiteY0-12" fmla="*/ 747132 h 747132"/>
                <a:gd name="connsiteX1-13" fmla="*/ 273 w 5757091"/>
                <a:gd name="connsiteY1-14" fmla="*/ 33454 h 747132"/>
                <a:gd name="connsiteX2-15" fmla="*/ 5757091 w 5757091"/>
                <a:gd name="connsiteY2-16" fmla="*/ 0 h 747132"/>
                <a:gd name="connsiteX3-17" fmla="*/ 5570308 w 5757091"/>
                <a:gd name="connsiteY3-18" fmla="*/ 747132 h 747132"/>
                <a:gd name="connsiteX4-19" fmla="*/ 14213 w 5757091"/>
                <a:gd name="connsiteY4-20" fmla="*/ 747132 h 747132"/>
                <a:gd name="connsiteX0-21" fmla="*/ 3366 w 5746244"/>
                <a:gd name="connsiteY0-22" fmla="*/ 747132 h 747132"/>
                <a:gd name="connsiteX1-23" fmla="*/ 578 w 5746244"/>
                <a:gd name="connsiteY1-24" fmla="*/ 1 h 747132"/>
                <a:gd name="connsiteX2-25" fmla="*/ 5746244 w 5746244"/>
                <a:gd name="connsiteY2-26" fmla="*/ 0 h 747132"/>
                <a:gd name="connsiteX3-27" fmla="*/ 5559461 w 5746244"/>
                <a:gd name="connsiteY3-28" fmla="*/ 747132 h 747132"/>
                <a:gd name="connsiteX4-29" fmla="*/ 3366 w 5746244"/>
                <a:gd name="connsiteY4-30" fmla="*/ 747132 h 7471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46244" h="747132">
                  <a:moveTo>
                    <a:pt x="3366" y="747132"/>
                  </a:moveTo>
                  <a:cubicBezTo>
                    <a:pt x="6154" y="498088"/>
                    <a:pt x="-2210" y="249045"/>
                    <a:pt x="578" y="1"/>
                  </a:cubicBezTo>
                  <a:lnTo>
                    <a:pt x="5746244" y="0"/>
                  </a:lnTo>
                  <a:lnTo>
                    <a:pt x="5559461" y="747132"/>
                  </a:lnTo>
                  <a:lnTo>
                    <a:pt x="3366" y="747132"/>
                  </a:lnTo>
                  <a:close/>
                </a:path>
              </a:pathLst>
            </a:custGeom>
            <a:solidFill>
              <a:srgbClr val="9D9AA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223081" y="92220"/>
              <a:ext cx="3982083" cy="598135"/>
              <a:chOff x="234232" y="124119"/>
              <a:chExt cx="3982083" cy="598135"/>
            </a:xfrm>
          </p:grpSpPr>
          <p:sp>
            <p:nvSpPr>
              <p:cNvPr id="9" name="文本框 8"/>
              <p:cNvSpPr txBox="1"/>
              <p:nvPr/>
            </p:nvSpPr>
            <p:spPr>
              <a:xfrm>
                <a:off x="234232" y="124119"/>
                <a:ext cx="3982083" cy="460375"/>
              </a:xfrm>
              <a:prstGeom prst="rect">
                <a:avLst/>
              </a:prstGeom>
              <a:noFill/>
            </p:spPr>
            <p:txBody>
              <a:bodyPr wrap="none" rtlCol="0">
                <a:spAutoFit/>
              </a:bodyPr>
              <a:lstStyle/>
              <a:p>
                <a:pPr algn="l"/>
                <a:r>
                  <a:rPr lang="zh-CN" altLang="en-US" sz="2400" b="1" dirty="0">
                    <a:solidFill>
                      <a:schemeClr val="bg1"/>
                    </a:solidFill>
                    <a:cs typeface="+mn-ea"/>
                    <a:sym typeface="+mn-lt"/>
                  </a:rPr>
                  <a:t>设计（论文）进展状况</a:t>
                </a:r>
                <a:endParaRPr lang="zh-CN" altLang="en-US" sz="2400" b="1" dirty="0">
                  <a:solidFill>
                    <a:schemeClr val="bg1"/>
                  </a:solidFill>
                  <a:cs typeface="+mn-ea"/>
                  <a:sym typeface="+mn-lt"/>
                </a:endParaRPr>
              </a:p>
            </p:txBody>
          </p:sp>
          <p:sp>
            <p:nvSpPr>
              <p:cNvPr id="10" name="文本框 9"/>
              <p:cNvSpPr txBox="1"/>
              <p:nvPr/>
            </p:nvSpPr>
            <p:spPr>
              <a:xfrm>
                <a:off x="234232" y="461665"/>
                <a:ext cx="2105025" cy="260589"/>
              </a:xfrm>
              <a:prstGeom prst="rect">
                <a:avLst/>
              </a:prstGeom>
              <a:noFill/>
            </p:spPr>
            <p:txBody>
              <a:bodyPr wrap="none" rtlCol="0">
                <a:spAutoFit/>
              </a:bodyPr>
              <a:lstStyle/>
              <a:p>
                <a:pPr algn="l"/>
                <a:r>
                  <a:rPr lang="en-US" altLang="zh-CN" sz="1100" dirty="0">
                    <a:solidFill>
                      <a:schemeClr val="bg1"/>
                    </a:solidFill>
                    <a:cs typeface="+mn-ea"/>
                    <a:sym typeface="+mn-lt"/>
                  </a:rPr>
                  <a:t>Design (thesis) progress status</a:t>
                </a:r>
                <a:endParaRPr lang="en-US" altLang="zh-CN" sz="1100" dirty="0">
                  <a:solidFill>
                    <a:schemeClr val="bg1"/>
                  </a:solidFill>
                  <a:cs typeface="+mn-ea"/>
                  <a:sym typeface="+mn-lt"/>
                </a:endParaRPr>
              </a:p>
            </p:txBody>
          </p:sp>
        </p:grpSp>
      </p:grpSp>
      <p:grpSp>
        <p:nvGrpSpPr>
          <p:cNvPr id="103" name="组合 102"/>
          <p:cNvGrpSpPr/>
          <p:nvPr/>
        </p:nvGrpSpPr>
        <p:grpSpPr>
          <a:xfrm>
            <a:off x="4169569" y="1893094"/>
            <a:ext cx="3662362" cy="3662362"/>
            <a:chOff x="4264819" y="1597819"/>
            <a:chExt cx="3662362" cy="3662362"/>
          </a:xfrm>
        </p:grpSpPr>
        <p:grpSp>
          <p:nvGrpSpPr>
            <p:cNvPr id="101" name="组合 100"/>
            <p:cNvGrpSpPr/>
            <p:nvPr/>
          </p:nvGrpSpPr>
          <p:grpSpPr>
            <a:xfrm>
              <a:off x="4264819" y="1597819"/>
              <a:ext cx="3662362" cy="3662362"/>
              <a:chOff x="4264819" y="1597819"/>
              <a:chExt cx="3662362" cy="3662362"/>
            </a:xfrm>
          </p:grpSpPr>
          <p:sp>
            <p:nvSpPr>
              <p:cNvPr id="95" name="任意多边形: 形状 94"/>
              <p:cNvSpPr/>
              <p:nvPr/>
            </p:nvSpPr>
            <p:spPr>
              <a:xfrm>
                <a:off x="4943475" y="2276475"/>
                <a:ext cx="2305050" cy="2305050"/>
              </a:xfrm>
              <a:custGeom>
                <a:avLst/>
                <a:gdLst>
                  <a:gd name="connsiteX0" fmla="*/ 1152525 w 2305050"/>
                  <a:gd name="connsiteY0" fmla="*/ 0 h 2305050"/>
                  <a:gd name="connsiteX1" fmla="*/ 2305050 w 2305050"/>
                  <a:gd name="connsiteY1" fmla="*/ 1152525 h 2305050"/>
                  <a:gd name="connsiteX2" fmla="*/ 1152525 w 2305050"/>
                  <a:gd name="connsiteY2" fmla="*/ 2305050 h 2305050"/>
                  <a:gd name="connsiteX3" fmla="*/ 0 w 2305050"/>
                  <a:gd name="connsiteY3" fmla="*/ 1152525 h 2305050"/>
                  <a:gd name="connsiteX4" fmla="*/ 1152525 w 2305050"/>
                  <a:gd name="connsiteY4" fmla="*/ 0 h 2305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5050" h="2305050">
                    <a:moveTo>
                      <a:pt x="1152525" y="0"/>
                    </a:moveTo>
                    <a:cubicBezTo>
                      <a:pt x="1789047" y="0"/>
                      <a:pt x="2305050" y="516003"/>
                      <a:pt x="2305050" y="1152525"/>
                    </a:cubicBezTo>
                    <a:cubicBezTo>
                      <a:pt x="2305050" y="1789047"/>
                      <a:pt x="1789047" y="2305050"/>
                      <a:pt x="1152525" y="2305050"/>
                    </a:cubicBezTo>
                    <a:cubicBezTo>
                      <a:pt x="516003" y="2305050"/>
                      <a:pt x="0" y="1789047"/>
                      <a:pt x="0" y="1152525"/>
                    </a:cubicBezTo>
                    <a:cubicBezTo>
                      <a:pt x="0" y="516003"/>
                      <a:pt x="516003" y="0"/>
                      <a:pt x="115252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3600" b="1" dirty="0">
                    <a:solidFill>
                      <a:schemeClr val="bg2">
                        <a:lumMod val="50000"/>
                      </a:schemeClr>
                    </a:solidFill>
                    <a:cs typeface="+mn-ea"/>
                    <a:sym typeface="+mn-lt"/>
                  </a:rPr>
                  <a:t>意义</a:t>
                </a:r>
                <a:endParaRPr lang="zh-CN" altLang="en-US" sz="3600" b="1" dirty="0">
                  <a:solidFill>
                    <a:schemeClr val="bg2">
                      <a:lumMod val="50000"/>
                    </a:schemeClr>
                  </a:solidFill>
                  <a:cs typeface="+mn-ea"/>
                  <a:sym typeface="+mn-lt"/>
                </a:endParaRPr>
              </a:p>
            </p:txBody>
          </p:sp>
          <p:sp>
            <p:nvSpPr>
              <p:cNvPr id="99" name="任意多边形: 形状 98"/>
              <p:cNvSpPr/>
              <p:nvPr/>
            </p:nvSpPr>
            <p:spPr>
              <a:xfrm>
                <a:off x="6096000" y="3089672"/>
                <a:ext cx="1831181" cy="2170509"/>
              </a:xfrm>
              <a:custGeom>
                <a:avLst/>
                <a:gdLst>
                  <a:gd name="connsiteX0" fmla="*/ 1491853 w 1831181"/>
                  <a:gd name="connsiteY0" fmla="*/ 0 h 2170509"/>
                  <a:gd name="connsiteX1" fmla="*/ 1831181 w 1831181"/>
                  <a:gd name="connsiteY1" fmla="*/ 339328 h 2170509"/>
                  <a:gd name="connsiteX2" fmla="*/ 0 w 1831181"/>
                  <a:gd name="connsiteY2" fmla="*/ 2170509 h 2170509"/>
                  <a:gd name="connsiteX3" fmla="*/ 339328 w 1831181"/>
                  <a:gd name="connsiteY3" fmla="*/ 1831181 h 2170509"/>
                  <a:gd name="connsiteX4" fmla="*/ 0 w 1831181"/>
                  <a:gd name="connsiteY4" fmla="*/ 1491853 h 2170509"/>
                  <a:gd name="connsiteX5" fmla="*/ 1152525 w 1831181"/>
                  <a:gd name="connsiteY5" fmla="*/ 339328 h 2170509"/>
                  <a:gd name="connsiteX6" fmla="*/ 1491853 w 1831181"/>
                  <a:gd name="connsiteY6" fmla="*/ 0 h 217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181" h="2170509">
                    <a:moveTo>
                      <a:pt x="1491853" y="0"/>
                    </a:moveTo>
                    <a:cubicBezTo>
                      <a:pt x="1679259" y="0"/>
                      <a:pt x="1831181" y="151922"/>
                      <a:pt x="1831181" y="339328"/>
                    </a:cubicBezTo>
                    <a:cubicBezTo>
                      <a:pt x="1831181" y="1350661"/>
                      <a:pt x="1011333" y="2170509"/>
                      <a:pt x="0" y="2170509"/>
                    </a:cubicBezTo>
                    <a:cubicBezTo>
                      <a:pt x="187406" y="2170509"/>
                      <a:pt x="339328" y="2018587"/>
                      <a:pt x="339328" y="1831181"/>
                    </a:cubicBezTo>
                    <a:cubicBezTo>
                      <a:pt x="339328" y="1643775"/>
                      <a:pt x="187406" y="1491853"/>
                      <a:pt x="0" y="1491853"/>
                    </a:cubicBezTo>
                    <a:cubicBezTo>
                      <a:pt x="636522" y="1491853"/>
                      <a:pt x="1152525" y="975850"/>
                      <a:pt x="1152525" y="339328"/>
                    </a:cubicBezTo>
                    <a:cubicBezTo>
                      <a:pt x="1152525" y="151922"/>
                      <a:pt x="1304447" y="0"/>
                      <a:pt x="1491853" y="0"/>
                    </a:cubicBezTo>
                    <a:close/>
                  </a:path>
                </a:pathLst>
              </a:custGeom>
              <a:solidFill>
                <a:srgbClr val="948C89"/>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00" name="任意多边形: 形状 99"/>
              <p:cNvSpPr/>
              <p:nvPr/>
            </p:nvSpPr>
            <p:spPr>
              <a:xfrm>
                <a:off x="4264819" y="3429000"/>
                <a:ext cx="2170509" cy="1831181"/>
              </a:xfrm>
              <a:custGeom>
                <a:avLst/>
                <a:gdLst>
                  <a:gd name="connsiteX0" fmla="*/ 0 w 2170509"/>
                  <a:gd name="connsiteY0" fmla="*/ 0 h 1831181"/>
                  <a:gd name="connsiteX1" fmla="*/ 339328 w 2170509"/>
                  <a:gd name="connsiteY1" fmla="*/ 339328 h 1831181"/>
                  <a:gd name="connsiteX2" fmla="*/ 678656 w 2170509"/>
                  <a:gd name="connsiteY2" fmla="*/ 0 h 1831181"/>
                  <a:gd name="connsiteX3" fmla="*/ 1831181 w 2170509"/>
                  <a:gd name="connsiteY3" fmla="*/ 1152525 h 1831181"/>
                  <a:gd name="connsiteX4" fmla="*/ 2170509 w 2170509"/>
                  <a:gd name="connsiteY4" fmla="*/ 1491853 h 1831181"/>
                  <a:gd name="connsiteX5" fmla="*/ 1831181 w 2170509"/>
                  <a:gd name="connsiteY5" fmla="*/ 1831181 h 1831181"/>
                  <a:gd name="connsiteX6" fmla="*/ 0 w 2170509"/>
                  <a:gd name="connsiteY6" fmla="*/ 0 h 183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0509" h="1831181">
                    <a:moveTo>
                      <a:pt x="0" y="0"/>
                    </a:moveTo>
                    <a:cubicBezTo>
                      <a:pt x="0" y="187406"/>
                      <a:pt x="151922" y="339328"/>
                      <a:pt x="339328" y="339328"/>
                    </a:cubicBezTo>
                    <a:cubicBezTo>
                      <a:pt x="526734" y="339328"/>
                      <a:pt x="678656" y="187406"/>
                      <a:pt x="678656" y="0"/>
                    </a:cubicBezTo>
                    <a:cubicBezTo>
                      <a:pt x="678656" y="636522"/>
                      <a:pt x="1194659" y="1152525"/>
                      <a:pt x="1831181" y="1152525"/>
                    </a:cubicBezTo>
                    <a:cubicBezTo>
                      <a:pt x="2018587" y="1152525"/>
                      <a:pt x="2170509" y="1304447"/>
                      <a:pt x="2170509" y="1491853"/>
                    </a:cubicBezTo>
                    <a:cubicBezTo>
                      <a:pt x="2170509" y="1679259"/>
                      <a:pt x="2018587" y="1831181"/>
                      <a:pt x="1831181" y="1831181"/>
                    </a:cubicBezTo>
                    <a:cubicBezTo>
                      <a:pt x="819848" y="1831181"/>
                      <a:pt x="0" y="1011333"/>
                      <a:pt x="0" y="0"/>
                    </a:cubicBezTo>
                    <a:close/>
                  </a:path>
                </a:pathLst>
              </a:custGeom>
              <a:solidFill>
                <a:srgbClr val="E6E1DF"/>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98" name="任意多边形: 形状 97"/>
              <p:cNvSpPr/>
              <p:nvPr/>
            </p:nvSpPr>
            <p:spPr>
              <a:xfrm>
                <a:off x="5756672" y="1597819"/>
                <a:ext cx="2170509" cy="1831181"/>
              </a:xfrm>
              <a:custGeom>
                <a:avLst/>
                <a:gdLst>
                  <a:gd name="connsiteX0" fmla="*/ 339328 w 2170509"/>
                  <a:gd name="connsiteY0" fmla="*/ 0 h 1831181"/>
                  <a:gd name="connsiteX1" fmla="*/ 2170509 w 2170509"/>
                  <a:gd name="connsiteY1" fmla="*/ 1831181 h 1831181"/>
                  <a:gd name="connsiteX2" fmla="*/ 1831181 w 2170509"/>
                  <a:gd name="connsiteY2" fmla="*/ 1491853 h 1831181"/>
                  <a:gd name="connsiteX3" fmla="*/ 1491853 w 2170509"/>
                  <a:gd name="connsiteY3" fmla="*/ 1831181 h 1831181"/>
                  <a:gd name="connsiteX4" fmla="*/ 339328 w 2170509"/>
                  <a:gd name="connsiteY4" fmla="*/ 678656 h 1831181"/>
                  <a:gd name="connsiteX5" fmla="*/ 0 w 2170509"/>
                  <a:gd name="connsiteY5" fmla="*/ 339328 h 1831181"/>
                  <a:gd name="connsiteX6" fmla="*/ 339328 w 2170509"/>
                  <a:gd name="connsiteY6" fmla="*/ 0 h 183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0509" h="1831181">
                    <a:moveTo>
                      <a:pt x="339328" y="0"/>
                    </a:moveTo>
                    <a:cubicBezTo>
                      <a:pt x="1350661" y="0"/>
                      <a:pt x="2170509" y="819848"/>
                      <a:pt x="2170509" y="1831181"/>
                    </a:cubicBezTo>
                    <a:cubicBezTo>
                      <a:pt x="2170509" y="1643775"/>
                      <a:pt x="2018587" y="1491853"/>
                      <a:pt x="1831181" y="1491853"/>
                    </a:cubicBezTo>
                    <a:cubicBezTo>
                      <a:pt x="1643775" y="1491853"/>
                      <a:pt x="1491853" y="1643775"/>
                      <a:pt x="1491853" y="1831181"/>
                    </a:cubicBezTo>
                    <a:cubicBezTo>
                      <a:pt x="1491853" y="1194659"/>
                      <a:pt x="975850" y="678656"/>
                      <a:pt x="339328" y="678656"/>
                    </a:cubicBezTo>
                    <a:cubicBezTo>
                      <a:pt x="151922" y="678656"/>
                      <a:pt x="0" y="526734"/>
                      <a:pt x="0" y="339328"/>
                    </a:cubicBezTo>
                    <a:cubicBezTo>
                      <a:pt x="0" y="151922"/>
                      <a:pt x="151922" y="0"/>
                      <a:pt x="339328" y="0"/>
                    </a:cubicBezTo>
                    <a:close/>
                  </a:path>
                </a:pathLst>
              </a:custGeom>
              <a:solidFill>
                <a:srgbClr val="D7CFCD"/>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97" name="任意多边形: 形状 96"/>
              <p:cNvSpPr/>
              <p:nvPr/>
            </p:nvSpPr>
            <p:spPr>
              <a:xfrm>
                <a:off x="4264819" y="1597819"/>
                <a:ext cx="1831181" cy="2170509"/>
              </a:xfrm>
              <a:custGeom>
                <a:avLst/>
                <a:gdLst>
                  <a:gd name="connsiteX0" fmla="*/ 1831181 w 1831181"/>
                  <a:gd name="connsiteY0" fmla="*/ 0 h 2170509"/>
                  <a:gd name="connsiteX1" fmla="*/ 1491853 w 1831181"/>
                  <a:gd name="connsiteY1" fmla="*/ 339328 h 2170509"/>
                  <a:gd name="connsiteX2" fmla="*/ 1831181 w 1831181"/>
                  <a:gd name="connsiteY2" fmla="*/ 678656 h 2170509"/>
                  <a:gd name="connsiteX3" fmla="*/ 678656 w 1831181"/>
                  <a:gd name="connsiteY3" fmla="*/ 1831181 h 2170509"/>
                  <a:gd name="connsiteX4" fmla="*/ 339328 w 1831181"/>
                  <a:gd name="connsiteY4" fmla="*/ 2170509 h 2170509"/>
                  <a:gd name="connsiteX5" fmla="*/ 0 w 1831181"/>
                  <a:gd name="connsiteY5" fmla="*/ 1831181 h 2170509"/>
                  <a:gd name="connsiteX6" fmla="*/ 1831181 w 1831181"/>
                  <a:gd name="connsiteY6" fmla="*/ 0 h 2170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1181" h="2170509">
                    <a:moveTo>
                      <a:pt x="1831181" y="0"/>
                    </a:moveTo>
                    <a:cubicBezTo>
                      <a:pt x="1643775" y="0"/>
                      <a:pt x="1491853" y="151922"/>
                      <a:pt x="1491853" y="339328"/>
                    </a:cubicBezTo>
                    <a:cubicBezTo>
                      <a:pt x="1491853" y="526734"/>
                      <a:pt x="1643775" y="678656"/>
                      <a:pt x="1831181" y="678656"/>
                    </a:cubicBezTo>
                    <a:cubicBezTo>
                      <a:pt x="1194659" y="678656"/>
                      <a:pt x="678656" y="1194659"/>
                      <a:pt x="678656" y="1831181"/>
                    </a:cubicBezTo>
                    <a:cubicBezTo>
                      <a:pt x="678656" y="2018587"/>
                      <a:pt x="526734" y="2170509"/>
                      <a:pt x="339328" y="2170509"/>
                    </a:cubicBezTo>
                    <a:cubicBezTo>
                      <a:pt x="151922" y="2170509"/>
                      <a:pt x="0" y="2018587"/>
                      <a:pt x="0" y="1831181"/>
                    </a:cubicBezTo>
                    <a:cubicBezTo>
                      <a:pt x="0" y="819848"/>
                      <a:pt x="819848" y="0"/>
                      <a:pt x="1831181" y="0"/>
                    </a:cubicBezTo>
                    <a:close/>
                  </a:path>
                </a:pathLst>
              </a:custGeom>
              <a:solidFill>
                <a:srgbClr val="9D9AAB"/>
              </a:solidFill>
              <a:ln w="254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sp>
          <p:nvSpPr>
            <p:cNvPr id="102" name="圆: 空心 101"/>
            <p:cNvSpPr/>
            <p:nvPr/>
          </p:nvSpPr>
          <p:spPr>
            <a:xfrm>
              <a:off x="5155101" y="2488101"/>
              <a:ext cx="1881797" cy="1881797"/>
            </a:xfrm>
            <a:prstGeom prst="donut">
              <a:avLst>
                <a:gd name="adj" fmla="val 2533"/>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sp>
        <p:nvSpPr>
          <p:cNvPr id="131" name="文本框 130"/>
          <p:cNvSpPr txBox="1"/>
          <p:nvPr/>
        </p:nvSpPr>
        <p:spPr>
          <a:xfrm>
            <a:off x="1392632" y="1698529"/>
            <a:ext cx="2011680" cy="460375"/>
          </a:xfrm>
          <a:prstGeom prst="rect">
            <a:avLst/>
          </a:prstGeom>
          <a:noFill/>
        </p:spPr>
        <p:txBody>
          <a:bodyPr wrap="none" rtlCol="0">
            <a:spAutoFit/>
          </a:bodyPr>
          <a:lstStyle/>
          <a:p>
            <a:pPr algn="l"/>
            <a:r>
              <a:rPr lang="zh-CN" altLang="en-US" sz="2400" b="1" dirty="0">
                <a:solidFill>
                  <a:srgbClr val="9D9AAB"/>
                </a:solidFill>
                <a:cs typeface="+mn-ea"/>
                <a:sym typeface="+mn-lt"/>
              </a:rPr>
              <a:t>登录注册界面</a:t>
            </a:r>
            <a:endParaRPr lang="zh-CN" altLang="en-US" sz="2400" b="1" dirty="0">
              <a:solidFill>
                <a:srgbClr val="9D9AAB"/>
              </a:solidFill>
              <a:cs typeface="+mn-ea"/>
              <a:sym typeface="+mn-lt"/>
            </a:endParaRPr>
          </a:p>
        </p:txBody>
      </p:sp>
      <p:sp>
        <p:nvSpPr>
          <p:cNvPr id="132" name="文本框 131"/>
          <p:cNvSpPr txBox="1"/>
          <p:nvPr/>
        </p:nvSpPr>
        <p:spPr>
          <a:xfrm>
            <a:off x="7911054" y="1673723"/>
            <a:ext cx="1097280" cy="460375"/>
          </a:xfrm>
          <a:prstGeom prst="rect">
            <a:avLst/>
          </a:prstGeom>
          <a:noFill/>
        </p:spPr>
        <p:txBody>
          <a:bodyPr wrap="none" rtlCol="0">
            <a:spAutoFit/>
          </a:bodyPr>
          <a:lstStyle/>
          <a:p>
            <a:pPr algn="l"/>
            <a:r>
              <a:rPr lang="zh-CN" altLang="en-US" sz="2400" b="1" dirty="0">
                <a:solidFill>
                  <a:srgbClr val="D7CFCD"/>
                </a:solidFill>
                <a:cs typeface="+mn-ea"/>
                <a:sym typeface="+mn-lt"/>
              </a:rPr>
              <a:t>主界面</a:t>
            </a:r>
            <a:endParaRPr lang="zh-CN" altLang="en-US" sz="2400" b="1" dirty="0">
              <a:solidFill>
                <a:srgbClr val="D7CFCD"/>
              </a:solidFill>
              <a:cs typeface="+mn-ea"/>
              <a:sym typeface="+mn-lt"/>
            </a:endParaRPr>
          </a:p>
        </p:txBody>
      </p:sp>
      <p:sp>
        <p:nvSpPr>
          <p:cNvPr id="133" name="文本框 132"/>
          <p:cNvSpPr txBox="1"/>
          <p:nvPr/>
        </p:nvSpPr>
        <p:spPr>
          <a:xfrm>
            <a:off x="7911054" y="4829455"/>
            <a:ext cx="2316480" cy="460375"/>
          </a:xfrm>
          <a:prstGeom prst="rect">
            <a:avLst/>
          </a:prstGeom>
          <a:noFill/>
        </p:spPr>
        <p:txBody>
          <a:bodyPr wrap="none" rtlCol="0">
            <a:spAutoFit/>
          </a:bodyPr>
          <a:lstStyle/>
          <a:p>
            <a:pPr algn="l"/>
            <a:r>
              <a:rPr lang="zh-CN" altLang="en-US" sz="2400" b="1" dirty="0">
                <a:solidFill>
                  <a:srgbClr val="948C89"/>
                </a:solidFill>
                <a:cs typeface="+mn-ea"/>
                <a:sym typeface="+mn-lt"/>
              </a:rPr>
              <a:t>系统公告轮播图</a:t>
            </a:r>
            <a:endParaRPr lang="zh-CN" altLang="en-US" sz="2400" b="1" dirty="0">
              <a:solidFill>
                <a:srgbClr val="948C89"/>
              </a:solidFill>
              <a:cs typeface="+mn-ea"/>
              <a:sym typeface="+mn-lt"/>
            </a:endParaRPr>
          </a:p>
        </p:txBody>
      </p:sp>
      <p:sp>
        <p:nvSpPr>
          <p:cNvPr id="134" name="文本框 133"/>
          <p:cNvSpPr txBox="1"/>
          <p:nvPr/>
        </p:nvSpPr>
        <p:spPr>
          <a:xfrm>
            <a:off x="1392632" y="4829455"/>
            <a:ext cx="2316480" cy="460375"/>
          </a:xfrm>
          <a:prstGeom prst="rect">
            <a:avLst/>
          </a:prstGeom>
          <a:noFill/>
        </p:spPr>
        <p:txBody>
          <a:bodyPr wrap="none" rtlCol="0">
            <a:spAutoFit/>
          </a:bodyPr>
          <a:lstStyle/>
          <a:p>
            <a:pPr algn="l"/>
            <a:r>
              <a:rPr lang="zh-CN" altLang="en-US" sz="2400" b="1" dirty="0">
                <a:solidFill>
                  <a:srgbClr val="CCC2BE"/>
                </a:solidFill>
                <a:cs typeface="+mn-ea"/>
                <a:sym typeface="+mn-lt"/>
              </a:rPr>
              <a:t>管理员管理界面</a:t>
            </a:r>
            <a:endParaRPr lang="zh-CN" altLang="en-US" sz="2400" b="1" dirty="0">
              <a:solidFill>
                <a:srgbClr val="CCC2BE"/>
              </a:solidFill>
              <a:cs typeface="+mn-ea"/>
              <a:sym typeface="+mn-lt"/>
            </a:endParaRPr>
          </a:p>
        </p:txBody>
      </p:sp>
      <p:sp>
        <p:nvSpPr>
          <p:cNvPr id="135" name="文本框 134"/>
          <p:cNvSpPr txBox="1"/>
          <p:nvPr/>
        </p:nvSpPr>
        <p:spPr>
          <a:xfrm>
            <a:off x="1324256" y="2330789"/>
            <a:ext cx="2759912" cy="1614805"/>
          </a:xfrm>
          <a:prstGeom prst="rect">
            <a:avLst/>
          </a:prstGeom>
          <a:noFill/>
        </p:spPr>
        <p:txBody>
          <a:bodyPr wrap="square" rtlCol="0">
            <a:spAutoFit/>
          </a:bodyPr>
          <a:lstStyle/>
          <a:p>
            <a:r>
              <a:rPr lang="zh-CN" altLang="en-US" sz="1100" dirty="0">
                <a:solidFill>
                  <a:schemeClr val="bg2">
                    <a:lumMod val="50000"/>
                  </a:schemeClr>
                </a:solidFill>
                <a:cs typeface="+mn-ea"/>
                <a:sym typeface="+mn-lt"/>
              </a:rPr>
              <a:t>登录注册功能主要使用数据库技术对数据进行存储和查询，结合信号槽技术实现界面交互，事件处理技术实现对特殊按键的快速响应。</a:t>
            </a:r>
            <a:endParaRPr lang="zh-CN" altLang="en-US" sz="1100" dirty="0">
              <a:solidFill>
                <a:schemeClr val="bg2">
                  <a:lumMod val="50000"/>
                </a:schemeClr>
              </a:solidFill>
              <a:cs typeface="+mn-ea"/>
              <a:sym typeface="+mn-lt"/>
            </a:endParaRPr>
          </a:p>
          <a:p>
            <a:r>
              <a:rPr lang="zh-CN" altLang="en-US" sz="1100" dirty="0">
                <a:solidFill>
                  <a:schemeClr val="bg2">
                    <a:lumMod val="50000"/>
                  </a:schemeClr>
                </a:solidFill>
                <a:cs typeface="+mn-ea"/>
                <a:sym typeface="+mn-lt"/>
              </a:rPr>
              <a:t>登陆注册模块今后还会有更多新的功能集成其中，比如，验证码验证功能、记住密码功能、登录注册数据格式规范功能等。</a:t>
            </a:r>
            <a:endParaRPr lang="zh-CN" altLang="en-US" sz="1100" dirty="0">
              <a:solidFill>
                <a:schemeClr val="bg2">
                  <a:lumMod val="50000"/>
                </a:schemeClr>
              </a:solidFill>
              <a:cs typeface="+mn-ea"/>
              <a:sym typeface="+mn-lt"/>
            </a:endParaRPr>
          </a:p>
          <a:p>
            <a:endParaRPr lang="zh-CN" altLang="en-US" sz="1100" dirty="0">
              <a:solidFill>
                <a:schemeClr val="bg2">
                  <a:lumMod val="50000"/>
                </a:schemeClr>
              </a:solidFill>
              <a:cs typeface="+mn-ea"/>
              <a:sym typeface="+mn-lt"/>
            </a:endParaRPr>
          </a:p>
          <a:p>
            <a:endParaRPr lang="zh-CN" altLang="en-US" sz="1100" dirty="0">
              <a:solidFill>
                <a:schemeClr val="bg2">
                  <a:lumMod val="50000"/>
                </a:schemeClr>
              </a:solidFill>
              <a:cs typeface="+mn-ea"/>
              <a:sym typeface="+mn-lt"/>
            </a:endParaRPr>
          </a:p>
        </p:txBody>
      </p:sp>
      <p:sp>
        <p:nvSpPr>
          <p:cNvPr id="136" name="文本框 135"/>
          <p:cNvSpPr txBox="1"/>
          <p:nvPr/>
        </p:nvSpPr>
        <p:spPr>
          <a:xfrm>
            <a:off x="1324256" y="5550580"/>
            <a:ext cx="2759912" cy="1445260"/>
          </a:xfrm>
          <a:prstGeom prst="rect">
            <a:avLst/>
          </a:prstGeom>
          <a:noFill/>
        </p:spPr>
        <p:txBody>
          <a:bodyPr wrap="square" rtlCol="0">
            <a:spAutoFit/>
          </a:bodyPr>
          <a:lstStyle/>
          <a:p>
            <a:r>
              <a:rPr lang="zh-CN" altLang="en-US" sz="1100" dirty="0">
                <a:solidFill>
                  <a:schemeClr val="bg2">
                    <a:lumMod val="50000"/>
                  </a:schemeClr>
                </a:solidFill>
                <a:cs typeface="+mn-ea"/>
                <a:sym typeface="+mn-lt"/>
              </a:rPr>
              <a:t>管理员界面中当前已完善的功能为用户登录信息管理功能，已实现对用户登录信息的增删改查。</a:t>
            </a:r>
            <a:endParaRPr lang="zh-CN" altLang="en-US" sz="1100" dirty="0">
              <a:solidFill>
                <a:schemeClr val="bg2">
                  <a:lumMod val="50000"/>
                </a:schemeClr>
              </a:solidFill>
              <a:cs typeface="+mn-ea"/>
              <a:sym typeface="+mn-lt"/>
            </a:endParaRPr>
          </a:p>
          <a:p>
            <a:r>
              <a:rPr lang="zh-CN" altLang="en-US" sz="1100" dirty="0">
                <a:solidFill>
                  <a:schemeClr val="bg2">
                    <a:lumMod val="50000"/>
                  </a:schemeClr>
                </a:solidFill>
                <a:cs typeface="+mn-ea"/>
                <a:sym typeface="+mn-lt"/>
              </a:rPr>
              <a:t>管理员界面模块待后续完善订餐模块、订单模块和用户信息模块后将对管理界面模块进行对应的扩展。</a:t>
            </a:r>
            <a:endParaRPr lang="zh-CN" altLang="en-US" sz="1100" dirty="0">
              <a:solidFill>
                <a:schemeClr val="bg2">
                  <a:lumMod val="50000"/>
                </a:schemeClr>
              </a:solidFill>
              <a:cs typeface="+mn-ea"/>
              <a:sym typeface="+mn-lt"/>
            </a:endParaRPr>
          </a:p>
          <a:p>
            <a:endParaRPr lang="zh-CN" altLang="en-US" sz="1100" dirty="0">
              <a:solidFill>
                <a:schemeClr val="bg2">
                  <a:lumMod val="50000"/>
                </a:schemeClr>
              </a:solidFill>
              <a:cs typeface="+mn-ea"/>
              <a:sym typeface="+mn-lt"/>
            </a:endParaRPr>
          </a:p>
          <a:p>
            <a:endParaRPr lang="zh-CN" altLang="en-US" sz="1100" dirty="0">
              <a:solidFill>
                <a:schemeClr val="bg2">
                  <a:lumMod val="50000"/>
                </a:schemeClr>
              </a:solidFill>
              <a:cs typeface="+mn-ea"/>
              <a:sym typeface="+mn-lt"/>
            </a:endParaRPr>
          </a:p>
        </p:txBody>
      </p:sp>
      <p:sp>
        <p:nvSpPr>
          <p:cNvPr id="137" name="文本框 136"/>
          <p:cNvSpPr txBox="1"/>
          <p:nvPr/>
        </p:nvSpPr>
        <p:spPr>
          <a:xfrm>
            <a:off x="7831931" y="5550438"/>
            <a:ext cx="2759912" cy="1614805"/>
          </a:xfrm>
          <a:prstGeom prst="rect">
            <a:avLst/>
          </a:prstGeom>
          <a:noFill/>
        </p:spPr>
        <p:txBody>
          <a:bodyPr wrap="square" rtlCol="0">
            <a:spAutoFit/>
          </a:bodyPr>
          <a:lstStyle/>
          <a:p>
            <a:r>
              <a:rPr lang="zh-CN" altLang="en-US" sz="1100" dirty="0">
                <a:solidFill>
                  <a:schemeClr val="bg2">
                    <a:lumMod val="50000"/>
                  </a:schemeClr>
                </a:solidFill>
                <a:cs typeface="+mn-ea"/>
                <a:sym typeface="+mn-lt"/>
              </a:rPr>
              <a:t>社区食堂系统公告轮播图当前已基本完成，该轮播图暂时主要为商家添加菜单公告使用，轮播图可以实现2秒内自动轮播系统公告，也可以实现点击左右按钮实现上一张和下一张公告信息的切换。</a:t>
            </a:r>
            <a:endParaRPr lang="zh-CN" altLang="en-US" sz="1100" dirty="0">
              <a:solidFill>
                <a:schemeClr val="bg2">
                  <a:lumMod val="50000"/>
                </a:schemeClr>
              </a:solidFill>
              <a:cs typeface="+mn-ea"/>
              <a:sym typeface="+mn-lt"/>
            </a:endParaRPr>
          </a:p>
          <a:p>
            <a:r>
              <a:rPr lang="zh-CN" altLang="en-US" sz="1100" dirty="0">
                <a:solidFill>
                  <a:schemeClr val="bg2">
                    <a:lumMod val="50000"/>
                  </a:schemeClr>
                </a:solidFill>
                <a:cs typeface="+mn-ea"/>
                <a:sym typeface="+mn-lt"/>
              </a:rPr>
              <a:t>该轮播图当前实现了单一封装功能的开发，后续还需将功能嵌入系统主界面中。</a:t>
            </a:r>
            <a:endParaRPr lang="zh-CN" altLang="en-US" sz="1100" dirty="0">
              <a:solidFill>
                <a:schemeClr val="bg2">
                  <a:lumMod val="50000"/>
                </a:schemeClr>
              </a:solidFill>
              <a:cs typeface="+mn-ea"/>
              <a:sym typeface="+mn-lt"/>
            </a:endParaRPr>
          </a:p>
          <a:p>
            <a:endParaRPr lang="zh-CN" altLang="en-US" sz="1100" dirty="0">
              <a:solidFill>
                <a:schemeClr val="bg2">
                  <a:lumMod val="50000"/>
                </a:schemeClr>
              </a:solidFill>
              <a:cs typeface="+mn-ea"/>
              <a:sym typeface="+mn-lt"/>
            </a:endParaRPr>
          </a:p>
          <a:p>
            <a:endParaRPr lang="zh-CN" altLang="en-US" sz="1100" dirty="0">
              <a:solidFill>
                <a:schemeClr val="bg2">
                  <a:lumMod val="50000"/>
                </a:schemeClr>
              </a:solidFill>
              <a:cs typeface="+mn-ea"/>
              <a:sym typeface="+mn-lt"/>
            </a:endParaRPr>
          </a:p>
        </p:txBody>
      </p:sp>
      <p:sp>
        <p:nvSpPr>
          <p:cNvPr id="138" name="文本框 137"/>
          <p:cNvSpPr txBox="1"/>
          <p:nvPr/>
        </p:nvSpPr>
        <p:spPr>
          <a:xfrm>
            <a:off x="7910872" y="2330789"/>
            <a:ext cx="2759912" cy="768350"/>
          </a:xfrm>
          <a:prstGeom prst="rect">
            <a:avLst/>
          </a:prstGeom>
          <a:noFill/>
        </p:spPr>
        <p:txBody>
          <a:bodyPr wrap="square" rtlCol="0">
            <a:spAutoFit/>
          </a:bodyPr>
          <a:lstStyle/>
          <a:p>
            <a:r>
              <a:rPr lang="zh-CN" altLang="en-US" sz="1100" dirty="0">
                <a:solidFill>
                  <a:schemeClr val="bg2">
                    <a:lumMod val="50000"/>
                  </a:schemeClr>
                </a:solidFill>
                <a:cs typeface="+mn-ea"/>
                <a:sym typeface="+mn-lt"/>
              </a:rPr>
              <a:t>主界面暂时已实现管理员管理模块功能，待完善功能有：在线订餐模块、订单管理模块和用户信息模块。</a:t>
            </a:r>
            <a:endParaRPr lang="zh-CN" altLang="en-US" sz="1100" dirty="0">
              <a:solidFill>
                <a:schemeClr val="bg2">
                  <a:lumMod val="50000"/>
                </a:schemeClr>
              </a:solidFill>
              <a:cs typeface="+mn-ea"/>
              <a:sym typeface="+mn-lt"/>
            </a:endParaRPr>
          </a:p>
          <a:p>
            <a:endParaRPr lang="zh-CN" altLang="en-US" sz="1100" dirty="0">
              <a:solidFill>
                <a:schemeClr val="bg2">
                  <a:lumMod val="50000"/>
                </a:schemeClr>
              </a:solidFill>
              <a:cs typeface="+mn-ea"/>
              <a:sym typeface="+mn-lt"/>
            </a:endParaRPr>
          </a:p>
        </p:txBody>
      </p:sp>
      <p:sp>
        <p:nvSpPr>
          <p:cNvPr id="139" name="文本框 138"/>
          <p:cNvSpPr txBox="1"/>
          <p:nvPr/>
        </p:nvSpPr>
        <p:spPr>
          <a:xfrm>
            <a:off x="4673517" y="2424997"/>
            <a:ext cx="527709" cy="461665"/>
          </a:xfrm>
          <a:prstGeom prst="rect">
            <a:avLst/>
          </a:prstGeom>
          <a:noFill/>
        </p:spPr>
        <p:txBody>
          <a:bodyPr wrap="none" rtlCol="0">
            <a:spAutoFit/>
          </a:bodyPr>
          <a:lstStyle/>
          <a:p>
            <a:r>
              <a:rPr lang="en-US" altLang="zh-CN" sz="2400" b="1" dirty="0">
                <a:solidFill>
                  <a:schemeClr val="bg1"/>
                </a:solidFill>
                <a:cs typeface="+mn-ea"/>
                <a:sym typeface="+mn-lt"/>
              </a:rPr>
              <a:t>01</a:t>
            </a:r>
            <a:endParaRPr lang="zh-CN" altLang="en-US" sz="2400" b="1" dirty="0">
              <a:solidFill>
                <a:schemeClr val="bg1"/>
              </a:solidFill>
              <a:cs typeface="+mn-ea"/>
              <a:sym typeface="+mn-lt"/>
            </a:endParaRPr>
          </a:p>
        </p:txBody>
      </p:sp>
      <p:sp>
        <p:nvSpPr>
          <p:cNvPr id="140" name="文本框 139"/>
          <p:cNvSpPr txBox="1"/>
          <p:nvPr/>
        </p:nvSpPr>
        <p:spPr>
          <a:xfrm>
            <a:off x="6795503" y="2412347"/>
            <a:ext cx="527709" cy="461665"/>
          </a:xfrm>
          <a:prstGeom prst="rect">
            <a:avLst/>
          </a:prstGeom>
          <a:noFill/>
        </p:spPr>
        <p:txBody>
          <a:bodyPr wrap="none" rtlCol="0">
            <a:spAutoFit/>
          </a:bodyPr>
          <a:lstStyle/>
          <a:p>
            <a:r>
              <a:rPr lang="en-US" altLang="zh-CN" sz="2400" b="1" dirty="0">
                <a:solidFill>
                  <a:schemeClr val="bg1"/>
                </a:solidFill>
                <a:cs typeface="+mn-ea"/>
                <a:sym typeface="+mn-lt"/>
              </a:rPr>
              <a:t>02</a:t>
            </a:r>
            <a:endParaRPr lang="zh-CN" altLang="en-US" sz="2400" b="1" dirty="0">
              <a:solidFill>
                <a:schemeClr val="bg1"/>
              </a:solidFill>
              <a:cs typeface="+mn-ea"/>
              <a:sym typeface="+mn-lt"/>
            </a:endParaRPr>
          </a:p>
        </p:txBody>
      </p:sp>
      <p:sp>
        <p:nvSpPr>
          <p:cNvPr id="141" name="文本框 140"/>
          <p:cNvSpPr txBox="1"/>
          <p:nvPr/>
        </p:nvSpPr>
        <p:spPr>
          <a:xfrm>
            <a:off x="4668040" y="4511921"/>
            <a:ext cx="527709" cy="461665"/>
          </a:xfrm>
          <a:prstGeom prst="rect">
            <a:avLst/>
          </a:prstGeom>
          <a:noFill/>
        </p:spPr>
        <p:txBody>
          <a:bodyPr wrap="none" rtlCol="0">
            <a:spAutoFit/>
          </a:bodyPr>
          <a:lstStyle/>
          <a:p>
            <a:r>
              <a:rPr lang="en-US" altLang="zh-CN" sz="2400" b="1" dirty="0">
                <a:solidFill>
                  <a:schemeClr val="bg1"/>
                </a:solidFill>
                <a:cs typeface="+mn-ea"/>
                <a:sym typeface="+mn-lt"/>
              </a:rPr>
              <a:t>04</a:t>
            </a:r>
            <a:endParaRPr lang="zh-CN" altLang="en-US" sz="2400" b="1" dirty="0">
              <a:solidFill>
                <a:schemeClr val="bg1"/>
              </a:solidFill>
              <a:cs typeface="+mn-ea"/>
              <a:sym typeface="+mn-lt"/>
            </a:endParaRPr>
          </a:p>
        </p:txBody>
      </p:sp>
      <p:sp>
        <p:nvSpPr>
          <p:cNvPr id="142" name="文本框 141"/>
          <p:cNvSpPr txBox="1"/>
          <p:nvPr/>
        </p:nvSpPr>
        <p:spPr>
          <a:xfrm>
            <a:off x="6853460" y="4434340"/>
            <a:ext cx="527709" cy="461665"/>
          </a:xfrm>
          <a:prstGeom prst="rect">
            <a:avLst/>
          </a:prstGeom>
          <a:noFill/>
        </p:spPr>
        <p:txBody>
          <a:bodyPr wrap="none" rtlCol="0">
            <a:spAutoFit/>
          </a:bodyPr>
          <a:lstStyle/>
          <a:p>
            <a:r>
              <a:rPr lang="en-US" altLang="zh-CN" sz="2400" b="1" dirty="0">
                <a:solidFill>
                  <a:schemeClr val="bg1"/>
                </a:solidFill>
                <a:cs typeface="+mn-ea"/>
                <a:sym typeface="+mn-lt"/>
              </a:rPr>
              <a:t>03</a:t>
            </a:r>
            <a:endParaRPr lang="zh-CN" altLang="en-US" sz="2400" b="1" dirty="0">
              <a:solidFill>
                <a:schemeClr val="bg1"/>
              </a:solidFill>
              <a:cs typeface="+mn-ea"/>
              <a:sym typeface="+mn-lt"/>
            </a:endParaRPr>
          </a:p>
        </p:txBody>
      </p:sp>
      <p:sp>
        <p:nvSpPr>
          <p:cNvPr id="8" name="文本框 7"/>
          <p:cNvSpPr txBox="1"/>
          <p:nvPr/>
        </p:nvSpPr>
        <p:spPr>
          <a:xfrm>
            <a:off x="457835" y="941705"/>
            <a:ext cx="2065020" cy="368300"/>
          </a:xfrm>
          <a:prstGeom prst="rect">
            <a:avLst/>
          </a:prstGeom>
          <a:noFill/>
          <a:extLst>
            <a:ext uri="{909E8E84-426E-40DD-AFC4-6F175D3DCCD1}">
              <a14:hiddenFill xmlns:a14="http://schemas.microsoft.com/office/drawing/2010/main">
                <a:solidFill>
                  <a:srgbClr val="9D9AAB"/>
                </a:solidFill>
              </a14:hiddenFill>
            </a:ext>
          </a:extLst>
        </p:spPr>
        <p:txBody>
          <a:bodyPr wrap="square" rtlCol="0">
            <a:noAutofit/>
          </a:bodyPr>
          <a:p>
            <a:pPr algn="ctr"/>
            <a:r>
              <a:rPr lang="zh-CN" altLang="en-US">
                <a:solidFill>
                  <a:schemeClr val="bg1"/>
                </a:solidFill>
              </a:rPr>
              <a:t>系统进展状况</a:t>
            </a:r>
            <a:endParaRPr lang="zh-CN" altLang="en-US">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57835" y="944880"/>
            <a:ext cx="2065655" cy="361950"/>
          </a:xfrm>
          <a:prstGeom prst="roundRect">
            <a:avLst/>
          </a:prstGeom>
          <a:solidFill>
            <a:srgbClr val="9D9AAB"/>
          </a:solidFill>
          <a:ln>
            <a:solidFill>
              <a:srgbClr val="9D9AA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2" name="组合 1"/>
          <p:cNvGrpSpPr/>
          <p:nvPr/>
        </p:nvGrpSpPr>
        <p:grpSpPr>
          <a:xfrm>
            <a:off x="-3366" y="0"/>
            <a:ext cx="12195366" cy="747132"/>
            <a:chOff x="-3366" y="0"/>
            <a:chExt cx="12195366" cy="747132"/>
          </a:xfrm>
        </p:grpSpPr>
        <p:sp>
          <p:nvSpPr>
            <p:cNvPr id="3" name="矩形 2"/>
            <p:cNvSpPr/>
            <p:nvPr/>
          </p:nvSpPr>
          <p:spPr>
            <a:xfrm>
              <a:off x="0" y="0"/>
              <a:ext cx="12192000" cy="747132"/>
            </a:xfrm>
            <a:prstGeom prst="rect">
              <a:avLst/>
            </a:prstGeom>
            <a:solidFill>
              <a:srgbClr val="D7CFCD">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平行四边形 2"/>
            <p:cNvSpPr/>
            <p:nvPr/>
          </p:nvSpPr>
          <p:spPr>
            <a:xfrm>
              <a:off x="-3366" y="0"/>
              <a:ext cx="3248371" cy="747132"/>
            </a:xfrm>
            <a:custGeom>
              <a:avLst/>
              <a:gdLst>
                <a:gd name="connsiteX0" fmla="*/ 0 w 5742878"/>
                <a:gd name="connsiteY0" fmla="*/ 747132 h 747132"/>
                <a:gd name="connsiteX1" fmla="*/ 186783 w 5742878"/>
                <a:gd name="connsiteY1" fmla="*/ 0 h 747132"/>
                <a:gd name="connsiteX2" fmla="*/ 5742878 w 5742878"/>
                <a:gd name="connsiteY2" fmla="*/ 0 h 747132"/>
                <a:gd name="connsiteX3" fmla="*/ 5556095 w 5742878"/>
                <a:gd name="connsiteY3" fmla="*/ 747132 h 747132"/>
                <a:gd name="connsiteX4" fmla="*/ 0 w 5742878"/>
                <a:gd name="connsiteY4" fmla="*/ 747132 h 747132"/>
                <a:gd name="connsiteX0-1" fmla="*/ 0 w 5742878"/>
                <a:gd name="connsiteY0-2" fmla="*/ 747132 h 747132"/>
                <a:gd name="connsiteX1-3" fmla="*/ 8363 w 5742878"/>
                <a:gd name="connsiteY1-4" fmla="*/ 0 h 747132"/>
                <a:gd name="connsiteX2-5" fmla="*/ 5742878 w 5742878"/>
                <a:gd name="connsiteY2-6" fmla="*/ 0 h 747132"/>
                <a:gd name="connsiteX3-7" fmla="*/ 5556095 w 5742878"/>
                <a:gd name="connsiteY3-8" fmla="*/ 747132 h 747132"/>
                <a:gd name="connsiteX4-9" fmla="*/ 0 w 5742878"/>
                <a:gd name="connsiteY4-10" fmla="*/ 747132 h 747132"/>
                <a:gd name="connsiteX0-11" fmla="*/ 14213 w 5757091"/>
                <a:gd name="connsiteY0-12" fmla="*/ 747132 h 747132"/>
                <a:gd name="connsiteX1-13" fmla="*/ 273 w 5757091"/>
                <a:gd name="connsiteY1-14" fmla="*/ 33454 h 747132"/>
                <a:gd name="connsiteX2-15" fmla="*/ 5757091 w 5757091"/>
                <a:gd name="connsiteY2-16" fmla="*/ 0 h 747132"/>
                <a:gd name="connsiteX3-17" fmla="*/ 5570308 w 5757091"/>
                <a:gd name="connsiteY3-18" fmla="*/ 747132 h 747132"/>
                <a:gd name="connsiteX4-19" fmla="*/ 14213 w 5757091"/>
                <a:gd name="connsiteY4-20" fmla="*/ 747132 h 747132"/>
                <a:gd name="connsiteX0-21" fmla="*/ 3366 w 5746244"/>
                <a:gd name="connsiteY0-22" fmla="*/ 747132 h 747132"/>
                <a:gd name="connsiteX1-23" fmla="*/ 578 w 5746244"/>
                <a:gd name="connsiteY1-24" fmla="*/ 1 h 747132"/>
                <a:gd name="connsiteX2-25" fmla="*/ 5746244 w 5746244"/>
                <a:gd name="connsiteY2-26" fmla="*/ 0 h 747132"/>
                <a:gd name="connsiteX3-27" fmla="*/ 5559461 w 5746244"/>
                <a:gd name="connsiteY3-28" fmla="*/ 747132 h 747132"/>
                <a:gd name="connsiteX4-29" fmla="*/ 3366 w 5746244"/>
                <a:gd name="connsiteY4-30" fmla="*/ 747132 h 7471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46244" h="747132">
                  <a:moveTo>
                    <a:pt x="3366" y="747132"/>
                  </a:moveTo>
                  <a:cubicBezTo>
                    <a:pt x="6154" y="498088"/>
                    <a:pt x="-2210" y="249045"/>
                    <a:pt x="578" y="1"/>
                  </a:cubicBezTo>
                  <a:lnTo>
                    <a:pt x="5746244" y="0"/>
                  </a:lnTo>
                  <a:lnTo>
                    <a:pt x="5559461" y="747132"/>
                  </a:lnTo>
                  <a:lnTo>
                    <a:pt x="3366" y="747132"/>
                  </a:lnTo>
                  <a:close/>
                </a:path>
              </a:pathLst>
            </a:custGeom>
            <a:solidFill>
              <a:srgbClr val="9D9AA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223081" y="92220"/>
              <a:ext cx="3982083" cy="598135"/>
              <a:chOff x="234232" y="124119"/>
              <a:chExt cx="3982083" cy="598135"/>
            </a:xfrm>
          </p:grpSpPr>
          <p:sp>
            <p:nvSpPr>
              <p:cNvPr id="9" name="文本框 8"/>
              <p:cNvSpPr txBox="1"/>
              <p:nvPr/>
            </p:nvSpPr>
            <p:spPr>
              <a:xfrm>
                <a:off x="234232" y="124119"/>
                <a:ext cx="3982083" cy="460375"/>
              </a:xfrm>
              <a:prstGeom prst="rect">
                <a:avLst/>
              </a:prstGeom>
              <a:noFill/>
            </p:spPr>
            <p:txBody>
              <a:bodyPr wrap="none" rtlCol="0">
                <a:spAutoFit/>
              </a:bodyPr>
              <a:lstStyle/>
              <a:p>
                <a:pPr algn="l"/>
                <a:r>
                  <a:rPr lang="zh-CN" altLang="en-US" sz="2400" b="1" dirty="0">
                    <a:solidFill>
                      <a:schemeClr val="bg1"/>
                    </a:solidFill>
                    <a:cs typeface="+mn-ea"/>
                    <a:sym typeface="+mn-lt"/>
                  </a:rPr>
                  <a:t>设计（论文）进展状况</a:t>
                </a:r>
                <a:endParaRPr lang="zh-CN" altLang="en-US" sz="2400" b="1" dirty="0">
                  <a:solidFill>
                    <a:schemeClr val="bg1"/>
                  </a:solidFill>
                  <a:cs typeface="+mn-ea"/>
                  <a:sym typeface="+mn-lt"/>
                </a:endParaRPr>
              </a:p>
            </p:txBody>
          </p:sp>
          <p:sp>
            <p:nvSpPr>
              <p:cNvPr id="10" name="文本框 9"/>
              <p:cNvSpPr txBox="1"/>
              <p:nvPr/>
            </p:nvSpPr>
            <p:spPr>
              <a:xfrm>
                <a:off x="234232" y="461665"/>
                <a:ext cx="2105025" cy="260589"/>
              </a:xfrm>
              <a:prstGeom prst="rect">
                <a:avLst/>
              </a:prstGeom>
              <a:noFill/>
            </p:spPr>
            <p:txBody>
              <a:bodyPr wrap="none" rtlCol="0">
                <a:spAutoFit/>
              </a:bodyPr>
              <a:lstStyle/>
              <a:p>
                <a:pPr algn="l"/>
                <a:r>
                  <a:rPr lang="en-US" altLang="zh-CN" sz="1100" dirty="0">
                    <a:solidFill>
                      <a:schemeClr val="bg1"/>
                    </a:solidFill>
                    <a:cs typeface="+mn-ea"/>
                    <a:sym typeface="+mn-lt"/>
                  </a:rPr>
                  <a:t>Design (thesis) progress status</a:t>
                </a:r>
                <a:endParaRPr lang="en-US" altLang="zh-CN" sz="1100" dirty="0">
                  <a:solidFill>
                    <a:schemeClr val="bg1"/>
                  </a:solidFill>
                  <a:cs typeface="+mn-ea"/>
                  <a:sym typeface="+mn-lt"/>
                </a:endParaRPr>
              </a:p>
            </p:txBody>
          </p:sp>
        </p:grpSp>
      </p:grpSp>
      <p:sp>
        <p:nvSpPr>
          <p:cNvPr id="139" name="文本框 138"/>
          <p:cNvSpPr txBox="1"/>
          <p:nvPr/>
        </p:nvSpPr>
        <p:spPr>
          <a:xfrm>
            <a:off x="4673517" y="2424997"/>
            <a:ext cx="527709" cy="461665"/>
          </a:xfrm>
          <a:prstGeom prst="rect">
            <a:avLst/>
          </a:prstGeom>
          <a:noFill/>
        </p:spPr>
        <p:txBody>
          <a:bodyPr wrap="none" rtlCol="0">
            <a:spAutoFit/>
          </a:bodyPr>
          <a:lstStyle/>
          <a:p>
            <a:r>
              <a:rPr lang="en-US" altLang="zh-CN" sz="2400" b="1" dirty="0">
                <a:solidFill>
                  <a:schemeClr val="bg1"/>
                </a:solidFill>
                <a:cs typeface="+mn-ea"/>
                <a:sym typeface="+mn-lt"/>
              </a:rPr>
              <a:t>01</a:t>
            </a:r>
            <a:endParaRPr lang="zh-CN" altLang="en-US" sz="2400" b="1" dirty="0">
              <a:solidFill>
                <a:schemeClr val="bg1"/>
              </a:solidFill>
              <a:cs typeface="+mn-ea"/>
              <a:sym typeface="+mn-lt"/>
            </a:endParaRPr>
          </a:p>
        </p:txBody>
      </p:sp>
      <p:sp>
        <p:nvSpPr>
          <p:cNvPr id="140" name="文本框 139"/>
          <p:cNvSpPr txBox="1"/>
          <p:nvPr/>
        </p:nvSpPr>
        <p:spPr>
          <a:xfrm>
            <a:off x="6795503" y="2412347"/>
            <a:ext cx="527709" cy="461665"/>
          </a:xfrm>
          <a:prstGeom prst="rect">
            <a:avLst/>
          </a:prstGeom>
          <a:noFill/>
        </p:spPr>
        <p:txBody>
          <a:bodyPr wrap="none" rtlCol="0">
            <a:spAutoFit/>
          </a:bodyPr>
          <a:lstStyle/>
          <a:p>
            <a:r>
              <a:rPr lang="en-US" altLang="zh-CN" sz="2400" b="1" dirty="0">
                <a:solidFill>
                  <a:schemeClr val="bg1"/>
                </a:solidFill>
                <a:cs typeface="+mn-ea"/>
                <a:sym typeface="+mn-lt"/>
              </a:rPr>
              <a:t>02</a:t>
            </a:r>
            <a:endParaRPr lang="zh-CN" altLang="en-US" sz="2400" b="1" dirty="0">
              <a:solidFill>
                <a:schemeClr val="bg1"/>
              </a:solidFill>
              <a:cs typeface="+mn-ea"/>
              <a:sym typeface="+mn-lt"/>
            </a:endParaRPr>
          </a:p>
        </p:txBody>
      </p:sp>
      <p:sp>
        <p:nvSpPr>
          <p:cNvPr id="141" name="文本框 140"/>
          <p:cNvSpPr txBox="1"/>
          <p:nvPr/>
        </p:nvSpPr>
        <p:spPr>
          <a:xfrm>
            <a:off x="4668040" y="4511921"/>
            <a:ext cx="527709" cy="461665"/>
          </a:xfrm>
          <a:prstGeom prst="rect">
            <a:avLst/>
          </a:prstGeom>
          <a:noFill/>
        </p:spPr>
        <p:txBody>
          <a:bodyPr wrap="none" rtlCol="0">
            <a:spAutoFit/>
          </a:bodyPr>
          <a:lstStyle/>
          <a:p>
            <a:r>
              <a:rPr lang="en-US" altLang="zh-CN" sz="2400" b="1" dirty="0">
                <a:solidFill>
                  <a:schemeClr val="bg1"/>
                </a:solidFill>
                <a:cs typeface="+mn-ea"/>
                <a:sym typeface="+mn-lt"/>
              </a:rPr>
              <a:t>04</a:t>
            </a:r>
            <a:endParaRPr lang="zh-CN" altLang="en-US" sz="2400" b="1" dirty="0">
              <a:solidFill>
                <a:schemeClr val="bg1"/>
              </a:solidFill>
              <a:cs typeface="+mn-ea"/>
              <a:sym typeface="+mn-lt"/>
            </a:endParaRPr>
          </a:p>
        </p:txBody>
      </p:sp>
      <p:sp>
        <p:nvSpPr>
          <p:cNvPr id="142" name="文本框 141"/>
          <p:cNvSpPr txBox="1"/>
          <p:nvPr/>
        </p:nvSpPr>
        <p:spPr>
          <a:xfrm>
            <a:off x="6853460" y="4434340"/>
            <a:ext cx="527709" cy="461665"/>
          </a:xfrm>
          <a:prstGeom prst="rect">
            <a:avLst/>
          </a:prstGeom>
          <a:noFill/>
        </p:spPr>
        <p:txBody>
          <a:bodyPr wrap="none" rtlCol="0">
            <a:spAutoFit/>
          </a:bodyPr>
          <a:lstStyle/>
          <a:p>
            <a:r>
              <a:rPr lang="en-US" altLang="zh-CN" sz="2400" b="1" dirty="0">
                <a:solidFill>
                  <a:schemeClr val="bg1"/>
                </a:solidFill>
                <a:cs typeface="+mn-ea"/>
                <a:sym typeface="+mn-lt"/>
              </a:rPr>
              <a:t>03</a:t>
            </a:r>
            <a:endParaRPr lang="zh-CN" altLang="en-US" sz="2400" b="1" dirty="0">
              <a:solidFill>
                <a:schemeClr val="bg1"/>
              </a:solidFill>
              <a:cs typeface="+mn-ea"/>
              <a:sym typeface="+mn-lt"/>
            </a:endParaRPr>
          </a:p>
        </p:txBody>
      </p:sp>
      <p:sp>
        <p:nvSpPr>
          <p:cNvPr id="8" name="文本框 7"/>
          <p:cNvSpPr txBox="1"/>
          <p:nvPr/>
        </p:nvSpPr>
        <p:spPr>
          <a:xfrm>
            <a:off x="457835" y="941705"/>
            <a:ext cx="2065020" cy="368300"/>
          </a:xfrm>
          <a:prstGeom prst="rect">
            <a:avLst/>
          </a:prstGeom>
          <a:noFill/>
          <a:extLst>
            <a:ext uri="{909E8E84-426E-40DD-AFC4-6F175D3DCCD1}">
              <a14:hiddenFill xmlns:a14="http://schemas.microsoft.com/office/drawing/2010/main">
                <a:solidFill>
                  <a:srgbClr val="9D9AAB"/>
                </a:solidFill>
              </a14:hiddenFill>
            </a:ext>
          </a:extLst>
        </p:spPr>
        <p:txBody>
          <a:bodyPr wrap="square" rtlCol="0">
            <a:noAutofit/>
          </a:bodyPr>
          <a:p>
            <a:pPr algn="ctr"/>
            <a:r>
              <a:rPr lang="zh-CN" altLang="en-US">
                <a:solidFill>
                  <a:schemeClr val="bg1"/>
                </a:solidFill>
              </a:rPr>
              <a:t>登录注册界面展示</a:t>
            </a:r>
            <a:endParaRPr lang="zh-CN" altLang="en-US">
              <a:solidFill>
                <a:schemeClr val="bg1"/>
              </a:solidFill>
            </a:endParaRPr>
          </a:p>
        </p:txBody>
      </p:sp>
      <p:pic>
        <p:nvPicPr>
          <p:cNvPr id="7" name="图片 6"/>
          <p:cNvPicPr>
            <a:picLocks noChangeAspect="1"/>
          </p:cNvPicPr>
          <p:nvPr/>
        </p:nvPicPr>
        <p:blipFill>
          <a:blip r:embed="rId1"/>
          <a:stretch>
            <a:fillRect/>
          </a:stretch>
        </p:blipFill>
        <p:spPr>
          <a:xfrm>
            <a:off x="1831975" y="1561465"/>
            <a:ext cx="3685540" cy="3952875"/>
          </a:xfrm>
          <a:prstGeom prst="rect">
            <a:avLst/>
          </a:prstGeom>
          <a:noFill/>
          <a:ln>
            <a:noFill/>
          </a:ln>
        </p:spPr>
      </p:pic>
      <p:pic>
        <p:nvPicPr>
          <p:cNvPr id="13" name="图片 7"/>
          <p:cNvPicPr>
            <a:picLocks noChangeAspect="1"/>
          </p:cNvPicPr>
          <p:nvPr/>
        </p:nvPicPr>
        <p:blipFill>
          <a:blip r:embed="rId2"/>
          <a:stretch>
            <a:fillRect/>
          </a:stretch>
        </p:blipFill>
        <p:spPr>
          <a:xfrm>
            <a:off x="6254115" y="1561465"/>
            <a:ext cx="3705860" cy="39770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57835" y="944880"/>
            <a:ext cx="2065655" cy="361950"/>
          </a:xfrm>
          <a:prstGeom prst="roundRect">
            <a:avLst/>
          </a:prstGeom>
          <a:solidFill>
            <a:srgbClr val="9D9AAB"/>
          </a:solidFill>
          <a:ln>
            <a:solidFill>
              <a:srgbClr val="9D9AA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2" name="组合 1"/>
          <p:cNvGrpSpPr/>
          <p:nvPr/>
        </p:nvGrpSpPr>
        <p:grpSpPr>
          <a:xfrm>
            <a:off x="-3366" y="0"/>
            <a:ext cx="12195366" cy="747132"/>
            <a:chOff x="-3366" y="0"/>
            <a:chExt cx="12195366" cy="747132"/>
          </a:xfrm>
        </p:grpSpPr>
        <p:sp>
          <p:nvSpPr>
            <p:cNvPr id="3" name="矩形 2"/>
            <p:cNvSpPr/>
            <p:nvPr/>
          </p:nvSpPr>
          <p:spPr>
            <a:xfrm>
              <a:off x="0" y="0"/>
              <a:ext cx="12192000" cy="747132"/>
            </a:xfrm>
            <a:prstGeom prst="rect">
              <a:avLst/>
            </a:prstGeom>
            <a:solidFill>
              <a:srgbClr val="D7CFCD">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平行四边形 2"/>
            <p:cNvSpPr/>
            <p:nvPr/>
          </p:nvSpPr>
          <p:spPr>
            <a:xfrm>
              <a:off x="-3366" y="0"/>
              <a:ext cx="3248371" cy="747132"/>
            </a:xfrm>
            <a:custGeom>
              <a:avLst/>
              <a:gdLst>
                <a:gd name="connsiteX0" fmla="*/ 0 w 5742878"/>
                <a:gd name="connsiteY0" fmla="*/ 747132 h 747132"/>
                <a:gd name="connsiteX1" fmla="*/ 186783 w 5742878"/>
                <a:gd name="connsiteY1" fmla="*/ 0 h 747132"/>
                <a:gd name="connsiteX2" fmla="*/ 5742878 w 5742878"/>
                <a:gd name="connsiteY2" fmla="*/ 0 h 747132"/>
                <a:gd name="connsiteX3" fmla="*/ 5556095 w 5742878"/>
                <a:gd name="connsiteY3" fmla="*/ 747132 h 747132"/>
                <a:gd name="connsiteX4" fmla="*/ 0 w 5742878"/>
                <a:gd name="connsiteY4" fmla="*/ 747132 h 747132"/>
                <a:gd name="connsiteX0-1" fmla="*/ 0 w 5742878"/>
                <a:gd name="connsiteY0-2" fmla="*/ 747132 h 747132"/>
                <a:gd name="connsiteX1-3" fmla="*/ 8363 w 5742878"/>
                <a:gd name="connsiteY1-4" fmla="*/ 0 h 747132"/>
                <a:gd name="connsiteX2-5" fmla="*/ 5742878 w 5742878"/>
                <a:gd name="connsiteY2-6" fmla="*/ 0 h 747132"/>
                <a:gd name="connsiteX3-7" fmla="*/ 5556095 w 5742878"/>
                <a:gd name="connsiteY3-8" fmla="*/ 747132 h 747132"/>
                <a:gd name="connsiteX4-9" fmla="*/ 0 w 5742878"/>
                <a:gd name="connsiteY4-10" fmla="*/ 747132 h 747132"/>
                <a:gd name="connsiteX0-11" fmla="*/ 14213 w 5757091"/>
                <a:gd name="connsiteY0-12" fmla="*/ 747132 h 747132"/>
                <a:gd name="connsiteX1-13" fmla="*/ 273 w 5757091"/>
                <a:gd name="connsiteY1-14" fmla="*/ 33454 h 747132"/>
                <a:gd name="connsiteX2-15" fmla="*/ 5757091 w 5757091"/>
                <a:gd name="connsiteY2-16" fmla="*/ 0 h 747132"/>
                <a:gd name="connsiteX3-17" fmla="*/ 5570308 w 5757091"/>
                <a:gd name="connsiteY3-18" fmla="*/ 747132 h 747132"/>
                <a:gd name="connsiteX4-19" fmla="*/ 14213 w 5757091"/>
                <a:gd name="connsiteY4-20" fmla="*/ 747132 h 747132"/>
                <a:gd name="connsiteX0-21" fmla="*/ 3366 w 5746244"/>
                <a:gd name="connsiteY0-22" fmla="*/ 747132 h 747132"/>
                <a:gd name="connsiteX1-23" fmla="*/ 578 w 5746244"/>
                <a:gd name="connsiteY1-24" fmla="*/ 1 h 747132"/>
                <a:gd name="connsiteX2-25" fmla="*/ 5746244 w 5746244"/>
                <a:gd name="connsiteY2-26" fmla="*/ 0 h 747132"/>
                <a:gd name="connsiteX3-27" fmla="*/ 5559461 w 5746244"/>
                <a:gd name="connsiteY3-28" fmla="*/ 747132 h 747132"/>
                <a:gd name="connsiteX4-29" fmla="*/ 3366 w 5746244"/>
                <a:gd name="connsiteY4-30" fmla="*/ 747132 h 7471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46244" h="747132">
                  <a:moveTo>
                    <a:pt x="3366" y="747132"/>
                  </a:moveTo>
                  <a:cubicBezTo>
                    <a:pt x="6154" y="498088"/>
                    <a:pt x="-2210" y="249045"/>
                    <a:pt x="578" y="1"/>
                  </a:cubicBezTo>
                  <a:lnTo>
                    <a:pt x="5746244" y="0"/>
                  </a:lnTo>
                  <a:lnTo>
                    <a:pt x="5559461" y="747132"/>
                  </a:lnTo>
                  <a:lnTo>
                    <a:pt x="3366" y="747132"/>
                  </a:lnTo>
                  <a:close/>
                </a:path>
              </a:pathLst>
            </a:custGeom>
            <a:solidFill>
              <a:srgbClr val="9D9AA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223081" y="92220"/>
              <a:ext cx="3982083" cy="598135"/>
              <a:chOff x="234232" y="124119"/>
              <a:chExt cx="3982083" cy="598135"/>
            </a:xfrm>
          </p:grpSpPr>
          <p:sp>
            <p:nvSpPr>
              <p:cNvPr id="9" name="文本框 8"/>
              <p:cNvSpPr txBox="1"/>
              <p:nvPr/>
            </p:nvSpPr>
            <p:spPr>
              <a:xfrm>
                <a:off x="234232" y="124119"/>
                <a:ext cx="3982083" cy="460375"/>
              </a:xfrm>
              <a:prstGeom prst="rect">
                <a:avLst/>
              </a:prstGeom>
              <a:noFill/>
            </p:spPr>
            <p:txBody>
              <a:bodyPr wrap="none" rtlCol="0">
                <a:spAutoFit/>
              </a:bodyPr>
              <a:lstStyle/>
              <a:p>
                <a:pPr algn="l"/>
                <a:r>
                  <a:rPr lang="zh-CN" altLang="en-US" sz="2400" b="1" dirty="0">
                    <a:solidFill>
                      <a:schemeClr val="bg1"/>
                    </a:solidFill>
                    <a:cs typeface="+mn-ea"/>
                    <a:sym typeface="+mn-lt"/>
                  </a:rPr>
                  <a:t>设计（论文）进展状况</a:t>
                </a:r>
                <a:endParaRPr lang="zh-CN" altLang="en-US" sz="2400" b="1" dirty="0">
                  <a:solidFill>
                    <a:schemeClr val="bg1"/>
                  </a:solidFill>
                  <a:cs typeface="+mn-ea"/>
                  <a:sym typeface="+mn-lt"/>
                </a:endParaRPr>
              </a:p>
            </p:txBody>
          </p:sp>
          <p:sp>
            <p:nvSpPr>
              <p:cNvPr id="10" name="文本框 9"/>
              <p:cNvSpPr txBox="1"/>
              <p:nvPr/>
            </p:nvSpPr>
            <p:spPr>
              <a:xfrm>
                <a:off x="234232" y="461665"/>
                <a:ext cx="2105025" cy="260589"/>
              </a:xfrm>
              <a:prstGeom prst="rect">
                <a:avLst/>
              </a:prstGeom>
              <a:noFill/>
            </p:spPr>
            <p:txBody>
              <a:bodyPr wrap="none" rtlCol="0">
                <a:spAutoFit/>
              </a:bodyPr>
              <a:lstStyle/>
              <a:p>
                <a:pPr algn="l"/>
                <a:r>
                  <a:rPr lang="en-US" altLang="zh-CN" sz="1100" dirty="0">
                    <a:solidFill>
                      <a:schemeClr val="bg1"/>
                    </a:solidFill>
                    <a:cs typeface="+mn-ea"/>
                    <a:sym typeface="+mn-lt"/>
                  </a:rPr>
                  <a:t>Design (thesis) progress status</a:t>
                </a:r>
                <a:endParaRPr lang="en-US" altLang="zh-CN" sz="1100" dirty="0">
                  <a:solidFill>
                    <a:schemeClr val="bg1"/>
                  </a:solidFill>
                  <a:cs typeface="+mn-ea"/>
                  <a:sym typeface="+mn-lt"/>
                </a:endParaRPr>
              </a:p>
            </p:txBody>
          </p:sp>
        </p:grpSp>
      </p:grpSp>
      <p:sp>
        <p:nvSpPr>
          <p:cNvPr id="139" name="文本框 138"/>
          <p:cNvSpPr txBox="1"/>
          <p:nvPr/>
        </p:nvSpPr>
        <p:spPr>
          <a:xfrm>
            <a:off x="4673517" y="2424997"/>
            <a:ext cx="527709" cy="461665"/>
          </a:xfrm>
          <a:prstGeom prst="rect">
            <a:avLst/>
          </a:prstGeom>
          <a:noFill/>
        </p:spPr>
        <p:txBody>
          <a:bodyPr wrap="none" rtlCol="0">
            <a:spAutoFit/>
          </a:bodyPr>
          <a:lstStyle/>
          <a:p>
            <a:r>
              <a:rPr lang="en-US" altLang="zh-CN" sz="2400" b="1" dirty="0">
                <a:solidFill>
                  <a:schemeClr val="bg1"/>
                </a:solidFill>
                <a:cs typeface="+mn-ea"/>
                <a:sym typeface="+mn-lt"/>
              </a:rPr>
              <a:t>01</a:t>
            </a:r>
            <a:endParaRPr lang="zh-CN" altLang="en-US" sz="2400" b="1" dirty="0">
              <a:solidFill>
                <a:schemeClr val="bg1"/>
              </a:solidFill>
              <a:cs typeface="+mn-ea"/>
              <a:sym typeface="+mn-lt"/>
            </a:endParaRPr>
          </a:p>
        </p:txBody>
      </p:sp>
      <p:sp>
        <p:nvSpPr>
          <p:cNvPr id="140" name="文本框 139"/>
          <p:cNvSpPr txBox="1"/>
          <p:nvPr/>
        </p:nvSpPr>
        <p:spPr>
          <a:xfrm>
            <a:off x="6795503" y="2412347"/>
            <a:ext cx="527709" cy="461665"/>
          </a:xfrm>
          <a:prstGeom prst="rect">
            <a:avLst/>
          </a:prstGeom>
          <a:noFill/>
        </p:spPr>
        <p:txBody>
          <a:bodyPr wrap="none" rtlCol="0">
            <a:spAutoFit/>
          </a:bodyPr>
          <a:lstStyle/>
          <a:p>
            <a:r>
              <a:rPr lang="en-US" altLang="zh-CN" sz="2400" b="1" dirty="0">
                <a:solidFill>
                  <a:schemeClr val="bg1"/>
                </a:solidFill>
                <a:cs typeface="+mn-ea"/>
                <a:sym typeface="+mn-lt"/>
              </a:rPr>
              <a:t>02</a:t>
            </a:r>
            <a:endParaRPr lang="zh-CN" altLang="en-US" sz="2400" b="1" dirty="0">
              <a:solidFill>
                <a:schemeClr val="bg1"/>
              </a:solidFill>
              <a:cs typeface="+mn-ea"/>
              <a:sym typeface="+mn-lt"/>
            </a:endParaRPr>
          </a:p>
        </p:txBody>
      </p:sp>
      <p:sp>
        <p:nvSpPr>
          <p:cNvPr id="141" name="文本框 140"/>
          <p:cNvSpPr txBox="1"/>
          <p:nvPr/>
        </p:nvSpPr>
        <p:spPr>
          <a:xfrm>
            <a:off x="4668040" y="4511921"/>
            <a:ext cx="527709" cy="461665"/>
          </a:xfrm>
          <a:prstGeom prst="rect">
            <a:avLst/>
          </a:prstGeom>
          <a:noFill/>
        </p:spPr>
        <p:txBody>
          <a:bodyPr wrap="none" rtlCol="0">
            <a:spAutoFit/>
          </a:bodyPr>
          <a:lstStyle/>
          <a:p>
            <a:r>
              <a:rPr lang="en-US" altLang="zh-CN" sz="2400" b="1" dirty="0">
                <a:solidFill>
                  <a:schemeClr val="bg1"/>
                </a:solidFill>
                <a:cs typeface="+mn-ea"/>
                <a:sym typeface="+mn-lt"/>
              </a:rPr>
              <a:t>04</a:t>
            </a:r>
            <a:endParaRPr lang="zh-CN" altLang="en-US" sz="2400" b="1" dirty="0">
              <a:solidFill>
                <a:schemeClr val="bg1"/>
              </a:solidFill>
              <a:cs typeface="+mn-ea"/>
              <a:sym typeface="+mn-lt"/>
            </a:endParaRPr>
          </a:p>
        </p:txBody>
      </p:sp>
      <p:sp>
        <p:nvSpPr>
          <p:cNvPr id="142" name="文本框 141"/>
          <p:cNvSpPr txBox="1"/>
          <p:nvPr/>
        </p:nvSpPr>
        <p:spPr>
          <a:xfrm>
            <a:off x="6853460" y="4434340"/>
            <a:ext cx="527709" cy="461665"/>
          </a:xfrm>
          <a:prstGeom prst="rect">
            <a:avLst/>
          </a:prstGeom>
          <a:noFill/>
        </p:spPr>
        <p:txBody>
          <a:bodyPr wrap="none" rtlCol="0">
            <a:spAutoFit/>
          </a:bodyPr>
          <a:lstStyle/>
          <a:p>
            <a:r>
              <a:rPr lang="en-US" altLang="zh-CN" sz="2400" b="1" dirty="0">
                <a:solidFill>
                  <a:schemeClr val="bg1"/>
                </a:solidFill>
                <a:cs typeface="+mn-ea"/>
                <a:sym typeface="+mn-lt"/>
              </a:rPr>
              <a:t>03</a:t>
            </a:r>
            <a:endParaRPr lang="zh-CN" altLang="en-US" sz="2400" b="1" dirty="0">
              <a:solidFill>
                <a:schemeClr val="bg1"/>
              </a:solidFill>
              <a:cs typeface="+mn-ea"/>
              <a:sym typeface="+mn-lt"/>
            </a:endParaRPr>
          </a:p>
        </p:txBody>
      </p:sp>
      <p:sp>
        <p:nvSpPr>
          <p:cNvPr id="8" name="文本框 7"/>
          <p:cNvSpPr txBox="1"/>
          <p:nvPr/>
        </p:nvSpPr>
        <p:spPr>
          <a:xfrm>
            <a:off x="457835" y="941705"/>
            <a:ext cx="2065020" cy="368300"/>
          </a:xfrm>
          <a:prstGeom prst="rect">
            <a:avLst/>
          </a:prstGeom>
          <a:noFill/>
          <a:extLst>
            <a:ext uri="{909E8E84-426E-40DD-AFC4-6F175D3DCCD1}">
              <a14:hiddenFill xmlns:a14="http://schemas.microsoft.com/office/drawing/2010/main">
                <a:solidFill>
                  <a:srgbClr val="9D9AAB"/>
                </a:solidFill>
              </a14:hiddenFill>
            </a:ext>
          </a:extLst>
        </p:spPr>
        <p:txBody>
          <a:bodyPr wrap="square" rtlCol="0">
            <a:noAutofit/>
          </a:bodyPr>
          <a:p>
            <a:pPr algn="ctr"/>
            <a:r>
              <a:rPr lang="zh-CN" altLang="en-US">
                <a:solidFill>
                  <a:schemeClr val="bg1"/>
                </a:solidFill>
              </a:rPr>
              <a:t>主界面展示</a:t>
            </a:r>
            <a:endParaRPr lang="zh-CN" altLang="en-US">
              <a:solidFill>
                <a:schemeClr val="bg1"/>
              </a:solidFill>
            </a:endParaRPr>
          </a:p>
        </p:txBody>
      </p:sp>
      <p:pic>
        <p:nvPicPr>
          <p:cNvPr id="12" name="图片 10"/>
          <p:cNvPicPr>
            <a:picLocks noChangeAspect="1"/>
          </p:cNvPicPr>
          <p:nvPr/>
        </p:nvPicPr>
        <p:blipFill>
          <a:blip r:embed="rId1"/>
          <a:stretch>
            <a:fillRect/>
          </a:stretch>
        </p:blipFill>
        <p:spPr>
          <a:xfrm>
            <a:off x="2523490" y="1610995"/>
            <a:ext cx="5890260" cy="42976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457835" y="944880"/>
            <a:ext cx="2259965" cy="361950"/>
          </a:xfrm>
          <a:prstGeom prst="roundRect">
            <a:avLst/>
          </a:prstGeom>
          <a:solidFill>
            <a:srgbClr val="9D9AAB"/>
          </a:solidFill>
          <a:ln>
            <a:solidFill>
              <a:srgbClr val="9D9AAB"/>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2" name="组合 1"/>
          <p:cNvGrpSpPr/>
          <p:nvPr/>
        </p:nvGrpSpPr>
        <p:grpSpPr>
          <a:xfrm>
            <a:off x="-3366" y="0"/>
            <a:ext cx="12195366" cy="747132"/>
            <a:chOff x="-3366" y="0"/>
            <a:chExt cx="12195366" cy="747132"/>
          </a:xfrm>
        </p:grpSpPr>
        <p:sp>
          <p:nvSpPr>
            <p:cNvPr id="3" name="矩形 2"/>
            <p:cNvSpPr/>
            <p:nvPr/>
          </p:nvSpPr>
          <p:spPr>
            <a:xfrm>
              <a:off x="0" y="0"/>
              <a:ext cx="12192000" cy="747132"/>
            </a:xfrm>
            <a:prstGeom prst="rect">
              <a:avLst/>
            </a:prstGeom>
            <a:solidFill>
              <a:srgbClr val="D7CFCD">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平行四边形 2"/>
            <p:cNvSpPr/>
            <p:nvPr/>
          </p:nvSpPr>
          <p:spPr>
            <a:xfrm>
              <a:off x="-3366" y="0"/>
              <a:ext cx="3248371" cy="747132"/>
            </a:xfrm>
            <a:custGeom>
              <a:avLst/>
              <a:gdLst>
                <a:gd name="connsiteX0" fmla="*/ 0 w 5742878"/>
                <a:gd name="connsiteY0" fmla="*/ 747132 h 747132"/>
                <a:gd name="connsiteX1" fmla="*/ 186783 w 5742878"/>
                <a:gd name="connsiteY1" fmla="*/ 0 h 747132"/>
                <a:gd name="connsiteX2" fmla="*/ 5742878 w 5742878"/>
                <a:gd name="connsiteY2" fmla="*/ 0 h 747132"/>
                <a:gd name="connsiteX3" fmla="*/ 5556095 w 5742878"/>
                <a:gd name="connsiteY3" fmla="*/ 747132 h 747132"/>
                <a:gd name="connsiteX4" fmla="*/ 0 w 5742878"/>
                <a:gd name="connsiteY4" fmla="*/ 747132 h 747132"/>
                <a:gd name="connsiteX0-1" fmla="*/ 0 w 5742878"/>
                <a:gd name="connsiteY0-2" fmla="*/ 747132 h 747132"/>
                <a:gd name="connsiteX1-3" fmla="*/ 8363 w 5742878"/>
                <a:gd name="connsiteY1-4" fmla="*/ 0 h 747132"/>
                <a:gd name="connsiteX2-5" fmla="*/ 5742878 w 5742878"/>
                <a:gd name="connsiteY2-6" fmla="*/ 0 h 747132"/>
                <a:gd name="connsiteX3-7" fmla="*/ 5556095 w 5742878"/>
                <a:gd name="connsiteY3-8" fmla="*/ 747132 h 747132"/>
                <a:gd name="connsiteX4-9" fmla="*/ 0 w 5742878"/>
                <a:gd name="connsiteY4-10" fmla="*/ 747132 h 747132"/>
                <a:gd name="connsiteX0-11" fmla="*/ 14213 w 5757091"/>
                <a:gd name="connsiteY0-12" fmla="*/ 747132 h 747132"/>
                <a:gd name="connsiteX1-13" fmla="*/ 273 w 5757091"/>
                <a:gd name="connsiteY1-14" fmla="*/ 33454 h 747132"/>
                <a:gd name="connsiteX2-15" fmla="*/ 5757091 w 5757091"/>
                <a:gd name="connsiteY2-16" fmla="*/ 0 h 747132"/>
                <a:gd name="connsiteX3-17" fmla="*/ 5570308 w 5757091"/>
                <a:gd name="connsiteY3-18" fmla="*/ 747132 h 747132"/>
                <a:gd name="connsiteX4-19" fmla="*/ 14213 w 5757091"/>
                <a:gd name="connsiteY4-20" fmla="*/ 747132 h 747132"/>
                <a:gd name="connsiteX0-21" fmla="*/ 3366 w 5746244"/>
                <a:gd name="connsiteY0-22" fmla="*/ 747132 h 747132"/>
                <a:gd name="connsiteX1-23" fmla="*/ 578 w 5746244"/>
                <a:gd name="connsiteY1-24" fmla="*/ 1 h 747132"/>
                <a:gd name="connsiteX2-25" fmla="*/ 5746244 w 5746244"/>
                <a:gd name="connsiteY2-26" fmla="*/ 0 h 747132"/>
                <a:gd name="connsiteX3-27" fmla="*/ 5559461 w 5746244"/>
                <a:gd name="connsiteY3-28" fmla="*/ 747132 h 747132"/>
                <a:gd name="connsiteX4-29" fmla="*/ 3366 w 5746244"/>
                <a:gd name="connsiteY4-30" fmla="*/ 747132 h 7471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46244" h="747132">
                  <a:moveTo>
                    <a:pt x="3366" y="747132"/>
                  </a:moveTo>
                  <a:cubicBezTo>
                    <a:pt x="6154" y="498088"/>
                    <a:pt x="-2210" y="249045"/>
                    <a:pt x="578" y="1"/>
                  </a:cubicBezTo>
                  <a:lnTo>
                    <a:pt x="5746244" y="0"/>
                  </a:lnTo>
                  <a:lnTo>
                    <a:pt x="5559461" y="747132"/>
                  </a:lnTo>
                  <a:lnTo>
                    <a:pt x="3366" y="747132"/>
                  </a:lnTo>
                  <a:close/>
                </a:path>
              </a:pathLst>
            </a:custGeom>
            <a:solidFill>
              <a:srgbClr val="9D9AAB">
                <a:alpha val="6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223081" y="92220"/>
              <a:ext cx="3982083" cy="598135"/>
              <a:chOff x="234232" y="124119"/>
              <a:chExt cx="3982083" cy="598135"/>
            </a:xfrm>
          </p:grpSpPr>
          <p:sp>
            <p:nvSpPr>
              <p:cNvPr id="9" name="文本框 8"/>
              <p:cNvSpPr txBox="1"/>
              <p:nvPr/>
            </p:nvSpPr>
            <p:spPr>
              <a:xfrm>
                <a:off x="234232" y="124119"/>
                <a:ext cx="3982083" cy="460375"/>
              </a:xfrm>
              <a:prstGeom prst="rect">
                <a:avLst/>
              </a:prstGeom>
              <a:noFill/>
            </p:spPr>
            <p:txBody>
              <a:bodyPr wrap="none" rtlCol="0">
                <a:spAutoFit/>
              </a:bodyPr>
              <a:lstStyle/>
              <a:p>
                <a:pPr algn="l"/>
                <a:r>
                  <a:rPr lang="zh-CN" altLang="en-US" sz="2400" b="1" dirty="0">
                    <a:solidFill>
                      <a:schemeClr val="bg1"/>
                    </a:solidFill>
                    <a:cs typeface="+mn-ea"/>
                    <a:sym typeface="+mn-lt"/>
                  </a:rPr>
                  <a:t>设计（论文）进展状况</a:t>
                </a:r>
                <a:endParaRPr lang="zh-CN" altLang="en-US" sz="2400" b="1" dirty="0">
                  <a:solidFill>
                    <a:schemeClr val="bg1"/>
                  </a:solidFill>
                  <a:cs typeface="+mn-ea"/>
                  <a:sym typeface="+mn-lt"/>
                </a:endParaRPr>
              </a:p>
            </p:txBody>
          </p:sp>
          <p:sp>
            <p:nvSpPr>
              <p:cNvPr id="10" name="文本框 9"/>
              <p:cNvSpPr txBox="1"/>
              <p:nvPr/>
            </p:nvSpPr>
            <p:spPr>
              <a:xfrm>
                <a:off x="234232" y="461665"/>
                <a:ext cx="2105025" cy="260589"/>
              </a:xfrm>
              <a:prstGeom prst="rect">
                <a:avLst/>
              </a:prstGeom>
              <a:noFill/>
            </p:spPr>
            <p:txBody>
              <a:bodyPr wrap="none" rtlCol="0">
                <a:spAutoFit/>
              </a:bodyPr>
              <a:lstStyle/>
              <a:p>
                <a:pPr algn="l"/>
                <a:r>
                  <a:rPr lang="en-US" altLang="zh-CN" sz="1100" dirty="0">
                    <a:solidFill>
                      <a:schemeClr val="bg1"/>
                    </a:solidFill>
                    <a:cs typeface="+mn-ea"/>
                    <a:sym typeface="+mn-lt"/>
                  </a:rPr>
                  <a:t>Design (thesis) progress status</a:t>
                </a:r>
                <a:endParaRPr lang="en-US" altLang="zh-CN" sz="1100" dirty="0">
                  <a:solidFill>
                    <a:schemeClr val="bg1"/>
                  </a:solidFill>
                  <a:cs typeface="+mn-ea"/>
                  <a:sym typeface="+mn-lt"/>
                </a:endParaRPr>
              </a:p>
            </p:txBody>
          </p:sp>
        </p:grpSp>
      </p:grpSp>
      <p:sp>
        <p:nvSpPr>
          <p:cNvPr id="139" name="文本框 138"/>
          <p:cNvSpPr txBox="1"/>
          <p:nvPr/>
        </p:nvSpPr>
        <p:spPr>
          <a:xfrm>
            <a:off x="4673517" y="2424997"/>
            <a:ext cx="352425" cy="460375"/>
          </a:xfrm>
          <a:prstGeom prst="rect">
            <a:avLst/>
          </a:prstGeom>
          <a:noFill/>
        </p:spPr>
        <p:txBody>
          <a:bodyPr wrap="none" rtlCol="0">
            <a:spAutoFit/>
          </a:bodyPr>
          <a:lstStyle/>
          <a:p>
            <a:r>
              <a:rPr lang="en-US" altLang="zh-CN" sz="2400" b="1" dirty="0">
                <a:solidFill>
                  <a:schemeClr val="bg1"/>
                </a:solidFill>
                <a:cs typeface="+mn-ea"/>
                <a:sym typeface="+mn-lt"/>
              </a:rPr>
              <a:t>0</a:t>
            </a:r>
            <a:endParaRPr lang="zh-CN" altLang="en-US" sz="2400" b="1" dirty="0">
              <a:solidFill>
                <a:schemeClr val="bg1"/>
              </a:solidFill>
              <a:cs typeface="+mn-ea"/>
              <a:sym typeface="+mn-lt"/>
            </a:endParaRPr>
          </a:p>
        </p:txBody>
      </p:sp>
      <p:sp>
        <p:nvSpPr>
          <p:cNvPr id="140" name="文本框 139"/>
          <p:cNvSpPr txBox="1"/>
          <p:nvPr/>
        </p:nvSpPr>
        <p:spPr>
          <a:xfrm>
            <a:off x="6795503" y="2412347"/>
            <a:ext cx="527709" cy="461665"/>
          </a:xfrm>
          <a:prstGeom prst="rect">
            <a:avLst/>
          </a:prstGeom>
          <a:noFill/>
        </p:spPr>
        <p:txBody>
          <a:bodyPr wrap="none" rtlCol="0">
            <a:spAutoFit/>
          </a:bodyPr>
          <a:lstStyle/>
          <a:p>
            <a:r>
              <a:rPr lang="en-US" altLang="zh-CN" sz="2400" b="1" dirty="0">
                <a:solidFill>
                  <a:schemeClr val="bg1"/>
                </a:solidFill>
                <a:cs typeface="+mn-ea"/>
                <a:sym typeface="+mn-lt"/>
              </a:rPr>
              <a:t>02</a:t>
            </a:r>
            <a:endParaRPr lang="zh-CN" altLang="en-US" sz="2400" b="1" dirty="0">
              <a:solidFill>
                <a:schemeClr val="bg1"/>
              </a:solidFill>
              <a:cs typeface="+mn-ea"/>
              <a:sym typeface="+mn-lt"/>
            </a:endParaRPr>
          </a:p>
        </p:txBody>
      </p:sp>
      <p:sp>
        <p:nvSpPr>
          <p:cNvPr id="141" name="文本框 140"/>
          <p:cNvSpPr txBox="1"/>
          <p:nvPr/>
        </p:nvSpPr>
        <p:spPr>
          <a:xfrm>
            <a:off x="4668040" y="4511921"/>
            <a:ext cx="527709" cy="461665"/>
          </a:xfrm>
          <a:prstGeom prst="rect">
            <a:avLst/>
          </a:prstGeom>
          <a:noFill/>
        </p:spPr>
        <p:txBody>
          <a:bodyPr wrap="none" rtlCol="0">
            <a:spAutoFit/>
          </a:bodyPr>
          <a:lstStyle/>
          <a:p>
            <a:r>
              <a:rPr lang="en-US" altLang="zh-CN" sz="2400" b="1" dirty="0">
                <a:solidFill>
                  <a:schemeClr val="bg1"/>
                </a:solidFill>
                <a:cs typeface="+mn-ea"/>
                <a:sym typeface="+mn-lt"/>
              </a:rPr>
              <a:t>04</a:t>
            </a:r>
            <a:endParaRPr lang="zh-CN" altLang="en-US" sz="2400" b="1" dirty="0">
              <a:solidFill>
                <a:schemeClr val="bg1"/>
              </a:solidFill>
              <a:cs typeface="+mn-ea"/>
              <a:sym typeface="+mn-lt"/>
            </a:endParaRPr>
          </a:p>
        </p:txBody>
      </p:sp>
      <p:sp>
        <p:nvSpPr>
          <p:cNvPr id="142" name="文本框 141"/>
          <p:cNvSpPr txBox="1"/>
          <p:nvPr/>
        </p:nvSpPr>
        <p:spPr>
          <a:xfrm>
            <a:off x="6853460" y="4434340"/>
            <a:ext cx="527709" cy="461665"/>
          </a:xfrm>
          <a:prstGeom prst="rect">
            <a:avLst/>
          </a:prstGeom>
          <a:noFill/>
        </p:spPr>
        <p:txBody>
          <a:bodyPr wrap="none" rtlCol="0">
            <a:spAutoFit/>
          </a:bodyPr>
          <a:lstStyle/>
          <a:p>
            <a:r>
              <a:rPr lang="en-US" altLang="zh-CN" sz="2400" b="1" dirty="0">
                <a:solidFill>
                  <a:schemeClr val="bg1"/>
                </a:solidFill>
                <a:cs typeface="+mn-ea"/>
                <a:sym typeface="+mn-lt"/>
              </a:rPr>
              <a:t>03</a:t>
            </a:r>
            <a:endParaRPr lang="zh-CN" altLang="en-US" sz="2400" b="1" dirty="0">
              <a:solidFill>
                <a:schemeClr val="bg1"/>
              </a:solidFill>
              <a:cs typeface="+mn-ea"/>
              <a:sym typeface="+mn-lt"/>
            </a:endParaRPr>
          </a:p>
        </p:txBody>
      </p:sp>
      <p:sp>
        <p:nvSpPr>
          <p:cNvPr id="8" name="文本框 7"/>
          <p:cNvSpPr txBox="1"/>
          <p:nvPr/>
        </p:nvSpPr>
        <p:spPr>
          <a:xfrm>
            <a:off x="457835" y="941705"/>
            <a:ext cx="2259965" cy="368300"/>
          </a:xfrm>
          <a:prstGeom prst="rect">
            <a:avLst/>
          </a:prstGeom>
          <a:noFill/>
          <a:extLst>
            <a:ext uri="{909E8E84-426E-40DD-AFC4-6F175D3DCCD1}">
              <a14:hiddenFill xmlns:a14="http://schemas.microsoft.com/office/drawing/2010/main">
                <a:solidFill>
                  <a:srgbClr val="9D9AAB"/>
                </a:solidFill>
              </a14:hiddenFill>
            </a:ext>
          </a:extLst>
        </p:spPr>
        <p:txBody>
          <a:bodyPr wrap="square" rtlCol="0">
            <a:noAutofit/>
          </a:bodyPr>
          <a:p>
            <a:pPr algn="ctr"/>
            <a:r>
              <a:rPr lang="zh-CN" altLang="en-US">
                <a:solidFill>
                  <a:schemeClr val="bg1"/>
                </a:solidFill>
              </a:rPr>
              <a:t>系统公告轮播图展示</a:t>
            </a:r>
            <a:endParaRPr lang="zh-CN" altLang="en-US">
              <a:solidFill>
                <a:schemeClr val="bg1"/>
              </a:solidFill>
            </a:endParaRPr>
          </a:p>
        </p:txBody>
      </p:sp>
      <p:pic>
        <p:nvPicPr>
          <p:cNvPr id="17" name="图片 11"/>
          <p:cNvPicPr>
            <a:picLocks noChangeAspect="1"/>
          </p:cNvPicPr>
          <p:nvPr/>
        </p:nvPicPr>
        <p:blipFill>
          <a:blip r:embed="rId1"/>
          <a:stretch>
            <a:fillRect/>
          </a:stretch>
        </p:blipFill>
        <p:spPr>
          <a:xfrm>
            <a:off x="2717800" y="1609090"/>
            <a:ext cx="6515735" cy="4158615"/>
          </a:xfrm>
          <a:prstGeom prst="rect">
            <a:avLst/>
          </a:prstGeom>
          <a:noFill/>
          <a:ln>
            <a:noFill/>
          </a:ln>
        </p:spPr>
      </p:pic>
    </p:spTree>
  </p:cSld>
  <p:clrMapOvr>
    <a:masterClrMapping/>
  </p:clrMapOvr>
</p:sld>
</file>

<file path=ppt/tags/tag1.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10.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11.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12.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13.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14.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15.xml><?xml version="1.0" encoding="utf-8"?>
<p:tagLst xmlns:p="http://schemas.openxmlformats.org/presentationml/2006/main">
  <p:tag name="KSO_WM_DIAGRAM_VIRTUALLY_FRAME" val="{&quot;height&quot;:428.1,&quot;left&quot;:54.549999999999955,&quot;top&quot;:94.95,&quot;width&quot;:918.75}"/>
</p:tagLst>
</file>

<file path=ppt/tags/tag16.xml><?xml version="1.0" encoding="utf-8"?>
<p:tagLst xmlns:p="http://schemas.openxmlformats.org/presentationml/2006/main">
  <p:tag name="KSO_WM_DIAGRAM_VIRTUALLY_FRAME" val="{&quot;height&quot;:428.1,&quot;left&quot;:54.549999999999955,&quot;top&quot;:94.95,&quot;width&quot;:918.75}"/>
</p:tagLst>
</file>

<file path=ppt/tags/tag17.xml><?xml version="1.0" encoding="utf-8"?>
<p:tagLst xmlns:p="http://schemas.openxmlformats.org/presentationml/2006/main">
  <p:tag name="KSO_WM_DIAGRAM_VIRTUALLY_FRAME" val="{&quot;height&quot;:428.1,&quot;left&quot;:54.549999999999955,&quot;top&quot;:94.95,&quot;width&quot;:918.75}"/>
</p:tagLst>
</file>

<file path=ppt/tags/tag18.xml><?xml version="1.0" encoding="utf-8"?>
<p:tagLst xmlns:p="http://schemas.openxmlformats.org/presentationml/2006/main">
  <p:tag name="KSO_WM_DIAGRAM_VIRTUALLY_FRAME" val="{&quot;height&quot;:428.1,&quot;left&quot;:54.549999999999955,&quot;top&quot;:94.95,&quot;width&quot;:918.75}"/>
</p:tagLst>
</file>

<file path=ppt/tags/tag19.xml><?xml version="1.0" encoding="utf-8"?>
<p:tagLst xmlns:p="http://schemas.openxmlformats.org/presentationml/2006/main">
  <p:tag name="KSO_WM_DIAGRAM_VIRTUALLY_FRAME" val="{&quot;height&quot;:428.1,&quot;left&quot;:54.549999999999955,&quot;top&quot;:94.95,&quot;width&quot;:918.75}"/>
</p:tagLst>
</file>

<file path=ppt/tags/tag2.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20.xml><?xml version="1.0" encoding="utf-8"?>
<p:tagLst xmlns:p="http://schemas.openxmlformats.org/presentationml/2006/main">
  <p:tag name="KSO_WM_DIAGRAM_VIRTUALLY_FRAME" val="{&quot;height&quot;:428.1,&quot;left&quot;:54.549999999999955,&quot;top&quot;:94.95,&quot;width&quot;:918.75}"/>
</p:tagLst>
</file>

<file path=ppt/tags/tag21.xml><?xml version="1.0" encoding="utf-8"?>
<p:tagLst xmlns:p="http://schemas.openxmlformats.org/presentationml/2006/main">
  <p:tag name="KSO_WM_DIAGRAM_VIRTUALLY_FRAME" val="{&quot;height&quot;:428.1,&quot;left&quot;:54.549999999999955,&quot;top&quot;:94.95,&quot;width&quot;:918.75}"/>
</p:tagLst>
</file>

<file path=ppt/tags/tag22.xml><?xml version="1.0" encoding="utf-8"?>
<p:tagLst xmlns:p="http://schemas.openxmlformats.org/presentationml/2006/main">
  <p:tag name="KSO_WM_DIAGRAM_VIRTUALLY_FRAME" val="{&quot;height&quot;:428.1,&quot;left&quot;:54.549999999999955,&quot;top&quot;:94.95,&quot;width&quot;:918.75}"/>
</p:tagLst>
</file>

<file path=ppt/tags/tag23.xml><?xml version="1.0" encoding="utf-8"?>
<p:tagLst xmlns:p="http://schemas.openxmlformats.org/presentationml/2006/main">
  <p:tag name="KSO_WM_DIAGRAM_VIRTUALLY_FRAME" val="{&quot;height&quot;:428.1,&quot;left&quot;:54.549999999999955,&quot;top&quot;:94.95,&quot;width&quot;:918.75}"/>
</p:tagLst>
</file>

<file path=ppt/tags/tag24.xml><?xml version="1.0" encoding="utf-8"?>
<p:tagLst xmlns:p="http://schemas.openxmlformats.org/presentationml/2006/main">
  <p:tag name="KSO_WM_DIAGRAM_VIRTUALLY_FRAME" val="{&quot;height&quot;:428.1,&quot;left&quot;:54.549999999999955,&quot;top&quot;:94.95,&quot;width&quot;:918.75}"/>
</p:tagLst>
</file>

<file path=ppt/tags/tag25.xml><?xml version="1.0" encoding="utf-8"?>
<p:tagLst xmlns:p="http://schemas.openxmlformats.org/presentationml/2006/main">
  <p:tag name="KSO_WM_DIAGRAM_VIRTUALLY_FRAME" val="{&quot;height&quot;:428.1,&quot;left&quot;:54.549999999999955,&quot;top&quot;:94.95,&quot;width&quot;:918.75}"/>
</p:tagLst>
</file>

<file path=ppt/tags/tag26.xml><?xml version="1.0" encoding="utf-8"?>
<p:tagLst xmlns:p="http://schemas.openxmlformats.org/presentationml/2006/main">
  <p:tag name="KSO_WM_DIAGRAM_VIRTUALLY_FRAME" val="{&quot;height&quot;:428.1,&quot;left&quot;:54.549999999999955,&quot;top&quot;:94.95,&quot;width&quot;:918.75}"/>
</p:tagLst>
</file>

<file path=ppt/tags/tag27.xml><?xml version="1.0" encoding="utf-8"?>
<p:tagLst xmlns:p="http://schemas.openxmlformats.org/presentationml/2006/main">
  <p:tag name="KSO_WM_DIAGRAM_VIRTUALLY_FRAME" val="{&quot;height&quot;:428.1,&quot;left&quot;:54.549999999999955,&quot;top&quot;:94.95,&quot;width&quot;:918.75}"/>
</p:tagLst>
</file>

<file path=ppt/tags/tag28.xml><?xml version="1.0" encoding="utf-8"?>
<p:tagLst xmlns:p="http://schemas.openxmlformats.org/presentationml/2006/main">
  <p:tag name="KSO_WM_DIAGRAM_VIRTUALLY_FRAME" val="{&quot;height&quot;:428.1,&quot;left&quot;:54.549999999999955,&quot;top&quot;:94.95,&quot;width&quot;:918.75}"/>
</p:tagLst>
</file>

<file path=ppt/tags/tag29.xml><?xml version="1.0" encoding="utf-8"?>
<p:tagLst xmlns:p="http://schemas.openxmlformats.org/presentationml/2006/main">
  <p:tag name="KSO_WM_DIAGRAM_VIRTUALLY_FRAME" val="{&quot;height&quot;:428.1,&quot;left&quot;:54.549999999999955,&quot;top&quot;:94.95,&quot;width&quot;:918.75}"/>
</p:tagLst>
</file>

<file path=ppt/tags/tag3.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30.xml><?xml version="1.0" encoding="utf-8"?>
<p:tagLst xmlns:p="http://schemas.openxmlformats.org/presentationml/2006/main">
  <p:tag name="KSO_WM_DIAGRAM_VIRTUALLY_FRAME" val="{&quot;height&quot;:428.1,&quot;left&quot;:54.549999999999955,&quot;top&quot;:94.95,&quot;width&quot;:918.75}"/>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4.xml><?xml version="1.0" encoding="utf-8"?>
<p:tagLst xmlns:p="http://schemas.openxmlformats.org/presentationml/2006/main">
  <p:tag name="commondata" val="eyJoZGlkIjoiZGI2ZjUyNzc5YzIwZTdiYTVlNGMwMjk3ZGZjYmJhODcifQ=="/>
</p:tagLst>
</file>

<file path=ppt/tags/tag5.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6.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7.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8.xml><?xml version="1.0" encoding="utf-8"?>
<p:tagLst xmlns:p="http://schemas.openxmlformats.org/presentationml/2006/main">
  <p:tag name="KSO_WM_DIAGRAM_VIRTUALLY_FRAME" val="{&quot;height&quot;:355.886062992126,&quot;left&quot;:404.4923622047244,&quot;top&quot;:71.23511811023621,&quot;width&quot;:471.4888188976377}"/>
</p:tagLst>
</file>

<file path=ppt/tags/tag9.xml><?xml version="1.0" encoding="utf-8"?>
<p:tagLst xmlns:p="http://schemas.openxmlformats.org/presentationml/2006/main">
  <p:tag name="KSO_WM_DIAGRAM_VIRTUALLY_FRAME" val="{&quot;height&quot;:355.886062992126,&quot;left&quot;:404.4923622047244,&quot;top&quot;:71.23511811023621,&quot;width&quot;:471.4888188976377}"/>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2vrtg5q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vrtg5qf">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F35B0BEE-F18A-47BB-8FCB-E00DA2F2635D-1">
      <extobjdata type="F35B0BEE-F18A-47BB-8FCB-E00DA2F2635D" data="ewoJIkRlc2lnbklkIiA6ICIyMjAyMzIxYy0zNzhkLTRhZjQtOTgyMi1lOWRjNDhlOTcxMTEiCn0K"/>
    </extobj>
    <extobj name="F35B0BEE-F18A-47BB-8FCB-E00DA2F2635D-2">
      <extobjdata type="F35B0BEE-F18A-47BB-8FCB-E00DA2F2635D" data="ewoJIkRlc2lnbklkIiA6ICIyMjAyMzIxYy0zNzhkLTRhZjQtOTgyMi1lOWRjNDhlOTcxMTEiCn0K"/>
    </extobj>
    <extobj name="F35B0BEE-F18A-47BB-8FCB-E00DA2F2635D-3">
      <extobjdata type="F35B0BEE-F18A-47BB-8FCB-E00DA2F2635D" data="ewoJIkRlc2lnbklkIiA6ICIyMjAyMzIxYy0zNzhkLTRhZjQtOTgyMi1lOWRjNDhlOTcxMTEiCn0K"/>
    </extobj>
  </extobjs>
</s:customData>
</file>

<file path=customXml/itemProps43.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2069</Words>
  <Application>WPS 演示</Application>
  <PresentationFormat>宽屏</PresentationFormat>
  <Paragraphs>217</Paragraphs>
  <Slides>15</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15</vt:i4>
      </vt:variant>
    </vt:vector>
  </HeadingPairs>
  <TitlesOfParts>
    <vt:vector size="25" baseType="lpstr">
      <vt:lpstr>Arial</vt:lpstr>
      <vt:lpstr>宋体</vt:lpstr>
      <vt:lpstr>Wingdings</vt:lpstr>
      <vt:lpstr>微软雅黑</vt:lpstr>
      <vt:lpstr>字魂35号-经典雅黑</vt:lpstr>
      <vt:lpstr>黑体</vt:lpstr>
      <vt:lpstr>Arial Unicode MS</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明天还远吗</cp:lastModifiedBy>
  <cp:revision>40</cp:revision>
  <dcterms:created xsi:type="dcterms:W3CDTF">2021-12-11T10:39:00Z</dcterms:created>
  <dcterms:modified xsi:type="dcterms:W3CDTF">2024-03-25T15:36:36Z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C2C7592F05EB4E5494878EC0E1832DD8_12</vt:lpwstr>
  </property>
  <property fmtid="{D5CDD505-2E9C-101B-9397-08002B2CF9AE}" pid="3" name="KSOProductBuildVer">
    <vt:lpwstr>2052-12.1.0.16417</vt:lpwstr>
  </property>
</Properties>
</file>