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0" r:id="rId3"/>
  </p:sldMasterIdLst>
  <p:notesMasterIdLst>
    <p:notesMasterId r:id="rId18"/>
  </p:notesMasterIdLst>
  <p:sldIdLst>
    <p:sldId id="257" r:id="rId4"/>
    <p:sldId id="275" r:id="rId5"/>
    <p:sldId id="258" r:id="rId6"/>
    <p:sldId id="259" r:id="rId7"/>
    <p:sldId id="260" r:id="rId8"/>
    <p:sldId id="261" r:id="rId9"/>
    <p:sldId id="264" r:id="rId10"/>
    <p:sldId id="263" r:id="rId11"/>
    <p:sldId id="266" r:id="rId12"/>
    <p:sldId id="268" r:id="rId13"/>
    <p:sldId id="276" r:id="rId14"/>
    <p:sldId id="277" r:id="rId15"/>
    <p:sldId id="278" r:id="rId16"/>
    <p:sldId id="273" r:id="rId17"/>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5397"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9AAB"/>
    <a:srgbClr val="C2C0CA"/>
    <a:srgbClr val="B4B2BE"/>
    <a:srgbClr val="D7CFCD"/>
    <a:srgbClr val="948C89"/>
    <a:srgbClr val="E6E1DF"/>
    <a:srgbClr val="CCC2B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1935" y="1131"/>
      </p:cViewPr>
      <p:guideLst>
        <p:guide orient="horz" pos="2159"/>
        <p:guide pos="383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gs" Target="tags/tag19.xml"/><Relationship Id="rId24" Type="http://schemas.openxmlformats.org/officeDocument/2006/relationships/customXml" Target="../customXml/item1.xml"/><Relationship Id="rId23" Type="http://schemas.openxmlformats.org/officeDocument/2006/relationships/customXmlProps" Target="../customXml/itemProps18.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2" Type="http://schemas.openxmlformats.org/officeDocument/2006/relationships/theme" Target="../theme/theme1.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310F1-C9C5-4FE6-8AE7-D8A40C1F66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F3855-861F-4806-8649-FB3349697AC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11.jpeg"/><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3" Type="http://schemas.openxmlformats.org/officeDocument/2006/relationships/slideLayout" Target="../slideLayouts/slideLayout6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image" Target="../media/image1.png"/><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67.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image" Target="../media/image4.png"/><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7.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 空心 11"/>
          <p:cNvSpPr/>
          <p:nvPr/>
        </p:nvSpPr>
        <p:spPr>
          <a:xfrm>
            <a:off x="7521779" y="2008283"/>
            <a:ext cx="2841432" cy="2841432"/>
          </a:xfrm>
          <a:prstGeom prst="donut">
            <a:avLst>
              <a:gd name="adj" fmla="val 2588"/>
            </a:avLst>
          </a:prstGeom>
          <a:gradFill>
            <a:gsLst>
              <a:gs pos="0">
                <a:srgbClr val="948C89">
                  <a:alpha val="27000"/>
                </a:srgbClr>
              </a:gs>
              <a:gs pos="31000">
                <a:srgbClr val="FFFFFF"/>
              </a:gs>
              <a:gs pos="66000">
                <a:srgbClr val="FFFFFF"/>
              </a:gs>
              <a:gs pos="100000">
                <a:srgbClr val="948C89">
                  <a:alpha val="2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7721816" y="2208320"/>
            <a:ext cx="2441359" cy="2441359"/>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374944" y="-1748697"/>
            <a:ext cx="2500783" cy="4318114"/>
            <a:chOff x="-374944" y="-1748697"/>
            <a:chExt cx="2500783" cy="4318114"/>
          </a:xfrm>
        </p:grpSpPr>
        <p:sp>
          <p:nvSpPr>
            <p:cNvPr id="8" name="矩形: 圆角 7"/>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p:cNvGrpSpPr/>
          <p:nvPr/>
        </p:nvGrpSpPr>
        <p:grpSpPr>
          <a:xfrm>
            <a:off x="-224465" y="-674213"/>
            <a:ext cx="7210843" cy="7800527"/>
            <a:chOff x="-224465" y="-674213"/>
            <a:chExt cx="7210843" cy="7800527"/>
          </a:xfrm>
        </p:grpSpPr>
        <p:sp>
          <p:nvSpPr>
            <p:cNvPr id="39" name="椭圆 38"/>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3836020" y="239116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7" name="文本框 16"/>
          <p:cNvSpPr txBox="1"/>
          <p:nvPr/>
        </p:nvSpPr>
        <p:spPr>
          <a:xfrm>
            <a:off x="1469541" y="2322236"/>
            <a:ext cx="5516880" cy="1938020"/>
          </a:xfrm>
          <a:prstGeom prst="rect">
            <a:avLst/>
          </a:prstGeom>
          <a:noFill/>
        </p:spPr>
        <p:txBody>
          <a:bodyPr wrap="none" rtlCol="0">
            <a:spAutoFit/>
          </a:bodyPr>
          <a:lstStyle/>
          <a:p>
            <a:pPr algn="ct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社区食堂系统的</a:t>
            </a:r>
            <a:endPar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endParaRPr>
          </a:p>
          <a:p>
            <a:pPr algn="ct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设计与</a:t>
            </a: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实现</a:t>
            </a:r>
            <a:endPar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endParaRPr>
          </a:p>
        </p:txBody>
      </p:sp>
      <p:pic>
        <p:nvPicPr>
          <p:cNvPr id="5" name="F35B0BEE-F18A-47BB-8FCB-E00DA2F2635D-1" descr="C:/Users/12869/AppData/Local/Temp/wpp.yhhCTPwpp"/>
          <p:cNvPicPr>
            <a:picLocks noChangeAspect="1"/>
          </p:cNvPicPr>
          <p:nvPr/>
        </p:nvPicPr>
        <p:blipFill>
          <a:blip r:embed="rId1"/>
          <a:stretch>
            <a:fillRect/>
          </a:stretch>
        </p:blipFill>
        <p:spPr>
          <a:xfrm>
            <a:off x="6711950" y="2082165"/>
            <a:ext cx="4157345" cy="27673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4449526" y="2198325"/>
            <a:ext cx="1218383" cy="1038425"/>
            <a:chOff x="4003103" y="1620496"/>
            <a:chExt cx="1218383" cy="1038425"/>
          </a:xfrm>
        </p:grpSpPr>
        <p:sp>
          <p:nvSpPr>
            <p:cNvPr id="11" name="文本框 10"/>
            <p:cNvSpPr txBox="1"/>
            <p:nvPr/>
          </p:nvSpPr>
          <p:spPr>
            <a:xfrm>
              <a:off x="40031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03</a:t>
              </a:r>
              <a:endParaRPr lang="zh-CN" altLang="en-US" sz="5400" b="1" dirty="0">
                <a:solidFill>
                  <a:srgbClr val="948C89"/>
                </a:solidFill>
                <a:cs typeface="+mn-ea"/>
                <a:sym typeface="+mn-lt"/>
              </a:endParaRPr>
            </a:p>
          </p:txBody>
        </p:sp>
        <p:sp>
          <p:nvSpPr>
            <p:cNvPr id="12" name="文本框 11"/>
            <p:cNvSpPr txBox="1"/>
            <p:nvPr/>
          </p:nvSpPr>
          <p:spPr>
            <a:xfrm>
              <a:off x="4023722" y="2289589"/>
              <a:ext cx="1197764" cy="369332"/>
            </a:xfrm>
            <a:prstGeom prst="rect">
              <a:avLst/>
            </a:prstGeom>
            <a:noFill/>
          </p:spPr>
          <p:txBody>
            <a:bodyPr wrap="none" rtlCol="0">
              <a:spAutoFit/>
            </a:bodyPr>
            <a:lstStyle/>
            <a:p>
              <a:r>
                <a:rPr lang="en-US" altLang="zh-CN" dirty="0">
                  <a:solidFill>
                    <a:srgbClr val="948C89"/>
                  </a:solidFill>
                  <a:cs typeface="+mn-ea"/>
                  <a:sym typeface="+mn-lt"/>
                </a:rPr>
                <a:t>Part three</a:t>
              </a:r>
              <a:endParaRPr lang="zh-CN" altLang="en-US" dirty="0">
                <a:solidFill>
                  <a:srgbClr val="948C89"/>
                </a:solidFill>
                <a:cs typeface="+mn-ea"/>
                <a:sym typeface="+mn-lt"/>
              </a:endParaRPr>
            </a:p>
          </p:txBody>
        </p:sp>
      </p:grpSp>
      <p:grpSp>
        <p:nvGrpSpPr>
          <p:cNvPr id="13" name="组合 12"/>
          <p:cNvGrpSpPr/>
          <p:nvPr/>
        </p:nvGrpSpPr>
        <p:grpSpPr>
          <a:xfrm>
            <a:off x="3082986" y="3205973"/>
            <a:ext cx="3688080" cy="982206"/>
            <a:chOff x="5494532" y="695627"/>
            <a:chExt cx="3688080" cy="982206"/>
          </a:xfrm>
        </p:grpSpPr>
        <p:sp>
          <p:nvSpPr>
            <p:cNvPr id="14" name="文本框 13"/>
            <p:cNvSpPr txBox="1"/>
            <p:nvPr/>
          </p:nvSpPr>
          <p:spPr>
            <a:xfrm>
              <a:off x="5494532" y="695627"/>
              <a:ext cx="3688080" cy="706755"/>
            </a:xfrm>
            <a:prstGeom prst="rect">
              <a:avLst/>
            </a:prstGeom>
            <a:noFill/>
          </p:spPr>
          <p:txBody>
            <a:bodyPr wrap="none" rtlCol="0">
              <a:spAutoFit/>
            </a:bodyPr>
            <a:lstStyle/>
            <a:p>
              <a:r>
                <a:rPr lang="zh-CN" altLang="en-US" sz="4000" b="1" spc="600" dirty="0">
                  <a:solidFill>
                    <a:srgbClr val="9D9AAB"/>
                  </a:solidFill>
                  <a:cs typeface="+mn-ea"/>
                  <a:sym typeface="+mn-lt"/>
                </a:rPr>
                <a:t>研究重点</a:t>
              </a:r>
              <a:r>
                <a:rPr lang="zh-CN" altLang="en-US" sz="4000" b="1" spc="600" dirty="0">
                  <a:solidFill>
                    <a:srgbClr val="9D9AAB"/>
                  </a:solidFill>
                  <a:cs typeface="+mn-ea"/>
                  <a:sym typeface="+mn-lt"/>
                </a:rPr>
                <a:t>难点</a:t>
              </a:r>
              <a:endParaRPr lang="zh-CN" altLang="en-US" sz="4000" b="1" spc="600" dirty="0">
                <a:solidFill>
                  <a:srgbClr val="9D9AAB"/>
                </a:solidFill>
                <a:cs typeface="+mn-ea"/>
                <a:sym typeface="+mn-lt"/>
              </a:endParaRPr>
            </a:p>
          </p:txBody>
        </p:sp>
        <p:sp>
          <p:nvSpPr>
            <p:cNvPr id="15" name="文本框 14"/>
            <p:cNvSpPr txBox="1"/>
            <p:nvPr/>
          </p:nvSpPr>
          <p:spPr>
            <a:xfrm>
              <a:off x="6056687" y="1402243"/>
              <a:ext cx="2564765" cy="275590"/>
            </a:xfrm>
            <a:prstGeom prst="rect">
              <a:avLst/>
            </a:prstGeom>
            <a:noFill/>
          </p:spPr>
          <p:txBody>
            <a:bodyPr wrap="none" rtlCol="0">
              <a:spAutoFit/>
            </a:bodyPr>
            <a:lstStyle/>
            <a:p>
              <a:pPr algn="l"/>
              <a:r>
                <a:rPr lang="en-US" altLang="zh-CN" sz="1200" dirty="0">
                  <a:solidFill>
                    <a:srgbClr val="9D9AAB"/>
                  </a:solidFill>
                  <a:cs typeface="+mn-ea"/>
                  <a:sym typeface="+mn-lt"/>
                </a:rPr>
                <a:t>Research key points and difficulties</a:t>
              </a:r>
              <a:endParaRPr lang="zh-CN" altLang="en-US" sz="1200" dirty="0">
                <a:solidFill>
                  <a:srgbClr val="9D9AAB"/>
                </a:solidFill>
                <a:cs typeface="+mn-ea"/>
                <a:sym typeface="+mn-lt"/>
              </a:endParaRPr>
            </a:p>
          </p:txBody>
        </p:sp>
      </p:grpSp>
      <p:grpSp>
        <p:nvGrpSpPr>
          <p:cNvPr id="21" name="组合 20"/>
          <p:cNvGrpSpPr/>
          <p:nvPr/>
        </p:nvGrpSpPr>
        <p:grpSpPr>
          <a:xfrm>
            <a:off x="-122017" y="-778609"/>
            <a:ext cx="8157726" cy="7800527"/>
            <a:chOff x="-224465" y="-674213"/>
            <a:chExt cx="8157726"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4786850" y="2267536"/>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2011680" cy="597348"/>
              <a:chOff x="234232" y="124119"/>
              <a:chExt cx="2011680" cy="597348"/>
            </a:xfrm>
          </p:grpSpPr>
          <p:sp>
            <p:nvSpPr>
              <p:cNvPr id="9" name="文本框 8"/>
              <p:cNvSpPr txBox="1"/>
              <p:nvPr/>
            </p:nvSpPr>
            <p:spPr>
              <a:xfrm>
                <a:off x="234232" y="124119"/>
                <a:ext cx="2011680" cy="460375"/>
              </a:xfrm>
              <a:prstGeom prst="rect">
                <a:avLst/>
              </a:prstGeom>
              <a:noFill/>
            </p:spPr>
            <p:txBody>
              <a:bodyPr wrap="none" rtlCol="0">
                <a:spAutoFit/>
              </a:bodyPr>
              <a:lstStyle/>
              <a:p>
                <a:r>
                  <a:rPr lang="zh-CN" altLang="en-US" sz="2400" b="1" dirty="0">
                    <a:solidFill>
                      <a:schemeClr val="bg1"/>
                    </a:solidFill>
                    <a:cs typeface="+mn-ea"/>
                    <a:sym typeface="+mn-lt"/>
                  </a:rPr>
                  <a:t>研究重点</a:t>
                </a:r>
                <a:r>
                  <a:rPr lang="zh-CN" altLang="en-US" sz="2400" b="1" dirty="0">
                    <a:solidFill>
                      <a:schemeClr val="bg1"/>
                    </a:solidFill>
                    <a:cs typeface="+mn-ea"/>
                    <a:sym typeface="+mn-lt"/>
                  </a:rPr>
                  <a:t>难点</a:t>
                </a:r>
                <a:endParaRPr lang="zh-CN" altLang="en-US" sz="2400" b="1" dirty="0">
                  <a:solidFill>
                    <a:schemeClr val="bg1"/>
                  </a:solidFill>
                  <a:cs typeface="+mn-ea"/>
                  <a:sym typeface="+mn-lt"/>
                </a:endParaRPr>
              </a:p>
            </p:txBody>
          </p:sp>
          <p:sp>
            <p:nvSpPr>
              <p:cNvPr id="10" name="文本框 9"/>
              <p:cNvSpPr txBox="1"/>
              <p:nvPr/>
            </p:nvSpPr>
            <p:spPr>
              <a:xfrm>
                <a:off x="234232" y="461665"/>
                <a:ext cx="1754926" cy="259802"/>
              </a:xfrm>
              <a:prstGeom prst="rect">
                <a:avLst/>
              </a:prstGeom>
              <a:noFill/>
            </p:spPr>
            <p:txBody>
              <a:bodyPr wrap="none" rtlCol="0">
                <a:spAutoFit/>
              </a:bodyPr>
              <a:lstStyle/>
              <a:p>
                <a:pPr algn="l"/>
                <a:r>
                  <a:rPr lang="en-US" altLang="zh-CN" sz="1100" dirty="0">
                    <a:solidFill>
                      <a:schemeClr val="bg1"/>
                    </a:solidFill>
                    <a:cs typeface="+mn-ea"/>
                    <a:sym typeface="+mn-lt"/>
                  </a:rPr>
                  <a:t>Research key points and difficulties</a:t>
                </a:r>
                <a:endParaRPr lang="en-US" altLang="zh-CN" sz="1100" dirty="0">
                  <a:solidFill>
                    <a:schemeClr val="bg1"/>
                  </a:solidFill>
                  <a:cs typeface="+mn-ea"/>
                  <a:sym typeface="+mn-lt"/>
                </a:endParaRPr>
              </a:p>
            </p:txBody>
          </p:sp>
        </p:grpSp>
      </p:grpSp>
      <p:grpSp>
        <p:nvGrpSpPr>
          <p:cNvPr id="78" name="组合 77"/>
          <p:cNvGrpSpPr/>
          <p:nvPr/>
        </p:nvGrpSpPr>
        <p:grpSpPr>
          <a:xfrm>
            <a:off x="1225112" y="1468493"/>
            <a:ext cx="8147560" cy="4514702"/>
            <a:chOff x="701237" y="1344668"/>
            <a:chExt cx="8147560" cy="4514702"/>
          </a:xfrm>
        </p:grpSpPr>
        <p:grpSp>
          <p:nvGrpSpPr>
            <p:cNvPr id="68" name="组合 67"/>
            <p:cNvGrpSpPr/>
            <p:nvPr/>
          </p:nvGrpSpPr>
          <p:grpSpPr>
            <a:xfrm>
              <a:off x="701237" y="1344668"/>
              <a:ext cx="1571649" cy="4514702"/>
              <a:chOff x="806012" y="1373243"/>
              <a:chExt cx="1571649" cy="4514702"/>
            </a:xfrm>
          </p:grpSpPr>
          <p:sp>
            <p:nvSpPr>
              <p:cNvPr id="32" name="任意多边形: 形状 31"/>
              <p:cNvSpPr/>
              <p:nvPr/>
            </p:nvSpPr>
            <p:spPr>
              <a:xfrm rot="5400000">
                <a:off x="954501" y="1661265"/>
                <a:ext cx="948724" cy="1245697"/>
              </a:xfrm>
              <a:custGeom>
                <a:avLst/>
                <a:gdLst>
                  <a:gd name="connsiteX0" fmla="*/ 0 w 1005872"/>
                  <a:gd name="connsiteY0" fmla="*/ 1259506 h 1762442"/>
                  <a:gd name="connsiteX1" fmla="*/ 39523 w 1005872"/>
                  <a:gd name="connsiteY1" fmla="*/ 1063741 h 1762442"/>
                  <a:gd name="connsiteX2" fmla="*/ 70933 w 1005872"/>
                  <a:gd name="connsiteY2" fmla="*/ 1005872 h 1762442"/>
                  <a:gd name="connsiteX3" fmla="*/ 62867 w 1005872"/>
                  <a:gd name="connsiteY3" fmla="*/ 1005872 h 1762442"/>
                  <a:gd name="connsiteX4" fmla="*/ 502936 w 1005872"/>
                  <a:gd name="connsiteY4" fmla="*/ 0 h 1762442"/>
                  <a:gd name="connsiteX5" fmla="*/ 943005 w 1005872"/>
                  <a:gd name="connsiteY5" fmla="*/ 1005872 h 1762442"/>
                  <a:gd name="connsiteX6" fmla="*/ 934939 w 1005872"/>
                  <a:gd name="connsiteY6" fmla="*/ 1005872 h 1762442"/>
                  <a:gd name="connsiteX7" fmla="*/ 966349 w 1005872"/>
                  <a:gd name="connsiteY7" fmla="*/ 1063741 h 1762442"/>
                  <a:gd name="connsiteX8" fmla="*/ 1005872 w 1005872"/>
                  <a:gd name="connsiteY8" fmla="*/ 1259506 h 1762442"/>
                  <a:gd name="connsiteX9" fmla="*/ 502936 w 1005872"/>
                  <a:gd name="connsiteY9" fmla="*/ 1762442 h 1762442"/>
                  <a:gd name="connsiteX10" fmla="*/ 0 w 1005872"/>
                  <a:gd name="connsiteY10" fmla="*/ 1259506 h 1762442"/>
                  <a:gd name="connsiteX0-1" fmla="*/ 0 w 1005872"/>
                  <a:gd name="connsiteY0-2" fmla="*/ 1259506 h 1762442"/>
                  <a:gd name="connsiteX1-3" fmla="*/ 39523 w 1005872"/>
                  <a:gd name="connsiteY1-4" fmla="*/ 1063741 h 1762442"/>
                  <a:gd name="connsiteX2-5" fmla="*/ 70933 w 1005872"/>
                  <a:gd name="connsiteY2-6" fmla="*/ 1005872 h 1762442"/>
                  <a:gd name="connsiteX3-7" fmla="*/ 62867 w 1005872"/>
                  <a:gd name="connsiteY3-8" fmla="*/ 1005872 h 1762442"/>
                  <a:gd name="connsiteX4-9" fmla="*/ 502936 w 1005872"/>
                  <a:gd name="connsiteY4-10" fmla="*/ 0 h 1762442"/>
                  <a:gd name="connsiteX5-11" fmla="*/ 943005 w 1005872"/>
                  <a:gd name="connsiteY5-12" fmla="*/ 1005872 h 1762442"/>
                  <a:gd name="connsiteX6-13" fmla="*/ 934939 w 1005872"/>
                  <a:gd name="connsiteY6-14" fmla="*/ 1005872 h 1762442"/>
                  <a:gd name="connsiteX7-15" fmla="*/ 966349 w 1005872"/>
                  <a:gd name="connsiteY7-16" fmla="*/ 1063741 h 1762442"/>
                  <a:gd name="connsiteX8-17" fmla="*/ 1005872 w 1005872"/>
                  <a:gd name="connsiteY8-18" fmla="*/ 1259506 h 1762442"/>
                  <a:gd name="connsiteX9-19" fmla="*/ 502936 w 1005872"/>
                  <a:gd name="connsiteY9-20" fmla="*/ 1762442 h 1762442"/>
                  <a:gd name="connsiteX10-21" fmla="*/ 0 w 1005872"/>
                  <a:gd name="connsiteY10-22" fmla="*/ 1259506 h 1762442"/>
                  <a:gd name="connsiteX0-23" fmla="*/ 0 w 1005872"/>
                  <a:gd name="connsiteY0-24" fmla="*/ 1259585 h 1762521"/>
                  <a:gd name="connsiteX1-25" fmla="*/ 39523 w 1005872"/>
                  <a:gd name="connsiteY1-26" fmla="*/ 1063820 h 1762521"/>
                  <a:gd name="connsiteX2-27" fmla="*/ 70933 w 1005872"/>
                  <a:gd name="connsiteY2-28" fmla="*/ 1005951 h 1762521"/>
                  <a:gd name="connsiteX3-29" fmla="*/ 62867 w 1005872"/>
                  <a:gd name="connsiteY3-30" fmla="*/ 1005951 h 1762521"/>
                  <a:gd name="connsiteX4-31" fmla="*/ 502936 w 1005872"/>
                  <a:gd name="connsiteY4-32" fmla="*/ 79 h 1762521"/>
                  <a:gd name="connsiteX5-33" fmla="*/ 943005 w 1005872"/>
                  <a:gd name="connsiteY5-34" fmla="*/ 1005951 h 1762521"/>
                  <a:gd name="connsiteX6-35" fmla="*/ 934939 w 1005872"/>
                  <a:gd name="connsiteY6-36" fmla="*/ 1005951 h 1762521"/>
                  <a:gd name="connsiteX7-37" fmla="*/ 966349 w 1005872"/>
                  <a:gd name="connsiteY7-38" fmla="*/ 1063820 h 1762521"/>
                  <a:gd name="connsiteX8-39" fmla="*/ 1005872 w 1005872"/>
                  <a:gd name="connsiteY8-40" fmla="*/ 1259585 h 1762521"/>
                  <a:gd name="connsiteX9-41" fmla="*/ 502936 w 1005872"/>
                  <a:gd name="connsiteY9-42" fmla="*/ 1762521 h 1762521"/>
                  <a:gd name="connsiteX10-43" fmla="*/ 0 w 1005872"/>
                  <a:gd name="connsiteY10-44" fmla="*/ 1259585 h 1762521"/>
                  <a:gd name="connsiteX0-45" fmla="*/ 0 w 1005872"/>
                  <a:gd name="connsiteY0-46" fmla="*/ 1078633 h 1581569"/>
                  <a:gd name="connsiteX1-47" fmla="*/ 39523 w 1005872"/>
                  <a:gd name="connsiteY1-48" fmla="*/ 882868 h 1581569"/>
                  <a:gd name="connsiteX2-49" fmla="*/ 70933 w 1005872"/>
                  <a:gd name="connsiteY2-50" fmla="*/ 824999 h 1581569"/>
                  <a:gd name="connsiteX3-51" fmla="*/ 62867 w 1005872"/>
                  <a:gd name="connsiteY3-52" fmla="*/ 824999 h 1581569"/>
                  <a:gd name="connsiteX4-53" fmla="*/ 493414 w 1005872"/>
                  <a:gd name="connsiteY4-54" fmla="*/ 102 h 1581569"/>
                  <a:gd name="connsiteX5-55" fmla="*/ 943005 w 1005872"/>
                  <a:gd name="connsiteY5-56" fmla="*/ 824999 h 1581569"/>
                  <a:gd name="connsiteX6-57" fmla="*/ 934939 w 1005872"/>
                  <a:gd name="connsiteY6-58" fmla="*/ 824999 h 1581569"/>
                  <a:gd name="connsiteX7-59" fmla="*/ 966349 w 1005872"/>
                  <a:gd name="connsiteY7-60" fmla="*/ 882868 h 1581569"/>
                  <a:gd name="connsiteX8-61" fmla="*/ 1005872 w 1005872"/>
                  <a:gd name="connsiteY8-62" fmla="*/ 1078633 h 1581569"/>
                  <a:gd name="connsiteX9-63" fmla="*/ 502936 w 1005872"/>
                  <a:gd name="connsiteY9-64" fmla="*/ 1581569 h 1581569"/>
                  <a:gd name="connsiteX10-65" fmla="*/ 0 w 1005872"/>
                  <a:gd name="connsiteY10-66" fmla="*/ 1078633 h 1581569"/>
                  <a:gd name="connsiteX0-67" fmla="*/ 0 w 1005872"/>
                  <a:gd name="connsiteY0-68" fmla="*/ 813046 h 1315982"/>
                  <a:gd name="connsiteX1-69" fmla="*/ 39523 w 1005872"/>
                  <a:gd name="connsiteY1-70" fmla="*/ 617281 h 1315982"/>
                  <a:gd name="connsiteX2-71" fmla="*/ 70933 w 1005872"/>
                  <a:gd name="connsiteY2-72" fmla="*/ 559412 h 1315982"/>
                  <a:gd name="connsiteX3-73" fmla="*/ 62867 w 1005872"/>
                  <a:gd name="connsiteY3-74" fmla="*/ 559412 h 1315982"/>
                  <a:gd name="connsiteX4-75" fmla="*/ 474733 w 1005872"/>
                  <a:gd name="connsiteY4-76" fmla="*/ 167 h 1315982"/>
                  <a:gd name="connsiteX5-77" fmla="*/ 943005 w 1005872"/>
                  <a:gd name="connsiteY5-78" fmla="*/ 559412 h 1315982"/>
                  <a:gd name="connsiteX6-79" fmla="*/ 934939 w 1005872"/>
                  <a:gd name="connsiteY6-80" fmla="*/ 559412 h 1315982"/>
                  <a:gd name="connsiteX7-81" fmla="*/ 966349 w 1005872"/>
                  <a:gd name="connsiteY7-82" fmla="*/ 617281 h 1315982"/>
                  <a:gd name="connsiteX8-83" fmla="*/ 1005872 w 1005872"/>
                  <a:gd name="connsiteY8-84" fmla="*/ 813046 h 1315982"/>
                  <a:gd name="connsiteX9-85" fmla="*/ 502936 w 1005872"/>
                  <a:gd name="connsiteY9-86" fmla="*/ 1315982 h 1315982"/>
                  <a:gd name="connsiteX10-87" fmla="*/ 0 w 1005872"/>
                  <a:gd name="connsiteY10-88" fmla="*/ 813046 h 1315982"/>
                  <a:gd name="connsiteX0-89" fmla="*/ 0 w 1005872"/>
                  <a:gd name="connsiteY0-90" fmla="*/ 812880 h 1315816"/>
                  <a:gd name="connsiteX1-91" fmla="*/ 39523 w 1005872"/>
                  <a:gd name="connsiteY1-92" fmla="*/ 617115 h 1315816"/>
                  <a:gd name="connsiteX2-93" fmla="*/ 70933 w 1005872"/>
                  <a:gd name="connsiteY2-94" fmla="*/ 559246 h 1315816"/>
                  <a:gd name="connsiteX3-95" fmla="*/ 62867 w 1005872"/>
                  <a:gd name="connsiteY3-96" fmla="*/ 559246 h 1315816"/>
                  <a:gd name="connsiteX4-97" fmla="*/ 474733 w 1005872"/>
                  <a:gd name="connsiteY4-98" fmla="*/ 1 h 1315816"/>
                  <a:gd name="connsiteX5-99" fmla="*/ 943005 w 1005872"/>
                  <a:gd name="connsiteY5-100" fmla="*/ 559246 h 1315816"/>
                  <a:gd name="connsiteX6-101" fmla="*/ 934939 w 1005872"/>
                  <a:gd name="connsiteY6-102" fmla="*/ 559246 h 1315816"/>
                  <a:gd name="connsiteX7-103" fmla="*/ 966349 w 1005872"/>
                  <a:gd name="connsiteY7-104" fmla="*/ 617115 h 1315816"/>
                  <a:gd name="connsiteX8-105" fmla="*/ 1005872 w 1005872"/>
                  <a:gd name="connsiteY8-106" fmla="*/ 812880 h 1315816"/>
                  <a:gd name="connsiteX9-107" fmla="*/ 502936 w 1005872"/>
                  <a:gd name="connsiteY9-108" fmla="*/ 1315816 h 1315816"/>
                  <a:gd name="connsiteX10-109" fmla="*/ 0 w 1005872"/>
                  <a:gd name="connsiteY10-110" fmla="*/ 812880 h 1315816"/>
                  <a:gd name="connsiteX0-111" fmla="*/ 0 w 1005872"/>
                  <a:gd name="connsiteY0-112" fmla="*/ 833314 h 1336250"/>
                  <a:gd name="connsiteX1-113" fmla="*/ 39523 w 1005872"/>
                  <a:gd name="connsiteY1-114" fmla="*/ 637549 h 1336250"/>
                  <a:gd name="connsiteX2-115" fmla="*/ 70933 w 1005872"/>
                  <a:gd name="connsiteY2-116" fmla="*/ 579680 h 1336250"/>
                  <a:gd name="connsiteX3-117" fmla="*/ 62867 w 1005872"/>
                  <a:gd name="connsiteY3-118" fmla="*/ 579680 h 1336250"/>
                  <a:gd name="connsiteX4-119" fmla="*/ 493414 w 1005872"/>
                  <a:gd name="connsiteY4-120" fmla="*/ 0 h 1336250"/>
                  <a:gd name="connsiteX5-121" fmla="*/ 943005 w 1005872"/>
                  <a:gd name="connsiteY5-122" fmla="*/ 579680 h 1336250"/>
                  <a:gd name="connsiteX6-123" fmla="*/ 934939 w 1005872"/>
                  <a:gd name="connsiteY6-124" fmla="*/ 579680 h 1336250"/>
                  <a:gd name="connsiteX7-125" fmla="*/ 966349 w 1005872"/>
                  <a:gd name="connsiteY7-126" fmla="*/ 637549 h 1336250"/>
                  <a:gd name="connsiteX8-127" fmla="*/ 1005872 w 1005872"/>
                  <a:gd name="connsiteY8-128" fmla="*/ 833314 h 1336250"/>
                  <a:gd name="connsiteX9-129" fmla="*/ 502936 w 1005872"/>
                  <a:gd name="connsiteY9-130" fmla="*/ 1336250 h 1336250"/>
                  <a:gd name="connsiteX10-131" fmla="*/ 0 w 1005872"/>
                  <a:gd name="connsiteY10-132" fmla="*/ 833314 h 1336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005872" h="1336250">
                    <a:moveTo>
                      <a:pt x="0" y="833314"/>
                    </a:moveTo>
                    <a:cubicBezTo>
                      <a:pt x="0" y="763873"/>
                      <a:pt x="14073" y="697719"/>
                      <a:pt x="39523" y="637549"/>
                    </a:cubicBezTo>
                    <a:lnTo>
                      <a:pt x="70933" y="579680"/>
                    </a:lnTo>
                    <a:lnTo>
                      <a:pt x="62867" y="579680"/>
                    </a:lnTo>
                    <a:cubicBezTo>
                      <a:pt x="134867" y="412035"/>
                      <a:pt x="440500" y="692"/>
                      <a:pt x="493414" y="0"/>
                    </a:cubicBezTo>
                    <a:cubicBezTo>
                      <a:pt x="546328" y="-692"/>
                      <a:pt x="871005" y="412035"/>
                      <a:pt x="943005" y="579680"/>
                    </a:cubicBezTo>
                    <a:lnTo>
                      <a:pt x="934939" y="579680"/>
                    </a:lnTo>
                    <a:lnTo>
                      <a:pt x="966349" y="637549"/>
                    </a:lnTo>
                    <a:cubicBezTo>
                      <a:pt x="991799" y="697719"/>
                      <a:pt x="1005872" y="763873"/>
                      <a:pt x="1005872" y="833314"/>
                    </a:cubicBezTo>
                    <a:cubicBezTo>
                      <a:pt x="1005872" y="1111078"/>
                      <a:pt x="780700" y="1336250"/>
                      <a:pt x="502936" y="1336250"/>
                    </a:cubicBezTo>
                    <a:cubicBezTo>
                      <a:pt x="225172" y="1336250"/>
                      <a:pt x="0" y="1111078"/>
                      <a:pt x="0" y="833314"/>
                    </a:cubicBezTo>
                    <a:close/>
                  </a:path>
                </a:pathLst>
              </a:cu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3" name="任意多边形: 形状 32"/>
              <p:cNvSpPr/>
              <p:nvPr/>
            </p:nvSpPr>
            <p:spPr>
              <a:xfrm rot="5400000">
                <a:off x="954500" y="3007746"/>
                <a:ext cx="948724" cy="1245697"/>
              </a:xfrm>
              <a:custGeom>
                <a:avLst/>
                <a:gdLst>
                  <a:gd name="connsiteX0" fmla="*/ 0 w 1005872"/>
                  <a:gd name="connsiteY0" fmla="*/ 1259506 h 1762442"/>
                  <a:gd name="connsiteX1" fmla="*/ 39523 w 1005872"/>
                  <a:gd name="connsiteY1" fmla="*/ 1063741 h 1762442"/>
                  <a:gd name="connsiteX2" fmla="*/ 70933 w 1005872"/>
                  <a:gd name="connsiteY2" fmla="*/ 1005872 h 1762442"/>
                  <a:gd name="connsiteX3" fmla="*/ 62867 w 1005872"/>
                  <a:gd name="connsiteY3" fmla="*/ 1005872 h 1762442"/>
                  <a:gd name="connsiteX4" fmla="*/ 502936 w 1005872"/>
                  <a:gd name="connsiteY4" fmla="*/ 0 h 1762442"/>
                  <a:gd name="connsiteX5" fmla="*/ 943005 w 1005872"/>
                  <a:gd name="connsiteY5" fmla="*/ 1005872 h 1762442"/>
                  <a:gd name="connsiteX6" fmla="*/ 934939 w 1005872"/>
                  <a:gd name="connsiteY6" fmla="*/ 1005872 h 1762442"/>
                  <a:gd name="connsiteX7" fmla="*/ 966349 w 1005872"/>
                  <a:gd name="connsiteY7" fmla="*/ 1063741 h 1762442"/>
                  <a:gd name="connsiteX8" fmla="*/ 1005872 w 1005872"/>
                  <a:gd name="connsiteY8" fmla="*/ 1259506 h 1762442"/>
                  <a:gd name="connsiteX9" fmla="*/ 502936 w 1005872"/>
                  <a:gd name="connsiteY9" fmla="*/ 1762442 h 1762442"/>
                  <a:gd name="connsiteX10" fmla="*/ 0 w 1005872"/>
                  <a:gd name="connsiteY10" fmla="*/ 1259506 h 1762442"/>
                  <a:gd name="connsiteX0-1" fmla="*/ 0 w 1005872"/>
                  <a:gd name="connsiteY0-2" fmla="*/ 1259506 h 1762442"/>
                  <a:gd name="connsiteX1-3" fmla="*/ 39523 w 1005872"/>
                  <a:gd name="connsiteY1-4" fmla="*/ 1063741 h 1762442"/>
                  <a:gd name="connsiteX2-5" fmla="*/ 70933 w 1005872"/>
                  <a:gd name="connsiteY2-6" fmla="*/ 1005872 h 1762442"/>
                  <a:gd name="connsiteX3-7" fmla="*/ 62867 w 1005872"/>
                  <a:gd name="connsiteY3-8" fmla="*/ 1005872 h 1762442"/>
                  <a:gd name="connsiteX4-9" fmla="*/ 502936 w 1005872"/>
                  <a:gd name="connsiteY4-10" fmla="*/ 0 h 1762442"/>
                  <a:gd name="connsiteX5-11" fmla="*/ 943005 w 1005872"/>
                  <a:gd name="connsiteY5-12" fmla="*/ 1005872 h 1762442"/>
                  <a:gd name="connsiteX6-13" fmla="*/ 934939 w 1005872"/>
                  <a:gd name="connsiteY6-14" fmla="*/ 1005872 h 1762442"/>
                  <a:gd name="connsiteX7-15" fmla="*/ 966349 w 1005872"/>
                  <a:gd name="connsiteY7-16" fmla="*/ 1063741 h 1762442"/>
                  <a:gd name="connsiteX8-17" fmla="*/ 1005872 w 1005872"/>
                  <a:gd name="connsiteY8-18" fmla="*/ 1259506 h 1762442"/>
                  <a:gd name="connsiteX9-19" fmla="*/ 502936 w 1005872"/>
                  <a:gd name="connsiteY9-20" fmla="*/ 1762442 h 1762442"/>
                  <a:gd name="connsiteX10-21" fmla="*/ 0 w 1005872"/>
                  <a:gd name="connsiteY10-22" fmla="*/ 1259506 h 1762442"/>
                  <a:gd name="connsiteX0-23" fmla="*/ 0 w 1005872"/>
                  <a:gd name="connsiteY0-24" fmla="*/ 1259585 h 1762521"/>
                  <a:gd name="connsiteX1-25" fmla="*/ 39523 w 1005872"/>
                  <a:gd name="connsiteY1-26" fmla="*/ 1063820 h 1762521"/>
                  <a:gd name="connsiteX2-27" fmla="*/ 70933 w 1005872"/>
                  <a:gd name="connsiteY2-28" fmla="*/ 1005951 h 1762521"/>
                  <a:gd name="connsiteX3-29" fmla="*/ 62867 w 1005872"/>
                  <a:gd name="connsiteY3-30" fmla="*/ 1005951 h 1762521"/>
                  <a:gd name="connsiteX4-31" fmla="*/ 502936 w 1005872"/>
                  <a:gd name="connsiteY4-32" fmla="*/ 79 h 1762521"/>
                  <a:gd name="connsiteX5-33" fmla="*/ 943005 w 1005872"/>
                  <a:gd name="connsiteY5-34" fmla="*/ 1005951 h 1762521"/>
                  <a:gd name="connsiteX6-35" fmla="*/ 934939 w 1005872"/>
                  <a:gd name="connsiteY6-36" fmla="*/ 1005951 h 1762521"/>
                  <a:gd name="connsiteX7-37" fmla="*/ 966349 w 1005872"/>
                  <a:gd name="connsiteY7-38" fmla="*/ 1063820 h 1762521"/>
                  <a:gd name="connsiteX8-39" fmla="*/ 1005872 w 1005872"/>
                  <a:gd name="connsiteY8-40" fmla="*/ 1259585 h 1762521"/>
                  <a:gd name="connsiteX9-41" fmla="*/ 502936 w 1005872"/>
                  <a:gd name="connsiteY9-42" fmla="*/ 1762521 h 1762521"/>
                  <a:gd name="connsiteX10-43" fmla="*/ 0 w 1005872"/>
                  <a:gd name="connsiteY10-44" fmla="*/ 1259585 h 1762521"/>
                  <a:gd name="connsiteX0-45" fmla="*/ 0 w 1005872"/>
                  <a:gd name="connsiteY0-46" fmla="*/ 1078633 h 1581569"/>
                  <a:gd name="connsiteX1-47" fmla="*/ 39523 w 1005872"/>
                  <a:gd name="connsiteY1-48" fmla="*/ 882868 h 1581569"/>
                  <a:gd name="connsiteX2-49" fmla="*/ 70933 w 1005872"/>
                  <a:gd name="connsiteY2-50" fmla="*/ 824999 h 1581569"/>
                  <a:gd name="connsiteX3-51" fmla="*/ 62867 w 1005872"/>
                  <a:gd name="connsiteY3-52" fmla="*/ 824999 h 1581569"/>
                  <a:gd name="connsiteX4-53" fmla="*/ 493414 w 1005872"/>
                  <a:gd name="connsiteY4-54" fmla="*/ 102 h 1581569"/>
                  <a:gd name="connsiteX5-55" fmla="*/ 943005 w 1005872"/>
                  <a:gd name="connsiteY5-56" fmla="*/ 824999 h 1581569"/>
                  <a:gd name="connsiteX6-57" fmla="*/ 934939 w 1005872"/>
                  <a:gd name="connsiteY6-58" fmla="*/ 824999 h 1581569"/>
                  <a:gd name="connsiteX7-59" fmla="*/ 966349 w 1005872"/>
                  <a:gd name="connsiteY7-60" fmla="*/ 882868 h 1581569"/>
                  <a:gd name="connsiteX8-61" fmla="*/ 1005872 w 1005872"/>
                  <a:gd name="connsiteY8-62" fmla="*/ 1078633 h 1581569"/>
                  <a:gd name="connsiteX9-63" fmla="*/ 502936 w 1005872"/>
                  <a:gd name="connsiteY9-64" fmla="*/ 1581569 h 1581569"/>
                  <a:gd name="connsiteX10-65" fmla="*/ 0 w 1005872"/>
                  <a:gd name="connsiteY10-66" fmla="*/ 1078633 h 1581569"/>
                  <a:gd name="connsiteX0-67" fmla="*/ 0 w 1005872"/>
                  <a:gd name="connsiteY0-68" fmla="*/ 813046 h 1315982"/>
                  <a:gd name="connsiteX1-69" fmla="*/ 39523 w 1005872"/>
                  <a:gd name="connsiteY1-70" fmla="*/ 617281 h 1315982"/>
                  <a:gd name="connsiteX2-71" fmla="*/ 70933 w 1005872"/>
                  <a:gd name="connsiteY2-72" fmla="*/ 559412 h 1315982"/>
                  <a:gd name="connsiteX3-73" fmla="*/ 62867 w 1005872"/>
                  <a:gd name="connsiteY3-74" fmla="*/ 559412 h 1315982"/>
                  <a:gd name="connsiteX4-75" fmla="*/ 474733 w 1005872"/>
                  <a:gd name="connsiteY4-76" fmla="*/ 167 h 1315982"/>
                  <a:gd name="connsiteX5-77" fmla="*/ 943005 w 1005872"/>
                  <a:gd name="connsiteY5-78" fmla="*/ 559412 h 1315982"/>
                  <a:gd name="connsiteX6-79" fmla="*/ 934939 w 1005872"/>
                  <a:gd name="connsiteY6-80" fmla="*/ 559412 h 1315982"/>
                  <a:gd name="connsiteX7-81" fmla="*/ 966349 w 1005872"/>
                  <a:gd name="connsiteY7-82" fmla="*/ 617281 h 1315982"/>
                  <a:gd name="connsiteX8-83" fmla="*/ 1005872 w 1005872"/>
                  <a:gd name="connsiteY8-84" fmla="*/ 813046 h 1315982"/>
                  <a:gd name="connsiteX9-85" fmla="*/ 502936 w 1005872"/>
                  <a:gd name="connsiteY9-86" fmla="*/ 1315982 h 1315982"/>
                  <a:gd name="connsiteX10-87" fmla="*/ 0 w 1005872"/>
                  <a:gd name="connsiteY10-88" fmla="*/ 813046 h 1315982"/>
                  <a:gd name="connsiteX0-89" fmla="*/ 0 w 1005872"/>
                  <a:gd name="connsiteY0-90" fmla="*/ 812880 h 1315816"/>
                  <a:gd name="connsiteX1-91" fmla="*/ 39523 w 1005872"/>
                  <a:gd name="connsiteY1-92" fmla="*/ 617115 h 1315816"/>
                  <a:gd name="connsiteX2-93" fmla="*/ 70933 w 1005872"/>
                  <a:gd name="connsiteY2-94" fmla="*/ 559246 h 1315816"/>
                  <a:gd name="connsiteX3-95" fmla="*/ 62867 w 1005872"/>
                  <a:gd name="connsiteY3-96" fmla="*/ 559246 h 1315816"/>
                  <a:gd name="connsiteX4-97" fmla="*/ 474733 w 1005872"/>
                  <a:gd name="connsiteY4-98" fmla="*/ 1 h 1315816"/>
                  <a:gd name="connsiteX5-99" fmla="*/ 943005 w 1005872"/>
                  <a:gd name="connsiteY5-100" fmla="*/ 559246 h 1315816"/>
                  <a:gd name="connsiteX6-101" fmla="*/ 934939 w 1005872"/>
                  <a:gd name="connsiteY6-102" fmla="*/ 559246 h 1315816"/>
                  <a:gd name="connsiteX7-103" fmla="*/ 966349 w 1005872"/>
                  <a:gd name="connsiteY7-104" fmla="*/ 617115 h 1315816"/>
                  <a:gd name="connsiteX8-105" fmla="*/ 1005872 w 1005872"/>
                  <a:gd name="connsiteY8-106" fmla="*/ 812880 h 1315816"/>
                  <a:gd name="connsiteX9-107" fmla="*/ 502936 w 1005872"/>
                  <a:gd name="connsiteY9-108" fmla="*/ 1315816 h 1315816"/>
                  <a:gd name="connsiteX10-109" fmla="*/ 0 w 1005872"/>
                  <a:gd name="connsiteY10-110" fmla="*/ 812880 h 1315816"/>
                  <a:gd name="connsiteX0-111" fmla="*/ 0 w 1005872"/>
                  <a:gd name="connsiteY0-112" fmla="*/ 833314 h 1336250"/>
                  <a:gd name="connsiteX1-113" fmla="*/ 39523 w 1005872"/>
                  <a:gd name="connsiteY1-114" fmla="*/ 637549 h 1336250"/>
                  <a:gd name="connsiteX2-115" fmla="*/ 70933 w 1005872"/>
                  <a:gd name="connsiteY2-116" fmla="*/ 579680 h 1336250"/>
                  <a:gd name="connsiteX3-117" fmla="*/ 62867 w 1005872"/>
                  <a:gd name="connsiteY3-118" fmla="*/ 579680 h 1336250"/>
                  <a:gd name="connsiteX4-119" fmla="*/ 493414 w 1005872"/>
                  <a:gd name="connsiteY4-120" fmla="*/ 0 h 1336250"/>
                  <a:gd name="connsiteX5-121" fmla="*/ 943005 w 1005872"/>
                  <a:gd name="connsiteY5-122" fmla="*/ 579680 h 1336250"/>
                  <a:gd name="connsiteX6-123" fmla="*/ 934939 w 1005872"/>
                  <a:gd name="connsiteY6-124" fmla="*/ 579680 h 1336250"/>
                  <a:gd name="connsiteX7-125" fmla="*/ 966349 w 1005872"/>
                  <a:gd name="connsiteY7-126" fmla="*/ 637549 h 1336250"/>
                  <a:gd name="connsiteX8-127" fmla="*/ 1005872 w 1005872"/>
                  <a:gd name="connsiteY8-128" fmla="*/ 833314 h 1336250"/>
                  <a:gd name="connsiteX9-129" fmla="*/ 502936 w 1005872"/>
                  <a:gd name="connsiteY9-130" fmla="*/ 1336250 h 1336250"/>
                  <a:gd name="connsiteX10-131" fmla="*/ 0 w 1005872"/>
                  <a:gd name="connsiteY10-132" fmla="*/ 833314 h 1336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005872" h="1336250">
                    <a:moveTo>
                      <a:pt x="0" y="833314"/>
                    </a:moveTo>
                    <a:cubicBezTo>
                      <a:pt x="0" y="763873"/>
                      <a:pt x="14073" y="697719"/>
                      <a:pt x="39523" y="637549"/>
                    </a:cubicBezTo>
                    <a:lnTo>
                      <a:pt x="70933" y="579680"/>
                    </a:lnTo>
                    <a:lnTo>
                      <a:pt x="62867" y="579680"/>
                    </a:lnTo>
                    <a:cubicBezTo>
                      <a:pt x="134867" y="412035"/>
                      <a:pt x="440500" y="692"/>
                      <a:pt x="493414" y="0"/>
                    </a:cubicBezTo>
                    <a:cubicBezTo>
                      <a:pt x="546328" y="-692"/>
                      <a:pt x="871005" y="412035"/>
                      <a:pt x="943005" y="579680"/>
                    </a:cubicBezTo>
                    <a:lnTo>
                      <a:pt x="934939" y="579680"/>
                    </a:lnTo>
                    <a:lnTo>
                      <a:pt x="966349" y="637549"/>
                    </a:lnTo>
                    <a:cubicBezTo>
                      <a:pt x="991799" y="697719"/>
                      <a:pt x="1005872" y="763873"/>
                      <a:pt x="1005872" y="833314"/>
                    </a:cubicBezTo>
                    <a:cubicBezTo>
                      <a:pt x="1005872" y="1111078"/>
                      <a:pt x="780700" y="1336250"/>
                      <a:pt x="502936" y="1336250"/>
                    </a:cubicBezTo>
                    <a:cubicBezTo>
                      <a:pt x="225172" y="1336250"/>
                      <a:pt x="0" y="1111078"/>
                      <a:pt x="0" y="833314"/>
                    </a:cubicBezTo>
                    <a:close/>
                  </a:path>
                </a:pathLst>
              </a:cu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4" name="任意多边形: 形状 33"/>
              <p:cNvSpPr/>
              <p:nvPr/>
            </p:nvSpPr>
            <p:spPr>
              <a:xfrm rot="5400000">
                <a:off x="954499" y="4295509"/>
                <a:ext cx="948724" cy="1245697"/>
              </a:xfrm>
              <a:custGeom>
                <a:avLst/>
                <a:gdLst>
                  <a:gd name="connsiteX0" fmla="*/ 0 w 1005872"/>
                  <a:gd name="connsiteY0" fmla="*/ 1259506 h 1762442"/>
                  <a:gd name="connsiteX1" fmla="*/ 39523 w 1005872"/>
                  <a:gd name="connsiteY1" fmla="*/ 1063741 h 1762442"/>
                  <a:gd name="connsiteX2" fmla="*/ 70933 w 1005872"/>
                  <a:gd name="connsiteY2" fmla="*/ 1005872 h 1762442"/>
                  <a:gd name="connsiteX3" fmla="*/ 62867 w 1005872"/>
                  <a:gd name="connsiteY3" fmla="*/ 1005872 h 1762442"/>
                  <a:gd name="connsiteX4" fmla="*/ 502936 w 1005872"/>
                  <a:gd name="connsiteY4" fmla="*/ 0 h 1762442"/>
                  <a:gd name="connsiteX5" fmla="*/ 943005 w 1005872"/>
                  <a:gd name="connsiteY5" fmla="*/ 1005872 h 1762442"/>
                  <a:gd name="connsiteX6" fmla="*/ 934939 w 1005872"/>
                  <a:gd name="connsiteY6" fmla="*/ 1005872 h 1762442"/>
                  <a:gd name="connsiteX7" fmla="*/ 966349 w 1005872"/>
                  <a:gd name="connsiteY7" fmla="*/ 1063741 h 1762442"/>
                  <a:gd name="connsiteX8" fmla="*/ 1005872 w 1005872"/>
                  <a:gd name="connsiteY8" fmla="*/ 1259506 h 1762442"/>
                  <a:gd name="connsiteX9" fmla="*/ 502936 w 1005872"/>
                  <a:gd name="connsiteY9" fmla="*/ 1762442 h 1762442"/>
                  <a:gd name="connsiteX10" fmla="*/ 0 w 1005872"/>
                  <a:gd name="connsiteY10" fmla="*/ 1259506 h 1762442"/>
                  <a:gd name="connsiteX0-1" fmla="*/ 0 w 1005872"/>
                  <a:gd name="connsiteY0-2" fmla="*/ 1259506 h 1762442"/>
                  <a:gd name="connsiteX1-3" fmla="*/ 39523 w 1005872"/>
                  <a:gd name="connsiteY1-4" fmla="*/ 1063741 h 1762442"/>
                  <a:gd name="connsiteX2-5" fmla="*/ 70933 w 1005872"/>
                  <a:gd name="connsiteY2-6" fmla="*/ 1005872 h 1762442"/>
                  <a:gd name="connsiteX3-7" fmla="*/ 62867 w 1005872"/>
                  <a:gd name="connsiteY3-8" fmla="*/ 1005872 h 1762442"/>
                  <a:gd name="connsiteX4-9" fmla="*/ 502936 w 1005872"/>
                  <a:gd name="connsiteY4-10" fmla="*/ 0 h 1762442"/>
                  <a:gd name="connsiteX5-11" fmla="*/ 943005 w 1005872"/>
                  <a:gd name="connsiteY5-12" fmla="*/ 1005872 h 1762442"/>
                  <a:gd name="connsiteX6-13" fmla="*/ 934939 w 1005872"/>
                  <a:gd name="connsiteY6-14" fmla="*/ 1005872 h 1762442"/>
                  <a:gd name="connsiteX7-15" fmla="*/ 966349 w 1005872"/>
                  <a:gd name="connsiteY7-16" fmla="*/ 1063741 h 1762442"/>
                  <a:gd name="connsiteX8-17" fmla="*/ 1005872 w 1005872"/>
                  <a:gd name="connsiteY8-18" fmla="*/ 1259506 h 1762442"/>
                  <a:gd name="connsiteX9-19" fmla="*/ 502936 w 1005872"/>
                  <a:gd name="connsiteY9-20" fmla="*/ 1762442 h 1762442"/>
                  <a:gd name="connsiteX10-21" fmla="*/ 0 w 1005872"/>
                  <a:gd name="connsiteY10-22" fmla="*/ 1259506 h 1762442"/>
                  <a:gd name="connsiteX0-23" fmla="*/ 0 w 1005872"/>
                  <a:gd name="connsiteY0-24" fmla="*/ 1259585 h 1762521"/>
                  <a:gd name="connsiteX1-25" fmla="*/ 39523 w 1005872"/>
                  <a:gd name="connsiteY1-26" fmla="*/ 1063820 h 1762521"/>
                  <a:gd name="connsiteX2-27" fmla="*/ 70933 w 1005872"/>
                  <a:gd name="connsiteY2-28" fmla="*/ 1005951 h 1762521"/>
                  <a:gd name="connsiteX3-29" fmla="*/ 62867 w 1005872"/>
                  <a:gd name="connsiteY3-30" fmla="*/ 1005951 h 1762521"/>
                  <a:gd name="connsiteX4-31" fmla="*/ 502936 w 1005872"/>
                  <a:gd name="connsiteY4-32" fmla="*/ 79 h 1762521"/>
                  <a:gd name="connsiteX5-33" fmla="*/ 943005 w 1005872"/>
                  <a:gd name="connsiteY5-34" fmla="*/ 1005951 h 1762521"/>
                  <a:gd name="connsiteX6-35" fmla="*/ 934939 w 1005872"/>
                  <a:gd name="connsiteY6-36" fmla="*/ 1005951 h 1762521"/>
                  <a:gd name="connsiteX7-37" fmla="*/ 966349 w 1005872"/>
                  <a:gd name="connsiteY7-38" fmla="*/ 1063820 h 1762521"/>
                  <a:gd name="connsiteX8-39" fmla="*/ 1005872 w 1005872"/>
                  <a:gd name="connsiteY8-40" fmla="*/ 1259585 h 1762521"/>
                  <a:gd name="connsiteX9-41" fmla="*/ 502936 w 1005872"/>
                  <a:gd name="connsiteY9-42" fmla="*/ 1762521 h 1762521"/>
                  <a:gd name="connsiteX10-43" fmla="*/ 0 w 1005872"/>
                  <a:gd name="connsiteY10-44" fmla="*/ 1259585 h 1762521"/>
                  <a:gd name="connsiteX0-45" fmla="*/ 0 w 1005872"/>
                  <a:gd name="connsiteY0-46" fmla="*/ 1078633 h 1581569"/>
                  <a:gd name="connsiteX1-47" fmla="*/ 39523 w 1005872"/>
                  <a:gd name="connsiteY1-48" fmla="*/ 882868 h 1581569"/>
                  <a:gd name="connsiteX2-49" fmla="*/ 70933 w 1005872"/>
                  <a:gd name="connsiteY2-50" fmla="*/ 824999 h 1581569"/>
                  <a:gd name="connsiteX3-51" fmla="*/ 62867 w 1005872"/>
                  <a:gd name="connsiteY3-52" fmla="*/ 824999 h 1581569"/>
                  <a:gd name="connsiteX4-53" fmla="*/ 493414 w 1005872"/>
                  <a:gd name="connsiteY4-54" fmla="*/ 102 h 1581569"/>
                  <a:gd name="connsiteX5-55" fmla="*/ 943005 w 1005872"/>
                  <a:gd name="connsiteY5-56" fmla="*/ 824999 h 1581569"/>
                  <a:gd name="connsiteX6-57" fmla="*/ 934939 w 1005872"/>
                  <a:gd name="connsiteY6-58" fmla="*/ 824999 h 1581569"/>
                  <a:gd name="connsiteX7-59" fmla="*/ 966349 w 1005872"/>
                  <a:gd name="connsiteY7-60" fmla="*/ 882868 h 1581569"/>
                  <a:gd name="connsiteX8-61" fmla="*/ 1005872 w 1005872"/>
                  <a:gd name="connsiteY8-62" fmla="*/ 1078633 h 1581569"/>
                  <a:gd name="connsiteX9-63" fmla="*/ 502936 w 1005872"/>
                  <a:gd name="connsiteY9-64" fmla="*/ 1581569 h 1581569"/>
                  <a:gd name="connsiteX10-65" fmla="*/ 0 w 1005872"/>
                  <a:gd name="connsiteY10-66" fmla="*/ 1078633 h 1581569"/>
                  <a:gd name="connsiteX0-67" fmla="*/ 0 w 1005872"/>
                  <a:gd name="connsiteY0-68" fmla="*/ 813046 h 1315982"/>
                  <a:gd name="connsiteX1-69" fmla="*/ 39523 w 1005872"/>
                  <a:gd name="connsiteY1-70" fmla="*/ 617281 h 1315982"/>
                  <a:gd name="connsiteX2-71" fmla="*/ 70933 w 1005872"/>
                  <a:gd name="connsiteY2-72" fmla="*/ 559412 h 1315982"/>
                  <a:gd name="connsiteX3-73" fmla="*/ 62867 w 1005872"/>
                  <a:gd name="connsiteY3-74" fmla="*/ 559412 h 1315982"/>
                  <a:gd name="connsiteX4-75" fmla="*/ 474733 w 1005872"/>
                  <a:gd name="connsiteY4-76" fmla="*/ 167 h 1315982"/>
                  <a:gd name="connsiteX5-77" fmla="*/ 943005 w 1005872"/>
                  <a:gd name="connsiteY5-78" fmla="*/ 559412 h 1315982"/>
                  <a:gd name="connsiteX6-79" fmla="*/ 934939 w 1005872"/>
                  <a:gd name="connsiteY6-80" fmla="*/ 559412 h 1315982"/>
                  <a:gd name="connsiteX7-81" fmla="*/ 966349 w 1005872"/>
                  <a:gd name="connsiteY7-82" fmla="*/ 617281 h 1315982"/>
                  <a:gd name="connsiteX8-83" fmla="*/ 1005872 w 1005872"/>
                  <a:gd name="connsiteY8-84" fmla="*/ 813046 h 1315982"/>
                  <a:gd name="connsiteX9-85" fmla="*/ 502936 w 1005872"/>
                  <a:gd name="connsiteY9-86" fmla="*/ 1315982 h 1315982"/>
                  <a:gd name="connsiteX10-87" fmla="*/ 0 w 1005872"/>
                  <a:gd name="connsiteY10-88" fmla="*/ 813046 h 1315982"/>
                  <a:gd name="connsiteX0-89" fmla="*/ 0 w 1005872"/>
                  <a:gd name="connsiteY0-90" fmla="*/ 812880 h 1315816"/>
                  <a:gd name="connsiteX1-91" fmla="*/ 39523 w 1005872"/>
                  <a:gd name="connsiteY1-92" fmla="*/ 617115 h 1315816"/>
                  <a:gd name="connsiteX2-93" fmla="*/ 70933 w 1005872"/>
                  <a:gd name="connsiteY2-94" fmla="*/ 559246 h 1315816"/>
                  <a:gd name="connsiteX3-95" fmla="*/ 62867 w 1005872"/>
                  <a:gd name="connsiteY3-96" fmla="*/ 559246 h 1315816"/>
                  <a:gd name="connsiteX4-97" fmla="*/ 474733 w 1005872"/>
                  <a:gd name="connsiteY4-98" fmla="*/ 1 h 1315816"/>
                  <a:gd name="connsiteX5-99" fmla="*/ 943005 w 1005872"/>
                  <a:gd name="connsiteY5-100" fmla="*/ 559246 h 1315816"/>
                  <a:gd name="connsiteX6-101" fmla="*/ 934939 w 1005872"/>
                  <a:gd name="connsiteY6-102" fmla="*/ 559246 h 1315816"/>
                  <a:gd name="connsiteX7-103" fmla="*/ 966349 w 1005872"/>
                  <a:gd name="connsiteY7-104" fmla="*/ 617115 h 1315816"/>
                  <a:gd name="connsiteX8-105" fmla="*/ 1005872 w 1005872"/>
                  <a:gd name="connsiteY8-106" fmla="*/ 812880 h 1315816"/>
                  <a:gd name="connsiteX9-107" fmla="*/ 502936 w 1005872"/>
                  <a:gd name="connsiteY9-108" fmla="*/ 1315816 h 1315816"/>
                  <a:gd name="connsiteX10-109" fmla="*/ 0 w 1005872"/>
                  <a:gd name="connsiteY10-110" fmla="*/ 812880 h 1315816"/>
                  <a:gd name="connsiteX0-111" fmla="*/ 0 w 1005872"/>
                  <a:gd name="connsiteY0-112" fmla="*/ 833314 h 1336250"/>
                  <a:gd name="connsiteX1-113" fmla="*/ 39523 w 1005872"/>
                  <a:gd name="connsiteY1-114" fmla="*/ 637549 h 1336250"/>
                  <a:gd name="connsiteX2-115" fmla="*/ 70933 w 1005872"/>
                  <a:gd name="connsiteY2-116" fmla="*/ 579680 h 1336250"/>
                  <a:gd name="connsiteX3-117" fmla="*/ 62867 w 1005872"/>
                  <a:gd name="connsiteY3-118" fmla="*/ 579680 h 1336250"/>
                  <a:gd name="connsiteX4-119" fmla="*/ 493414 w 1005872"/>
                  <a:gd name="connsiteY4-120" fmla="*/ 0 h 1336250"/>
                  <a:gd name="connsiteX5-121" fmla="*/ 943005 w 1005872"/>
                  <a:gd name="connsiteY5-122" fmla="*/ 579680 h 1336250"/>
                  <a:gd name="connsiteX6-123" fmla="*/ 934939 w 1005872"/>
                  <a:gd name="connsiteY6-124" fmla="*/ 579680 h 1336250"/>
                  <a:gd name="connsiteX7-125" fmla="*/ 966349 w 1005872"/>
                  <a:gd name="connsiteY7-126" fmla="*/ 637549 h 1336250"/>
                  <a:gd name="connsiteX8-127" fmla="*/ 1005872 w 1005872"/>
                  <a:gd name="connsiteY8-128" fmla="*/ 833314 h 1336250"/>
                  <a:gd name="connsiteX9-129" fmla="*/ 502936 w 1005872"/>
                  <a:gd name="connsiteY9-130" fmla="*/ 1336250 h 1336250"/>
                  <a:gd name="connsiteX10-131" fmla="*/ 0 w 1005872"/>
                  <a:gd name="connsiteY10-132" fmla="*/ 833314 h 13362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005872" h="1336250">
                    <a:moveTo>
                      <a:pt x="0" y="833314"/>
                    </a:moveTo>
                    <a:cubicBezTo>
                      <a:pt x="0" y="763873"/>
                      <a:pt x="14073" y="697719"/>
                      <a:pt x="39523" y="637549"/>
                    </a:cubicBezTo>
                    <a:lnTo>
                      <a:pt x="70933" y="579680"/>
                    </a:lnTo>
                    <a:lnTo>
                      <a:pt x="62867" y="579680"/>
                    </a:lnTo>
                    <a:cubicBezTo>
                      <a:pt x="134867" y="412035"/>
                      <a:pt x="440500" y="692"/>
                      <a:pt x="493414" y="0"/>
                    </a:cubicBezTo>
                    <a:cubicBezTo>
                      <a:pt x="546328" y="-692"/>
                      <a:pt x="871005" y="412035"/>
                      <a:pt x="943005" y="579680"/>
                    </a:cubicBezTo>
                    <a:lnTo>
                      <a:pt x="934939" y="579680"/>
                    </a:lnTo>
                    <a:lnTo>
                      <a:pt x="966349" y="637549"/>
                    </a:lnTo>
                    <a:cubicBezTo>
                      <a:pt x="991799" y="697719"/>
                      <a:pt x="1005872" y="763873"/>
                      <a:pt x="1005872" y="833314"/>
                    </a:cubicBezTo>
                    <a:cubicBezTo>
                      <a:pt x="1005872" y="1111078"/>
                      <a:pt x="780700" y="1336250"/>
                      <a:pt x="502936" y="1336250"/>
                    </a:cubicBezTo>
                    <a:cubicBezTo>
                      <a:pt x="225172" y="1336250"/>
                      <a:pt x="0" y="1111078"/>
                      <a:pt x="0" y="833314"/>
                    </a:cubicBezTo>
                    <a:close/>
                  </a:path>
                </a:pathLst>
              </a:cu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6" name="椭圆 35"/>
              <p:cNvSpPr/>
              <p:nvPr/>
            </p:nvSpPr>
            <p:spPr>
              <a:xfrm>
                <a:off x="2051710" y="2102367"/>
                <a:ext cx="309970" cy="309970"/>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5" name="组合 64"/>
              <p:cNvGrpSpPr/>
              <p:nvPr/>
            </p:nvGrpSpPr>
            <p:grpSpPr>
              <a:xfrm>
                <a:off x="2178156" y="1373243"/>
                <a:ext cx="57077" cy="4514702"/>
                <a:chOff x="2903351" y="1942070"/>
                <a:chExt cx="57077" cy="4514702"/>
              </a:xfrm>
            </p:grpSpPr>
            <p:sp>
              <p:nvSpPr>
                <p:cNvPr id="37" name="椭圆 36"/>
                <p:cNvSpPr/>
                <p:nvPr/>
              </p:nvSpPr>
              <p:spPr>
                <a:xfrm>
                  <a:off x="2903351" y="210762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2903351" y="227318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2903351" y="243873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2903351" y="276984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2903351" y="293540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椭圆 41"/>
                <p:cNvSpPr/>
                <p:nvPr/>
              </p:nvSpPr>
              <p:spPr>
                <a:xfrm>
                  <a:off x="2903351" y="194207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p:cNvSpPr/>
                <p:nvPr/>
              </p:nvSpPr>
              <p:spPr>
                <a:xfrm>
                  <a:off x="2903351" y="260429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2903351" y="326651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2903351" y="343206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2903351" y="359762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2903351" y="392873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2903351" y="409428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2903351" y="310095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2903351" y="376317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2903351" y="441304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椭圆 51"/>
                <p:cNvSpPr/>
                <p:nvPr/>
              </p:nvSpPr>
              <p:spPr>
                <a:xfrm>
                  <a:off x="2903351" y="457859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a:off x="2903351" y="474415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2903351" y="507526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椭圆 54"/>
                <p:cNvSpPr/>
                <p:nvPr/>
              </p:nvSpPr>
              <p:spPr>
                <a:xfrm>
                  <a:off x="2903351" y="524081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2903351" y="424748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椭圆 56"/>
                <p:cNvSpPr/>
                <p:nvPr/>
              </p:nvSpPr>
              <p:spPr>
                <a:xfrm>
                  <a:off x="2903351" y="490970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椭圆 57"/>
                <p:cNvSpPr/>
                <p:nvPr/>
              </p:nvSpPr>
              <p:spPr>
                <a:xfrm>
                  <a:off x="2903351" y="557192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a:off x="2903351" y="573748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椭圆 59"/>
                <p:cNvSpPr/>
                <p:nvPr/>
              </p:nvSpPr>
              <p:spPr>
                <a:xfrm>
                  <a:off x="2903351" y="590303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1" name="椭圆 60"/>
                <p:cNvSpPr/>
                <p:nvPr/>
              </p:nvSpPr>
              <p:spPr>
                <a:xfrm>
                  <a:off x="2903351" y="623414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2903351" y="6399695"/>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nvSpPr>
              <p:spPr>
                <a:xfrm>
                  <a:off x="2903351" y="540637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椭圆 63"/>
                <p:cNvSpPr/>
                <p:nvPr/>
              </p:nvSpPr>
              <p:spPr>
                <a:xfrm>
                  <a:off x="2903351" y="6068590"/>
                  <a:ext cx="57077" cy="57077"/>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6" name="椭圆 65"/>
              <p:cNvSpPr/>
              <p:nvPr/>
            </p:nvSpPr>
            <p:spPr>
              <a:xfrm>
                <a:off x="2051710" y="3446048"/>
                <a:ext cx="309970" cy="309970"/>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椭圆 66"/>
              <p:cNvSpPr/>
              <p:nvPr/>
            </p:nvSpPr>
            <p:spPr>
              <a:xfrm>
                <a:off x="2067691" y="4739635"/>
                <a:ext cx="309970" cy="309970"/>
              </a:xfrm>
              <a:prstGeom prst="ellipse">
                <a:avLst/>
              </a:prstGeom>
              <a:solidFill>
                <a:srgbClr val="C2C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1" name="组合 70"/>
            <p:cNvGrpSpPr/>
            <p:nvPr/>
          </p:nvGrpSpPr>
          <p:grpSpPr>
            <a:xfrm>
              <a:off x="2383348" y="1647862"/>
              <a:ext cx="6465449" cy="901224"/>
              <a:chOff x="2383348" y="1768356"/>
              <a:chExt cx="6465449" cy="901224"/>
            </a:xfrm>
          </p:grpSpPr>
          <p:sp>
            <p:nvSpPr>
              <p:cNvPr id="69" name="文本框 68"/>
              <p:cNvSpPr txBox="1"/>
              <p:nvPr/>
            </p:nvSpPr>
            <p:spPr>
              <a:xfrm>
                <a:off x="2383348" y="1768356"/>
                <a:ext cx="1198880" cy="337185"/>
              </a:xfrm>
              <a:prstGeom prst="rect">
                <a:avLst/>
              </a:prstGeom>
              <a:noFill/>
            </p:spPr>
            <p:txBody>
              <a:bodyPr wrap="none" rtlCol="0">
                <a:spAutoFit/>
              </a:bodyPr>
              <a:lstStyle/>
              <a:p>
                <a:r>
                  <a:rPr lang="zh-CN" altLang="en-US" sz="1600" b="1" dirty="0">
                    <a:solidFill>
                      <a:schemeClr val="bg2">
                        <a:lumMod val="50000"/>
                      </a:schemeClr>
                    </a:solidFill>
                    <a:cs typeface="+mn-ea"/>
                    <a:sym typeface="+mn-lt"/>
                  </a:rPr>
                  <a:t>研究的</a:t>
                </a:r>
                <a:r>
                  <a:rPr lang="zh-CN" altLang="en-US" sz="1600" b="1" dirty="0">
                    <a:solidFill>
                      <a:schemeClr val="bg2">
                        <a:lumMod val="50000"/>
                      </a:schemeClr>
                    </a:solidFill>
                    <a:cs typeface="+mn-ea"/>
                    <a:sym typeface="+mn-lt"/>
                  </a:rPr>
                  <a:t>重点</a:t>
                </a:r>
                <a:endParaRPr lang="zh-CN" altLang="en-US" sz="1600" b="1" dirty="0">
                  <a:solidFill>
                    <a:schemeClr val="bg2">
                      <a:lumMod val="50000"/>
                    </a:schemeClr>
                  </a:solidFill>
                  <a:cs typeface="+mn-ea"/>
                  <a:sym typeface="+mn-lt"/>
                </a:endParaRPr>
              </a:p>
            </p:txBody>
          </p:sp>
          <p:sp>
            <p:nvSpPr>
              <p:cNvPr id="70" name="文本框 69"/>
              <p:cNvSpPr txBox="1"/>
              <p:nvPr/>
            </p:nvSpPr>
            <p:spPr>
              <a:xfrm>
                <a:off x="2383348" y="2106910"/>
                <a:ext cx="6465449" cy="562670"/>
              </a:xfrm>
              <a:prstGeom prst="rect">
                <a:avLst/>
              </a:prstGeom>
              <a:noFill/>
            </p:spPr>
            <p:txBody>
              <a:bodyPr wrap="square">
                <a:spAutoFit/>
              </a:bodyPr>
              <a:lstStyle/>
              <a:p>
                <a:r>
                  <a:rPr lang="zh-CN" altLang="en-US" sz="1200" dirty="0">
                    <a:solidFill>
                      <a:schemeClr val="bg2">
                        <a:lumMod val="50000"/>
                      </a:schemeClr>
                    </a:solidFill>
                    <a:cs typeface="+mn-ea"/>
                    <a:sym typeface="+mn-lt"/>
                  </a:rPr>
                  <a:t>社区食堂系统中多种功能之间相互交互的关系和系统与用户隐藏交互的功能的分析。</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grpSp>
        <p:grpSp>
          <p:nvGrpSpPr>
            <p:cNvPr id="72" name="组合 71"/>
            <p:cNvGrpSpPr/>
            <p:nvPr/>
          </p:nvGrpSpPr>
          <p:grpSpPr>
            <a:xfrm>
              <a:off x="2383348" y="3045860"/>
              <a:ext cx="6465449" cy="901224"/>
              <a:chOff x="2383348" y="1768356"/>
              <a:chExt cx="6465449" cy="901224"/>
            </a:xfrm>
          </p:grpSpPr>
          <p:sp>
            <p:nvSpPr>
              <p:cNvPr id="73" name="文本框 72"/>
              <p:cNvSpPr txBox="1"/>
              <p:nvPr/>
            </p:nvSpPr>
            <p:spPr>
              <a:xfrm>
                <a:off x="2383348" y="1768356"/>
                <a:ext cx="1198880" cy="337185"/>
              </a:xfrm>
              <a:prstGeom prst="rect">
                <a:avLst/>
              </a:prstGeom>
              <a:noFill/>
            </p:spPr>
            <p:txBody>
              <a:bodyPr wrap="none" rtlCol="0">
                <a:spAutoFit/>
              </a:bodyPr>
              <a:lstStyle/>
              <a:p>
                <a:r>
                  <a:rPr lang="zh-CN" altLang="en-US" sz="1600" b="1" dirty="0">
                    <a:solidFill>
                      <a:schemeClr val="bg2">
                        <a:lumMod val="50000"/>
                      </a:schemeClr>
                    </a:solidFill>
                    <a:cs typeface="+mn-ea"/>
                    <a:sym typeface="+mn-lt"/>
                  </a:rPr>
                  <a:t>研究的</a:t>
                </a:r>
                <a:r>
                  <a:rPr lang="zh-CN" altLang="en-US" sz="1600" b="1" dirty="0">
                    <a:solidFill>
                      <a:schemeClr val="bg2">
                        <a:lumMod val="50000"/>
                      </a:schemeClr>
                    </a:solidFill>
                    <a:cs typeface="+mn-ea"/>
                    <a:sym typeface="+mn-lt"/>
                  </a:rPr>
                  <a:t>难点</a:t>
                </a:r>
                <a:endParaRPr lang="zh-CN" altLang="en-US" sz="1600" b="1" dirty="0">
                  <a:solidFill>
                    <a:schemeClr val="bg2">
                      <a:lumMod val="50000"/>
                    </a:schemeClr>
                  </a:solidFill>
                  <a:cs typeface="+mn-ea"/>
                  <a:sym typeface="+mn-lt"/>
                </a:endParaRPr>
              </a:p>
            </p:txBody>
          </p:sp>
          <p:sp>
            <p:nvSpPr>
              <p:cNvPr id="74" name="文本框 73"/>
              <p:cNvSpPr txBox="1"/>
              <p:nvPr/>
            </p:nvSpPr>
            <p:spPr>
              <a:xfrm>
                <a:off x="2383348" y="2106910"/>
                <a:ext cx="6465449" cy="562670"/>
              </a:xfrm>
              <a:prstGeom prst="rect">
                <a:avLst/>
              </a:prstGeom>
              <a:noFill/>
            </p:spPr>
            <p:txBody>
              <a:bodyPr wrap="square">
                <a:spAutoFit/>
              </a:bodyPr>
              <a:lstStyle/>
              <a:p>
                <a:r>
                  <a:rPr lang="zh-CN" altLang="en-US" sz="1200" dirty="0">
                    <a:solidFill>
                      <a:schemeClr val="bg2">
                        <a:lumMod val="50000"/>
                      </a:schemeClr>
                    </a:solidFill>
                    <a:cs typeface="+mn-ea"/>
                    <a:sym typeface="+mn-lt"/>
                  </a:rPr>
                  <a:t>使用QT和MYSQL数据库对社区食堂系统的底层代码进行低耦合、高复用的灵活代码编写。</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grpSp>
        <p:grpSp>
          <p:nvGrpSpPr>
            <p:cNvPr id="75" name="组合 74"/>
            <p:cNvGrpSpPr/>
            <p:nvPr/>
          </p:nvGrpSpPr>
          <p:grpSpPr>
            <a:xfrm>
              <a:off x="2383348" y="4443858"/>
              <a:ext cx="6465449" cy="1353284"/>
              <a:chOff x="2383348" y="1768356"/>
              <a:chExt cx="6465449" cy="1353284"/>
            </a:xfrm>
          </p:grpSpPr>
          <p:sp>
            <p:nvSpPr>
              <p:cNvPr id="76" name="文本框 75"/>
              <p:cNvSpPr txBox="1"/>
              <p:nvPr/>
            </p:nvSpPr>
            <p:spPr>
              <a:xfrm>
                <a:off x="2383348" y="1768356"/>
                <a:ext cx="1402080" cy="337185"/>
              </a:xfrm>
              <a:prstGeom prst="rect">
                <a:avLst/>
              </a:prstGeom>
              <a:noFill/>
            </p:spPr>
            <p:txBody>
              <a:bodyPr wrap="none" rtlCol="0">
                <a:spAutoFit/>
              </a:bodyPr>
              <a:lstStyle/>
              <a:p>
                <a:r>
                  <a:rPr lang="zh-CN" altLang="en-US" sz="1600" b="1" dirty="0">
                    <a:solidFill>
                      <a:schemeClr val="bg2">
                        <a:lumMod val="50000"/>
                      </a:schemeClr>
                    </a:solidFill>
                    <a:cs typeface="+mn-ea"/>
                    <a:sym typeface="+mn-lt"/>
                  </a:rPr>
                  <a:t>已开展的</a:t>
                </a:r>
                <a:r>
                  <a:rPr lang="zh-CN" altLang="en-US" sz="1600" b="1" dirty="0">
                    <a:solidFill>
                      <a:schemeClr val="bg2">
                        <a:lumMod val="50000"/>
                      </a:schemeClr>
                    </a:solidFill>
                    <a:cs typeface="+mn-ea"/>
                    <a:sym typeface="+mn-lt"/>
                  </a:rPr>
                  <a:t>工作</a:t>
                </a:r>
                <a:endParaRPr lang="zh-CN" altLang="en-US" sz="1600" b="1" dirty="0">
                  <a:solidFill>
                    <a:schemeClr val="bg2">
                      <a:lumMod val="50000"/>
                    </a:schemeClr>
                  </a:solidFill>
                  <a:cs typeface="+mn-ea"/>
                  <a:sym typeface="+mn-lt"/>
                </a:endParaRPr>
              </a:p>
            </p:txBody>
          </p:sp>
          <p:sp>
            <p:nvSpPr>
              <p:cNvPr id="77" name="文本框 76"/>
              <p:cNvSpPr txBox="1"/>
              <p:nvPr/>
            </p:nvSpPr>
            <p:spPr>
              <a:xfrm>
                <a:off x="2383348" y="2106910"/>
                <a:ext cx="6465449" cy="1014730"/>
              </a:xfrm>
              <a:prstGeom prst="rect">
                <a:avLst/>
              </a:prstGeom>
              <a:noFill/>
            </p:spPr>
            <p:txBody>
              <a:bodyPr wrap="square">
                <a:spAutoFit/>
              </a:bodyPr>
              <a:lstStyle/>
              <a:p>
                <a:r>
                  <a:rPr lang="zh-CN" altLang="en-US" sz="1200" dirty="0">
                    <a:solidFill>
                      <a:schemeClr val="bg2">
                        <a:lumMod val="50000"/>
                      </a:schemeClr>
                    </a:solidFill>
                    <a:cs typeface="+mn-ea"/>
                    <a:sym typeface="+mn-lt"/>
                  </a:rPr>
                  <a:t>查阅了大量的论文和资料，了解论文选题背景的现状并学习关于QT的前后端设计与MYSQL数据库应用的相关理论知识，建立了论文的大体框架，确定了论文中需要使用的研究方法。</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grpSp>
      </p:grpSp>
      <p:pic>
        <p:nvPicPr>
          <p:cNvPr id="82" name="图片 81"/>
          <p:cNvPicPr>
            <a:picLocks noChangeAspect="1"/>
          </p:cNvPicPr>
          <p:nvPr/>
        </p:nvPicPr>
        <p:blipFill>
          <a:blip r:embed="rId1">
            <a:biLevel thresh="25000"/>
            <a:extLst>
              <a:ext uri="{28A0092B-C50C-407E-A947-70E740481C1C}">
                <a14:useLocalDpi xmlns:a14="http://schemas.microsoft.com/office/drawing/2010/main" val="0"/>
              </a:ext>
            </a:extLst>
          </a:blip>
          <a:stretch>
            <a:fillRect/>
          </a:stretch>
        </p:blipFill>
        <p:spPr>
          <a:xfrm>
            <a:off x="1609839" y="2206278"/>
            <a:ext cx="390178" cy="408467"/>
          </a:xfrm>
          <a:prstGeom prst="rect">
            <a:avLst/>
          </a:prstGeom>
        </p:spPr>
      </p:pic>
      <p:pic>
        <p:nvPicPr>
          <p:cNvPr id="84" name="图片 8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597033" y="3526504"/>
            <a:ext cx="298730" cy="396274"/>
          </a:xfrm>
          <a:prstGeom prst="rect">
            <a:avLst/>
          </a:prstGeom>
        </p:spPr>
      </p:pic>
      <p:pic>
        <p:nvPicPr>
          <p:cNvPr id="86" name="图片 8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422375" y="4849593"/>
            <a:ext cx="648046" cy="442020"/>
          </a:xfrm>
          <a:prstGeom prst="rect">
            <a:avLst/>
          </a:prstGeom>
        </p:spPr>
      </p:pic>
      <p:sp>
        <p:nvSpPr>
          <p:cNvPr id="6" name="文本框 5"/>
          <p:cNvSpPr txBox="1"/>
          <p:nvPr/>
        </p:nvSpPr>
        <p:spPr>
          <a:xfrm>
            <a:off x="3048000" y="3244850"/>
            <a:ext cx="6096000" cy="368300"/>
          </a:xfrm>
          <a:prstGeom prst="rect">
            <a:avLst/>
          </a:prstGeom>
          <a:noFill/>
        </p:spPr>
        <p:txBody>
          <a:bodyPr wrap="square" rtlCol="0" anchor="t">
            <a:spAutoFit/>
          </a:bodyPr>
          <a:p>
            <a:pPr algn="ctr">
              <a:buClrTx/>
              <a:buSzTx/>
              <a:buFontTx/>
            </a:pPr>
            <a:r>
              <a:rPr lang="zh-CN" altLang="en-US" dirty="0">
                <a:solidFill>
                  <a:schemeClr val="bg1"/>
                </a:solidFill>
                <a:cs typeface="+mn-ea"/>
                <a:sym typeface="+mn-ea"/>
              </a:rPr>
              <a:t>研究的重点</a:t>
            </a:r>
            <a:endParaRPr lang="zh-CN" altLang="en-US" dirty="0">
              <a:solidFill>
                <a:schemeClr val="bg1"/>
              </a:solidFill>
              <a:cs typeface="+mn-ea"/>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74665" y="2115982"/>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4247094" y="219669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62685" y="-566514"/>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08929" y="6541940"/>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6" name="组合 15"/>
          <p:cNvGrpSpPr/>
          <p:nvPr/>
        </p:nvGrpSpPr>
        <p:grpSpPr>
          <a:xfrm>
            <a:off x="4335215" y="2198325"/>
            <a:ext cx="1069524" cy="1038425"/>
            <a:chOff x="4023722" y="1620496"/>
            <a:chExt cx="1069524" cy="1038425"/>
          </a:xfrm>
        </p:grpSpPr>
        <p:sp>
          <p:nvSpPr>
            <p:cNvPr id="11" name="文本框 10"/>
            <p:cNvSpPr txBox="1"/>
            <p:nvPr/>
          </p:nvSpPr>
          <p:spPr>
            <a:xfrm>
              <a:off x="40793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04</a:t>
              </a:r>
              <a:endParaRPr lang="zh-CN" altLang="en-US" sz="5400" b="1" dirty="0">
                <a:solidFill>
                  <a:srgbClr val="948C89"/>
                </a:solidFill>
                <a:cs typeface="+mn-ea"/>
                <a:sym typeface="+mn-lt"/>
              </a:endParaRPr>
            </a:p>
          </p:txBody>
        </p:sp>
        <p:sp>
          <p:nvSpPr>
            <p:cNvPr id="12" name="文本框 11"/>
            <p:cNvSpPr txBox="1"/>
            <p:nvPr/>
          </p:nvSpPr>
          <p:spPr>
            <a:xfrm>
              <a:off x="4023722" y="2289589"/>
              <a:ext cx="1069524" cy="369332"/>
            </a:xfrm>
            <a:prstGeom prst="rect">
              <a:avLst/>
            </a:prstGeom>
            <a:noFill/>
          </p:spPr>
          <p:txBody>
            <a:bodyPr wrap="none" rtlCol="0">
              <a:spAutoFit/>
            </a:bodyPr>
            <a:lstStyle/>
            <a:p>
              <a:r>
                <a:rPr lang="en-US" altLang="zh-CN" dirty="0">
                  <a:solidFill>
                    <a:srgbClr val="948C89"/>
                  </a:solidFill>
                  <a:cs typeface="+mn-ea"/>
                  <a:sym typeface="+mn-lt"/>
                </a:rPr>
                <a:t>Part four</a:t>
              </a:r>
              <a:endParaRPr lang="zh-CN" altLang="en-US" dirty="0">
                <a:solidFill>
                  <a:srgbClr val="948C89"/>
                </a:solidFill>
                <a:cs typeface="+mn-ea"/>
                <a:sym typeface="+mn-lt"/>
              </a:endParaRPr>
            </a:p>
          </p:txBody>
        </p:sp>
      </p:grpSp>
      <p:grpSp>
        <p:nvGrpSpPr>
          <p:cNvPr id="13" name="组合 12"/>
          <p:cNvGrpSpPr/>
          <p:nvPr/>
        </p:nvGrpSpPr>
        <p:grpSpPr>
          <a:xfrm>
            <a:off x="3559422" y="3205973"/>
            <a:ext cx="2519680" cy="983476"/>
            <a:chOff x="6153213" y="695627"/>
            <a:chExt cx="2519680" cy="983476"/>
          </a:xfrm>
        </p:grpSpPr>
        <p:sp>
          <p:nvSpPr>
            <p:cNvPr id="14" name="文本框 13"/>
            <p:cNvSpPr txBox="1"/>
            <p:nvPr/>
          </p:nvSpPr>
          <p:spPr>
            <a:xfrm>
              <a:off x="6153213" y="695627"/>
              <a:ext cx="2519680" cy="706755"/>
            </a:xfrm>
            <a:prstGeom prst="rect">
              <a:avLst/>
            </a:prstGeom>
            <a:noFill/>
          </p:spPr>
          <p:txBody>
            <a:bodyPr wrap="none" rtlCol="0">
              <a:spAutoFit/>
            </a:bodyPr>
            <a:lstStyle/>
            <a:p>
              <a:r>
                <a:rPr lang="zh-CN" altLang="en-US" sz="4000" b="1" spc="600" dirty="0">
                  <a:solidFill>
                    <a:srgbClr val="9D9AAB"/>
                  </a:solidFill>
                  <a:cs typeface="+mn-ea"/>
                  <a:sym typeface="+mn-lt"/>
                </a:rPr>
                <a:t>进度计划</a:t>
              </a:r>
              <a:endParaRPr lang="zh-CN" altLang="en-US" sz="4000" b="1" spc="600" dirty="0">
                <a:solidFill>
                  <a:srgbClr val="9D9AAB"/>
                </a:solidFill>
                <a:cs typeface="+mn-ea"/>
                <a:sym typeface="+mn-lt"/>
              </a:endParaRPr>
            </a:p>
          </p:txBody>
        </p:sp>
        <p:sp>
          <p:nvSpPr>
            <p:cNvPr id="15" name="文本框 14"/>
            <p:cNvSpPr txBox="1"/>
            <p:nvPr/>
          </p:nvSpPr>
          <p:spPr>
            <a:xfrm>
              <a:off x="6666287" y="1403513"/>
              <a:ext cx="1493520" cy="275590"/>
            </a:xfrm>
            <a:prstGeom prst="rect">
              <a:avLst/>
            </a:prstGeom>
            <a:noFill/>
          </p:spPr>
          <p:txBody>
            <a:bodyPr wrap="none" rtlCol="0">
              <a:spAutoFit/>
            </a:bodyPr>
            <a:lstStyle/>
            <a:p>
              <a:pPr algn="l"/>
              <a:r>
                <a:rPr lang="en-US" altLang="zh-CN" sz="1200" dirty="0">
                  <a:solidFill>
                    <a:srgbClr val="9D9AAB"/>
                  </a:solidFill>
                  <a:cs typeface="+mn-ea"/>
                  <a:sym typeface="+mn-lt"/>
                </a:rPr>
                <a:t>Progress and plans</a:t>
              </a:r>
              <a:endParaRPr lang="zh-CN" altLang="en-US" sz="1200" dirty="0">
                <a:solidFill>
                  <a:srgbClr val="9D9AAB"/>
                </a:solidFill>
                <a:cs typeface="+mn-ea"/>
                <a:sym typeface="+mn-lt"/>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26171" y="-196757"/>
            <a:ext cx="2500783" cy="4318114"/>
            <a:chOff x="-374944" y="-1748697"/>
            <a:chExt cx="2500783" cy="4318114"/>
          </a:xfrm>
        </p:grpSpPr>
        <p:sp>
          <p:nvSpPr>
            <p:cNvPr id="3" name="矩形: 圆角 7"/>
            <p:cNvSpPr/>
            <p:nvPr>
              <p:custDataLst>
                <p:tags r:id="rId1"/>
              </p:custDataLst>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 name="矩形: 圆角 1"/>
            <p:cNvSpPr/>
            <p:nvPr>
              <p:custDataLst>
                <p:tags r:id="rId2"/>
              </p:custDataLst>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0" name="矩形: 圆角 9"/>
            <p:cNvSpPr/>
            <p:nvPr>
              <p:custDataLst>
                <p:tags r:id="rId3"/>
              </p:custDataLst>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矩形: 圆角 10"/>
            <p:cNvSpPr/>
            <p:nvPr>
              <p:custDataLst>
                <p:tags r:id="rId4"/>
              </p:custDataLst>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 name="矩形: 圆角 12"/>
            <p:cNvSpPr/>
            <p:nvPr>
              <p:custDataLst>
                <p:tags r:id="rId5"/>
              </p:custDataLst>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 name="矩形: 圆角 13"/>
            <p:cNvSpPr/>
            <p:nvPr>
              <p:custDataLst>
                <p:tags r:id="rId6"/>
              </p:custDataLst>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2" name="矩形: 圆角 14"/>
            <p:cNvSpPr/>
            <p:nvPr>
              <p:custDataLst>
                <p:tags r:id="rId7"/>
              </p:custDataLst>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3" name="组合 12"/>
          <p:cNvGrpSpPr/>
          <p:nvPr/>
        </p:nvGrpSpPr>
        <p:grpSpPr>
          <a:xfrm>
            <a:off x="-3366" y="0"/>
            <a:ext cx="12195366" cy="747132"/>
            <a:chOff x="-3366" y="0"/>
            <a:chExt cx="12195366" cy="747132"/>
          </a:xfrm>
        </p:grpSpPr>
        <p:sp>
          <p:nvSpPr>
            <p:cNvPr id="14" name="矩形 13"/>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223081" y="92220"/>
              <a:ext cx="1402080" cy="597348"/>
              <a:chOff x="234232" y="124119"/>
              <a:chExt cx="1402080" cy="597348"/>
            </a:xfrm>
          </p:grpSpPr>
          <p:sp>
            <p:nvSpPr>
              <p:cNvPr id="20" name="文本框 19"/>
              <p:cNvSpPr txBox="1"/>
              <p:nvPr/>
            </p:nvSpPr>
            <p:spPr>
              <a:xfrm>
                <a:off x="234232" y="124119"/>
                <a:ext cx="1402080" cy="460375"/>
              </a:xfrm>
              <a:prstGeom prst="rect">
                <a:avLst/>
              </a:prstGeom>
              <a:noFill/>
            </p:spPr>
            <p:txBody>
              <a:bodyPr wrap="none" rtlCol="0">
                <a:spAutoFit/>
              </a:bodyPr>
              <a:lstStyle/>
              <a:p>
                <a:r>
                  <a:rPr lang="zh-CN" altLang="en-US" sz="2400" b="1" dirty="0">
                    <a:solidFill>
                      <a:schemeClr val="bg1"/>
                    </a:solidFill>
                    <a:cs typeface="+mn-ea"/>
                    <a:sym typeface="+mn-lt"/>
                  </a:rPr>
                  <a:t>进度计划</a:t>
                </a:r>
                <a:endParaRPr lang="zh-CN" altLang="en-US" sz="2400" b="1" dirty="0">
                  <a:solidFill>
                    <a:schemeClr val="bg1"/>
                  </a:solidFill>
                  <a:cs typeface="+mn-ea"/>
                  <a:sym typeface="+mn-lt"/>
                </a:endParaRPr>
              </a:p>
            </p:txBody>
          </p:sp>
          <p:sp>
            <p:nvSpPr>
              <p:cNvPr id="21" name="文本框 20"/>
              <p:cNvSpPr txBox="1"/>
              <p:nvPr/>
            </p:nvSpPr>
            <p:spPr>
              <a:xfrm>
                <a:off x="234232" y="461665"/>
                <a:ext cx="714667" cy="259802"/>
              </a:xfrm>
              <a:prstGeom prst="rect">
                <a:avLst/>
              </a:prstGeom>
              <a:noFill/>
            </p:spPr>
            <p:txBody>
              <a:bodyPr wrap="none" rtlCol="0">
                <a:spAutoFit/>
              </a:bodyPr>
              <a:lstStyle/>
              <a:p>
                <a:pPr algn="l"/>
                <a:r>
                  <a:rPr lang="en-US" altLang="zh-CN" sz="1100" dirty="0">
                    <a:solidFill>
                      <a:schemeClr val="bg1"/>
                    </a:solidFill>
                    <a:cs typeface="+mn-ea"/>
                    <a:sym typeface="+mn-lt"/>
                  </a:rPr>
                  <a:t>Progress and plans</a:t>
                </a:r>
                <a:endParaRPr lang="en-US" altLang="zh-CN" sz="1100" dirty="0">
                  <a:solidFill>
                    <a:schemeClr val="bg1"/>
                  </a:solidFill>
                  <a:cs typeface="+mn-ea"/>
                  <a:sym typeface="+mn-lt"/>
                </a:endParaRPr>
              </a:p>
            </p:txBody>
          </p:sp>
        </p:grpSp>
      </p:grpSp>
      <p:sp>
        <p:nvSpPr>
          <p:cNvPr id="28" name="任意多边形: 形状 27"/>
          <p:cNvSpPr/>
          <p:nvPr/>
        </p:nvSpPr>
        <p:spPr>
          <a:xfrm>
            <a:off x="8074063" y="2154798"/>
            <a:ext cx="4125657" cy="2548403"/>
          </a:xfrm>
          <a:custGeom>
            <a:avLst/>
            <a:gdLst>
              <a:gd name="connsiteX0" fmla="*/ 1044223 w 3381024"/>
              <a:gd name="connsiteY0" fmla="*/ 0 h 2088446"/>
              <a:gd name="connsiteX1" fmla="*/ 1044243 w 3381024"/>
              <a:gd name="connsiteY1" fmla="*/ 1 h 2088446"/>
              <a:gd name="connsiteX2" fmla="*/ 3381024 w 3381024"/>
              <a:gd name="connsiteY2" fmla="*/ 1 h 2088446"/>
              <a:gd name="connsiteX3" fmla="*/ 3381024 w 3381024"/>
              <a:gd name="connsiteY3" fmla="*/ 2088446 h 2088446"/>
              <a:gd name="connsiteX4" fmla="*/ 1044223 w 3381024"/>
              <a:gd name="connsiteY4" fmla="*/ 2088446 h 2088446"/>
              <a:gd name="connsiteX5" fmla="*/ 0 w 3381024"/>
              <a:gd name="connsiteY5" fmla="*/ 1044223 h 2088446"/>
              <a:gd name="connsiteX6" fmla="*/ 1044223 w 3381024"/>
              <a:gd name="connsiteY6" fmla="*/ 0 h 208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024" h="2088446">
                <a:moveTo>
                  <a:pt x="1044223" y="0"/>
                </a:moveTo>
                <a:lnTo>
                  <a:pt x="1044243" y="1"/>
                </a:lnTo>
                <a:lnTo>
                  <a:pt x="3381024" y="1"/>
                </a:lnTo>
                <a:lnTo>
                  <a:pt x="3381024" y="2088446"/>
                </a:lnTo>
                <a:lnTo>
                  <a:pt x="1044223" y="2088446"/>
                </a:lnTo>
                <a:cubicBezTo>
                  <a:pt x="467515" y="2088446"/>
                  <a:pt x="0" y="1620931"/>
                  <a:pt x="0" y="1044223"/>
                </a:cubicBezTo>
                <a:cubicBezTo>
                  <a:pt x="0" y="467515"/>
                  <a:pt x="467515" y="0"/>
                  <a:pt x="1044223" y="0"/>
                </a:cubicBezTo>
                <a:close/>
              </a:path>
            </a:pathLst>
          </a:custGeom>
          <a:blipFill dpi="0" rotWithShape="1">
            <a:blip r:embed="rId8"/>
            <a:srcRect/>
            <a:tile tx="0" ty="0" sx="100000" sy="100000" flip="none" algn="tl"/>
          </a:blip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7" name="文本框 36"/>
          <p:cNvSpPr txBox="1"/>
          <p:nvPr/>
        </p:nvSpPr>
        <p:spPr>
          <a:xfrm>
            <a:off x="1624965" y="2489200"/>
            <a:ext cx="6333490" cy="2856865"/>
          </a:xfrm>
          <a:prstGeom prst="rect">
            <a:avLst/>
          </a:prstGeom>
          <a:noFill/>
        </p:spPr>
        <p:txBody>
          <a:bodyPr wrap="square">
            <a:noAutofit/>
          </a:bodyPr>
          <a:lstStyle/>
          <a:p>
            <a:r>
              <a:rPr lang="zh-CN" altLang="en-US" sz="2000" dirty="0">
                <a:solidFill>
                  <a:schemeClr val="bg2">
                    <a:lumMod val="50000"/>
                  </a:schemeClr>
                </a:solidFill>
                <a:cs typeface="+mn-ea"/>
                <a:sym typeface="+mn-lt"/>
              </a:rPr>
              <a:t>1—8周：收集资料，完成论文初稿，完成系统所有基础功能；</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9—14周：完成中期报告，改善充实论文内容，美化系统完善功能；</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15—16周：完成论文终稿，实现社区食堂系统；</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17—18周：准备答辩。</a:t>
            </a:r>
            <a:endParaRPr lang="zh-CN" altLang="en-US" sz="20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17" name="椭圆 16"/>
          <p:cNvSpPr/>
          <p:nvPr>
            <p:custDataLst>
              <p:tags r:id="rId9"/>
            </p:custDataLst>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0" name="椭圆 39"/>
          <p:cNvSpPr/>
          <p:nvPr>
            <p:custDataLst>
              <p:tags r:id="rId10"/>
            </p:custDataLst>
          </p:nvPr>
        </p:nvSpPr>
        <p:spPr>
          <a:xfrm>
            <a:off x="3836020" y="239116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8" name="椭圆 17"/>
          <p:cNvSpPr/>
          <p:nvPr>
            <p:custDataLst>
              <p:tags r:id="rId11"/>
            </p:custDataLst>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1" name="椭圆 40"/>
          <p:cNvSpPr/>
          <p:nvPr>
            <p:custDataLst>
              <p:tags r:id="rId12"/>
            </p:custDataLst>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 空心 32"/>
          <p:cNvSpPr/>
          <p:nvPr/>
        </p:nvSpPr>
        <p:spPr>
          <a:xfrm>
            <a:off x="7521779" y="2008283"/>
            <a:ext cx="2841432" cy="2841432"/>
          </a:xfrm>
          <a:prstGeom prst="donut">
            <a:avLst>
              <a:gd name="adj" fmla="val 2588"/>
            </a:avLst>
          </a:prstGeom>
          <a:gradFill>
            <a:gsLst>
              <a:gs pos="0">
                <a:srgbClr val="948C89">
                  <a:alpha val="27000"/>
                </a:srgbClr>
              </a:gs>
              <a:gs pos="31000">
                <a:srgbClr val="FFFFFF"/>
              </a:gs>
              <a:gs pos="66000">
                <a:srgbClr val="FFFFFF"/>
              </a:gs>
              <a:gs pos="100000">
                <a:srgbClr val="948C89">
                  <a:alpha val="2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208929" y="-566514"/>
            <a:ext cx="7602434" cy="7800527"/>
            <a:chOff x="-224465" y="-674213"/>
            <a:chExt cx="7602434"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4231558" y="2088999"/>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9" name="组合 28"/>
          <p:cNvGrpSpPr/>
          <p:nvPr/>
        </p:nvGrpSpPr>
        <p:grpSpPr>
          <a:xfrm>
            <a:off x="3309228" y="2509249"/>
            <a:ext cx="3570208" cy="1290360"/>
            <a:chOff x="5780374" y="419858"/>
            <a:chExt cx="3570208" cy="1290360"/>
          </a:xfrm>
        </p:grpSpPr>
        <p:sp>
          <p:nvSpPr>
            <p:cNvPr id="30" name="文本框 29"/>
            <p:cNvSpPr txBox="1"/>
            <p:nvPr/>
          </p:nvSpPr>
          <p:spPr>
            <a:xfrm>
              <a:off x="5780374" y="419858"/>
              <a:ext cx="3570208" cy="1015663"/>
            </a:xfrm>
            <a:prstGeom prst="rect">
              <a:avLst/>
            </a:prstGeom>
            <a:noFill/>
          </p:spPr>
          <p:txBody>
            <a:bodyPr wrap="none" rtlCol="0">
              <a:spAutoFit/>
            </a:bodyPr>
            <a:lstStyle>
              <a:defPPr>
                <a:defRPr lang="zh-CN"/>
              </a:defPPr>
              <a:lvl1pPr algn="ctr">
                <a:defRPr sz="6000">
                  <a:solidFill>
                    <a:srgbClr val="9D9AAB"/>
                  </a:solidFill>
                  <a:latin typeface="字魂35号-经典雅黑" panose="02000000000000000000" pitchFamily="2" charset="-122"/>
                  <a:ea typeface="字魂35号-经典雅黑" panose="02000000000000000000" pitchFamily="2" charset="-122"/>
                  <a:cs typeface="+mn-ea"/>
                </a:defRPr>
              </a:lvl1pPr>
            </a:lstStyle>
            <a:p>
              <a:r>
                <a:rPr lang="zh-CN" altLang="en-US" dirty="0">
                  <a:sym typeface="+mn-lt"/>
                </a:rPr>
                <a:t>感谢聆听</a:t>
              </a:r>
              <a:endParaRPr lang="zh-CN" altLang="en-US" dirty="0">
                <a:sym typeface="+mn-lt"/>
              </a:endParaRPr>
            </a:p>
          </p:txBody>
        </p:sp>
        <p:sp>
          <p:nvSpPr>
            <p:cNvPr id="31" name="文本框 30"/>
            <p:cNvSpPr txBox="1"/>
            <p:nvPr/>
          </p:nvSpPr>
          <p:spPr>
            <a:xfrm>
              <a:off x="6702210" y="1403513"/>
              <a:ext cx="1725930" cy="306705"/>
            </a:xfrm>
            <a:prstGeom prst="rect">
              <a:avLst/>
            </a:prstGeom>
            <a:noFill/>
          </p:spPr>
          <p:txBody>
            <a:bodyPr wrap="none" rtlCol="0">
              <a:spAutoFit/>
            </a:bodyPr>
            <a:lstStyle/>
            <a:p>
              <a:pPr algn="l"/>
              <a:r>
                <a:rPr lang="en-US" altLang="zh-CN" sz="1400" dirty="0">
                  <a:solidFill>
                    <a:srgbClr val="9D9AAB"/>
                  </a:solidFill>
                  <a:cs typeface="+mn-ea"/>
                  <a:sym typeface="+mn-lt"/>
                </a:rPr>
                <a:t>Thanks for listening</a:t>
              </a:r>
              <a:endParaRPr lang="en-US" altLang="zh-CN" sz="1400" dirty="0">
                <a:solidFill>
                  <a:srgbClr val="9D9AAB"/>
                </a:solidFill>
                <a:cs typeface="+mn-ea"/>
                <a:sym typeface="+mn-lt"/>
              </a:endParaRPr>
            </a:p>
          </p:txBody>
        </p:sp>
      </p:grpSp>
      <p:sp>
        <p:nvSpPr>
          <p:cNvPr id="34" name="椭圆 33"/>
          <p:cNvSpPr/>
          <p:nvPr/>
        </p:nvSpPr>
        <p:spPr>
          <a:xfrm>
            <a:off x="7721816" y="2208320"/>
            <a:ext cx="2441359" cy="2441359"/>
          </a:xfrm>
          <a:prstGeom prst="ellipse">
            <a:avLst/>
          </a:prstGeom>
          <a:solidFill>
            <a:schemeClr val="bg1"/>
          </a:solid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F35B0BEE-F18A-47BB-8FCB-E00DA2F2635D-2" descr="C:/Users/12869/AppData/Local/Temp/wpp.yhhCTPwpp"/>
          <p:cNvPicPr>
            <a:picLocks noChangeAspect="1"/>
          </p:cNvPicPr>
          <p:nvPr>
            <p:custDataLst>
              <p:tags r:id="rId1"/>
            </p:custDataLst>
          </p:nvPr>
        </p:nvPicPr>
        <p:blipFill>
          <a:blip r:embed="rId2"/>
          <a:stretch>
            <a:fillRect/>
          </a:stretch>
        </p:blipFill>
        <p:spPr>
          <a:xfrm>
            <a:off x="6711950" y="2082165"/>
            <a:ext cx="4157345" cy="27673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 空心 11"/>
          <p:cNvSpPr/>
          <p:nvPr/>
        </p:nvSpPr>
        <p:spPr>
          <a:xfrm>
            <a:off x="7521779" y="2008283"/>
            <a:ext cx="2841432" cy="2841432"/>
          </a:xfrm>
          <a:prstGeom prst="donut">
            <a:avLst>
              <a:gd name="adj" fmla="val 2588"/>
            </a:avLst>
          </a:prstGeom>
          <a:gradFill>
            <a:gsLst>
              <a:gs pos="0">
                <a:srgbClr val="948C89">
                  <a:alpha val="27000"/>
                </a:srgbClr>
              </a:gs>
              <a:gs pos="31000">
                <a:srgbClr val="FFFFFF"/>
              </a:gs>
              <a:gs pos="66000">
                <a:srgbClr val="FFFFFF"/>
              </a:gs>
              <a:gs pos="100000">
                <a:srgbClr val="948C89">
                  <a:alpha val="2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7721816" y="2208320"/>
            <a:ext cx="2441359" cy="2441359"/>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374944" y="-1748697"/>
            <a:ext cx="2500783" cy="4318114"/>
            <a:chOff x="-374944" y="-1748697"/>
            <a:chExt cx="2500783" cy="4318114"/>
          </a:xfrm>
        </p:grpSpPr>
        <p:sp>
          <p:nvSpPr>
            <p:cNvPr id="8" name="矩形: 圆角 7"/>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a:off x="1210922" y="4289424"/>
            <a:ext cx="2073939" cy="368300"/>
            <a:chOff x="3270729" y="4023061"/>
            <a:chExt cx="1685555" cy="368300"/>
          </a:xfrm>
        </p:grpSpPr>
        <p:sp>
          <p:nvSpPr>
            <p:cNvPr id="18" name="矩形 17"/>
            <p:cNvSpPr/>
            <p:nvPr/>
          </p:nvSpPr>
          <p:spPr>
            <a:xfrm>
              <a:off x="3287954" y="4055401"/>
              <a:ext cx="1668330" cy="302311"/>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32"/>
            <p:cNvSpPr txBox="1"/>
            <p:nvPr/>
          </p:nvSpPr>
          <p:spPr>
            <a:xfrm flipH="1">
              <a:off x="3270729" y="4023061"/>
              <a:ext cx="1650063" cy="368300"/>
            </a:xfrm>
            <a:prstGeom prst="rect">
              <a:avLst/>
            </a:prstGeom>
            <a:noFill/>
          </p:spPr>
          <p:txBody>
            <a:bodyPr wrap="square" rtlCol="0">
              <a:spAutoFit/>
            </a:bodyPr>
            <a:lstStyle/>
            <a:p>
              <a:r>
                <a:rPr lang="zh-CN" altLang="en-US" dirty="0">
                  <a:solidFill>
                    <a:schemeClr val="bg1"/>
                  </a:solidFill>
                  <a:cs typeface="+mn-ea"/>
                  <a:sym typeface="+mn-lt"/>
                </a:rPr>
                <a:t>汇报人：</a:t>
              </a:r>
              <a:r>
                <a:rPr lang="zh-CN" altLang="en-US" dirty="0">
                  <a:solidFill>
                    <a:schemeClr val="bg1"/>
                  </a:solidFill>
                  <a:cs typeface="+mn-ea"/>
                  <a:sym typeface="+mn-lt"/>
                </a:rPr>
                <a:t>张宇涛</a:t>
              </a:r>
              <a:endParaRPr lang="zh-CN" altLang="en-US" dirty="0">
                <a:solidFill>
                  <a:schemeClr val="bg1"/>
                </a:solidFill>
                <a:cs typeface="+mn-ea"/>
                <a:sym typeface="+mn-lt"/>
              </a:endParaRPr>
            </a:p>
          </p:txBody>
        </p:sp>
      </p:grpSp>
      <p:grpSp>
        <p:nvGrpSpPr>
          <p:cNvPr id="35" name="组合 34"/>
          <p:cNvGrpSpPr/>
          <p:nvPr/>
        </p:nvGrpSpPr>
        <p:grpSpPr>
          <a:xfrm>
            <a:off x="3614647" y="4300626"/>
            <a:ext cx="2338066" cy="368300"/>
            <a:chOff x="3270729" y="4023061"/>
            <a:chExt cx="1685555" cy="368300"/>
          </a:xfrm>
        </p:grpSpPr>
        <p:sp>
          <p:nvSpPr>
            <p:cNvPr id="36" name="矩形 35"/>
            <p:cNvSpPr/>
            <p:nvPr/>
          </p:nvSpPr>
          <p:spPr>
            <a:xfrm>
              <a:off x="3287954" y="4055401"/>
              <a:ext cx="1668330" cy="302311"/>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p:cNvSpPr txBox="1"/>
            <p:nvPr/>
          </p:nvSpPr>
          <p:spPr>
            <a:xfrm flipH="1">
              <a:off x="3270729" y="4023061"/>
              <a:ext cx="1650063" cy="368300"/>
            </a:xfrm>
            <a:prstGeom prst="rect">
              <a:avLst/>
            </a:prstGeom>
            <a:noFill/>
          </p:spPr>
          <p:txBody>
            <a:bodyPr wrap="square" rtlCol="0">
              <a:spAutoFit/>
            </a:bodyPr>
            <a:lstStyle/>
            <a:p>
              <a:r>
                <a:rPr lang="zh-CN" altLang="en-US" dirty="0">
                  <a:solidFill>
                    <a:schemeClr val="bg1"/>
                  </a:solidFill>
                  <a:cs typeface="+mn-ea"/>
                  <a:sym typeface="+mn-lt"/>
                </a:rPr>
                <a:t>指导老师：</a:t>
              </a:r>
              <a:r>
                <a:rPr lang="zh-CN" altLang="en-US" dirty="0">
                  <a:solidFill>
                    <a:schemeClr val="bg1"/>
                  </a:solidFill>
                  <a:cs typeface="+mn-ea"/>
                  <a:sym typeface="+mn-lt"/>
                </a:rPr>
                <a:t>陈芳</a:t>
              </a:r>
              <a:endParaRPr lang="zh-CN" altLang="en-US" dirty="0">
                <a:solidFill>
                  <a:schemeClr val="bg1"/>
                </a:solidFill>
                <a:cs typeface="+mn-ea"/>
                <a:sym typeface="+mn-lt"/>
              </a:endParaRPr>
            </a:p>
          </p:txBody>
        </p:sp>
      </p:grpSp>
      <p:grpSp>
        <p:nvGrpSpPr>
          <p:cNvPr id="42" name="组合 41"/>
          <p:cNvGrpSpPr/>
          <p:nvPr/>
        </p:nvGrpSpPr>
        <p:grpSpPr>
          <a:xfrm>
            <a:off x="-224465" y="-674213"/>
            <a:ext cx="7210843" cy="7800527"/>
            <a:chOff x="-224465" y="-674213"/>
            <a:chExt cx="7210843" cy="7800527"/>
          </a:xfrm>
        </p:grpSpPr>
        <p:sp>
          <p:nvSpPr>
            <p:cNvPr id="39" name="椭圆 38"/>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3836020" y="239116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7" name="文本框 16"/>
          <p:cNvSpPr txBox="1"/>
          <p:nvPr/>
        </p:nvSpPr>
        <p:spPr>
          <a:xfrm>
            <a:off x="638783" y="2322236"/>
            <a:ext cx="6340197" cy="1015663"/>
          </a:xfrm>
          <a:prstGeom prst="rect">
            <a:avLst/>
          </a:prstGeom>
          <a:noFill/>
        </p:spPr>
        <p:txBody>
          <a:bodyPr wrap="none" rtlCol="0">
            <a:spAutoFit/>
          </a:bodyPr>
          <a:lstStyle/>
          <a:p>
            <a:pPr algn="ct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毕业答辩开题报告</a:t>
            </a:r>
            <a:endPar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endParaRPr>
          </a:p>
        </p:txBody>
      </p:sp>
      <p:pic>
        <p:nvPicPr>
          <p:cNvPr id="5" name="F35B0BEE-F18A-47BB-8FCB-E00DA2F2635D-3" descr="C:/Users/12869/AppData/Local/Temp/wpp.yhhCTPwpp"/>
          <p:cNvPicPr>
            <a:picLocks noChangeAspect="1"/>
          </p:cNvPicPr>
          <p:nvPr/>
        </p:nvPicPr>
        <p:blipFill>
          <a:blip r:embed="rId1"/>
          <a:stretch>
            <a:fillRect/>
          </a:stretch>
        </p:blipFill>
        <p:spPr>
          <a:xfrm>
            <a:off x="6711950" y="2082165"/>
            <a:ext cx="4157345" cy="27673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nvSpPr>
        <p:spPr>
          <a:xfrm>
            <a:off x="5137053" y="904686"/>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cs typeface="+mn-ea"/>
              <a:sym typeface="+mn-lt"/>
            </a:endParaRPr>
          </a:p>
        </p:txBody>
      </p:sp>
      <p:sp>
        <p:nvSpPr>
          <p:cNvPr id="14" name="文本框 13"/>
          <p:cNvSpPr txBox="1"/>
          <p:nvPr/>
        </p:nvSpPr>
        <p:spPr>
          <a:xfrm>
            <a:off x="5137053" y="923267"/>
            <a:ext cx="717395" cy="768350"/>
          </a:xfrm>
          <a:prstGeom prst="rect">
            <a:avLst/>
          </a:prstGeom>
          <a:noFill/>
        </p:spPr>
        <p:txBody>
          <a:bodyPr wrap="square" rtlCol="0">
            <a:spAutoFit/>
          </a:bodyPr>
          <a:lstStyle/>
          <a:p>
            <a:r>
              <a:rPr lang="en-US" altLang="zh-CN" sz="4400" b="1" dirty="0">
                <a:solidFill>
                  <a:schemeClr val="bg1"/>
                </a:solidFill>
                <a:cs typeface="+mn-ea"/>
                <a:sym typeface="+mn-lt"/>
              </a:rPr>
              <a:t>1</a:t>
            </a:r>
            <a:endParaRPr lang="zh-CN" altLang="en-US" sz="4400" b="1" dirty="0">
              <a:solidFill>
                <a:schemeClr val="bg1"/>
              </a:solidFill>
              <a:cs typeface="+mn-ea"/>
              <a:sym typeface="+mn-lt"/>
            </a:endParaRPr>
          </a:p>
        </p:txBody>
      </p:sp>
      <p:grpSp>
        <p:nvGrpSpPr>
          <p:cNvPr id="42" name="组合 41"/>
          <p:cNvGrpSpPr/>
          <p:nvPr/>
        </p:nvGrpSpPr>
        <p:grpSpPr>
          <a:xfrm>
            <a:off x="5943657" y="941848"/>
            <a:ext cx="3303270" cy="737255"/>
            <a:chOff x="5943657" y="941848"/>
            <a:chExt cx="3303270" cy="737255"/>
          </a:xfrm>
        </p:grpSpPr>
        <p:sp>
          <p:nvSpPr>
            <p:cNvPr id="15" name="文本框 14"/>
            <p:cNvSpPr txBox="1"/>
            <p:nvPr/>
          </p:nvSpPr>
          <p:spPr>
            <a:xfrm>
              <a:off x="5943657" y="941848"/>
              <a:ext cx="2698175" cy="523220"/>
            </a:xfrm>
            <a:prstGeom prst="rect">
              <a:avLst/>
            </a:prstGeom>
            <a:noFill/>
          </p:spPr>
          <p:txBody>
            <a:bodyPr wrap="none" rtlCol="0">
              <a:spAutoFit/>
            </a:bodyPr>
            <a:lstStyle/>
            <a:p>
              <a:r>
                <a:rPr lang="zh-CN" altLang="en-US" sz="2800" b="1" dirty="0">
                  <a:solidFill>
                    <a:srgbClr val="9D9AAB"/>
                  </a:solidFill>
                  <a:cs typeface="+mn-ea"/>
                  <a:sym typeface="+mn-lt"/>
                </a:rPr>
                <a:t>选题背景与意义</a:t>
              </a:r>
              <a:endParaRPr lang="zh-CN" altLang="en-US" sz="2800" b="1" dirty="0">
                <a:solidFill>
                  <a:srgbClr val="9D9AAB"/>
                </a:solidFill>
                <a:cs typeface="+mn-ea"/>
                <a:sym typeface="+mn-lt"/>
              </a:endParaRPr>
            </a:p>
          </p:txBody>
        </p:sp>
        <p:sp>
          <p:nvSpPr>
            <p:cNvPr id="16" name="文本框 15"/>
            <p:cNvSpPr txBox="1"/>
            <p:nvPr/>
          </p:nvSpPr>
          <p:spPr>
            <a:xfrm>
              <a:off x="5943657" y="1403513"/>
              <a:ext cx="3303270" cy="275590"/>
            </a:xfrm>
            <a:prstGeom prst="rect">
              <a:avLst/>
            </a:prstGeom>
            <a:noFill/>
          </p:spPr>
          <p:txBody>
            <a:bodyPr wrap="none" rtlCol="0">
              <a:spAutoFit/>
            </a:bodyPr>
            <a:lstStyle/>
            <a:p>
              <a:pPr algn="l"/>
              <a:r>
                <a:rPr lang="en-US" altLang="zh-CN" sz="1200" dirty="0">
                  <a:solidFill>
                    <a:srgbClr val="9D9AAB"/>
                  </a:solidFill>
                  <a:cs typeface="+mn-ea"/>
                  <a:sym typeface="+mn-lt"/>
                </a:rPr>
                <a:t>Background and significance of topic selection</a:t>
              </a:r>
              <a:endParaRPr lang="en-US" altLang="zh-CN" sz="1200" dirty="0">
                <a:solidFill>
                  <a:srgbClr val="9D9AAB"/>
                </a:solidFill>
                <a:cs typeface="+mn-ea"/>
                <a:sym typeface="+mn-lt"/>
              </a:endParaRPr>
            </a:p>
          </p:txBody>
        </p:sp>
      </p:grpSp>
      <p:sp>
        <p:nvSpPr>
          <p:cNvPr id="23" name="椭圆 22"/>
          <p:cNvSpPr/>
          <p:nvPr/>
        </p:nvSpPr>
        <p:spPr>
          <a:xfrm>
            <a:off x="6219980" y="2306307"/>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cs typeface="+mn-ea"/>
              <a:sym typeface="+mn-lt"/>
            </a:endParaRPr>
          </a:p>
        </p:txBody>
      </p:sp>
      <p:sp>
        <p:nvSpPr>
          <p:cNvPr id="24" name="文本框 23"/>
          <p:cNvSpPr txBox="1"/>
          <p:nvPr/>
        </p:nvSpPr>
        <p:spPr>
          <a:xfrm>
            <a:off x="6219980" y="2324888"/>
            <a:ext cx="717395" cy="768350"/>
          </a:xfrm>
          <a:prstGeom prst="rect">
            <a:avLst/>
          </a:prstGeom>
          <a:noFill/>
        </p:spPr>
        <p:txBody>
          <a:bodyPr wrap="square" rtlCol="0">
            <a:spAutoFit/>
          </a:bodyPr>
          <a:lstStyle/>
          <a:p>
            <a:r>
              <a:rPr lang="en-US" altLang="zh-CN" sz="4400" b="1" dirty="0">
                <a:solidFill>
                  <a:schemeClr val="bg1"/>
                </a:solidFill>
                <a:cs typeface="+mn-ea"/>
                <a:sym typeface="+mn-lt"/>
              </a:rPr>
              <a:t>2</a:t>
            </a:r>
            <a:endParaRPr lang="zh-CN" altLang="en-US" sz="4400" b="1" dirty="0">
              <a:solidFill>
                <a:schemeClr val="bg1"/>
              </a:solidFill>
              <a:cs typeface="+mn-ea"/>
              <a:sym typeface="+mn-lt"/>
            </a:endParaRPr>
          </a:p>
        </p:txBody>
      </p:sp>
      <p:sp>
        <p:nvSpPr>
          <p:cNvPr id="21" name="文本框 20"/>
          <p:cNvSpPr txBox="1"/>
          <p:nvPr/>
        </p:nvSpPr>
        <p:spPr>
          <a:xfrm>
            <a:off x="7026584" y="2343469"/>
            <a:ext cx="2778133" cy="523220"/>
          </a:xfrm>
          <a:prstGeom prst="rect">
            <a:avLst/>
          </a:prstGeom>
          <a:noFill/>
        </p:spPr>
        <p:txBody>
          <a:bodyPr wrap="none" rtlCol="0">
            <a:spAutoFit/>
          </a:bodyPr>
          <a:lstStyle/>
          <a:p>
            <a:r>
              <a:rPr lang="zh-CN" altLang="en-US" sz="2800" b="1" dirty="0">
                <a:solidFill>
                  <a:srgbClr val="9D9AAB"/>
                </a:solidFill>
                <a:cs typeface="+mn-ea"/>
                <a:sym typeface="+mn-lt"/>
              </a:rPr>
              <a:t>研究方法及内容</a:t>
            </a:r>
            <a:endParaRPr lang="zh-CN" altLang="en-US" sz="2800" b="1" dirty="0">
              <a:solidFill>
                <a:srgbClr val="9D9AAB"/>
              </a:solidFill>
              <a:cs typeface="+mn-ea"/>
              <a:sym typeface="+mn-lt"/>
            </a:endParaRPr>
          </a:p>
        </p:txBody>
      </p:sp>
      <p:sp>
        <p:nvSpPr>
          <p:cNvPr id="22" name="文本框 21"/>
          <p:cNvSpPr txBox="1"/>
          <p:nvPr/>
        </p:nvSpPr>
        <p:spPr>
          <a:xfrm>
            <a:off x="7026584" y="2805134"/>
            <a:ext cx="2297430" cy="275590"/>
          </a:xfrm>
          <a:prstGeom prst="rect">
            <a:avLst/>
          </a:prstGeom>
          <a:noFill/>
        </p:spPr>
        <p:txBody>
          <a:bodyPr wrap="none" rtlCol="0">
            <a:spAutoFit/>
          </a:bodyPr>
          <a:lstStyle/>
          <a:p>
            <a:pPr algn="l"/>
            <a:r>
              <a:rPr lang="en-US" altLang="zh-CN" sz="1200" dirty="0">
                <a:solidFill>
                  <a:srgbClr val="9D9AAB"/>
                </a:solidFill>
                <a:cs typeface="+mn-ea"/>
                <a:sym typeface="+mn-lt"/>
              </a:rPr>
              <a:t>Research methods and content</a:t>
            </a:r>
            <a:endParaRPr lang="en-US" altLang="zh-CN" sz="1200" dirty="0">
              <a:solidFill>
                <a:srgbClr val="9D9AAB"/>
              </a:solidFill>
              <a:cs typeface="+mn-ea"/>
              <a:sym typeface="+mn-lt"/>
            </a:endParaRPr>
          </a:p>
        </p:txBody>
      </p:sp>
      <p:sp>
        <p:nvSpPr>
          <p:cNvPr id="29" name="椭圆 28"/>
          <p:cNvSpPr/>
          <p:nvPr/>
        </p:nvSpPr>
        <p:spPr>
          <a:xfrm>
            <a:off x="6219980" y="3707928"/>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cs typeface="+mn-ea"/>
              <a:sym typeface="+mn-lt"/>
            </a:endParaRPr>
          </a:p>
        </p:txBody>
      </p:sp>
      <p:sp>
        <p:nvSpPr>
          <p:cNvPr id="30" name="文本框 29"/>
          <p:cNvSpPr txBox="1"/>
          <p:nvPr/>
        </p:nvSpPr>
        <p:spPr>
          <a:xfrm>
            <a:off x="6219980" y="3726509"/>
            <a:ext cx="717395" cy="768350"/>
          </a:xfrm>
          <a:prstGeom prst="rect">
            <a:avLst/>
          </a:prstGeom>
          <a:noFill/>
        </p:spPr>
        <p:txBody>
          <a:bodyPr wrap="square" rtlCol="0">
            <a:spAutoFit/>
          </a:bodyPr>
          <a:lstStyle/>
          <a:p>
            <a:r>
              <a:rPr lang="en-US" altLang="zh-CN" sz="4400" b="1" dirty="0">
                <a:solidFill>
                  <a:schemeClr val="bg1"/>
                </a:solidFill>
                <a:cs typeface="+mn-ea"/>
                <a:sym typeface="+mn-lt"/>
              </a:rPr>
              <a:t>3</a:t>
            </a:r>
            <a:endParaRPr lang="zh-CN" altLang="en-US" sz="4400" b="1" dirty="0">
              <a:solidFill>
                <a:schemeClr val="bg1"/>
              </a:solidFill>
              <a:cs typeface="+mn-ea"/>
              <a:sym typeface="+mn-lt"/>
            </a:endParaRPr>
          </a:p>
        </p:txBody>
      </p:sp>
      <p:sp>
        <p:nvSpPr>
          <p:cNvPr id="27" name="文本框 26"/>
          <p:cNvSpPr txBox="1"/>
          <p:nvPr/>
        </p:nvSpPr>
        <p:spPr>
          <a:xfrm>
            <a:off x="7026584" y="3745090"/>
            <a:ext cx="2316480" cy="521970"/>
          </a:xfrm>
          <a:prstGeom prst="rect">
            <a:avLst/>
          </a:prstGeom>
          <a:noFill/>
        </p:spPr>
        <p:txBody>
          <a:bodyPr wrap="none" rtlCol="0">
            <a:spAutoFit/>
          </a:bodyPr>
          <a:lstStyle/>
          <a:p>
            <a:r>
              <a:rPr lang="zh-CN" altLang="en-US" sz="2800" b="1" dirty="0">
                <a:solidFill>
                  <a:srgbClr val="9D9AAB"/>
                </a:solidFill>
                <a:cs typeface="+mn-ea"/>
                <a:sym typeface="+mn-lt"/>
              </a:rPr>
              <a:t>研究重点</a:t>
            </a:r>
            <a:r>
              <a:rPr lang="zh-CN" altLang="en-US" sz="2800" b="1" dirty="0">
                <a:solidFill>
                  <a:srgbClr val="9D9AAB"/>
                </a:solidFill>
                <a:cs typeface="+mn-ea"/>
                <a:sym typeface="+mn-lt"/>
              </a:rPr>
              <a:t>难点</a:t>
            </a:r>
            <a:endParaRPr lang="zh-CN" altLang="en-US" sz="2800" b="1" dirty="0">
              <a:solidFill>
                <a:srgbClr val="9D9AAB"/>
              </a:solidFill>
              <a:cs typeface="+mn-ea"/>
              <a:sym typeface="+mn-lt"/>
            </a:endParaRPr>
          </a:p>
        </p:txBody>
      </p:sp>
      <p:sp>
        <p:nvSpPr>
          <p:cNvPr id="28" name="文本框 27"/>
          <p:cNvSpPr txBox="1"/>
          <p:nvPr/>
        </p:nvSpPr>
        <p:spPr>
          <a:xfrm>
            <a:off x="7026584" y="4206755"/>
            <a:ext cx="2564765" cy="275590"/>
          </a:xfrm>
          <a:prstGeom prst="rect">
            <a:avLst/>
          </a:prstGeom>
          <a:noFill/>
        </p:spPr>
        <p:txBody>
          <a:bodyPr wrap="none" rtlCol="0">
            <a:spAutoFit/>
          </a:bodyPr>
          <a:lstStyle/>
          <a:p>
            <a:pPr algn="l"/>
            <a:r>
              <a:rPr lang="en-US" altLang="zh-CN" sz="1200" dirty="0">
                <a:solidFill>
                  <a:srgbClr val="9D9AAB"/>
                </a:solidFill>
                <a:cs typeface="+mn-ea"/>
                <a:sym typeface="+mn-lt"/>
              </a:rPr>
              <a:t>Research key points and difficulties</a:t>
            </a:r>
            <a:endParaRPr lang="en-US" altLang="zh-CN" sz="1200" dirty="0">
              <a:solidFill>
                <a:srgbClr val="9D9AAB"/>
              </a:solidFill>
              <a:cs typeface="+mn-ea"/>
              <a:sym typeface="+mn-lt"/>
            </a:endParaRPr>
          </a:p>
        </p:txBody>
      </p:sp>
      <p:sp>
        <p:nvSpPr>
          <p:cNvPr id="39" name="椭圆 38"/>
          <p:cNvSpPr/>
          <p:nvPr/>
        </p:nvSpPr>
        <p:spPr>
          <a:xfrm>
            <a:off x="2076111" y="2208320"/>
            <a:ext cx="2441359" cy="2441359"/>
          </a:xfrm>
          <a:prstGeom prst="ellipse">
            <a:avLst/>
          </a:prstGeom>
          <a:solidFill>
            <a:schemeClr val="bg1"/>
          </a:solid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solidFill>
                  <a:srgbClr val="9D9AAB"/>
                </a:solidFill>
                <a:cs typeface="+mn-ea"/>
                <a:sym typeface="+mn-lt"/>
              </a:rPr>
              <a:t>目录</a:t>
            </a:r>
            <a:endParaRPr lang="zh-CN" altLang="en-US" sz="5400" b="1" dirty="0">
              <a:solidFill>
                <a:srgbClr val="9D9AAB"/>
              </a:solidFill>
              <a:cs typeface="+mn-ea"/>
              <a:sym typeface="+mn-lt"/>
            </a:endParaRPr>
          </a:p>
        </p:txBody>
      </p:sp>
      <p:sp>
        <p:nvSpPr>
          <p:cNvPr id="41" name="文本框 40"/>
          <p:cNvSpPr txBox="1"/>
          <p:nvPr/>
        </p:nvSpPr>
        <p:spPr>
          <a:xfrm>
            <a:off x="2678490" y="3775937"/>
            <a:ext cx="1297150" cy="400110"/>
          </a:xfrm>
          <a:prstGeom prst="rect">
            <a:avLst/>
          </a:prstGeom>
          <a:noFill/>
        </p:spPr>
        <p:txBody>
          <a:bodyPr wrap="none" rtlCol="0">
            <a:spAutoFit/>
          </a:bodyPr>
          <a:lstStyle/>
          <a:p>
            <a:r>
              <a:rPr lang="en-US" altLang="zh-CN" sz="2000" dirty="0">
                <a:solidFill>
                  <a:srgbClr val="9D9AAB"/>
                </a:solidFill>
                <a:cs typeface="+mn-ea"/>
                <a:sym typeface="+mn-lt"/>
              </a:rPr>
              <a:t>catalogue</a:t>
            </a:r>
            <a:endParaRPr lang="zh-CN" altLang="en-US" sz="2000" dirty="0">
              <a:solidFill>
                <a:srgbClr val="9D9AAB"/>
              </a:solidFill>
              <a:cs typeface="+mn-ea"/>
              <a:sym typeface="+mn-lt"/>
            </a:endParaRPr>
          </a:p>
        </p:txBody>
      </p:sp>
      <p:sp>
        <p:nvSpPr>
          <p:cNvPr id="44" name="椭圆 43"/>
          <p:cNvSpPr/>
          <p:nvPr/>
        </p:nvSpPr>
        <p:spPr>
          <a:xfrm>
            <a:off x="4301659" y="1895143"/>
            <a:ext cx="1639229" cy="1639229"/>
          </a:xfrm>
          <a:prstGeom prst="ellipse">
            <a:avLst/>
          </a:prstGeom>
          <a:solidFill>
            <a:srgbClr val="D7CFCD">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7978550" y="227802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9489679" y="-78735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1845963" y="6376857"/>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
        <p:nvSpPr>
          <p:cNvPr id="33" name="文本框 32"/>
          <p:cNvSpPr txBox="1"/>
          <p:nvPr>
            <p:custDataLst>
              <p:tags r:id="rId1"/>
            </p:custDataLst>
          </p:nvPr>
        </p:nvSpPr>
        <p:spPr>
          <a:xfrm>
            <a:off x="5943657" y="5146710"/>
            <a:ext cx="1605280" cy="521970"/>
          </a:xfrm>
          <a:prstGeom prst="rect">
            <a:avLst/>
          </a:prstGeom>
          <a:noFill/>
        </p:spPr>
        <p:txBody>
          <a:bodyPr wrap="none" rtlCol="0">
            <a:spAutoFit/>
          </a:bodyPr>
          <a:p>
            <a:r>
              <a:rPr lang="zh-CN" altLang="en-US" sz="2800" b="1" dirty="0">
                <a:solidFill>
                  <a:srgbClr val="9D9AAB"/>
                </a:solidFill>
                <a:cs typeface="+mn-ea"/>
                <a:sym typeface="+mn-lt"/>
              </a:rPr>
              <a:t>进度</a:t>
            </a:r>
            <a:r>
              <a:rPr lang="zh-CN" altLang="en-US" sz="2800" b="1" dirty="0">
                <a:solidFill>
                  <a:srgbClr val="9D9AAB"/>
                </a:solidFill>
                <a:cs typeface="+mn-ea"/>
                <a:sym typeface="+mn-lt"/>
              </a:rPr>
              <a:t>计划</a:t>
            </a:r>
            <a:endParaRPr lang="zh-CN" altLang="en-US" sz="2800" b="1" dirty="0">
              <a:solidFill>
                <a:srgbClr val="9D9AAB"/>
              </a:solidFill>
              <a:cs typeface="+mn-ea"/>
              <a:sym typeface="+mn-lt"/>
            </a:endParaRPr>
          </a:p>
        </p:txBody>
      </p:sp>
      <p:sp>
        <p:nvSpPr>
          <p:cNvPr id="34" name="文本框 33"/>
          <p:cNvSpPr txBox="1"/>
          <p:nvPr>
            <p:custDataLst>
              <p:tags r:id="rId2"/>
            </p:custDataLst>
          </p:nvPr>
        </p:nvSpPr>
        <p:spPr>
          <a:xfrm>
            <a:off x="5943657" y="5608375"/>
            <a:ext cx="1493520" cy="275590"/>
          </a:xfrm>
          <a:prstGeom prst="rect">
            <a:avLst/>
          </a:prstGeom>
          <a:noFill/>
        </p:spPr>
        <p:txBody>
          <a:bodyPr wrap="none" rtlCol="0">
            <a:spAutoFit/>
          </a:bodyPr>
          <a:p>
            <a:pPr algn="l"/>
            <a:r>
              <a:rPr lang="en-US" altLang="zh-CN" sz="1200" dirty="0">
                <a:solidFill>
                  <a:srgbClr val="9D9AAB"/>
                </a:solidFill>
                <a:cs typeface="+mn-ea"/>
                <a:sym typeface="+mn-lt"/>
              </a:rPr>
              <a:t>Progress and plans</a:t>
            </a:r>
            <a:endParaRPr lang="en-US" altLang="zh-CN" sz="1200" dirty="0">
              <a:solidFill>
                <a:srgbClr val="9D9AAB"/>
              </a:solidFill>
              <a:cs typeface="+mn-ea"/>
              <a:sym typeface="+mn-lt"/>
            </a:endParaRPr>
          </a:p>
        </p:txBody>
      </p:sp>
      <p:sp>
        <p:nvSpPr>
          <p:cNvPr id="35" name="椭圆 34"/>
          <p:cNvSpPr/>
          <p:nvPr>
            <p:custDataLst>
              <p:tags r:id="rId3"/>
            </p:custDataLst>
          </p:nvPr>
        </p:nvSpPr>
        <p:spPr>
          <a:xfrm>
            <a:off x="5137053" y="5109548"/>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800" b="1" dirty="0">
              <a:solidFill>
                <a:schemeClr val="bg1"/>
              </a:solidFill>
              <a:cs typeface="+mn-ea"/>
              <a:sym typeface="+mn-lt"/>
            </a:endParaRPr>
          </a:p>
        </p:txBody>
      </p:sp>
      <p:sp>
        <p:nvSpPr>
          <p:cNvPr id="36" name="文本框 35"/>
          <p:cNvSpPr txBox="1"/>
          <p:nvPr>
            <p:custDataLst>
              <p:tags r:id="rId4"/>
            </p:custDataLst>
          </p:nvPr>
        </p:nvSpPr>
        <p:spPr>
          <a:xfrm>
            <a:off x="5137053" y="5128129"/>
            <a:ext cx="717395" cy="768350"/>
          </a:xfrm>
          <a:prstGeom prst="rect">
            <a:avLst/>
          </a:prstGeom>
          <a:noFill/>
        </p:spPr>
        <p:txBody>
          <a:bodyPr wrap="square" rtlCol="0">
            <a:spAutoFit/>
          </a:bodyPr>
          <a:p>
            <a:r>
              <a:rPr lang="en-US" altLang="zh-CN" sz="4400" b="1" dirty="0">
                <a:solidFill>
                  <a:schemeClr val="bg1"/>
                </a:solidFill>
                <a:cs typeface="+mn-ea"/>
                <a:sym typeface="+mn-lt"/>
              </a:rPr>
              <a:t>4</a:t>
            </a:r>
            <a:endParaRPr lang="en-US" altLang="zh-CN" sz="4400" b="1" dirty="0">
              <a:solidFill>
                <a:schemeClr val="bg1"/>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4449526" y="2198325"/>
            <a:ext cx="1077319" cy="1038425"/>
            <a:chOff x="4003103" y="1620496"/>
            <a:chExt cx="1077319" cy="1038425"/>
          </a:xfrm>
        </p:grpSpPr>
        <p:sp>
          <p:nvSpPr>
            <p:cNvPr id="11" name="文本框 10"/>
            <p:cNvSpPr txBox="1"/>
            <p:nvPr/>
          </p:nvSpPr>
          <p:spPr>
            <a:xfrm>
              <a:off x="40031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01</a:t>
              </a:r>
              <a:endParaRPr lang="zh-CN" altLang="en-US" sz="5400" b="1" dirty="0">
                <a:solidFill>
                  <a:srgbClr val="948C89"/>
                </a:solidFill>
                <a:cs typeface="+mn-ea"/>
                <a:sym typeface="+mn-lt"/>
              </a:endParaRPr>
            </a:p>
          </p:txBody>
        </p:sp>
        <p:sp>
          <p:nvSpPr>
            <p:cNvPr id="12" name="文本框 11"/>
            <p:cNvSpPr txBox="1"/>
            <p:nvPr/>
          </p:nvSpPr>
          <p:spPr>
            <a:xfrm>
              <a:off x="4023722" y="2289589"/>
              <a:ext cx="1056700" cy="369332"/>
            </a:xfrm>
            <a:prstGeom prst="rect">
              <a:avLst/>
            </a:prstGeom>
            <a:noFill/>
          </p:spPr>
          <p:txBody>
            <a:bodyPr wrap="none" rtlCol="0">
              <a:spAutoFit/>
            </a:bodyPr>
            <a:lstStyle/>
            <a:p>
              <a:r>
                <a:rPr lang="en-US" altLang="zh-CN" dirty="0">
                  <a:solidFill>
                    <a:srgbClr val="948C89"/>
                  </a:solidFill>
                  <a:cs typeface="+mn-ea"/>
                  <a:sym typeface="+mn-lt"/>
                </a:rPr>
                <a:t>Part one</a:t>
              </a:r>
              <a:endParaRPr lang="zh-CN" altLang="en-US" dirty="0">
                <a:solidFill>
                  <a:srgbClr val="948C89"/>
                </a:solidFill>
                <a:cs typeface="+mn-ea"/>
                <a:sym typeface="+mn-lt"/>
              </a:endParaRPr>
            </a:p>
          </p:txBody>
        </p:sp>
      </p:grpSp>
      <p:grpSp>
        <p:nvGrpSpPr>
          <p:cNvPr id="13" name="组合 12"/>
          <p:cNvGrpSpPr/>
          <p:nvPr/>
        </p:nvGrpSpPr>
        <p:grpSpPr>
          <a:xfrm>
            <a:off x="2900741" y="3205973"/>
            <a:ext cx="4314001" cy="983476"/>
            <a:chOff x="5494532" y="695627"/>
            <a:chExt cx="4314001" cy="983476"/>
          </a:xfrm>
        </p:grpSpPr>
        <p:sp>
          <p:nvSpPr>
            <p:cNvPr id="14" name="文本框 13"/>
            <p:cNvSpPr txBox="1"/>
            <p:nvPr/>
          </p:nvSpPr>
          <p:spPr>
            <a:xfrm>
              <a:off x="5494532" y="695627"/>
              <a:ext cx="4314001" cy="707886"/>
            </a:xfrm>
            <a:prstGeom prst="rect">
              <a:avLst/>
            </a:prstGeom>
            <a:noFill/>
          </p:spPr>
          <p:txBody>
            <a:bodyPr wrap="none" rtlCol="0">
              <a:spAutoFit/>
            </a:bodyPr>
            <a:lstStyle/>
            <a:p>
              <a:r>
                <a:rPr lang="zh-CN" altLang="en-US" sz="4000" b="1" spc="600" dirty="0">
                  <a:solidFill>
                    <a:srgbClr val="9D9AAB"/>
                  </a:solidFill>
                  <a:cs typeface="+mn-ea"/>
                  <a:sym typeface="+mn-lt"/>
                </a:rPr>
                <a:t>选题背景与意义</a:t>
              </a:r>
              <a:endParaRPr lang="zh-CN" altLang="en-US" sz="4000" b="1" spc="600" dirty="0">
                <a:solidFill>
                  <a:srgbClr val="9D9AAB"/>
                </a:solidFill>
                <a:cs typeface="+mn-ea"/>
                <a:sym typeface="+mn-lt"/>
              </a:endParaRPr>
            </a:p>
          </p:txBody>
        </p:sp>
        <p:sp>
          <p:nvSpPr>
            <p:cNvPr id="15" name="文本框 14"/>
            <p:cNvSpPr txBox="1"/>
            <p:nvPr/>
          </p:nvSpPr>
          <p:spPr>
            <a:xfrm>
              <a:off x="5943657" y="1403513"/>
              <a:ext cx="3303270" cy="275590"/>
            </a:xfrm>
            <a:prstGeom prst="rect">
              <a:avLst/>
            </a:prstGeom>
            <a:noFill/>
          </p:spPr>
          <p:txBody>
            <a:bodyPr wrap="none" rtlCol="0">
              <a:spAutoFit/>
            </a:bodyPr>
            <a:lstStyle/>
            <a:p>
              <a:pPr algn="l"/>
              <a:r>
                <a:rPr lang="en-US" altLang="zh-CN" sz="1200" dirty="0">
                  <a:solidFill>
                    <a:srgbClr val="9D9AAB"/>
                  </a:solidFill>
                  <a:cs typeface="+mn-ea"/>
                  <a:sym typeface="+mn-lt"/>
                </a:rPr>
                <a:t>Background and significance of topic selection</a:t>
              </a:r>
              <a:endParaRPr lang="zh-CN" altLang="en-US" sz="1200" dirty="0">
                <a:solidFill>
                  <a:srgbClr val="9D9AAB"/>
                </a:solidFill>
                <a:cs typeface="+mn-ea"/>
                <a:sym typeface="+mn-lt"/>
              </a:endParaRPr>
            </a:p>
          </p:txBody>
        </p:sp>
      </p:grpSp>
      <p:grpSp>
        <p:nvGrpSpPr>
          <p:cNvPr id="21" name="组合 20"/>
          <p:cNvGrpSpPr/>
          <p:nvPr/>
        </p:nvGrpSpPr>
        <p:grpSpPr>
          <a:xfrm>
            <a:off x="-224465" y="-674213"/>
            <a:ext cx="7210843" cy="7800527"/>
            <a:chOff x="-224465" y="-674213"/>
            <a:chExt cx="7210843"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3728456" y="2479152"/>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366" y="0"/>
            <a:ext cx="12195366" cy="747132"/>
            <a:chOff x="-3366" y="0"/>
            <a:chExt cx="12195366" cy="747132"/>
          </a:xfrm>
        </p:grpSpPr>
        <p:sp>
          <p:nvSpPr>
            <p:cNvPr id="2" name="矩形 1"/>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223081" y="92220"/>
              <a:ext cx="2621388" cy="597348"/>
              <a:chOff x="234232" y="124119"/>
              <a:chExt cx="2621388" cy="597348"/>
            </a:xfrm>
          </p:grpSpPr>
          <p:sp>
            <p:nvSpPr>
              <p:cNvPr id="6" name="文本框 5"/>
              <p:cNvSpPr txBox="1"/>
              <p:nvPr/>
            </p:nvSpPr>
            <p:spPr>
              <a:xfrm>
                <a:off x="234232" y="124119"/>
                <a:ext cx="2339102" cy="461665"/>
              </a:xfrm>
              <a:prstGeom prst="rect">
                <a:avLst/>
              </a:prstGeom>
              <a:noFill/>
            </p:spPr>
            <p:txBody>
              <a:bodyPr wrap="none" rtlCol="0">
                <a:spAutoFit/>
              </a:bodyPr>
              <a:lstStyle/>
              <a:p>
                <a:r>
                  <a:rPr lang="zh-CN" altLang="en-US" sz="2400" b="1" dirty="0">
                    <a:solidFill>
                      <a:schemeClr val="bg1"/>
                    </a:solidFill>
                    <a:cs typeface="+mn-ea"/>
                    <a:sym typeface="+mn-lt"/>
                  </a:rPr>
                  <a:t>选题背景与意义</a:t>
                </a:r>
                <a:endParaRPr lang="zh-CN" altLang="en-US" sz="2400" b="1" dirty="0">
                  <a:solidFill>
                    <a:schemeClr val="bg1"/>
                  </a:solidFill>
                  <a:cs typeface="+mn-ea"/>
                  <a:sym typeface="+mn-lt"/>
                </a:endParaRPr>
              </a:p>
            </p:txBody>
          </p:sp>
          <p:sp>
            <p:nvSpPr>
              <p:cNvPr id="7" name="文本框 6"/>
              <p:cNvSpPr txBox="1"/>
              <p:nvPr/>
            </p:nvSpPr>
            <p:spPr>
              <a:xfrm>
                <a:off x="234232" y="461665"/>
                <a:ext cx="2621388" cy="259802"/>
              </a:xfrm>
              <a:prstGeom prst="rect">
                <a:avLst/>
              </a:prstGeom>
              <a:noFill/>
            </p:spPr>
            <p:txBody>
              <a:bodyPr wrap="none" rtlCol="0">
                <a:spAutoFit/>
              </a:bodyPr>
              <a:lstStyle/>
              <a:p>
                <a:pPr algn="l"/>
                <a:r>
                  <a:rPr lang="en-US" altLang="zh-CN" sz="1100" dirty="0">
                    <a:solidFill>
                      <a:schemeClr val="bg1"/>
                    </a:solidFill>
                    <a:cs typeface="+mn-ea"/>
                    <a:sym typeface="+mn-lt"/>
                  </a:rPr>
                  <a:t>Background and significance of topic selection</a:t>
                </a:r>
                <a:endParaRPr lang="en-US" altLang="zh-CN" sz="1100" dirty="0">
                  <a:solidFill>
                    <a:schemeClr val="bg1"/>
                  </a:solidFill>
                  <a:cs typeface="+mn-ea"/>
                  <a:sym typeface="+mn-lt"/>
                </a:endParaRPr>
              </a:p>
            </p:txBody>
          </p:sp>
        </p:grpSp>
      </p:grpSp>
      <p:grpSp>
        <p:nvGrpSpPr>
          <p:cNvPr id="20" name="组合 19"/>
          <p:cNvGrpSpPr/>
          <p:nvPr/>
        </p:nvGrpSpPr>
        <p:grpSpPr>
          <a:xfrm>
            <a:off x="606939" y="1773693"/>
            <a:ext cx="5934946" cy="4005669"/>
            <a:chOff x="820436" y="1873406"/>
            <a:chExt cx="5339791" cy="3603981"/>
          </a:xfrm>
        </p:grpSpPr>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b="6267"/>
            <a:stretch>
              <a:fillRect/>
            </a:stretch>
          </p:blipFill>
          <p:spPr>
            <a:xfrm>
              <a:off x="3490332" y="3668751"/>
              <a:ext cx="2669895" cy="1808636"/>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35862" b="34057"/>
            <a:stretch>
              <a:fillRect/>
            </a:stretch>
          </p:blipFill>
          <p:spPr>
            <a:xfrm>
              <a:off x="820437" y="1873406"/>
              <a:ext cx="2669895" cy="1795345"/>
            </a:xfrm>
            <a:prstGeom prst="rect">
              <a:avLst/>
            </a:prstGeom>
          </p:spPr>
        </p:pic>
        <p:sp>
          <p:nvSpPr>
            <p:cNvPr id="18" name="矩形 17"/>
            <p:cNvSpPr/>
            <p:nvPr/>
          </p:nvSpPr>
          <p:spPr>
            <a:xfrm>
              <a:off x="3490332" y="1873406"/>
              <a:ext cx="2669895" cy="1795345"/>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a:off x="820436" y="3668751"/>
              <a:ext cx="2669895" cy="1795345"/>
            </a:xfrm>
            <a:prstGeom prst="rect">
              <a:avLst/>
            </a:prstGeom>
            <a:solidFill>
              <a:srgbClr val="E6E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p:cNvGrpSpPr/>
          <p:nvPr/>
        </p:nvGrpSpPr>
        <p:grpSpPr>
          <a:xfrm>
            <a:off x="3653675" y="2102894"/>
            <a:ext cx="2619109" cy="1275814"/>
            <a:chOff x="3653675" y="2102894"/>
            <a:chExt cx="2619109" cy="1275814"/>
          </a:xfrm>
        </p:grpSpPr>
        <p:sp>
          <p:nvSpPr>
            <p:cNvPr id="5" name="文本框 4"/>
            <p:cNvSpPr txBox="1"/>
            <p:nvPr/>
          </p:nvSpPr>
          <p:spPr>
            <a:xfrm>
              <a:off x="3653675" y="2102894"/>
              <a:ext cx="1005403" cy="338554"/>
            </a:xfrm>
            <a:prstGeom prst="rect">
              <a:avLst/>
            </a:prstGeom>
            <a:noFill/>
          </p:spPr>
          <p:txBody>
            <a:bodyPr wrap="none" rtlCol="0">
              <a:spAutoFit/>
            </a:bodyPr>
            <a:lstStyle/>
            <a:p>
              <a:r>
                <a:rPr lang="zh-CN" altLang="en-US" sz="1600" b="1" dirty="0">
                  <a:solidFill>
                    <a:schemeClr val="bg1"/>
                  </a:solidFill>
                  <a:cs typeface="+mn-ea"/>
                  <a:sym typeface="+mn-lt"/>
                </a:rPr>
                <a:t>国外研究</a:t>
              </a:r>
              <a:endParaRPr lang="zh-CN" altLang="en-US" sz="1600" b="1" dirty="0">
                <a:solidFill>
                  <a:schemeClr val="bg1"/>
                </a:solidFill>
                <a:cs typeface="+mn-ea"/>
                <a:sym typeface="+mn-lt"/>
              </a:endParaRPr>
            </a:p>
          </p:txBody>
        </p:sp>
        <p:sp>
          <p:nvSpPr>
            <p:cNvPr id="16" name="文本框 15"/>
            <p:cNvSpPr txBox="1"/>
            <p:nvPr/>
          </p:nvSpPr>
          <p:spPr>
            <a:xfrm>
              <a:off x="3653676" y="2441448"/>
              <a:ext cx="2619108" cy="937260"/>
            </a:xfrm>
            <a:prstGeom prst="rect">
              <a:avLst/>
            </a:prstGeom>
            <a:noFill/>
          </p:spPr>
          <p:txBody>
            <a:bodyPr wrap="square" rtlCol="0">
              <a:spAutoFit/>
            </a:bodyPr>
            <a:lstStyle/>
            <a:p>
              <a:r>
                <a:rPr lang="zh-CN" altLang="en-US" sz="1100" dirty="0">
                  <a:solidFill>
                    <a:schemeClr val="bg1"/>
                  </a:solidFill>
                  <a:cs typeface="+mn-ea"/>
                  <a:sym typeface="+mn-lt"/>
                </a:rPr>
                <a:t>Yeh Chao Hsing等研究了社区食堂对老年人健康的影响，旨在考察食堂服务对农村老年人一般心理健康、营养状况、生活满意度和社会资本的影响。</a:t>
              </a:r>
              <a:endParaRPr lang="zh-CN" altLang="en-US" sz="1100" dirty="0">
                <a:solidFill>
                  <a:schemeClr val="bg1"/>
                </a:solidFill>
                <a:cs typeface="+mn-ea"/>
                <a:sym typeface="+mn-lt"/>
              </a:endParaRPr>
            </a:p>
            <a:p>
              <a:endParaRPr lang="zh-CN" altLang="en-US" sz="1100" dirty="0">
                <a:solidFill>
                  <a:schemeClr val="bg1"/>
                </a:solidFill>
                <a:cs typeface="+mn-ea"/>
                <a:sym typeface="+mn-lt"/>
              </a:endParaRPr>
            </a:p>
          </p:txBody>
        </p:sp>
      </p:grpSp>
      <p:grpSp>
        <p:nvGrpSpPr>
          <p:cNvPr id="22" name="组合 21"/>
          <p:cNvGrpSpPr/>
          <p:nvPr/>
        </p:nvGrpSpPr>
        <p:grpSpPr>
          <a:xfrm>
            <a:off x="781120" y="3987788"/>
            <a:ext cx="2619109" cy="1953359"/>
            <a:chOff x="3653675" y="2102894"/>
            <a:chExt cx="2619109" cy="1953359"/>
          </a:xfrm>
        </p:grpSpPr>
        <p:sp>
          <p:nvSpPr>
            <p:cNvPr id="23" name="文本框 22"/>
            <p:cNvSpPr txBox="1"/>
            <p:nvPr/>
          </p:nvSpPr>
          <p:spPr>
            <a:xfrm>
              <a:off x="3653675" y="2102894"/>
              <a:ext cx="995680" cy="337185"/>
            </a:xfrm>
            <a:prstGeom prst="rect">
              <a:avLst/>
            </a:prstGeom>
            <a:noFill/>
          </p:spPr>
          <p:txBody>
            <a:bodyPr wrap="none" rtlCol="0">
              <a:spAutoFit/>
            </a:bodyPr>
            <a:lstStyle/>
            <a:p>
              <a:r>
                <a:rPr lang="zh-CN" altLang="en-US" sz="1600" b="1" dirty="0">
                  <a:solidFill>
                    <a:schemeClr val="bg1"/>
                  </a:solidFill>
                  <a:cs typeface="+mn-ea"/>
                  <a:sym typeface="+mn-lt"/>
                </a:rPr>
                <a:t>国</a:t>
              </a:r>
              <a:r>
                <a:rPr lang="zh-CN" altLang="en-US" sz="1600" b="1" dirty="0">
                  <a:solidFill>
                    <a:schemeClr val="bg1"/>
                  </a:solidFill>
                  <a:cs typeface="+mn-ea"/>
                  <a:sym typeface="+mn-lt"/>
                </a:rPr>
                <a:t>内研究</a:t>
              </a:r>
              <a:endParaRPr lang="zh-CN" altLang="en-US" sz="1600" b="1" dirty="0">
                <a:solidFill>
                  <a:schemeClr val="bg1"/>
                </a:solidFill>
                <a:cs typeface="+mn-ea"/>
                <a:sym typeface="+mn-lt"/>
              </a:endParaRPr>
            </a:p>
          </p:txBody>
        </p:sp>
        <p:sp>
          <p:nvSpPr>
            <p:cNvPr id="24" name="文本框 23"/>
            <p:cNvSpPr txBox="1"/>
            <p:nvPr/>
          </p:nvSpPr>
          <p:spPr>
            <a:xfrm>
              <a:off x="3653676" y="2441448"/>
              <a:ext cx="2619108" cy="1614805"/>
            </a:xfrm>
            <a:prstGeom prst="rect">
              <a:avLst/>
            </a:prstGeom>
            <a:noFill/>
          </p:spPr>
          <p:txBody>
            <a:bodyPr wrap="square" rtlCol="0">
              <a:spAutoFit/>
            </a:bodyPr>
            <a:lstStyle/>
            <a:p>
              <a:r>
                <a:rPr lang="zh-CN" altLang="en-US" sz="1100" dirty="0">
                  <a:solidFill>
                    <a:schemeClr val="bg1"/>
                  </a:solidFill>
                  <a:cs typeface="+mn-ea"/>
                  <a:sym typeface="+mn-lt"/>
                </a:rPr>
                <a:t>近年来，国内相关研究主要集中在研究关注社区食堂在提供饮食服务、促进居民交流、改善居民生活质量等方面的作用和效果，以及在城市社区建设中的地位和作用。研究关注社区食堂的运营模式、管理机制、食品安全管理、成本控制等方面，旨在提高社区食堂的服务质量和管理水平。</a:t>
              </a:r>
              <a:endParaRPr lang="zh-CN" altLang="en-US" sz="1100" dirty="0">
                <a:solidFill>
                  <a:schemeClr val="bg1"/>
                </a:solidFill>
                <a:cs typeface="+mn-ea"/>
                <a:sym typeface="+mn-lt"/>
              </a:endParaRPr>
            </a:p>
            <a:p>
              <a:endParaRPr lang="zh-CN" altLang="en-US" sz="1100" dirty="0">
                <a:solidFill>
                  <a:schemeClr val="bg1"/>
                </a:solidFill>
                <a:cs typeface="+mn-ea"/>
                <a:sym typeface="+mn-lt"/>
              </a:endParaRPr>
            </a:p>
          </p:txBody>
        </p:sp>
      </p:grpSp>
      <p:sp>
        <p:nvSpPr>
          <p:cNvPr id="26" name="文本框 25"/>
          <p:cNvSpPr txBox="1"/>
          <p:nvPr/>
        </p:nvSpPr>
        <p:spPr>
          <a:xfrm>
            <a:off x="7060952" y="1758345"/>
            <a:ext cx="1415772" cy="461665"/>
          </a:xfrm>
          <a:prstGeom prst="rect">
            <a:avLst/>
          </a:prstGeom>
          <a:noFill/>
        </p:spPr>
        <p:txBody>
          <a:bodyPr wrap="none" rtlCol="0">
            <a:spAutoFit/>
          </a:bodyPr>
          <a:lstStyle/>
          <a:p>
            <a:r>
              <a:rPr lang="zh-CN" altLang="en-US" sz="2400" b="1" dirty="0">
                <a:solidFill>
                  <a:schemeClr val="bg2">
                    <a:lumMod val="50000"/>
                  </a:schemeClr>
                </a:solidFill>
                <a:cs typeface="+mn-ea"/>
                <a:sym typeface="+mn-lt"/>
              </a:rPr>
              <a:t>选题背景</a:t>
            </a:r>
            <a:endParaRPr lang="zh-CN" altLang="en-US" sz="2400" b="1" dirty="0">
              <a:solidFill>
                <a:schemeClr val="bg2">
                  <a:lumMod val="50000"/>
                </a:schemeClr>
              </a:solidFill>
              <a:cs typeface="+mn-ea"/>
              <a:sym typeface="+mn-lt"/>
            </a:endParaRPr>
          </a:p>
        </p:txBody>
      </p:sp>
      <p:sp>
        <p:nvSpPr>
          <p:cNvPr id="27" name="文本框 26"/>
          <p:cNvSpPr txBox="1"/>
          <p:nvPr/>
        </p:nvSpPr>
        <p:spPr>
          <a:xfrm>
            <a:off x="7060952" y="2250997"/>
            <a:ext cx="4643368" cy="2030095"/>
          </a:xfrm>
          <a:prstGeom prst="rect">
            <a:avLst/>
          </a:prstGeom>
          <a:noFill/>
        </p:spPr>
        <p:txBody>
          <a:bodyPr wrap="square" rtlCol="0">
            <a:spAutoFit/>
          </a:bodyPr>
          <a:lstStyle/>
          <a:p>
            <a:r>
              <a:rPr lang="zh-CN" altLang="en-US" sz="1400" dirty="0">
                <a:solidFill>
                  <a:schemeClr val="bg2">
                    <a:lumMod val="50000"/>
                  </a:schemeClr>
                </a:solidFill>
                <a:cs typeface="+mn-ea"/>
                <a:sym typeface="+mn-lt"/>
              </a:rPr>
              <a:t>近年来，随着我国逐渐扩大城市化发展，城市内已经出现越来越多的居民社区。每个社区内，居民的年龄阶段参差不齐，不同人群对不同营养的需求也大相径庭，并且，其中部分人群存在无法自行烹饪的情况。零散化的餐厅餐饮，会导致食品安全、餐饮服务无法统一管理，增加居民生活负担的情况发生。</a:t>
            </a:r>
            <a:endParaRPr lang="zh-CN" altLang="en-US" sz="1400" dirty="0">
              <a:solidFill>
                <a:schemeClr val="bg2">
                  <a:lumMod val="50000"/>
                </a:schemeClr>
              </a:solidFill>
              <a:cs typeface="+mn-ea"/>
              <a:sym typeface="+mn-lt"/>
            </a:endParaRPr>
          </a:p>
          <a:p>
            <a:endParaRPr lang="zh-CN" altLang="en-US" sz="1400" dirty="0">
              <a:solidFill>
                <a:schemeClr val="bg2">
                  <a:lumMod val="50000"/>
                </a:schemeClr>
              </a:solidFill>
              <a:cs typeface="+mn-ea"/>
              <a:sym typeface="+mn-lt"/>
            </a:endParaRPr>
          </a:p>
          <a:p>
            <a:endParaRPr lang="zh-CN" altLang="en-US" sz="1400" dirty="0">
              <a:solidFill>
                <a:schemeClr val="bg2">
                  <a:lumMod val="50000"/>
                </a:schemeClr>
              </a:solidFill>
              <a:cs typeface="+mn-ea"/>
              <a:sym typeface="+mn-lt"/>
            </a:endParaRPr>
          </a:p>
          <a:p>
            <a:endParaRPr lang="zh-CN" altLang="en-US" sz="1400" dirty="0">
              <a:solidFill>
                <a:schemeClr val="bg2">
                  <a:lumMod val="50000"/>
                </a:schemeClr>
              </a:solidFill>
              <a:cs typeface="+mn-ea"/>
              <a:sym typeface="+mn-lt"/>
            </a:endParaRPr>
          </a:p>
        </p:txBody>
      </p:sp>
      <p:grpSp>
        <p:nvGrpSpPr>
          <p:cNvPr id="30" name="组合 29"/>
          <p:cNvGrpSpPr/>
          <p:nvPr/>
        </p:nvGrpSpPr>
        <p:grpSpPr>
          <a:xfrm>
            <a:off x="-224465" y="-674213"/>
            <a:ext cx="7210843" cy="7800527"/>
            <a:chOff x="-224465" y="-674213"/>
            <a:chExt cx="7210843" cy="7800527"/>
          </a:xfrm>
        </p:grpSpPr>
        <p:sp>
          <p:nvSpPr>
            <p:cNvPr id="31" name="椭圆 30"/>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3728456" y="2479152"/>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椭圆 32"/>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组合 127"/>
          <p:cNvGrpSpPr/>
          <p:nvPr/>
        </p:nvGrpSpPr>
        <p:grpSpPr>
          <a:xfrm rot="10800000">
            <a:off x="1403381" y="4916694"/>
            <a:ext cx="3185536" cy="374531"/>
            <a:chOff x="7296272" y="2135598"/>
            <a:chExt cx="3185536" cy="374531"/>
          </a:xfrm>
        </p:grpSpPr>
        <p:cxnSp>
          <p:nvCxnSpPr>
            <p:cNvPr id="129" name="直接连接符 128"/>
            <p:cNvCxnSpPr/>
            <p:nvPr/>
          </p:nvCxnSpPr>
          <p:spPr>
            <a:xfrm>
              <a:off x="7721897" y="2135598"/>
              <a:ext cx="2759911" cy="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7296272" y="2135809"/>
              <a:ext cx="461078" cy="37432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7296272" y="2135598"/>
            <a:ext cx="3185536" cy="374531"/>
            <a:chOff x="7296272" y="2135598"/>
            <a:chExt cx="3185536" cy="374531"/>
          </a:xfrm>
        </p:grpSpPr>
        <p:cxnSp>
          <p:nvCxnSpPr>
            <p:cNvPr id="119" name="直接连接符 118"/>
            <p:cNvCxnSpPr/>
            <p:nvPr/>
          </p:nvCxnSpPr>
          <p:spPr>
            <a:xfrm>
              <a:off x="7721897" y="2135598"/>
              <a:ext cx="2759911" cy="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7296272" y="2135809"/>
              <a:ext cx="461078" cy="37432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403380" y="2160194"/>
            <a:ext cx="3317144" cy="325338"/>
            <a:chOff x="1466850" y="2283038"/>
            <a:chExt cx="3317144" cy="325338"/>
          </a:xfrm>
        </p:grpSpPr>
        <p:cxnSp>
          <p:nvCxnSpPr>
            <p:cNvPr id="105" name="直接连接符 104"/>
            <p:cNvCxnSpPr/>
            <p:nvPr/>
          </p:nvCxnSpPr>
          <p:spPr>
            <a:xfrm>
              <a:off x="1466850" y="2283038"/>
              <a:ext cx="2759911" cy="0"/>
            </a:xfrm>
            <a:prstGeom prst="line">
              <a:avLst/>
            </a:prstGeom>
            <a:ln w="25400">
              <a:solidFill>
                <a:srgbClr val="9D9AAB"/>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226761" y="2283038"/>
              <a:ext cx="557233" cy="325338"/>
            </a:xfrm>
            <a:prstGeom prst="line">
              <a:avLst/>
            </a:prstGeom>
            <a:ln w="25400">
              <a:solidFill>
                <a:srgbClr val="9D9AAB"/>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7325884" y="4941291"/>
            <a:ext cx="3317144" cy="325338"/>
            <a:chOff x="7325884" y="4860712"/>
            <a:chExt cx="3317144" cy="325338"/>
          </a:xfrm>
        </p:grpSpPr>
        <p:cxnSp>
          <p:nvCxnSpPr>
            <p:cNvPr id="115" name="直接连接符 114"/>
            <p:cNvCxnSpPr/>
            <p:nvPr/>
          </p:nvCxnSpPr>
          <p:spPr>
            <a:xfrm rot="10800000">
              <a:off x="7883117" y="5186050"/>
              <a:ext cx="2759911" cy="0"/>
            </a:xfrm>
            <a:prstGeom prst="line">
              <a:avLst/>
            </a:prstGeom>
            <a:ln w="25400">
              <a:solidFill>
                <a:srgbClr val="948C89"/>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0800000">
              <a:off x="7325884" y="4860712"/>
              <a:ext cx="557233" cy="325338"/>
            </a:xfrm>
            <a:prstGeom prst="line">
              <a:avLst/>
            </a:prstGeom>
            <a:ln w="25400">
              <a:solidFill>
                <a:srgbClr val="948C89"/>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2621388" cy="597348"/>
              <a:chOff x="234232" y="124119"/>
              <a:chExt cx="2621388" cy="597348"/>
            </a:xfrm>
          </p:grpSpPr>
          <p:sp>
            <p:nvSpPr>
              <p:cNvPr id="9" name="文本框 8"/>
              <p:cNvSpPr txBox="1"/>
              <p:nvPr/>
            </p:nvSpPr>
            <p:spPr>
              <a:xfrm>
                <a:off x="234232" y="124119"/>
                <a:ext cx="2339102" cy="461665"/>
              </a:xfrm>
              <a:prstGeom prst="rect">
                <a:avLst/>
              </a:prstGeom>
              <a:noFill/>
            </p:spPr>
            <p:txBody>
              <a:bodyPr wrap="none" rtlCol="0">
                <a:spAutoFit/>
              </a:bodyPr>
              <a:lstStyle/>
              <a:p>
                <a:r>
                  <a:rPr lang="zh-CN" altLang="en-US" sz="2400" b="1" dirty="0">
                    <a:solidFill>
                      <a:schemeClr val="bg1"/>
                    </a:solidFill>
                    <a:cs typeface="+mn-ea"/>
                    <a:sym typeface="+mn-lt"/>
                  </a:rPr>
                  <a:t>选题背景与意义</a:t>
                </a:r>
                <a:endParaRPr lang="zh-CN" altLang="en-US" sz="2400" b="1" dirty="0">
                  <a:solidFill>
                    <a:schemeClr val="bg1"/>
                  </a:solidFill>
                  <a:cs typeface="+mn-ea"/>
                  <a:sym typeface="+mn-lt"/>
                </a:endParaRPr>
              </a:p>
            </p:txBody>
          </p:sp>
          <p:sp>
            <p:nvSpPr>
              <p:cNvPr id="10" name="文本框 9"/>
              <p:cNvSpPr txBox="1"/>
              <p:nvPr/>
            </p:nvSpPr>
            <p:spPr>
              <a:xfrm>
                <a:off x="234232" y="461665"/>
                <a:ext cx="2621388" cy="259802"/>
              </a:xfrm>
              <a:prstGeom prst="rect">
                <a:avLst/>
              </a:prstGeom>
              <a:noFill/>
            </p:spPr>
            <p:txBody>
              <a:bodyPr wrap="none" rtlCol="0">
                <a:spAutoFit/>
              </a:bodyPr>
              <a:lstStyle/>
              <a:p>
                <a:pPr algn="l"/>
                <a:r>
                  <a:rPr lang="en-US" altLang="zh-CN" sz="1100" dirty="0">
                    <a:solidFill>
                      <a:schemeClr val="bg1"/>
                    </a:solidFill>
                    <a:cs typeface="+mn-ea"/>
                    <a:sym typeface="+mn-lt"/>
                  </a:rPr>
                  <a:t>Background and significance of topic selection</a:t>
                </a:r>
                <a:endParaRPr lang="en-US" altLang="zh-CN" sz="1100" dirty="0">
                  <a:solidFill>
                    <a:schemeClr val="bg1"/>
                  </a:solidFill>
                  <a:cs typeface="+mn-ea"/>
                  <a:sym typeface="+mn-lt"/>
                </a:endParaRPr>
              </a:p>
            </p:txBody>
          </p:sp>
        </p:grpSp>
      </p:grpSp>
      <p:grpSp>
        <p:nvGrpSpPr>
          <p:cNvPr id="103" name="组合 102"/>
          <p:cNvGrpSpPr/>
          <p:nvPr/>
        </p:nvGrpSpPr>
        <p:grpSpPr>
          <a:xfrm>
            <a:off x="4169569" y="1893094"/>
            <a:ext cx="3662362" cy="3662362"/>
            <a:chOff x="4264819" y="1597819"/>
            <a:chExt cx="3662362" cy="3662362"/>
          </a:xfrm>
        </p:grpSpPr>
        <p:grpSp>
          <p:nvGrpSpPr>
            <p:cNvPr id="101" name="组合 100"/>
            <p:cNvGrpSpPr/>
            <p:nvPr/>
          </p:nvGrpSpPr>
          <p:grpSpPr>
            <a:xfrm>
              <a:off x="4264819" y="1597819"/>
              <a:ext cx="3662362" cy="3662362"/>
              <a:chOff x="4264819" y="1597819"/>
              <a:chExt cx="3662362" cy="3662362"/>
            </a:xfrm>
          </p:grpSpPr>
          <p:sp>
            <p:nvSpPr>
              <p:cNvPr id="95" name="任意多边形: 形状 94"/>
              <p:cNvSpPr/>
              <p:nvPr/>
            </p:nvSpPr>
            <p:spPr>
              <a:xfrm>
                <a:off x="4943475" y="2276475"/>
                <a:ext cx="2305050" cy="2305050"/>
              </a:xfrm>
              <a:custGeom>
                <a:avLst/>
                <a:gdLst>
                  <a:gd name="connsiteX0" fmla="*/ 1152525 w 2305050"/>
                  <a:gd name="connsiteY0" fmla="*/ 0 h 2305050"/>
                  <a:gd name="connsiteX1" fmla="*/ 2305050 w 2305050"/>
                  <a:gd name="connsiteY1" fmla="*/ 1152525 h 2305050"/>
                  <a:gd name="connsiteX2" fmla="*/ 1152525 w 2305050"/>
                  <a:gd name="connsiteY2" fmla="*/ 2305050 h 2305050"/>
                  <a:gd name="connsiteX3" fmla="*/ 0 w 2305050"/>
                  <a:gd name="connsiteY3" fmla="*/ 1152525 h 2305050"/>
                  <a:gd name="connsiteX4" fmla="*/ 1152525 w 2305050"/>
                  <a:gd name="connsiteY4" fmla="*/ 0 h 230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050" h="2305050">
                    <a:moveTo>
                      <a:pt x="1152525" y="0"/>
                    </a:moveTo>
                    <a:cubicBezTo>
                      <a:pt x="1789047" y="0"/>
                      <a:pt x="2305050" y="516003"/>
                      <a:pt x="2305050" y="1152525"/>
                    </a:cubicBezTo>
                    <a:cubicBezTo>
                      <a:pt x="2305050" y="1789047"/>
                      <a:pt x="1789047" y="2305050"/>
                      <a:pt x="1152525" y="2305050"/>
                    </a:cubicBezTo>
                    <a:cubicBezTo>
                      <a:pt x="516003" y="2305050"/>
                      <a:pt x="0" y="1789047"/>
                      <a:pt x="0" y="1152525"/>
                    </a:cubicBezTo>
                    <a:cubicBezTo>
                      <a:pt x="0" y="516003"/>
                      <a:pt x="516003" y="0"/>
                      <a:pt x="11525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3600" b="1" dirty="0">
                    <a:solidFill>
                      <a:schemeClr val="bg2">
                        <a:lumMod val="50000"/>
                      </a:schemeClr>
                    </a:solidFill>
                    <a:cs typeface="+mn-ea"/>
                    <a:sym typeface="+mn-lt"/>
                  </a:rPr>
                  <a:t>意义</a:t>
                </a:r>
                <a:endParaRPr lang="zh-CN" altLang="en-US" sz="3600" b="1" dirty="0">
                  <a:solidFill>
                    <a:schemeClr val="bg2">
                      <a:lumMod val="50000"/>
                    </a:schemeClr>
                  </a:solidFill>
                  <a:cs typeface="+mn-ea"/>
                  <a:sym typeface="+mn-lt"/>
                </a:endParaRPr>
              </a:p>
            </p:txBody>
          </p:sp>
          <p:sp>
            <p:nvSpPr>
              <p:cNvPr id="99" name="任意多边形: 形状 98"/>
              <p:cNvSpPr/>
              <p:nvPr/>
            </p:nvSpPr>
            <p:spPr>
              <a:xfrm>
                <a:off x="6096000" y="3089672"/>
                <a:ext cx="1831181" cy="2170509"/>
              </a:xfrm>
              <a:custGeom>
                <a:avLst/>
                <a:gdLst>
                  <a:gd name="connsiteX0" fmla="*/ 1491853 w 1831181"/>
                  <a:gd name="connsiteY0" fmla="*/ 0 h 2170509"/>
                  <a:gd name="connsiteX1" fmla="*/ 1831181 w 1831181"/>
                  <a:gd name="connsiteY1" fmla="*/ 339328 h 2170509"/>
                  <a:gd name="connsiteX2" fmla="*/ 0 w 1831181"/>
                  <a:gd name="connsiteY2" fmla="*/ 2170509 h 2170509"/>
                  <a:gd name="connsiteX3" fmla="*/ 339328 w 1831181"/>
                  <a:gd name="connsiteY3" fmla="*/ 1831181 h 2170509"/>
                  <a:gd name="connsiteX4" fmla="*/ 0 w 1831181"/>
                  <a:gd name="connsiteY4" fmla="*/ 1491853 h 2170509"/>
                  <a:gd name="connsiteX5" fmla="*/ 1152525 w 1831181"/>
                  <a:gd name="connsiteY5" fmla="*/ 339328 h 2170509"/>
                  <a:gd name="connsiteX6" fmla="*/ 1491853 w 1831181"/>
                  <a:gd name="connsiteY6" fmla="*/ 0 h 217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181" h="2170509">
                    <a:moveTo>
                      <a:pt x="1491853" y="0"/>
                    </a:moveTo>
                    <a:cubicBezTo>
                      <a:pt x="1679259" y="0"/>
                      <a:pt x="1831181" y="151922"/>
                      <a:pt x="1831181" y="339328"/>
                    </a:cubicBezTo>
                    <a:cubicBezTo>
                      <a:pt x="1831181" y="1350661"/>
                      <a:pt x="1011333" y="2170509"/>
                      <a:pt x="0" y="2170509"/>
                    </a:cubicBezTo>
                    <a:cubicBezTo>
                      <a:pt x="187406" y="2170509"/>
                      <a:pt x="339328" y="2018587"/>
                      <a:pt x="339328" y="1831181"/>
                    </a:cubicBezTo>
                    <a:cubicBezTo>
                      <a:pt x="339328" y="1643775"/>
                      <a:pt x="187406" y="1491853"/>
                      <a:pt x="0" y="1491853"/>
                    </a:cubicBezTo>
                    <a:cubicBezTo>
                      <a:pt x="636522" y="1491853"/>
                      <a:pt x="1152525" y="975850"/>
                      <a:pt x="1152525" y="339328"/>
                    </a:cubicBezTo>
                    <a:cubicBezTo>
                      <a:pt x="1152525" y="151922"/>
                      <a:pt x="1304447" y="0"/>
                      <a:pt x="1491853" y="0"/>
                    </a:cubicBezTo>
                    <a:close/>
                  </a:path>
                </a:pathLst>
              </a:custGeom>
              <a:solidFill>
                <a:srgbClr val="948C89"/>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0" name="任意多边形: 形状 99"/>
              <p:cNvSpPr/>
              <p:nvPr/>
            </p:nvSpPr>
            <p:spPr>
              <a:xfrm>
                <a:off x="4264819" y="3429000"/>
                <a:ext cx="2170509" cy="1831181"/>
              </a:xfrm>
              <a:custGeom>
                <a:avLst/>
                <a:gdLst>
                  <a:gd name="connsiteX0" fmla="*/ 0 w 2170509"/>
                  <a:gd name="connsiteY0" fmla="*/ 0 h 1831181"/>
                  <a:gd name="connsiteX1" fmla="*/ 339328 w 2170509"/>
                  <a:gd name="connsiteY1" fmla="*/ 339328 h 1831181"/>
                  <a:gd name="connsiteX2" fmla="*/ 678656 w 2170509"/>
                  <a:gd name="connsiteY2" fmla="*/ 0 h 1831181"/>
                  <a:gd name="connsiteX3" fmla="*/ 1831181 w 2170509"/>
                  <a:gd name="connsiteY3" fmla="*/ 1152525 h 1831181"/>
                  <a:gd name="connsiteX4" fmla="*/ 2170509 w 2170509"/>
                  <a:gd name="connsiteY4" fmla="*/ 1491853 h 1831181"/>
                  <a:gd name="connsiteX5" fmla="*/ 1831181 w 2170509"/>
                  <a:gd name="connsiteY5" fmla="*/ 1831181 h 1831181"/>
                  <a:gd name="connsiteX6" fmla="*/ 0 w 2170509"/>
                  <a:gd name="connsiteY6" fmla="*/ 0 h 183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0509" h="1831181">
                    <a:moveTo>
                      <a:pt x="0" y="0"/>
                    </a:moveTo>
                    <a:cubicBezTo>
                      <a:pt x="0" y="187406"/>
                      <a:pt x="151922" y="339328"/>
                      <a:pt x="339328" y="339328"/>
                    </a:cubicBezTo>
                    <a:cubicBezTo>
                      <a:pt x="526734" y="339328"/>
                      <a:pt x="678656" y="187406"/>
                      <a:pt x="678656" y="0"/>
                    </a:cubicBezTo>
                    <a:cubicBezTo>
                      <a:pt x="678656" y="636522"/>
                      <a:pt x="1194659" y="1152525"/>
                      <a:pt x="1831181" y="1152525"/>
                    </a:cubicBezTo>
                    <a:cubicBezTo>
                      <a:pt x="2018587" y="1152525"/>
                      <a:pt x="2170509" y="1304447"/>
                      <a:pt x="2170509" y="1491853"/>
                    </a:cubicBezTo>
                    <a:cubicBezTo>
                      <a:pt x="2170509" y="1679259"/>
                      <a:pt x="2018587" y="1831181"/>
                      <a:pt x="1831181" y="1831181"/>
                    </a:cubicBezTo>
                    <a:cubicBezTo>
                      <a:pt x="819848" y="1831181"/>
                      <a:pt x="0" y="1011333"/>
                      <a:pt x="0" y="0"/>
                    </a:cubicBezTo>
                    <a:close/>
                  </a:path>
                </a:pathLst>
              </a:custGeom>
              <a:solidFill>
                <a:srgbClr val="E6E1DF"/>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98" name="任意多边形: 形状 97"/>
              <p:cNvSpPr/>
              <p:nvPr/>
            </p:nvSpPr>
            <p:spPr>
              <a:xfrm>
                <a:off x="5756672" y="1597819"/>
                <a:ext cx="2170509" cy="1831181"/>
              </a:xfrm>
              <a:custGeom>
                <a:avLst/>
                <a:gdLst>
                  <a:gd name="connsiteX0" fmla="*/ 339328 w 2170509"/>
                  <a:gd name="connsiteY0" fmla="*/ 0 h 1831181"/>
                  <a:gd name="connsiteX1" fmla="*/ 2170509 w 2170509"/>
                  <a:gd name="connsiteY1" fmla="*/ 1831181 h 1831181"/>
                  <a:gd name="connsiteX2" fmla="*/ 1831181 w 2170509"/>
                  <a:gd name="connsiteY2" fmla="*/ 1491853 h 1831181"/>
                  <a:gd name="connsiteX3" fmla="*/ 1491853 w 2170509"/>
                  <a:gd name="connsiteY3" fmla="*/ 1831181 h 1831181"/>
                  <a:gd name="connsiteX4" fmla="*/ 339328 w 2170509"/>
                  <a:gd name="connsiteY4" fmla="*/ 678656 h 1831181"/>
                  <a:gd name="connsiteX5" fmla="*/ 0 w 2170509"/>
                  <a:gd name="connsiteY5" fmla="*/ 339328 h 1831181"/>
                  <a:gd name="connsiteX6" fmla="*/ 339328 w 2170509"/>
                  <a:gd name="connsiteY6" fmla="*/ 0 h 183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0509" h="1831181">
                    <a:moveTo>
                      <a:pt x="339328" y="0"/>
                    </a:moveTo>
                    <a:cubicBezTo>
                      <a:pt x="1350661" y="0"/>
                      <a:pt x="2170509" y="819848"/>
                      <a:pt x="2170509" y="1831181"/>
                    </a:cubicBezTo>
                    <a:cubicBezTo>
                      <a:pt x="2170509" y="1643775"/>
                      <a:pt x="2018587" y="1491853"/>
                      <a:pt x="1831181" y="1491853"/>
                    </a:cubicBezTo>
                    <a:cubicBezTo>
                      <a:pt x="1643775" y="1491853"/>
                      <a:pt x="1491853" y="1643775"/>
                      <a:pt x="1491853" y="1831181"/>
                    </a:cubicBezTo>
                    <a:cubicBezTo>
                      <a:pt x="1491853" y="1194659"/>
                      <a:pt x="975850" y="678656"/>
                      <a:pt x="339328" y="678656"/>
                    </a:cubicBezTo>
                    <a:cubicBezTo>
                      <a:pt x="151922" y="678656"/>
                      <a:pt x="0" y="526734"/>
                      <a:pt x="0" y="339328"/>
                    </a:cubicBezTo>
                    <a:cubicBezTo>
                      <a:pt x="0" y="151922"/>
                      <a:pt x="151922" y="0"/>
                      <a:pt x="339328" y="0"/>
                    </a:cubicBezTo>
                    <a:close/>
                  </a:path>
                </a:pathLst>
              </a:custGeom>
              <a:solidFill>
                <a:srgbClr val="D7CFCD"/>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97" name="任意多边形: 形状 96"/>
              <p:cNvSpPr/>
              <p:nvPr/>
            </p:nvSpPr>
            <p:spPr>
              <a:xfrm>
                <a:off x="4264819" y="1597819"/>
                <a:ext cx="1831181" cy="2170509"/>
              </a:xfrm>
              <a:custGeom>
                <a:avLst/>
                <a:gdLst>
                  <a:gd name="connsiteX0" fmla="*/ 1831181 w 1831181"/>
                  <a:gd name="connsiteY0" fmla="*/ 0 h 2170509"/>
                  <a:gd name="connsiteX1" fmla="*/ 1491853 w 1831181"/>
                  <a:gd name="connsiteY1" fmla="*/ 339328 h 2170509"/>
                  <a:gd name="connsiteX2" fmla="*/ 1831181 w 1831181"/>
                  <a:gd name="connsiteY2" fmla="*/ 678656 h 2170509"/>
                  <a:gd name="connsiteX3" fmla="*/ 678656 w 1831181"/>
                  <a:gd name="connsiteY3" fmla="*/ 1831181 h 2170509"/>
                  <a:gd name="connsiteX4" fmla="*/ 339328 w 1831181"/>
                  <a:gd name="connsiteY4" fmla="*/ 2170509 h 2170509"/>
                  <a:gd name="connsiteX5" fmla="*/ 0 w 1831181"/>
                  <a:gd name="connsiteY5" fmla="*/ 1831181 h 2170509"/>
                  <a:gd name="connsiteX6" fmla="*/ 1831181 w 1831181"/>
                  <a:gd name="connsiteY6" fmla="*/ 0 h 217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181" h="2170509">
                    <a:moveTo>
                      <a:pt x="1831181" y="0"/>
                    </a:moveTo>
                    <a:cubicBezTo>
                      <a:pt x="1643775" y="0"/>
                      <a:pt x="1491853" y="151922"/>
                      <a:pt x="1491853" y="339328"/>
                    </a:cubicBezTo>
                    <a:cubicBezTo>
                      <a:pt x="1491853" y="526734"/>
                      <a:pt x="1643775" y="678656"/>
                      <a:pt x="1831181" y="678656"/>
                    </a:cubicBezTo>
                    <a:cubicBezTo>
                      <a:pt x="1194659" y="678656"/>
                      <a:pt x="678656" y="1194659"/>
                      <a:pt x="678656" y="1831181"/>
                    </a:cubicBezTo>
                    <a:cubicBezTo>
                      <a:pt x="678656" y="2018587"/>
                      <a:pt x="526734" y="2170509"/>
                      <a:pt x="339328" y="2170509"/>
                    </a:cubicBezTo>
                    <a:cubicBezTo>
                      <a:pt x="151922" y="2170509"/>
                      <a:pt x="0" y="2018587"/>
                      <a:pt x="0" y="1831181"/>
                    </a:cubicBezTo>
                    <a:cubicBezTo>
                      <a:pt x="0" y="819848"/>
                      <a:pt x="819848" y="0"/>
                      <a:pt x="1831181" y="0"/>
                    </a:cubicBezTo>
                    <a:close/>
                  </a:path>
                </a:pathLst>
              </a:custGeom>
              <a:solidFill>
                <a:srgbClr val="9D9AAB"/>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102" name="圆: 空心 101"/>
            <p:cNvSpPr/>
            <p:nvPr/>
          </p:nvSpPr>
          <p:spPr>
            <a:xfrm>
              <a:off x="5155101" y="2488101"/>
              <a:ext cx="1881797" cy="1881797"/>
            </a:xfrm>
            <a:prstGeom prst="donut">
              <a:avLst>
                <a:gd name="adj" fmla="val 2533"/>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31" name="文本框 130"/>
          <p:cNvSpPr txBox="1"/>
          <p:nvPr/>
        </p:nvSpPr>
        <p:spPr>
          <a:xfrm>
            <a:off x="1392632" y="1698529"/>
            <a:ext cx="1723549" cy="461665"/>
          </a:xfrm>
          <a:prstGeom prst="rect">
            <a:avLst/>
          </a:prstGeom>
          <a:noFill/>
        </p:spPr>
        <p:txBody>
          <a:bodyPr wrap="none" rtlCol="0">
            <a:spAutoFit/>
          </a:bodyPr>
          <a:lstStyle/>
          <a:p>
            <a:r>
              <a:rPr lang="zh-CN" altLang="en-US" sz="2400" b="1" dirty="0">
                <a:solidFill>
                  <a:srgbClr val="9D9AAB"/>
                </a:solidFill>
                <a:cs typeface="+mn-ea"/>
                <a:sym typeface="+mn-lt"/>
              </a:rPr>
              <a:t>选题的意义</a:t>
            </a:r>
            <a:endParaRPr lang="zh-CN" altLang="en-US" sz="2400" b="1" dirty="0">
              <a:solidFill>
                <a:srgbClr val="9D9AAB"/>
              </a:solidFill>
              <a:cs typeface="+mn-ea"/>
              <a:sym typeface="+mn-lt"/>
            </a:endParaRPr>
          </a:p>
        </p:txBody>
      </p:sp>
      <p:sp>
        <p:nvSpPr>
          <p:cNvPr id="132" name="文本框 131"/>
          <p:cNvSpPr txBox="1"/>
          <p:nvPr/>
        </p:nvSpPr>
        <p:spPr>
          <a:xfrm>
            <a:off x="7911054" y="1673723"/>
            <a:ext cx="1723549" cy="461665"/>
          </a:xfrm>
          <a:prstGeom prst="rect">
            <a:avLst/>
          </a:prstGeom>
          <a:noFill/>
        </p:spPr>
        <p:txBody>
          <a:bodyPr wrap="none" rtlCol="0">
            <a:spAutoFit/>
          </a:bodyPr>
          <a:lstStyle/>
          <a:p>
            <a:r>
              <a:rPr lang="zh-CN" altLang="en-US" sz="2400" b="1" dirty="0">
                <a:solidFill>
                  <a:srgbClr val="D7CFCD"/>
                </a:solidFill>
                <a:cs typeface="+mn-ea"/>
                <a:sym typeface="+mn-lt"/>
              </a:rPr>
              <a:t>选题的意义</a:t>
            </a:r>
            <a:endParaRPr lang="zh-CN" altLang="en-US" sz="2400" b="1" dirty="0">
              <a:solidFill>
                <a:srgbClr val="D7CFCD"/>
              </a:solidFill>
              <a:cs typeface="+mn-ea"/>
              <a:sym typeface="+mn-lt"/>
            </a:endParaRPr>
          </a:p>
        </p:txBody>
      </p:sp>
      <p:sp>
        <p:nvSpPr>
          <p:cNvPr id="133" name="文本框 132"/>
          <p:cNvSpPr txBox="1"/>
          <p:nvPr/>
        </p:nvSpPr>
        <p:spPr>
          <a:xfrm>
            <a:off x="7911054" y="4829455"/>
            <a:ext cx="1723549" cy="461665"/>
          </a:xfrm>
          <a:prstGeom prst="rect">
            <a:avLst/>
          </a:prstGeom>
          <a:noFill/>
        </p:spPr>
        <p:txBody>
          <a:bodyPr wrap="none" rtlCol="0">
            <a:spAutoFit/>
          </a:bodyPr>
          <a:lstStyle/>
          <a:p>
            <a:r>
              <a:rPr lang="zh-CN" altLang="en-US" sz="2400" b="1" dirty="0">
                <a:solidFill>
                  <a:srgbClr val="948C89"/>
                </a:solidFill>
                <a:cs typeface="+mn-ea"/>
                <a:sym typeface="+mn-lt"/>
              </a:rPr>
              <a:t>选题的意义</a:t>
            </a:r>
            <a:endParaRPr lang="zh-CN" altLang="en-US" sz="2400" b="1" dirty="0">
              <a:solidFill>
                <a:srgbClr val="948C89"/>
              </a:solidFill>
              <a:cs typeface="+mn-ea"/>
              <a:sym typeface="+mn-lt"/>
            </a:endParaRPr>
          </a:p>
        </p:txBody>
      </p:sp>
      <p:sp>
        <p:nvSpPr>
          <p:cNvPr id="134" name="文本框 133"/>
          <p:cNvSpPr txBox="1"/>
          <p:nvPr/>
        </p:nvSpPr>
        <p:spPr>
          <a:xfrm>
            <a:off x="1392632" y="4829455"/>
            <a:ext cx="1723549" cy="461665"/>
          </a:xfrm>
          <a:prstGeom prst="rect">
            <a:avLst/>
          </a:prstGeom>
          <a:noFill/>
        </p:spPr>
        <p:txBody>
          <a:bodyPr wrap="none" rtlCol="0">
            <a:spAutoFit/>
          </a:bodyPr>
          <a:lstStyle/>
          <a:p>
            <a:r>
              <a:rPr lang="zh-CN" altLang="en-US" sz="2400" b="1" dirty="0">
                <a:solidFill>
                  <a:srgbClr val="CCC2BE"/>
                </a:solidFill>
                <a:cs typeface="+mn-ea"/>
                <a:sym typeface="+mn-lt"/>
              </a:rPr>
              <a:t>选题的意义</a:t>
            </a:r>
            <a:endParaRPr lang="zh-CN" altLang="en-US" sz="2400" b="1" dirty="0">
              <a:solidFill>
                <a:srgbClr val="CCC2BE"/>
              </a:solidFill>
              <a:cs typeface="+mn-ea"/>
              <a:sym typeface="+mn-lt"/>
            </a:endParaRPr>
          </a:p>
        </p:txBody>
      </p:sp>
      <p:sp>
        <p:nvSpPr>
          <p:cNvPr id="135" name="文本框 134"/>
          <p:cNvSpPr txBox="1"/>
          <p:nvPr/>
        </p:nvSpPr>
        <p:spPr>
          <a:xfrm>
            <a:off x="1324256" y="2330789"/>
            <a:ext cx="2759912" cy="937260"/>
          </a:xfrm>
          <a:prstGeom prst="rect">
            <a:avLst/>
          </a:prstGeom>
          <a:noFill/>
        </p:spPr>
        <p:txBody>
          <a:bodyPr wrap="square" rtlCol="0">
            <a:spAutoFit/>
          </a:bodyPr>
          <a:lstStyle/>
          <a:p>
            <a:r>
              <a:rPr lang="zh-CN" altLang="en-US" sz="1100" dirty="0">
                <a:solidFill>
                  <a:schemeClr val="bg2">
                    <a:lumMod val="50000"/>
                  </a:schemeClr>
                </a:solidFill>
                <a:cs typeface="+mn-ea"/>
                <a:sym typeface="+mn-lt"/>
              </a:rPr>
              <a:t>社区食堂系统在于解决社区居民用餐方面的问题，特别是针对那些有特殊营养需求或者无法自行烹饪的人群。</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6" name="文本框 135"/>
          <p:cNvSpPr txBox="1"/>
          <p:nvPr/>
        </p:nvSpPr>
        <p:spPr>
          <a:xfrm>
            <a:off x="1324256" y="5550580"/>
            <a:ext cx="2759912" cy="937260"/>
          </a:xfrm>
          <a:prstGeom prst="rect">
            <a:avLst/>
          </a:prstGeom>
          <a:noFill/>
        </p:spPr>
        <p:txBody>
          <a:bodyPr wrap="square" rtlCol="0">
            <a:spAutoFit/>
          </a:bodyPr>
          <a:lstStyle/>
          <a:p>
            <a:r>
              <a:rPr lang="zh-CN" altLang="en-US" sz="1100" dirty="0">
                <a:solidFill>
                  <a:schemeClr val="bg2">
                    <a:lumMod val="50000"/>
                  </a:schemeClr>
                </a:solidFill>
                <a:cs typeface="+mn-ea"/>
                <a:sym typeface="+mn-lt"/>
              </a:rPr>
              <a:t>在一些社区中，社区食堂系统也可以成为一种社区活动的场所，促进社区建设和凝聚力方面具有重大意义。</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7" name="文本框 136"/>
          <p:cNvSpPr txBox="1"/>
          <p:nvPr/>
        </p:nvSpPr>
        <p:spPr>
          <a:xfrm>
            <a:off x="7831931" y="5551073"/>
            <a:ext cx="2759912" cy="937260"/>
          </a:xfrm>
          <a:prstGeom prst="rect">
            <a:avLst/>
          </a:prstGeom>
          <a:noFill/>
        </p:spPr>
        <p:txBody>
          <a:bodyPr wrap="square" rtlCol="0">
            <a:spAutoFit/>
          </a:bodyPr>
          <a:lstStyle/>
          <a:p>
            <a:r>
              <a:rPr lang="zh-CN" altLang="en-US" sz="1100" dirty="0">
                <a:solidFill>
                  <a:schemeClr val="bg2">
                    <a:lumMod val="50000"/>
                  </a:schemeClr>
                </a:solidFill>
                <a:cs typeface="+mn-ea"/>
                <a:sym typeface="+mn-lt"/>
              </a:rPr>
              <a:t>这样的系统有助于改善社区居民的饮食结构，提高居民的生活质量，同时也能促进社区居民之间的交流与互助。</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8" name="文本框 137"/>
          <p:cNvSpPr txBox="1"/>
          <p:nvPr/>
        </p:nvSpPr>
        <p:spPr>
          <a:xfrm>
            <a:off x="7910872" y="2330789"/>
            <a:ext cx="2759912" cy="768350"/>
          </a:xfrm>
          <a:prstGeom prst="rect">
            <a:avLst/>
          </a:prstGeom>
          <a:noFill/>
        </p:spPr>
        <p:txBody>
          <a:bodyPr wrap="square" rtlCol="0">
            <a:spAutoFit/>
          </a:bodyPr>
          <a:lstStyle/>
          <a:p>
            <a:r>
              <a:rPr lang="zh-CN" altLang="en-US" sz="1100" dirty="0">
                <a:solidFill>
                  <a:schemeClr val="bg2">
                    <a:lumMod val="50000"/>
                  </a:schemeClr>
                </a:solidFill>
                <a:cs typeface="+mn-ea"/>
                <a:sym typeface="+mn-lt"/>
              </a:rPr>
              <a:t>社区食堂系统提供了一个集中的用餐场所，为居民提供健康、营养均衡的餐饮服务。</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9" name="文本框 138"/>
          <p:cNvSpPr txBox="1"/>
          <p:nvPr/>
        </p:nvSpPr>
        <p:spPr>
          <a:xfrm>
            <a:off x="4673517" y="2424997"/>
            <a:ext cx="527709" cy="461665"/>
          </a:xfrm>
          <a:prstGeom prst="rect">
            <a:avLst/>
          </a:prstGeom>
          <a:noFill/>
        </p:spPr>
        <p:txBody>
          <a:bodyPr wrap="none" rtlCol="0">
            <a:spAutoFit/>
          </a:bodyPr>
          <a:lstStyle/>
          <a:p>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sp>
        <p:nvSpPr>
          <p:cNvPr id="140" name="文本框 139"/>
          <p:cNvSpPr txBox="1"/>
          <p:nvPr/>
        </p:nvSpPr>
        <p:spPr>
          <a:xfrm>
            <a:off x="6795503" y="2412347"/>
            <a:ext cx="527709" cy="461665"/>
          </a:xfrm>
          <a:prstGeom prst="rect">
            <a:avLst/>
          </a:prstGeom>
          <a:noFill/>
        </p:spPr>
        <p:txBody>
          <a:bodyPr wrap="none" rtlCol="0">
            <a:spAutoFit/>
          </a:bodyPr>
          <a:lstStyle/>
          <a:p>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141" name="文本框 140"/>
          <p:cNvSpPr txBox="1"/>
          <p:nvPr/>
        </p:nvSpPr>
        <p:spPr>
          <a:xfrm>
            <a:off x="4668040" y="4511921"/>
            <a:ext cx="527709" cy="461665"/>
          </a:xfrm>
          <a:prstGeom prst="rect">
            <a:avLst/>
          </a:prstGeom>
          <a:noFill/>
        </p:spPr>
        <p:txBody>
          <a:bodyPr wrap="none" rtlCol="0">
            <a:spAutoFit/>
          </a:bodyPr>
          <a:lstStyle/>
          <a:p>
            <a:r>
              <a:rPr lang="en-US" altLang="zh-CN" sz="2400" b="1" dirty="0">
                <a:solidFill>
                  <a:schemeClr val="bg1"/>
                </a:solidFill>
                <a:cs typeface="+mn-ea"/>
                <a:sym typeface="+mn-lt"/>
              </a:rPr>
              <a:t>04</a:t>
            </a:r>
            <a:endParaRPr lang="zh-CN" altLang="en-US" sz="2400" b="1" dirty="0">
              <a:solidFill>
                <a:schemeClr val="bg1"/>
              </a:solidFill>
              <a:cs typeface="+mn-ea"/>
              <a:sym typeface="+mn-lt"/>
            </a:endParaRPr>
          </a:p>
        </p:txBody>
      </p:sp>
      <p:sp>
        <p:nvSpPr>
          <p:cNvPr id="142" name="文本框 141"/>
          <p:cNvSpPr txBox="1"/>
          <p:nvPr/>
        </p:nvSpPr>
        <p:spPr>
          <a:xfrm>
            <a:off x="6853460" y="4434340"/>
            <a:ext cx="527709" cy="461665"/>
          </a:xfrm>
          <a:prstGeom prst="rect">
            <a:avLst/>
          </a:prstGeom>
          <a:noFill/>
        </p:spPr>
        <p:txBody>
          <a:bodyPr wrap="none" rtlCol="0">
            <a:spAutoFit/>
          </a:bodyPr>
          <a:lstStyle/>
          <a:p>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6" name="组合 15"/>
          <p:cNvGrpSpPr/>
          <p:nvPr/>
        </p:nvGrpSpPr>
        <p:grpSpPr>
          <a:xfrm>
            <a:off x="4449526" y="2198325"/>
            <a:ext cx="1051670" cy="1038425"/>
            <a:chOff x="4003103" y="1620496"/>
            <a:chExt cx="1051670" cy="1038425"/>
          </a:xfrm>
        </p:grpSpPr>
        <p:sp>
          <p:nvSpPr>
            <p:cNvPr id="11" name="文本框 10"/>
            <p:cNvSpPr txBox="1"/>
            <p:nvPr/>
          </p:nvSpPr>
          <p:spPr>
            <a:xfrm>
              <a:off x="40031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02</a:t>
              </a:r>
              <a:endParaRPr lang="zh-CN" altLang="en-US" sz="5400" b="1" dirty="0">
                <a:solidFill>
                  <a:srgbClr val="948C89"/>
                </a:solidFill>
                <a:cs typeface="+mn-ea"/>
                <a:sym typeface="+mn-lt"/>
              </a:endParaRPr>
            </a:p>
          </p:txBody>
        </p:sp>
        <p:sp>
          <p:nvSpPr>
            <p:cNvPr id="12" name="文本框 11"/>
            <p:cNvSpPr txBox="1"/>
            <p:nvPr/>
          </p:nvSpPr>
          <p:spPr>
            <a:xfrm>
              <a:off x="4023722" y="2289589"/>
              <a:ext cx="1031051" cy="369332"/>
            </a:xfrm>
            <a:prstGeom prst="rect">
              <a:avLst/>
            </a:prstGeom>
            <a:noFill/>
          </p:spPr>
          <p:txBody>
            <a:bodyPr wrap="none" rtlCol="0">
              <a:spAutoFit/>
            </a:bodyPr>
            <a:lstStyle/>
            <a:p>
              <a:r>
                <a:rPr lang="en-US" altLang="zh-CN" dirty="0">
                  <a:solidFill>
                    <a:srgbClr val="948C89"/>
                  </a:solidFill>
                  <a:cs typeface="+mn-ea"/>
                  <a:sym typeface="+mn-lt"/>
                </a:rPr>
                <a:t>Part two</a:t>
              </a:r>
              <a:endParaRPr lang="zh-CN" altLang="en-US" dirty="0">
                <a:solidFill>
                  <a:srgbClr val="948C89"/>
                </a:solidFill>
                <a:cs typeface="+mn-ea"/>
                <a:sym typeface="+mn-lt"/>
              </a:endParaRPr>
            </a:p>
          </p:txBody>
        </p:sp>
      </p:grpSp>
      <p:grpSp>
        <p:nvGrpSpPr>
          <p:cNvPr id="13" name="组合 12"/>
          <p:cNvGrpSpPr/>
          <p:nvPr/>
        </p:nvGrpSpPr>
        <p:grpSpPr>
          <a:xfrm>
            <a:off x="2900741" y="3205973"/>
            <a:ext cx="4314001" cy="983476"/>
            <a:chOff x="5494532" y="695627"/>
            <a:chExt cx="4314001" cy="983476"/>
          </a:xfrm>
        </p:grpSpPr>
        <p:sp>
          <p:nvSpPr>
            <p:cNvPr id="14" name="文本框 13"/>
            <p:cNvSpPr txBox="1"/>
            <p:nvPr/>
          </p:nvSpPr>
          <p:spPr>
            <a:xfrm>
              <a:off x="5494532" y="695627"/>
              <a:ext cx="4314001" cy="707886"/>
            </a:xfrm>
            <a:prstGeom prst="rect">
              <a:avLst/>
            </a:prstGeom>
            <a:noFill/>
          </p:spPr>
          <p:txBody>
            <a:bodyPr wrap="none" rtlCol="0">
              <a:spAutoFit/>
            </a:bodyPr>
            <a:lstStyle/>
            <a:p>
              <a:r>
                <a:rPr lang="zh-CN" altLang="en-US" sz="4000" b="1" spc="600" dirty="0">
                  <a:solidFill>
                    <a:srgbClr val="9D9AAB"/>
                  </a:solidFill>
                  <a:cs typeface="+mn-ea"/>
                  <a:sym typeface="+mn-lt"/>
                </a:rPr>
                <a:t>研究方法及内容</a:t>
              </a:r>
              <a:endParaRPr lang="zh-CN" altLang="en-US" sz="4000" b="1" spc="600" dirty="0">
                <a:solidFill>
                  <a:srgbClr val="9D9AAB"/>
                </a:solidFill>
                <a:cs typeface="+mn-ea"/>
                <a:sym typeface="+mn-lt"/>
              </a:endParaRPr>
            </a:p>
          </p:txBody>
        </p:sp>
        <p:sp>
          <p:nvSpPr>
            <p:cNvPr id="15" name="文本框 14"/>
            <p:cNvSpPr txBox="1"/>
            <p:nvPr/>
          </p:nvSpPr>
          <p:spPr>
            <a:xfrm>
              <a:off x="6371647" y="1403513"/>
              <a:ext cx="2297430" cy="275590"/>
            </a:xfrm>
            <a:prstGeom prst="rect">
              <a:avLst/>
            </a:prstGeom>
            <a:noFill/>
          </p:spPr>
          <p:txBody>
            <a:bodyPr wrap="none" rtlCol="0">
              <a:spAutoFit/>
            </a:bodyPr>
            <a:lstStyle/>
            <a:p>
              <a:pPr algn="l"/>
              <a:r>
                <a:rPr lang="en-US" altLang="zh-CN" sz="1200" dirty="0">
                  <a:solidFill>
                    <a:srgbClr val="9D9AAB"/>
                  </a:solidFill>
                  <a:cs typeface="+mn-ea"/>
                  <a:sym typeface="+mn-lt"/>
                </a:rPr>
                <a:t>Research methods and content</a:t>
              </a:r>
              <a:endParaRPr lang="zh-CN" altLang="en-US" sz="1200" dirty="0">
                <a:solidFill>
                  <a:srgbClr val="9D9AAB"/>
                </a:solidFill>
                <a:cs typeface="+mn-ea"/>
                <a:sym typeface="+mn-lt"/>
              </a:endParaRPr>
            </a:p>
          </p:txBody>
        </p:sp>
      </p:grpSp>
      <p:grpSp>
        <p:nvGrpSpPr>
          <p:cNvPr id="21" name="组合 20"/>
          <p:cNvGrpSpPr/>
          <p:nvPr/>
        </p:nvGrpSpPr>
        <p:grpSpPr>
          <a:xfrm>
            <a:off x="-216978" y="-681051"/>
            <a:ext cx="7602434" cy="7800527"/>
            <a:chOff x="-224465" y="-674213"/>
            <a:chExt cx="7602434"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4231558" y="2088999"/>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4465" y="-674213"/>
            <a:ext cx="7210843" cy="7800527"/>
            <a:chOff x="-224465" y="-674213"/>
            <a:chExt cx="7210843" cy="7800527"/>
          </a:xfrm>
        </p:grpSpPr>
        <p:sp>
          <p:nvSpPr>
            <p:cNvPr id="3" name="椭圆 2"/>
            <p:cNvSpPr/>
            <p:nvPr/>
          </p:nvSpPr>
          <p:spPr>
            <a:xfrm>
              <a:off x="159129" y="2008283"/>
              <a:ext cx="1639229" cy="1639229"/>
            </a:xfrm>
            <a:prstGeom prst="ellipse">
              <a:avLst/>
            </a:prstGeom>
            <a:solidFill>
              <a:srgbClr val="9D9AA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椭圆 3"/>
            <p:cNvSpPr/>
            <p:nvPr/>
          </p:nvSpPr>
          <p:spPr>
            <a:xfrm>
              <a:off x="3728456" y="2479152"/>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椭圆 4"/>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椭圆 5"/>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7" name="组合 6"/>
          <p:cNvGrpSpPr/>
          <p:nvPr/>
        </p:nvGrpSpPr>
        <p:grpSpPr>
          <a:xfrm>
            <a:off x="-3366" y="0"/>
            <a:ext cx="12195366" cy="747132"/>
            <a:chOff x="-3366" y="0"/>
            <a:chExt cx="12195366" cy="747132"/>
          </a:xfrm>
        </p:grpSpPr>
        <p:sp>
          <p:nvSpPr>
            <p:cNvPr id="8" name="矩形 7"/>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p:cNvGrpSpPr/>
            <p:nvPr/>
          </p:nvGrpSpPr>
          <p:grpSpPr>
            <a:xfrm>
              <a:off x="223081" y="92220"/>
              <a:ext cx="2407903" cy="597348"/>
              <a:chOff x="234232" y="124119"/>
              <a:chExt cx="2407903" cy="597348"/>
            </a:xfrm>
          </p:grpSpPr>
          <p:sp>
            <p:nvSpPr>
              <p:cNvPr id="14" name="文本框 13"/>
              <p:cNvSpPr txBox="1"/>
              <p:nvPr/>
            </p:nvSpPr>
            <p:spPr>
              <a:xfrm>
                <a:off x="234232" y="124119"/>
                <a:ext cx="2407903" cy="461665"/>
              </a:xfrm>
              <a:prstGeom prst="rect">
                <a:avLst/>
              </a:prstGeom>
              <a:noFill/>
            </p:spPr>
            <p:txBody>
              <a:bodyPr wrap="none" rtlCol="0">
                <a:spAutoFit/>
              </a:bodyPr>
              <a:lstStyle/>
              <a:p>
                <a:r>
                  <a:rPr lang="zh-CN" altLang="en-US" sz="2400" b="1" dirty="0">
                    <a:solidFill>
                      <a:schemeClr val="bg1"/>
                    </a:solidFill>
                    <a:cs typeface="+mn-ea"/>
                    <a:sym typeface="+mn-lt"/>
                  </a:rPr>
                  <a:t>研究方法及内容</a:t>
                </a:r>
                <a:endParaRPr lang="zh-CN" altLang="en-US" sz="2400" b="1" dirty="0">
                  <a:solidFill>
                    <a:schemeClr val="bg1"/>
                  </a:solidFill>
                  <a:cs typeface="+mn-ea"/>
                  <a:sym typeface="+mn-lt"/>
                </a:endParaRPr>
              </a:p>
            </p:txBody>
          </p:sp>
          <p:sp>
            <p:nvSpPr>
              <p:cNvPr id="15" name="文本框 14"/>
              <p:cNvSpPr txBox="1"/>
              <p:nvPr/>
            </p:nvSpPr>
            <p:spPr>
              <a:xfrm>
                <a:off x="234232" y="461665"/>
                <a:ext cx="1879880" cy="259802"/>
              </a:xfrm>
              <a:prstGeom prst="rect">
                <a:avLst/>
              </a:prstGeom>
              <a:noFill/>
            </p:spPr>
            <p:txBody>
              <a:bodyPr wrap="none" rtlCol="0">
                <a:spAutoFit/>
              </a:bodyPr>
              <a:lstStyle/>
              <a:p>
                <a:pPr algn="l"/>
                <a:r>
                  <a:rPr lang="en-US" altLang="zh-CN" sz="1100" dirty="0">
                    <a:solidFill>
                      <a:schemeClr val="bg1"/>
                    </a:solidFill>
                    <a:cs typeface="+mn-ea"/>
                    <a:sym typeface="+mn-lt"/>
                  </a:rPr>
                  <a:t>Research methods and content</a:t>
                </a:r>
                <a:endParaRPr lang="en-US" altLang="zh-CN" sz="1100" dirty="0">
                  <a:solidFill>
                    <a:schemeClr val="bg1"/>
                  </a:solidFill>
                  <a:cs typeface="+mn-ea"/>
                  <a:sym typeface="+mn-lt"/>
                </a:endParaRPr>
              </a:p>
            </p:txBody>
          </p:sp>
        </p:grpSp>
      </p:grpSp>
      <p:sp>
        <p:nvSpPr>
          <p:cNvPr id="20" name="任意多边形: 形状 19"/>
          <p:cNvSpPr/>
          <p:nvPr/>
        </p:nvSpPr>
        <p:spPr>
          <a:xfrm>
            <a:off x="6279736" y="1606004"/>
            <a:ext cx="1959847" cy="1714867"/>
          </a:xfrm>
          <a:custGeom>
            <a:avLst/>
            <a:gdLst>
              <a:gd name="connsiteX0" fmla="*/ 0 w 2600960"/>
              <a:gd name="connsiteY0" fmla="*/ 0 h 2275840"/>
              <a:gd name="connsiteX1" fmla="*/ 2600960 w 2600960"/>
              <a:gd name="connsiteY1" fmla="*/ 0 h 2275840"/>
              <a:gd name="connsiteX2" fmla="*/ 2600960 w 2600960"/>
              <a:gd name="connsiteY2" fmla="*/ 2275840 h 2275840"/>
              <a:gd name="connsiteX3" fmla="*/ 0 w 2600960"/>
              <a:gd name="connsiteY3" fmla="*/ 2275840 h 2275840"/>
              <a:gd name="connsiteX4" fmla="*/ 0 w 2600960"/>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960" h="2275840">
                <a:moveTo>
                  <a:pt x="0" y="0"/>
                </a:moveTo>
                <a:lnTo>
                  <a:pt x="2600960" y="0"/>
                </a:lnTo>
                <a:lnTo>
                  <a:pt x="2600960"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endParaRPr lang="zh-CN" altLang="en-US" sz="6000" kern="1200">
              <a:cs typeface="+mn-ea"/>
              <a:sym typeface="+mn-lt"/>
            </a:endParaRPr>
          </a:p>
        </p:txBody>
      </p:sp>
      <p:grpSp>
        <p:nvGrpSpPr>
          <p:cNvPr id="16" name="组合 15"/>
          <p:cNvGrpSpPr/>
          <p:nvPr/>
        </p:nvGrpSpPr>
        <p:grpSpPr>
          <a:xfrm>
            <a:off x="3615055" y="2958465"/>
            <a:ext cx="3065780" cy="2110105"/>
            <a:chOff x="2544" y="2318"/>
            <a:chExt cx="9586" cy="5787"/>
          </a:xfrm>
        </p:grpSpPr>
        <p:sp>
          <p:nvSpPr>
            <p:cNvPr id="18" name="减号 17"/>
            <p:cNvSpPr/>
            <p:nvPr/>
          </p:nvSpPr>
          <p:spPr>
            <a:xfrm rot="21300000">
              <a:off x="2544" y="4662"/>
              <a:ext cx="9586" cy="1098"/>
            </a:xfrm>
            <a:prstGeom prst="mathMinus">
              <a:avLst/>
            </a:prstGeom>
            <a:solidFill>
              <a:srgbClr val="948C89"/>
            </a:solidFill>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19" name="箭头: 下 18"/>
            <p:cNvSpPr/>
            <p:nvPr/>
          </p:nvSpPr>
          <p:spPr>
            <a:xfrm>
              <a:off x="3672" y="2318"/>
              <a:ext cx="2893" cy="2572"/>
            </a:xfrm>
            <a:prstGeom prst="downArrow">
              <a:avLst/>
            </a:prstGeom>
            <a:solidFill>
              <a:srgbClr val="9D9AA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sp>
          <p:nvSpPr>
            <p:cNvPr id="21" name="箭头: 上 20"/>
            <p:cNvSpPr/>
            <p:nvPr/>
          </p:nvSpPr>
          <p:spPr>
            <a:xfrm>
              <a:off x="8109" y="5533"/>
              <a:ext cx="2893" cy="2572"/>
            </a:xfrm>
            <a:prstGeom prst="upArrow">
              <a:avLst/>
            </a:prstGeom>
            <a:solidFill>
              <a:srgbClr val="D7CFC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cs typeface="+mn-ea"/>
                <a:sym typeface="+mn-lt"/>
              </a:endParaRPr>
            </a:p>
          </p:txBody>
        </p:sp>
      </p:grpSp>
      <p:sp>
        <p:nvSpPr>
          <p:cNvPr id="22" name="任意多边形: 形状 21"/>
          <p:cNvSpPr/>
          <p:nvPr/>
        </p:nvSpPr>
        <p:spPr>
          <a:xfrm>
            <a:off x="3952417" y="3974152"/>
            <a:ext cx="1959847" cy="1714867"/>
          </a:xfrm>
          <a:custGeom>
            <a:avLst/>
            <a:gdLst>
              <a:gd name="connsiteX0" fmla="*/ 0 w 2600960"/>
              <a:gd name="connsiteY0" fmla="*/ 0 h 2275840"/>
              <a:gd name="connsiteX1" fmla="*/ 2600960 w 2600960"/>
              <a:gd name="connsiteY1" fmla="*/ 0 h 2275840"/>
              <a:gd name="connsiteX2" fmla="*/ 2600960 w 2600960"/>
              <a:gd name="connsiteY2" fmla="*/ 2275840 h 2275840"/>
              <a:gd name="connsiteX3" fmla="*/ 0 w 2600960"/>
              <a:gd name="connsiteY3" fmla="*/ 2275840 h 2275840"/>
              <a:gd name="connsiteX4" fmla="*/ 0 w 2600960"/>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0960" h="2275840">
                <a:moveTo>
                  <a:pt x="0" y="0"/>
                </a:moveTo>
                <a:lnTo>
                  <a:pt x="2600960" y="0"/>
                </a:lnTo>
                <a:lnTo>
                  <a:pt x="2600960"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endParaRPr lang="zh-CN" altLang="en-US" sz="6000" kern="1200">
              <a:cs typeface="+mn-ea"/>
              <a:sym typeface="+mn-lt"/>
            </a:endParaRPr>
          </a:p>
        </p:txBody>
      </p:sp>
      <p:grpSp>
        <p:nvGrpSpPr>
          <p:cNvPr id="27" name="组合 26"/>
          <p:cNvGrpSpPr/>
          <p:nvPr/>
        </p:nvGrpSpPr>
        <p:grpSpPr>
          <a:xfrm>
            <a:off x="2742943" y="1481615"/>
            <a:ext cx="4072782" cy="1792775"/>
            <a:chOff x="5595093" y="1547531"/>
            <a:chExt cx="4072782" cy="1792775"/>
          </a:xfrm>
        </p:grpSpPr>
        <p:sp>
          <p:nvSpPr>
            <p:cNvPr id="24" name="文本框 23"/>
            <p:cNvSpPr txBox="1"/>
            <p:nvPr/>
          </p:nvSpPr>
          <p:spPr>
            <a:xfrm>
              <a:off x="5595093" y="1547531"/>
              <a:ext cx="1198880" cy="398780"/>
            </a:xfrm>
            <a:prstGeom prst="rect">
              <a:avLst/>
            </a:prstGeom>
            <a:noFill/>
          </p:spPr>
          <p:txBody>
            <a:bodyPr wrap="none" rtlCol="0">
              <a:spAutoFit/>
            </a:bodyPr>
            <a:lstStyle/>
            <a:p>
              <a:r>
                <a:rPr lang="zh-CN" altLang="en-US" sz="2000" b="1" dirty="0">
                  <a:solidFill>
                    <a:srgbClr val="9D9AAB"/>
                  </a:solidFill>
                  <a:cs typeface="+mn-ea"/>
                  <a:sym typeface="+mn-lt"/>
                </a:rPr>
                <a:t>研究方法</a:t>
              </a:r>
              <a:endParaRPr lang="zh-CN" altLang="en-US" sz="2000" b="1" dirty="0">
                <a:solidFill>
                  <a:srgbClr val="9D9AAB"/>
                </a:solidFill>
                <a:cs typeface="+mn-ea"/>
                <a:sym typeface="+mn-lt"/>
              </a:endParaRPr>
            </a:p>
          </p:txBody>
        </p:sp>
        <p:sp>
          <p:nvSpPr>
            <p:cNvPr id="26" name="文本框 25"/>
            <p:cNvSpPr txBox="1"/>
            <p:nvPr/>
          </p:nvSpPr>
          <p:spPr>
            <a:xfrm>
              <a:off x="5606039" y="1956641"/>
              <a:ext cx="4061836" cy="1383665"/>
            </a:xfrm>
            <a:prstGeom prst="rect">
              <a:avLst/>
            </a:prstGeom>
            <a:noFill/>
          </p:spPr>
          <p:txBody>
            <a:bodyPr wrap="square">
              <a:spAutoFit/>
            </a:bodyPr>
            <a:lstStyle/>
            <a:p>
              <a:r>
                <a:rPr lang="zh-CN" altLang="en-US" sz="1200" dirty="0">
                  <a:solidFill>
                    <a:schemeClr val="bg2">
                      <a:lumMod val="50000"/>
                    </a:schemeClr>
                  </a:solidFill>
                  <a:cs typeface="+mn-ea"/>
                  <a:sym typeface="+mn-lt"/>
                </a:rPr>
                <a:t>论文从研究背景及意义出发选择QT和MYSQL作为社区食堂系统的开发工具对社区食堂系统的需求功能进行开发，采用MVC技术、C/S技术、SQL技术、数据库连接技术、信号槽技术、事件处理技术、多模态窗体等技术来完成。</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grpSp>
      <p:grpSp>
        <p:nvGrpSpPr>
          <p:cNvPr id="17" name="组合 16"/>
          <p:cNvGrpSpPr/>
          <p:nvPr/>
        </p:nvGrpSpPr>
        <p:grpSpPr>
          <a:xfrm>
            <a:off x="2462273" y="5068730"/>
            <a:ext cx="4072782" cy="1239055"/>
            <a:chOff x="5595093" y="1547531"/>
            <a:chExt cx="4072782" cy="1239055"/>
          </a:xfrm>
        </p:grpSpPr>
        <p:sp>
          <p:nvSpPr>
            <p:cNvPr id="23" name="文本框 22"/>
            <p:cNvSpPr txBox="1"/>
            <p:nvPr/>
          </p:nvSpPr>
          <p:spPr>
            <a:xfrm>
              <a:off x="5595093" y="1547531"/>
              <a:ext cx="1706880" cy="398780"/>
            </a:xfrm>
            <a:prstGeom prst="rect">
              <a:avLst/>
            </a:prstGeom>
            <a:noFill/>
          </p:spPr>
          <p:txBody>
            <a:bodyPr wrap="none" rtlCol="0">
              <a:spAutoFit/>
            </a:bodyPr>
            <a:p>
              <a:r>
                <a:rPr lang="zh-CN" altLang="en-US" sz="2000" b="1" dirty="0">
                  <a:solidFill>
                    <a:schemeClr val="accent3">
                      <a:lumMod val="60000"/>
                      <a:lumOff val="40000"/>
                    </a:schemeClr>
                  </a:solidFill>
                  <a:cs typeface="+mn-ea"/>
                  <a:sym typeface="+mn-lt"/>
                </a:rPr>
                <a:t>系统主要功能</a:t>
              </a:r>
              <a:endParaRPr lang="zh-CN" altLang="en-US" sz="2000" b="1" dirty="0">
                <a:solidFill>
                  <a:schemeClr val="accent3">
                    <a:lumMod val="60000"/>
                    <a:lumOff val="40000"/>
                  </a:schemeClr>
                </a:solidFill>
                <a:cs typeface="+mn-ea"/>
                <a:sym typeface="+mn-lt"/>
              </a:endParaRPr>
            </a:p>
          </p:txBody>
        </p:sp>
        <p:sp>
          <p:nvSpPr>
            <p:cNvPr id="25" name="文本框 24"/>
            <p:cNvSpPr txBox="1"/>
            <p:nvPr/>
          </p:nvSpPr>
          <p:spPr>
            <a:xfrm>
              <a:off x="5606039" y="1956641"/>
              <a:ext cx="4061836" cy="829945"/>
            </a:xfrm>
            <a:prstGeom prst="rect">
              <a:avLst/>
            </a:prstGeom>
            <a:noFill/>
          </p:spPr>
          <p:txBody>
            <a:bodyPr wrap="square">
              <a:spAutoFit/>
            </a:bodyPr>
            <a:p>
              <a:r>
                <a:rPr lang="zh-CN" altLang="en-US" sz="1200" dirty="0">
                  <a:solidFill>
                    <a:schemeClr val="bg2">
                      <a:lumMod val="50000"/>
                    </a:schemeClr>
                  </a:solidFill>
                  <a:cs typeface="+mn-ea"/>
                  <a:sym typeface="+mn-lt"/>
                </a:rPr>
                <a:t>社区食堂系统的主要功能包括：登陆注册、再点订餐、订单管理、系统公告等功能。</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grpSp>
      <p:pic>
        <p:nvPicPr>
          <p:cNvPr id="1073743878" name="ECB019B1-382A-4266-B25C-5B523AA43C14-1" descr="wps"/>
          <p:cNvPicPr>
            <a:picLocks noChangeAspect="1"/>
          </p:cNvPicPr>
          <p:nvPr>
            <p:custDataLst>
              <p:tags r:id="rId1"/>
            </p:custDataLst>
          </p:nvPr>
        </p:nvPicPr>
        <p:blipFill>
          <a:blip r:embed="rId2"/>
          <a:stretch>
            <a:fillRect/>
          </a:stretch>
        </p:blipFill>
        <p:spPr>
          <a:xfrm>
            <a:off x="6669405" y="3049270"/>
            <a:ext cx="5303520" cy="320230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2407903" cy="597348"/>
              <a:chOff x="234232" y="124119"/>
              <a:chExt cx="2407903" cy="597348"/>
            </a:xfrm>
          </p:grpSpPr>
          <p:sp>
            <p:nvSpPr>
              <p:cNvPr id="9" name="文本框 8"/>
              <p:cNvSpPr txBox="1"/>
              <p:nvPr/>
            </p:nvSpPr>
            <p:spPr>
              <a:xfrm>
                <a:off x="234232" y="124119"/>
                <a:ext cx="2407903" cy="461665"/>
              </a:xfrm>
              <a:prstGeom prst="rect">
                <a:avLst/>
              </a:prstGeom>
              <a:noFill/>
            </p:spPr>
            <p:txBody>
              <a:bodyPr wrap="none" rtlCol="0">
                <a:spAutoFit/>
              </a:bodyPr>
              <a:lstStyle/>
              <a:p>
                <a:r>
                  <a:rPr lang="zh-CN" altLang="en-US" sz="2400" b="1" dirty="0">
                    <a:solidFill>
                      <a:schemeClr val="bg1"/>
                    </a:solidFill>
                    <a:cs typeface="+mn-ea"/>
                    <a:sym typeface="+mn-lt"/>
                  </a:rPr>
                  <a:t>研究方法及内容</a:t>
                </a:r>
                <a:endParaRPr lang="zh-CN" altLang="en-US" sz="2400" b="1" dirty="0">
                  <a:solidFill>
                    <a:schemeClr val="bg1"/>
                  </a:solidFill>
                  <a:cs typeface="+mn-ea"/>
                  <a:sym typeface="+mn-lt"/>
                </a:endParaRPr>
              </a:p>
            </p:txBody>
          </p:sp>
          <p:sp>
            <p:nvSpPr>
              <p:cNvPr id="10" name="文本框 9"/>
              <p:cNvSpPr txBox="1"/>
              <p:nvPr/>
            </p:nvSpPr>
            <p:spPr>
              <a:xfrm>
                <a:off x="234232" y="461665"/>
                <a:ext cx="1879880" cy="259802"/>
              </a:xfrm>
              <a:prstGeom prst="rect">
                <a:avLst/>
              </a:prstGeom>
              <a:noFill/>
            </p:spPr>
            <p:txBody>
              <a:bodyPr wrap="none" rtlCol="0">
                <a:spAutoFit/>
              </a:bodyPr>
              <a:lstStyle/>
              <a:p>
                <a:pPr algn="l"/>
                <a:r>
                  <a:rPr lang="en-US" altLang="zh-CN" sz="1100" dirty="0">
                    <a:solidFill>
                      <a:schemeClr val="bg1"/>
                    </a:solidFill>
                    <a:cs typeface="+mn-ea"/>
                    <a:sym typeface="+mn-lt"/>
                  </a:rPr>
                  <a:t>Research methods and content</a:t>
                </a:r>
                <a:endParaRPr lang="en-US" altLang="zh-CN" sz="1100" dirty="0">
                  <a:solidFill>
                    <a:schemeClr val="bg1"/>
                  </a:solidFill>
                  <a:cs typeface="+mn-ea"/>
                  <a:sym typeface="+mn-lt"/>
                </a:endParaRPr>
              </a:p>
            </p:txBody>
          </p:sp>
        </p:grpSp>
      </p:gr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b="8692"/>
          <a:stretch>
            <a:fillRect/>
          </a:stretch>
        </p:blipFill>
        <p:spPr>
          <a:xfrm>
            <a:off x="1008887" y="1882208"/>
            <a:ext cx="2901976" cy="2287374"/>
          </a:xfrm>
          <a:prstGeom prst="rect">
            <a:avLst/>
          </a:prstGeom>
        </p:spPr>
      </p:pic>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t="31197" b="29310"/>
          <a:stretch>
            <a:fillRect/>
          </a:stretch>
        </p:blipFill>
        <p:spPr>
          <a:xfrm>
            <a:off x="8398746" y="1882208"/>
            <a:ext cx="2925689" cy="2287374"/>
          </a:xfrm>
          <a:prstGeom prst="rect">
            <a:avLst/>
          </a:prstGeom>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t="35935" b="35451"/>
          <a:stretch>
            <a:fillRect/>
          </a:stretch>
        </p:blipFill>
        <p:spPr>
          <a:xfrm>
            <a:off x="4691960" y="1882208"/>
            <a:ext cx="2925689" cy="2287374"/>
          </a:xfrm>
          <a:prstGeom prst="rect">
            <a:avLst/>
          </a:prstGeom>
        </p:spPr>
      </p:pic>
      <p:sp>
        <p:nvSpPr>
          <p:cNvPr id="15" name="文本框 14"/>
          <p:cNvSpPr txBox="1"/>
          <p:nvPr/>
        </p:nvSpPr>
        <p:spPr>
          <a:xfrm>
            <a:off x="1008886" y="4402426"/>
            <a:ext cx="2901976" cy="2306955"/>
          </a:xfrm>
          <a:prstGeom prst="rect">
            <a:avLst/>
          </a:prstGeom>
          <a:noFill/>
        </p:spPr>
        <p:txBody>
          <a:bodyPr wrap="square">
            <a:spAutoFit/>
          </a:bodyPr>
          <a:lstStyle/>
          <a:p>
            <a:pPr algn="l"/>
            <a:r>
              <a:rPr lang="zh-CN" altLang="en-US" sz="1200" dirty="0">
                <a:solidFill>
                  <a:schemeClr val="bg2">
                    <a:lumMod val="50000"/>
                  </a:schemeClr>
                </a:solidFill>
                <a:cs typeface="+mn-ea"/>
                <a:sym typeface="+mn-lt"/>
              </a:rPr>
              <a:t>本系统的架构设计拟定采用 MVC 模式，它具备高内聚、低耦合的特性。MVC可以进行应用程序分层开发。它通过分离业务逻辑、数据与界面来编写代 码，将大量业务逻辑收集到单个组件中，在改进界面及用户交互的同时，不必重写业务逻辑，从而减少了开发者编码的时间，提高了工作效率，团队分工更明确，提升了开发代码复用性和可维护性。 </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17" name="文本框 16"/>
          <p:cNvSpPr txBox="1"/>
          <p:nvPr/>
        </p:nvSpPr>
        <p:spPr>
          <a:xfrm>
            <a:off x="4771744" y="4402426"/>
            <a:ext cx="2901976" cy="1568450"/>
          </a:xfrm>
          <a:prstGeom prst="rect">
            <a:avLst/>
          </a:prstGeom>
          <a:noFill/>
        </p:spPr>
        <p:txBody>
          <a:bodyPr wrap="square">
            <a:spAutoFit/>
          </a:bodyPr>
          <a:lstStyle/>
          <a:p>
            <a:r>
              <a:rPr lang="zh-CN" altLang="en-US" sz="1200" dirty="0">
                <a:solidFill>
                  <a:schemeClr val="bg2">
                    <a:lumMod val="50000"/>
                  </a:schemeClr>
                </a:solidFill>
                <a:cs typeface="+mn-ea"/>
                <a:sym typeface="+mn-lt"/>
              </a:rPr>
              <a:t>信号槽机制是Qt框架中非常重要的一部分，它提供了一种松耦合的方式，使得不同对象能够在程序中进行有效的通信和交互。这种机制使得Qt开发变得灵活、可扩展，并且更容易维护与调试。</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18" name="文本框 17"/>
          <p:cNvSpPr txBox="1"/>
          <p:nvPr/>
        </p:nvSpPr>
        <p:spPr>
          <a:xfrm>
            <a:off x="8534602" y="4402426"/>
            <a:ext cx="2901976" cy="1568450"/>
          </a:xfrm>
          <a:prstGeom prst="rect">
            <a:avLst/>
          </a:prstGeom>
          <a:noFill/>
        </p:spPr>
        <p:txBody>
          <a:bodyPr wrap="square">
            <a:spAutoFit/>
          </a:bodyPr>
          <a:lstStyle/>
          <a:p>
            <a:r>
              <a:rPr lang="zh-CN" altLang="en-US" sz="1200" dirty="0">
                <a:solidFill>
                  <a:schemeClr val="bg2">
                    <a:lumMod val="50000"/>
                  </a:schemeClr>
                </a:solidFill>
                <a:cs typeface="+mn-ea"/>
                <a:sym typeface="+mn-lt"/>
              </a:rPr>
              <a:t>通过使用Qt的事件处理技术，开发者可以轻松地实现对用户输入和系统事件的处理，从而实现交互性强的应用。同时，Qt的事件处理机制也使得开发者能够更加灵活地定制应用程序的行为。</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7" name="文本框 6"/>
          <p:cNvSpPr txBox="1"/>
          <p:nvPr/>
        </p:nvSpPr>
        <p:spPr>
          <a:xfrm>
            <a:off x="1348105" y="1459230"/>
            <a:ext cx="2223770" cy="337185"/>
          </a:xfrm>
          <a:prstGeom prst="rect">
            <a:avLst/>
          </a:prstGeom>
          <a:noFill/>
        </p:spPr>
        <p:txBody>
          <a:bodyPr wrap="square" rtlCol="0">
            <a:spAutoFit/>
          </a:bodyPr>
          <a:p>
            <a:pPr algn="ctr">
              <a:buClrTx/>
              <a:buSzTx/>
              <a:buFontTx/>
            </a:pPr>
            <a:r>
              <a:rPr lang="en-US" altLang="zh-CN" sz="1600" dirty="0">
                <a:solidFill>
                  <a:schemeClr val="bg2">
                    <a:lumMod val="50000"/>
                  </a:schemeClr>
                </a:solidFill>
                <a:cs typeface="+mn-ea"/>
              </a:rPr>
              <a:t>MVC技术</a:t>
            </a:r>
            <a:endParaRPr lang="en-US" altLang="zh-CN" sz="1600" dirty="0">
              <a:solidFill>
                <a:schemeClr val="bg2">
                  <a:lumMod val="50000"/>
                </a:schemeClr>
              </a:solidFill>
              <a:cs typeface="+mn-ea"/>
            </a:endParaRPr>
          </a:p>
        </p:txBody>
      </p:sp>
      <p:sp>
        <p:nvSpPr>
          <p:cNvPr id="8" name="文本框 7"/>
          <p:cNvSpPr txBox="1"/>
          <p:nvPr/>
        </p:nvSpPr>
        <p:spPr>
          <a:xfrm>
            <a:off x="4984115" y="1459230"/>
            <a:ext cx="2223770" cy="337185"/>
          </a:xfrm>
          <a:prstGeom prst="rect">
            <a:avLst/>
          </a:prstGeom>
          <a:noFill/>
        </p:spPr>
        <p:txBody>
          <a:bodyPr wrap="square" rtlCol="0">
            <a:spAutoFit/>
          </a:bodyPr>
          <a:p>
            <a:pPr algn="ctr">
              <a:buClrTx/>
              <a:buSzTx/>
              <a:buFontTx/>
            </a:pPr>
            <a:r>
              <a:rPr lang="en-US" altLang="zh-CN" sz="1600" dirty="0">
                <a:solidFill>
                  <a:schemeClr val="bg2">
                    <a:lumMod val="50000"/>
                  </a:schemeClr>
                </a:solidFill>
                <a:cs typeface="+mn-ea"/>
              </a:rPr>
              <a:t>信号槽技术</a:t>
            </a:r>
            <a:endParaRPr lang="en-US" altLang="zh-CN" sz="1600" dirty="0">
              <a:solidFill>
                <a:schemeClr val="bg2">
                  <a:lumMod val="50000"/>
                </a:schemeClr>
              </a:solidFill>
              <a:cs typeface="+mn-ea"/>
            </a:endParaRPr>
          </a:p>
        </p:txBody>
      </p:sp>
      <p:sp>
        <p:nvSpPr>
          <p:cNvPr id="11" name="文本框 10"/>
          <p:cNvSpPr txBox="1"/>
          <p:nvPr/>
        </p:nvSpPr>
        <p:spPr>
          <a:xfrm>
            <a:off x="8749665" y="1459230"/>
            <a:ext cx="2223770" cy="337185"/>
          </a:xfrm>
          <a:prstGeom prst="rect">
            <a:avLst/>
          </a:prstGeom>
          <a:noFill/>
        </p:spPr>
        <p:txBody>
          <a:bodyPr wrap="square" rtlCol="0">
            <a:spAutoFit/>
          </a:bodyPr>
          <a:p>
            <a:pPr algn="ctr">
              <a:buClrTx/>
              <a:buSzTx/>
              <a:buFontTx/>
            </a:pPr>
            <a:r>
              <a:rPr lang="en-US" altLang="zh-CN" sz="1600" dirty="0">
                <a:solidFill>
                  <a:schemeClr val="bg2">
                    <a:lumMod val="50000"/>
                  </a:schemeClr>
                </a:solidFill>
                <a:cs typeface="+mn-ea"/>
              </a:rPr>
              <a:t>事件处理技术</a:t>
            </a:r>
            <a:endParaRPr lang="en-US" altLang="zh-CN" sz="1600" dirty="0">
              <a:solidFill>
                <a:schemeClr val="bg2">
                  <a:lumMod val="50000"/>
                </a:schemeClr>
              </a:solidFill>
              <a:cs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9.xml><?xml version="1.0" encoding="utf-8"?>
<p:tagLst xmlns:p="http://schemas.openxmlformats.org/presentationml/2006/main">
  <p:tag name="commondata" val="eyJoZGlkIjoiZGI2ZjUyNzc5YzIwZTdiYTVlNGMwMjk3ZGZjYmJhODc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vrtg5q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vrtg5q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F35B0BEE-F18A-47BB-8FCB-E00DA2F2635D-1">
      <extobjdata type="F35B0BEE-F18A-47BB-8FCB-E00DA2F2635D" data="ewoJIkRlc2lnbklkIiA6ICIyMjAyMzIxYy0zNzhkLTRhZjQtOTgyMi1lOWRjNDhlOTcxMTEiCn0K"/>
    </extobj>
    <extobj name="F35B0BEE-F18A-47BB-8FCB-E00DA2F2635D-2">
      <extobjdata type="F35B0BEE-F18A-47BB-8FCB-E00DA2F2635D" data="ewoJIkRlc2lnbklkIiA6ICIyMjAyMzIxYy0zNzhkLTRhZjQtOTgyMi1lOWRjNDhlOTcxMTEiCn0K"/>
    </extobj>
    <extobj name="F35B0BEE-F18A-47BB-8FCB-E00DA2F2635D-3">
      <extobjdata type="F35B0BEE-F18A-47BB-8FCB-E00DA2F2635D" data="ewoJIkRlc2lnbklkIiA6ICIyMjAyMzIxYy0zNzhkLTRhZjQtOTgyMi1lOWRjNDhlOTcxMTEiCn0K"/>
    </extobj>
  </extobjs>
</s:customData>
</file>

<file path=customXml/itemProps18.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2022</Words>
  <Application>WPS 演示</Application>
  <PresentationFormat>宽屏</PresentationFormat>
  <Paragraphs>215</Paragraphs>
  <Slides>14</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Arial</vt:lpstr>
      <vt:lpstr>宋体</vt:lpstr>
      <vt:lpstr>Wingdings</vt:lpstr>
      <vt:lpstr>微软雅黑</vt:lpstr>
      <vt:lpstr>字魂35号-经典雅黑</vt:lpstr>
      <vt:lpstr>黑体</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明天还远吗</cp:lastModifiedBy>
  <cp:revision>25</cp:revision>
  <dcterms:created xsi:type="dcterms:W3CDTF">2021-12-11T10:39:00Z</dcterms:created>
  <dcterms:modified xsi:type="dcterms:W3CDTF">2024-01-07T14:49:24Z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C2C7592F05EB4E5494878EC0E1832DD8_12</vt:lpwstr>
  </property>
  <property fmtid="{D5CDD505-2E9C-101B-9397-08002B2CF9AE}" pid="3" name="KSOProductBuildVer">
    <vt:lpwstr>2052-12.1.0.16120</vt:lpwstr>
  </property>
</Properties>
</file>