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7" r:id="rId4"/>
    <p:sldId id="265" r:id="rId5"/>
    <p:sldId id="261" r:id="rId6"/>
    <p:sldId id="262" r:id="rId7"/>
    <p:sldId id="260" r:id="rId8"/>
    <p:sldId id="263" r:id="rId9"/>
    <p:sldId id="264" r:id="rId10"/>
    <p:sldId id="258" r:id="rId11"/>
    <p:sldId id="27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06" y="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4/16/2023</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4/16/2023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4/16/2023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C48EC7-AF6A-48D3-8284-14BACBEBDD84}" type="datetimeFigureOut">
              <a:rPr lang="en-US" dirty="0"/>
              <a:t>4/16/2023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4/16/2023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4/16/2023</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4/16/2023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4/16/2023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4/16/2023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4/16/2023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4/16/2023</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4/16/2023</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4/16/2023</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27805" y="2091055"/>
            <a:ext cx="6602095" cy="2590800"/>
          </a:xfrm>
        </p:spPr>
        <p:txBody>
          <a:bodyPr/>
          <a:lstStyle/>
          <a:p>
            <a:r>
              <a:rPr lang="en-US" dirty="0"/>
              <a:t>MICROSOFT</a:t>
            </a:r>
            <a:br>
              <a:rPr lang="en-US" dirty="0"/>
            </a:br>
            <a:r>
              <a:rPr lang="en-US" sz="3600" dirty="0"/>
              <a:t>FILM</a:t>
            </a:r>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stretch>
            <a:fillRect/>
          </a:stretch>
        </p:blipFill>
        <p:spPr>
          <a:xfrm>
            <a:off x="1424940" y="1732915"/>
            <a:ext cx="2880995" cy="29489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Conclusions &amp; Recommendations</a:t>
            </a:r>
          </a:p>
        </p:txBody>
      </p:sp>
      <p:sp>
        <p:nvSpPr>
          <p:cNvPr id="3" name="Content Placeholder 2"/>
          <p:cNvSpPr>
            <a:spLocks noGrp="1"/>
          </p:cNvSpPr>
          <p:nvPr>
            <p:ph idx="1"/>
          </p:nvPr>
        </p:nvSpPr>
        <p:spPr/>
        <p:txBody>
          <a:bodyPr/>
          <a:lstStyle/>
          <a:p>
            <a:pPr marL="342900" indent="-342900">
              <a:lnSpc>
                <a:spcPct val="120000"/>
              </a:lnSpc>
              <a:buFont typeface="+mj-lt"/>
              <a:buAutoNum type="arabicPeriod"/>
            </a:pPr>
            <a:r>
              <a:rPr lang="en-US" sz="2000" dirty="0"/>
              <a:t>Movies that had the most </a:t>
            </a:r>
            <a:r>
              <a:rPr lang="en-US" sz="2000" dirty="0" err="1"/>
              <a:t>production_budget</a:t>
            </a:r>
            <a:r>
              <a:rPr lang="en-US" sz="2000" dirty="0"/>
              <a:t> also had high worldwide gross returns. Investors should channel more to the invest in production budget.</a:t>
            </a:r>
          </a:p>
          <a:p>
            <a:pPr marL="342900" indent="-342900">
              <a:lnSpc>
                <a:spcPct val="120000"/>
              </a:lnSpc>
              <a:buFont typeface="+mj-lt"/>
              <a:buAutoNum type="arabicPeriod"/>
            </a:pPr>
            <a:r>
              <a:rPr lang="en-US" sz="2000" dirty="0"/>
              <a:t>You should concentrate on the documentary genre as most highly rated movies are documentaries.</a:t>
            </a:r>
          </a:p>
          <a:p>
            <a:pPr marL="342900" indent="-342900">
              <a:lnSpc>
                <a:spcPct val="120000"/>
              </a:lnSpc>
              <a:buFont typeface="+mj-lt"/>
              <a:buAutoNum type="arabicPeriod"/>
            </a:pPr>
            <a:r>
              <a:rPr lang="en-US" sz="2000" dirty="0"/>
              <a:t>Most Movies made 0$ both domestically and </a:t>
            </a:r>
            <a:r>
              <a:rPr lang="en-US" sz="2000" dirty="0" err="1"/>
              <a:t>worldwide,so</a:t>
            </a:r>
            <a:r>
              <a:rPr lang="en-US" sz="2000" dirty="0"/>
              <a:t> this is a risky business </a:t>
            </a:r>
          </a:p>
          <a:p>
            <a:pPr marL="342900" indent="-342900">
              <a:buFont typeface="+mj-lt"/>
              <a:buAutoNum type="arabicPeriod"/>
            </a:pPr>
            <a:endParaRPr lang="en-US" dirty="0"/>
          </a:p>
          <a:p>
            <a:pPr marL="0" indent="0">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a:t>Contact Information</a:t>
            </a:r>
          </a:p>
        </p:txBody>
      </p:sp>
      <p:sp>
        <p:nvSpPr>
          <p:cNvPr id="5" name="Content Placeholder 4"/>
          <p:cNvSpPr>
            <a:spLocks noGrp="1"/>
          </p:cNvSpPr>
          <p:nvPr>
            <p:ph idx="1"/>
          </p:nvPr>
        </p:nvSpPr>
        <p:spPr/>
        <p:txBody>
          <a:bodyPr/>
          <a:lstStyle/>
          <a:p>
            <a:r>
              <a:rPr lang="en-US" dirty="0"/>
              <a:t>Email: j</a:t>
            </a:r>
            <a:r>
              <a:rPr lang="en-US" b="0" i="0" dirty="0">
                <a:solidFill>
                  <a:srgbClr val="444746"/>
                </a:solidFill>
                <a:effectLst/>
                <a:latin typeface="Google Sans"/>
              </a:rPr>
              <a:t>oy.kamau@student.moringaschool.com</a:t>
            </a:r>
            <a:endParaRPr lang="en-US" dirty="0"/>
          </a:p>
          <a:p>
            <a:r>
              <a:rPr lang="en-US" dirty="0" err="1"/>
              <a:t>Github</a:t>
            </a:r>
            <a:r>
              <a:rPr lang="en-US" dirty="0"/>
              <a:t>: https://github.com/JoyKarey</a:t>
            </a:r>
          </a:p>
          <a:p>
            <a:r>
              <a:rPr lang="en-US" dirty="0" err="1"/>
              <a:t>Linkedin</a:t>
            </a:r>
            <a:r>
              <a:rPr lang="en-US"/>
              <a:t>: https://www.linkedin.com/in/joy-wangari/</a:t>
            </a:r>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p:txBody>
          <a:bodyPr/>
          <a:lstStyle/>
          <a:p>
            <a:pPr algn="just">
              <a:lnSpc>
                <a:spcPct val="140000"/>
              </a:lnSpc>
            </a:pPr>
            <a:r>
              <a:rPr lang="en-US" sz="2000" dirty="0"/>
              <a:t>Microsoft sees all the big companies creating original video content and they want to get in on the fun. They have decided to create a new movie studio, but they don’t know anything about creating movies. You are charged with exploring what types of films are currently doing the best at the box office. You must then translate those findings into actionable insights that the head of Microsoft's new movie studio can use to help decide what type of films to create.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lnSpcReduction="20000"/>
          </a:bodyPr>
          <a:lstStyle/>
          <a:p>
            <a:pPr>
              <a:lnSpc>
                <a:spcPct val="140000"/>
              </a:lnSpc>
            </a:pPr>
            <a:r>
              <a:rPr lang="en-US" sz="2000" dirty="0"/>
              <a:t>Microsoft has seen that most companies are creating original video content which is giving them a tip over Microsoft.</a:t>
            </a:r>
          </a:p>
          <a:p>
            <a:pPr>
              <a:lnSpc>
                <a:spcPct val="140000"/>
              </a:lnSpc>
            </a:pPr>
            <a:r>
              <a:rPr lang="en-US" sz="2000" dirty="0"/>
              <a:t>They are trying to hop onto the wave and start creating videos as well, but they do not have the expertise, or any movie studio skill.</a:t>
            </a:r>
          </a:p>
          <a:p>
            <a:pPr>
              <a:lnSpc>
                <a:spcPct val="140000"/>
              </a:lnSpc>
            </a:pPr>
            <a:r>
              <a:rPr lang="en-US" sz="2000" dirty="0"/>
              <a:t>We need to look at different types of films that are more popular on Box Office and figure out what kind of films would thrive in their movie studio.</a:t>
            </a:r>
          </a:p>
          <a:p>
            <a:pPr>
              <a:lnSpc>
                <a:spcPct val="140000"/>
              </a:lnSpc>
            </a:pPr>
            <a:r>
              <a:rPr lang="en-US" sz="2000" dirty="0"/>
              <a:t>In this project, we will come up with ways in which we can translate our final conclusion of the analysis into something that the movie studio lead can use to decide on which type of films to make</a:t>
            </a:r>
          </a:p>
          <a:p>
            <a:endParaRPr lang="en-US" dirty="0"/>
          </a:p>
          <a:p>
            <a:pPr marL="0" indent="0">
              <a:buNone/>
            </a:pPr>
            <a:endParaRPr lang="en-US" dirty="0"/>
          </a:p>
          <a:p>
            <a:endParaRPr lang="en-US" dirty="0"/>
          </a:p>
          <a:p>
            <a:endParaRPr lang="en-US" dirty="0"/>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Understanding</a:t>
            </a:r>
          </a:p>
        </p:txBody>
      </p:sp>
      <p:sp>
        <p:nvSpPr>
          <p:cNvPr id="3" name="Content Placeholder 2"/>
          <p:cNvSpPr>
            <a:spLocks noGrp="1"/>
          </p:cNvSpPr>
          <p:nvPr>
            <p:ph idx="1"/>
          </p:nvPr>
        </p:nvSpPr>
        <p:spPr/>
        <p:txBody>
          <a:bodyPr/>
          <a:lstStyle/>
          <a:p>
            <a:r>
              <a:rPr lang="en-US" sz="2000" dirty="0"/>
              <a:t>Microsoft needs to level up so as to reach the level required to match up other companies.</a:t>
            </a:r>
          </a:p>
          <a:p>
            <a:r>
              <a:rPr lang="en-US" sz="2000" dirty="0"/>
              <a:t>We needed to find out the state of the market so we can find out if it is a feasible business. </a:t>
            </a:r>
          </a:p>
          <a:p>
            <a:endParaRPr lang="en-US" dirty="0"/>
          </a:p>
          <a:p>
            <a:endParaRPr lang="en-US" dirty="0"/>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and Steps</a:t>
            </a:r>
          </a:p>
        </p:txBody>
      </p:sp>
      <p:sp>
        <p:nvSpPr>
          <p:cNvPr id="3" name="Content Placeholder 2"/>
          <p:cNvSpPr>
            <a:spLocks noGrp="1"/>
          </p:cNvSpPr>
          <p:nvPr>
            <p:ph idx="1"/>
          </p:nvPr>
        </p:nvSpPr>
        <p:spPr/>
        <p:txBody>
          <a:bodyPr>
            <a:noAutofit/>
          </a:bodyPr>
          <a:lstStyle/>
          <a:p>
            <a:pPr algn="just"/>
            <a:r>
              <a:rPr lang="en-US" sz="2000" dirty="0">
                <a:latin typeface="Century Gothic" panose="020B0502020202020204" charset="0"/>
                <a:cs typeface="Century Gothic" panose="020B0502020202020204" charset="0"/>
              </a:rPr>
              <a:t>In the notebook you'll see we load all the data and begin EDA.</a:t>
            </a:r>
          </a:p>
          <a:p>
            <a:pPr algn="just"/>
            <a:r>
              <a:rPr lang="en-US" sz="2000" dirty="0">
                <a:latin typeface="Century Gothic" panose="020B0502020202020204" charset="0"/>
                <a:cs typeface="Century Gothic" panose="020B0502020202020204" charset="0"/>
              </a:rPr>
              <a:t>We then group by budget and by worldwide gross. </a:t>
            </a:r>
          </a:p>
          <a:p>
            <a:pPr algn="just"/>
            <a:r>
              <a:rPr lang="en-US" sz="2000" dirty="0">
                <a:latin typeface="Century Gothic" panose="020B0502020202020204" charset="0"/>
                <a:cs typeface="Century Gothic" panose="020B0502020202020204" charset="0"/>
              </a:rPr>
              <a:t>Then we did a scatterplot of production budget compares to worldwide gross income It is evident that they are directly proportional.</a:t>
            </a:r>
          </a:p>
          <a:p>
            <a:pPr algn="just"/>
            <a:r>
              <a:rPr lang="en-US" sz="2000" dirty="0">
                <a:latin typeface="Century Gothic" panose="020B0502020202020204" charset="0"/>
                <a:cs typeface="Century Gothic" panose="020B0502020202020204" charset="0"/>
              </a:rPr>
              <a:t>When exploring the bom.movie_gross.csv data frame, It was evident that there are a lot of missing values, so I opted to drop them so as not to skew my results </a:t>
            </a:r>
          </a:p>
          <a:p>
            <a:pPr algn="just"/>
            <a:r>
              <a:rPr lang="en-US" sz="2000" dirty="0">
                <a:latin typeface="Century Gothic" panose="020B0502020202020204" charset="0"/>
                <a:cs typeface="Century Gothic" panose="020B0502020202020204" charset="0"/>
              </a:rPr>
              <a:t>I then grouped the data by studio and calculated the mean of </a:t>
            </a:r>
            <a:r>
              <a:rPr lang="en-US" sz="2000" dirty="0" err="1">
                <a:latin typeface="Century Gothic" panose="020B0502020202020204" charset="0"/>
                <a:cs typeface="Century Gothic" panose="020B0502020202020204" charset="0"/>
              </a:rPr>
              <a:t>domestic_gross</a:t>
            </a:r>
            <a:r>
              <a:rPr lang="en-US" sz="2000" dirty="0">
                <a:latin typeface="Century Gothic" panose="020B0502020202020204" charset="0"/>
                <a:cs typeface="Century Gothic" panose="020B0502020202020204" charset="0"/>
              </a:rPr>
              <a:t> load data from sq lite instance connect it to your database.</a:t>
            </a:r>
          </a:p>
          <a:p>
            <a:pPr algn="just"/>
            <a:r>
              <a:rPr lang="en-US" sz="2000" dirty="0">
                <a:solidFill>
                  <a:srgbClr val="1F2328"/>
                </a:solidFill>
                <a:latin typeface="Century Gothic" panose="020B0502020202020204" charset="0"/>
                <a:cs typeface="Century Gothic" panose="020B0502020202020204" charset="0"/>
              </a:rPr>
              <a:t>I will</a:t>
            </a:r>
            <a:r>
              <a:rPr lang="en-US" sz="2000" b="0" i="0" dirty="0">
                <a:solidFill>
                  <a:srgbClr val="1F2328"/>
                </a:solidFill>
                <a:effectLst/>
                <a:latin typeface="Century Gothic" panose="020B0502020202020204" charset="0"/>
                <a:cs typeface="Century Gothic" panose="020B0502020202020204" charset="0"/>
              </a:rPr>
              <a:t> then translate those findings into actionable insights that can be used to help decide what type of films to create in Microsoft.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and Steps</a:t>
            </a:r>
          </a:p>
        </p:txBody>
      </p:sp>
      <p:sp>
        <p:nvSpPr>
          <p:cNvPr id="3" name="Content Placeholder 2"/>
          <p:cNvSpPr>
            <a:spLocks noGrp="1"/>
          </p:cNvSpPr>
          <p:nvPr>
            <p:ph idx="1"/>
          </p:nvPr>
        </p:nvSpPr>
        <p:spPr/>
        <p:txBody>
          <a:bodyPr/>
          <a:lstStyle/>
          <a:p>
            <a:pPr>
              <a:lnSpc>
                <a:spcPct val="130000"/>
              </a:lnSpc>
            </a:pPr>
            <a:r>
              <a:rPr lang="en-US" dirty="0"/>
              <a:t>J</a:t>
            </a:r>
            <a:r>
              <a:rPr lang="en-US" sz="2000" dirty="0"/>
              <a:t>oin the two tables based on the </a:t>
            </a:r>
            <a:r>
              <a:rPr lang="en-US" sz="2000" dirty="0" err="1"/>
              <a:t>movie_id</a:t>
            </a:r>
            <a:r>
              <a:rPr lang="en-US" sz="2000" dirty="0"/>
              <a:t> column</a:t>
            </a:r>
          </a:p>
          <a:p>
            <a:pPr>
              <a:lnSpc>
                <a:spcPct val="130000"/>
              </a:lnSpc>
            </a:pPr>
            <a:r>
              <a:rPr lang="en-US" sz="2000" dirty="0"/>
              <a:t>Convert the data to a pandas </a:t>
            </a:r>
            <a:r>
              <a:rPr lang="en-US" sz="2000" dirty="0" err="1"/>
              <a:t>DataFrame</a:t>
            </a:r>
            <a:endParaRPr lang="en-US" sz="2000" dirty="0"/>
          </a:p>
          <a:p>
            <a:pPr>
              <a:lnSpc>
                <a:spcPct val="130000"/>
              </a:lnSpc>
            </a:pPr>
            <a:r>
              <a:rPr lang="en-US" sz="2000" dirty="0"/>
              <a:t>Check and Drop rows where genres column contains null values</a:t>
            </a:r>
          </a:p>
          <a:p>
            <a:pPr>
              <a:lnSpc>
                <a:spcPct val="130000"/>
              </a:lnSpc>
            </a:pPr>
            <a:r>
              <a:rPr lang="en-US" sz="2000" dirty="0"/>
              <a:t>Check for duplicated values</a:t>
            </a:r>
          </a:p>
          <a:p>
            <a:pPr>
              <a:lnSpc>
                <a:spcPct val="130000"/>
              </a:lnSpc>
            </a:pPr>
            <a:r>
              <a:rPr lang="en-US" sz="2000" dirty="0"/>
              <a:t>Group the data by genre and calculate the mean rating for each group</a:t>
            </a:r>
          </a:p>
          <a:p>
            <a:pPr>
              <a:lnSpc>
                <a:spcPct val="130000"/>
              </a:lnSpc>
            </a:pPr>
            <a:r>
              <a:rPr lang="en-US" sz="2000" dirty="0"/>
              <a:t>This helped us find out the highest earning genre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Analysis.</a:t>
            </a:r>
          </a:p>
        </p:txBody>
      </p:sp>
      <p:pic>
        <p:nvPicPr>
          <p:cNvPr id="9" name="Content Placeholder 8"/>
          <p:cNvPicPr>
            <a:picLocks noGrp="1" noChangeAspect="1"/>
          </p:cNvPicPr>
          <p:nvPr>
            <p:ph idx="1"/>
          </p:nvPr>
        </p:nvPicPr>
        <p:blipFill>
          <a:blip r:embed="rId2"/>
          <a:stretch>
            <a:fillRect/>
          </a:stretch>
        </p:blipFill>
        <p:spPr>
          <a:xfrm>
            <a:off x="2967296" y="2283169"/>
            <a:ext cx="5920056" cy="3932237"/>
          </a:xfrm>
        </p:spPr>
      </p:pic>
      <p:sp>
        <p:nvSpPr>
          <p:cNvPr id="11" name="TextBox 10"/>
          <p:cNvSpPr txBox="1"/>
          <p:nvPr/>
        </p:nvSpPr>
        <p:spPr>
          <a:xfrm>
            <a:off x="3304713" y="6215406"/>
            <a:ext cx="6094520" cy="369332"/>
          </a:xfrm>
          <a:prstGeom prst="rect">
            <a:avLst/>
          </a:prstGeom>
          <a:noFill/>
        </p:spPr>
        <p:txBody>
          <a:bodyPr wrap="square">
            <a:spAutoFit/>
          </a:bodyPr>
          <a:lstStyle/>
          <a:p>
            <a:r>
              <a:rPr lang="en-US" dirty="0"/>
              <a:t>Graph showing Production Budget vs Gross Income.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Analysis.</a:t>
            </a:r>
          </a:p>
        </p:txBody>
      </p:sp>
      <p:sp>
        <p:nvSpPr>
          <p:cNvPr id="11" name="TextBox 10"/>
          <p:cNvSpPr txBox="1"/>
          <p:nvPr/>
        </p:nvSpPr>
        <p:spPr>
          <a:xfrm>
            <a:off x="3304713" y="6215406"/>
            <a:ext cx="6094520" cy="369332"/>
          </a:xfrm>
          <a:prstGeom prst="rect">
            <a:avLst/>
          </a:prstGeom>
          <a:noFill/>
        </p:spPr>
        <p:txBody>
          <a:bodyPr wrap="square">
            <a:spAutoFit/>
          </a:bodyPr>
          <a:lstStyle/>
          <a:p>
            <a:r>
              <a:rPr lang="en-US" dirty="0"/>
              <a:t>Heat Map Showing Documentary genre vs rating</a:t>
            </a:r>
          </a:p>
        </p:txBody>
      </p:sp>
      <p:pic>
        <p:nvPicPr>
          <p:cNvPr id="8" name="Content Placeholder 7"/>
          <p:cNvPicPr>
            <a:picLocks noGrp="1" noChangeAspect="1"/>
          </p:cNvPicPr>
          <p:nvPr>
            <p:ph idx="1"/>
          </p:nvPr>
        </p:nvPicPr>
        <p:blipFill>
          <a:blip r:embed="rId2"/>
          <a:stretch>
            <a:fillRect/>
          </a:stretch>
        </p:blipFill>
        <p:spPr>
          <a:xfrm>
            <a:off x="3613775" y="2103438"/>
            <a:ext cx="4964449" cy="3932237"/>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Analysis.</a:t>
            </a:r>
          </a:p>
        </p:txBody>
      </p:sp>
      <p:sp>
        <p:nvSpPr>
          <p:cNvPr id="11" name="TextBox 10"/>
          <p:cNvSpPr txBox="1"/>
          <p:nvPr/>
        </p:nvSpPr>
        <p:spPr>
          <a:xfrm>
            <a:off x="3339882" y="6215406"/>
            <a:ext cx="6094520" cy="369332"/>
          </a:xfrm>
          <a:prstGeom prst="rect">
            <a:avLst/>
          </a:prstGeom>
          <a:noFill/>
        </p:spPr>
        <p:txBody>
          <a:bodyPr wrap="square">
            <a:spAutoFit/>
          </a:bodyPr>
          <a:lstStyle/>
          <a:p>
            <a:r>
              <a:rPr lang="en-US" dirty="0"/>
              <a:t>Graph showing the frequency of a ratings</a:t>
            </a:r>
          </a:p>
        </p:txBody>
      </p:sp>
      <p:pic>
        <p:nvPicPr>
          <p:cNvPr id="9" name="Content Placeholder 8"/>
          <p:cNvPicPr>
            <a:picLocks noGrp="1" noChangeAspect="1"/>
          </p:cNvPicPr>
          <p:nvPr>
            <p:ph idx="1"/>
          </p:nvPr>
        </p:nvPicPr>
        <p:blipFill>
          <a:blip r:embed="rId2"/>
          <a:stretch>
            <a:fillRect/>
          </a:stretch>
        </p:blipFill>
        <p:spPr>
          <a:xfrm>
            <a:off x="3480521" y="2103438"/>
            <a:ext cx="5230957" cy="3932237"/>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0</TotalTime>
  <Words>575</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Century Gothic</vt:lpstr>
      <vt:lpstr>Garamond</vt:lpstr>
      <vt:lpstr>Google Sans</vt:lpstr>
      <vt:lpstr>Savon</vt:lpstr>
      <vt:lpstr>MICROSOFT FILM</vt:lpstr>
      <vt:lpstr>PROBLEM</vt:lpstr>
      <vt:lpstr>Overview</vt:lpstr>
      <vt:lpstr>Business Understanding</vt:lpstr>
      <vt:lpstr>Process and Steps</vt:lpstr>
      <vt:lpstr>Process and Steps</vt:lpstr>
      <vt:lpstr>Data Analysis.</vt:lpstr>
      <vt:lpstr>Data Analysis.</vt:lpstr>
      <vt:lpstr>Data Analysis.</vt:lpstr>
      <vt:lpstr>Conclusions &amp; Recommendations</vt:lpstr>
      <vt:lpstr>Contact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PROJECT</dc:title>
  <dc:creator>FAITH KAMAU</dc:creator>
  <cp:lastModifiedBy>user</cp:lastModifiedBy>
  <cp:revision>6</cp:revision>
  <dcterms:created xsi:type="dcterms:W3CDTF">2023-04-16T15:16:00Z</dcterms:created>
  <dcterms:modified xsi:type="dcterms:W3CDTF">2023-04-16T17:02:14Z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165A822D07334D4DB211F6FA9D9BD233</vt:lpwstr>
  </property>
  <property fmtid="{D5CDD505-2E9C-101B-9397-08002B2CF9AE}" pid="3" name="KSOProductBuildVer">
    <vt:lpwstr>1033-11.2.0.11516</vt:lpwstr>
  </property>
</Properties>
</file>