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80" r:id="rId4"/>
    <p:sldId id="281" r:id="rId5"/>
    <p:sldId id="290" r:id="rId6"/>
    <p:sldId id="284" r:id="rId7"/>
    <p:sldId id="285" r:id="rId8"/>
    <p:sldId id="288" r:id="rId9"/>
    <p:sldId id="289" r:id="rId10"/>
    <p:sldId id="282" r:id="rId11"/>
    <p:sldId id="28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14" autoAdjust="0"/>
    <p:restoredTop sz="76973" autoAdjust="0"/>
  </p:normalViewPr>
  <p:slideViewPr>
    <p:cSldViewPr>
      <p:cViewPr varScale="1">
        <p:scale>
          <a:sx n="86" d="100"/>
          <a:sy n="86" d="100"/>
        </p:scale>
        <p:origin x="10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C5C09-8EA4-474F-908E-4DA5FF6E1DC6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B5E1F-DE43-4F3B-AF20-1D412D401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57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B5E1F-DE43-4F3B-AF20-1D412D40159D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58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B5E1F-DE43-4F3B-AF20-1D412D40159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09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B5E1F-DE43-4F3B-AF20-1D412D40159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584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B5E1F-DE43-4F3B-AF20-1D412D40159D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057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B5E1F-DE43-4F3B-AF20-1D412D40159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316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B5E1F-DE43-4F3B-AF20-1D412D40159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801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B5E1F-DE43-4F3B-AF20-1D412D40159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41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B5E1F-DE43-4F3B-AF20-1D412D40159D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31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FF37-B3D0-4529-8C86-C8857ABD0F2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3D64-6A12-47B2-AB9D-1B44568B1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7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FF37-B3D0-4529-8C86-C8857ABD0F2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3D64-6A12-47B2-AB9D-1B44568B1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FF37-B3D0-4529-8C86-C8857ABD0F2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3D64-6A12-47B2-AB9D-1B44568B1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46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FF37-B3D0-4529-8C86-C8857ABD0F2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3D64-6A12-47B2-AB9D-1B44568B1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64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FF37-B3D0-4529-8C86-C8857ABD0F2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3D64-6A12-47B2-AB9D-1B44568B1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FF37-B3D0-4529-8C86-C8857ABD0F2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3D64-6A12-47B2-AB9D-1B44568B1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43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FF37-B3D0-4529-8C86-C8857ABD0F2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3D64-6A12-47B2-AB9D-1B44568B1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9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FF37-B3D0-4529-8C86-C8857ABD0F2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3D64-6A12-47B2-AB9D-1B44568B1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5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FF37-B3D0-4529-8C86-C8857ABD0F2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3D64-6A12-47B2-AB9D-1B44568B1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2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FF37-B3D0-4529-8C86-C8857ABD0F2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3D64-6A12-47B2-AB9D-1B44568B1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33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FF37-B3D0-4529-8C86-C8857ABD0F2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3D64-6A12-47B2-AB9D-1B44568B1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27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FF37-B3D0-4529-8C86-C8857ABD0F23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3D64-6A12-47B2-AB9D-1B44568B1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0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if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7A3941-7D43-40EC-9316-B3142D4F7485}"/>
              </a:ext>
            </a:extLst>
          </p:cNvPr>
          <p:cNvSpPr/>
          <p:nvPr/>
        </p:nvSpPr>
        <p:spPr>
          <a:xfrm>
            <a:off x="5015880" y="734479"/>
            <a:ext cx="5134766" cy="46085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71C71C-4289-4105-A43F-619731AD6518}"/>
              </a:ext>
            </a:extLst>
          </p:cNvPr>
          <p:cNvSpPr/>
          <p:nvPr/>
        </p:nvSpPr>
        <p:spPr>
          <a:xfrm>
            <a:off x="2243775" y="5098540"/>
            <a:ext cx="3708211" cy="5627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C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A</a:t>
            </a:r>
            <a:r>
              <a:rPr lang="ko-KR" altLang="en-US" sz="2400" dirty="0">
                <a:solidFill>
                  <a:srgbClr val="FFC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반 </a:t>
            </a:r>
            <a:r>
              <a:rPr lang="en-US" altLang="ko-KR" sz="2400" dirty="0">
                <a:solidFill>
                  <a:srgbClr val="FFC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4</a:t>
            </a:r>
            <a:r>
              <a:rPr lang="ko-KR" altLang="en-US" sz="2400" dirty="0">
                <a:solidFill>
                  <a:srgbClr val="FFC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조</a:t>
            </a:r>
            <a:endParaRPr lang="en-US" altLang="ko-KR" sz="2400" dirty="0">
              <a:solidFill>
                <a:srgbClr val="FFC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32BD02-3C5F-4722-A5E8-B043A1F90AB3}"/>
              </a:ext>
            </a:extLst>
          </p:cNvPr>
          <p:cNvSpPr txBox="1"/>
          <p:nvPr/>
        </p:nvSpPr>
        <p:spPr>
          <a:xfrm>
            <a:off x="5447928" y="1124744"/>
            <a:ext cx="4392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Do </a:t>
            </a:r>
          </a:p>
          <a:p>
            <a:r>
              <a:rPr lang="en-US" altLang="ko-KR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you </a:t>
            </a:r>
          </a:p>
          <a:p>
            <a:r>
              <a:rPr lang="en-US" altLang="ko-KR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Understand ?</a:t>
            </a:r>
            <a:endParaRPr lang="ko-KR" altLang="en-US" sz="28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11E03-C453-4097-B9DB-838AFAC19FF3}"/>
              </a:ext>
            </a:extLst>
          </p:cNvPr>
          <p:cNvSpPr txBox="1"/>
          <p:nvPr/>
        </p:nvSpPr>
        <p:spPr>
          <a:xfrm>
            <a:off x="5447928" y="3501008"/>
            <a:ext cx="4392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Look ! </a:t>
            </a:r>
          </a:p>
          <a:p>
            <a:pPr algn="r"/>
            <a:r>
              <a:rPr lang="en-US" altLang="ko-KR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I don’t</a:t>
            </a:r>
          </a:p>
          <a:p>
            <a:pPr algn="r"/>
            <a:r>
              <a:rPr lang="en-US" altLang="ko-KR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Understand</a:t>
            </a:r>
          </a:p>
          <a:p>
            <a:pPr algn="r"/>
            <a:endParaRPr lang="ko-KR" altLang="en-US" sz="28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536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CFA7DF-DB94-46FA-B290-327CAECB0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9333" y1="73000" x2="49333" y2="73000"/>
                        <a14:foregroundMark x1="51000" y1="69333" x2="51667" y2="74333"/>
                        <a14:foregroundMark x1="70667" y1="61000" x2="70667" y2="61000"/>
                        <a14:foregroundMark x1="75000" y1="48000" x2="75000" y2="48000"/>
                        <a14:foregroundMark x1="73333" y1="35000" x2="73333" y2="35000"/>
                        <a14:foregroundMark x1="63333" y1="26000" x2="63333" y2="26000"/>
                        <a14:foregroundMark x1="50333" y1="24000" x2="50333" y2="24000"/>
                        <a14:foregroundMark x1="37667" y1="26333" x2="37667" y2="26333"/>
                        <a14:foregroundMark x1="29000" y1="36333" x2="29000" y2="36333"/>
                        <a14:foregroundMark x1="24333" y1="48000" x2="24333" y2="48000"/>
                        <a14:foregroundMark x1="30000" y1="60333" x2="30000" y2="60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91" y="1386527"/>
            <a:ext cx="2423336" cy="242333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324B0BF-4B0F-4CA3-9151-7F966820B2D0}"/>
              </a:ext>
            </a:extLst>
          </p:cNvPr>
          <p:cNvSpPr/>
          <p:nvPr/>
        </p:nvSpPr>
        <p:spPr>
          <a:xfrm>
            <a:off x="479376" y="1000746"/>
            <a:ext cx="11233247" cy="55245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위쪽 모서리 3">
            <a:extLst>
              <a:ext uri="{FF2B5EF4-FFF2-40B4-BE49-F238E27FC236}">
                <a16:creationId xmlns:a16="http://schemas.microsoft.com/office/drawing/2014/main" id="{621A5B15-9DC5-4E2E-A509-064BEFFE9D10}"/>
              </a:ext>
            </a:extLst>
          </p:cNvPr>
          <p:cNvSpPr/>
          <p:nvPr/>
        </p:nvSpPr>
        <p:spPr>
          <a:xfrm>
            <a:off x="2783632" y="627772"/>
            <a:ext cx="2138659" cy="372975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기대효과 및 의의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F0B1F4-D099-4180-9577-F9D4FB91B3C2}"/>
              </a:ext>
            </a:extLst>
          </p:cNvPr>
          <p:cNvSpPr/>
          <p:nvPr/>
        </p:nvSpPr>
        <p:spPr>
          <a:xfrm>
            <a:off x="479376" y="162461"/>
            <a:ext cx="295571" cy="745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524296E-892F-487B-9014-DDE6EDA939FA}"/>
              </a:ext>
            </a:extLst>
          </p:cNvPr>
          <p:cNvSpPr txBox="1">
            <a:spLocks/>
          </p:cNvSpPr>
          <p:nvPr/>
        </p:nvSpPr>
        <p:spPr>
          <a:xfrm>
            <a:off x="948935" y="162462"/>
            <a:ext cx="1715617" cy="7459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기대효과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66D1D-70A8-4CC1-B303-3B9F45E06D85}"/>
              </a:ext>
            </a:extLst>
          </p:cNvPr>
          <p:cNvSpPr txBox="1"/>
          <p:nvPr/>
        </p:nvSpPr>
        <p:spPr>
          <a:xfrm>
            <a:off x="3985824" y="3514836"/>
            <a:ext cx="213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수업 이해도 향상</a:t>
            </a: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65CB14-E99F-4AB6-A45E-E5EEBAE5D2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491" y="4168733"/>
            <a:ext cx="1299857" cy="1444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A44B98-3750-46B1-928B-51C1F73735BF}"/>
              </a:ext>
            </a:extLst>
          </p:cNvPr>
          <p:cNvSpPr txBox="1"/>
          <p:nvPr/>
        </p:nvSpPr>
        <p:spPr>
          <a:xfrm>
            <a:off x="4007768" y="5844925"/>
            <a:ext cx="213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강의평가 반영</a:t>
            </a: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D91417B-6B22-4C7F-A863-C025905DAF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1625" l="10000" r="90000">
                        <a14:foregroundMark x1="45222" y1="91625" x2="45222" y2="91625"/>
                        <a14:foregroundMark x1="48556" y1="57875" x2="48556" y2="57875"/>
                        <a14:foregroundMark x1="65444" y1="31375" x2="65444" y2="31375"/>
                        <a14:foregroundMark x1="78556" y1="40125" x2="78556" y2="40125"/>
                        <a14:foregroundMark x1="54556" y1="44875" x2="54556" y2="44875"/>
                        <a14:foregroundMark x1="70444" y1="40500" x2="70444" y2="40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88" y="3780551"/>
            <a:ext cx="2135304" cy="18980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CF81D5-7293-49B2-A6E4-2E300371A516}"/>
              </a:ext>
            </a:extLst>
          </p:cNvPr>
          <p:cNvSpPr txBox="1"/>
          <p:nvPr/>
        </p:nvSpPr>
        <p:spPr>
          <a:xfrm>
            <a:off x="6318208" y="5844925"/>
            <a:ext cx="213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수업 집중도 향상</a:t>
            </a: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DC831E-4190-44CA-BFA0-1A80E075EF9F}"/>
              </a:ext>
            </a:extLst>
          </p:cNvPr>
          <p:cNvSpPr txBox="1"/>
          <p:nvPr/>
        </p:nvSpPr>
        <p:spPr>
          <a:xfrm>
            <a:off x="6217253" y="3521157"/>
            <a:ext cx="213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학생성향 분석</a:t>
            </a: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18" name="그림 17" descr="거울이(가) 표시된 사진&#10;&#10;자동 생성된 설명">
            <a:extLst>
              <a:ext uri="{FF2B5EF4-FFF2-40B4-BE49-F238E27FC236}">
                <a16:creationId xmlns:a16="http://schemas.microsoft.com/office/drawing/2014/main" id="{FF3D1B8B-169A-48EF-9398-6E42259EF6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1683" y1="43990" x2="51683" y2="439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78" y="1560400"/>
            <a:ext cx="2135304" cy="213530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0F5EFA-8544-411A-AA86-3EBF24639F7E}"/>
              </a:ext>
            </a:extLst>
          </p:cNvPr>
          <p:cNvSpPr/>
          <p:nvPr/>
        </p:nvSpPr>
        <p:spPr>
          <a:xfrm>
            <a:off x="890246" y="1950837"/>
            <a:ext cx="2872645" cy="16072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B89D6-2E67-46B6-A37A-871BA1CA69A3}"/>
              </a:ext>
            </a:extLst>
          </p:cNvPr>
          <p:cNvSpPr txBox="1"/>
          <p:nvPr/>
        </p:nvSpPr>
        <p:spPr>
          <a:xfrm>
            <a:off x="451205" y="2130436"/>
            <a:ext cx="3809463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실시간으로</a:t>
            </a:r>
            <a:endParaRPr lang="en-US" altLang="ko-KR" sz="16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학습자의 반응을 확인하여</a:t>
            </a:r>
            <a:r>
              <a:rPr lang="en-US" altLang="ko-KR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최적화된 수업 진행 가능</a:t>
            </a:r>
            <a:endParaRPr lang="en-US" altLang="ko-KR" sz="16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65E774-EE09-4C0E-BBA4-0C2D5BFD94E2}"/>
              </a:ext>
            </a:extLst>
          </p:cNvPr>
          <p:cNvSpPr/>
          <p:nvPr/>
        </p:nvSpPr>
        <p:spPr>
          <a:xfrm>
            <a:off x="890246" y="4275620"/>
            <a:ext cx="2872645" cy="14278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0589F3-9DB9-415B-B5BE-D16C7F0D92EA}"/>
              </a:ext>
            </a:extLst>
          </p:cNvPr>
          <p:cNvSpPr txBox="1"/>
          <p:nvPr/>
        </p:nvSpPr>
        <p:spPr>
          <a:xfrm>
            <a:off x="1112828" y="4386244"/>
            <a:ext cx="2497138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학습자의 반응을</a:t>
            </a:r>
            <a:endParaRPr lang="en-US" altLang="ko-KR" sz="16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강의평가에 반영하여</a:t>
            </a:r>
            <a:endParaRPr lang="en-US" altLang="ko-KR" sz="16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수업에 대한 정확한 분석 가능 </a:t>
            </a:r>
            <a:endParaRPr lang="en-US" altLang="ko-KR" sz="16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BC27E2-948E-4F5C-89F7-81717F802DA7}"/>
              </a:ext>
            </a:extLst>
          </p:cNvPr>
          <p:cNvSpPr/>
          <p:nvPr/>
        </p:nvSpPr>
        <p:spPr>
          <a:xfrm>
            <a:off x="8492683" y="1950837"/>
            <a:ext cx="2872645" cy="16072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967A71-84A2-440B-8EB6-0F20B69A906D}"/>
              </a:ext>
            </a:extLst>
          </p:cNvPr>
          <p:cNvSpPr txBox="1"/>
          <p:nvPr/>
        </p:nvSpPr>
        <p:spPr>
          <a:xfrm>
            <a:off x="8381392" y="2132856"/>
            <a:ext cx="3067015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누적된 수업 반응 데이터를 통해</a:t>
            </a:r>
            <a:endParaRPr lang="en-US" altLang="ko-KR" sz="16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학습자의 성향과</a:t>
            </a:r>
            <a:endParaRPr lang="en-US" altLang="ko-KR" sz="16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수업이해도를 분석 가능</a:t>
            </a:r>
            <a:endParaRPr lang="en-US" altLang="ko-KR" sz="16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5B735C-5223-420B-ADF8-B95CA8F2B665}"/>
              </a:ext>
            </a:extLst>
          </p:cNvPr>
          <p:cNvSpPr/>
          <p:nvPr/>
        </p:nvSpPr>
        <p:spPr>
          <a:xfrm>
            <a:off x="8492683" y="4275620"/>
            <a:ext cx="2872645" cy="14278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E192BA-61D4-4949-99B7-BD56A2C0E95B}"/>
              </a:ext>
            </a:extLst>
          </p:cNvPr>
          <p:cNvSpPr txBox="1"/>
          <p:nvPr/>
        </p:nvSpPr>
        <p:spPr>
          <a:xfrm>
            <a:off x="8666330" y="4407133"/>
            <a:ext cx="2497138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학습자의 긴장감을 높이고</a:t>
            </a:r>
            <a:endParaRPr lang="en-US" altLang="ko-KR" sz="16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실시간 피드백과 분석을 통해 수업 집중도 향상</a:t>
            </a:r>
            <a:endParaRPr lang="en-US" altLang="ko-KR" sz="16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78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7A3941-7D43-40EC-9316-B3142D4F7485}"/>
              </a:ext>
            </a:extLst>
          </p:cNvPr>
          <p:cNvSpPr/>
          <p:nvPr/>
        </p:nvSpPr>
        <p:spPr>
          <a:xfrm>
            <a:off x="5015880" y="734479"/>
            <a:ext cx="5134766" cy="46085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71C71C-4289-4105-A43F-619731AD6518}"/>
              </a:ext>
            </a:extLst>
          </p:cNvPr>
          <p:cNvSpPr/>
          <p:nvPr/>
        </p:nvSpPr>
        <p:spPr>
          <a:xfrm>
            <a:off x="2243775" y="5098540"/>
            <a:ext cx="3708211" cy="5627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C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A</a:t>
            </a:r>
            <a:r>
              <a:rPr lang="ko-KR" altLang="en-US" sz="2400" dirty="0">
                <a:solidFill>
                  <a:srgbClr val="FFC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반 </a:t>
            </a:r>
            <a:r>
              <a:rPr lang="en-US" altLang="ko-KR" sz="2400" dirty="0">
                <a:solidFill>
                  <a:srgbClr val="FFC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4</a:t>
            </a:r>
            <a:r>
              <a:rPr lang="ko-KR" altLang="en-US" sz="2400" dirty="0">
                <a:solidFill>
                  <a:srgbClr val="FFC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조</a:t>
            </a:r>
            <a:endParaRPr lang="en-US" altLang="ko-KR" sz="2400" dirty="0">
              <a:solidFill>
                <a:srgbClr val="FFC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32BD02-3C5F-4722-A5E8-B043A1F90AB3}"/>
              </a:ext>
            </a:extLst>
          </p:cNvPr>
          <p:cNvSpPr txBox="1"/>
          <p:nvPr/>
        </p:nvSpPr>
        <p:spPr>
          <a:xfrm>
            <a:off x="5447928" y="1124744"/>
            <a:ext cx="4392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Do </a:t>
            </a:r>
          </a:p>
          <a:p>
            <a:r>
              <a:rPr lang="en-US" altLang="ko-KR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you </a:t>
            </a:r>
          </a:p>
          <a:p>
            <a:r>
              <a:rPr lang="en-US" altLang="ko-KR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Understand ?</a:t>
            </a:r>
            <a:endParaRPr lang="ko-KR" altLang="en-US" sz="28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11E03-C453-4097-B9DB-838AFAC19FF3}"/>
              </a:ext>
            </a:extLst>
          </p:cNvPr>
          <p:cNvSpPr txBox="1"/>
          <p:nvPr/>
        </p:nvSpPr>
        <p:spPr>
          <a:xfrm>
            <a:off x="5447928" y="3501008"/>
            <a:ext cx="4392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Look ! </a:t>
            </a:r>
          </a:p>
          <a:p>
            <a:pPr algn="r"/>
            <a:r>
              <a:rPr lang="en-US" altLang="ko-KR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I don’t</a:t>
            </a:r>
          </a:p>
          <a:p>
            <a:pPr algn="r"/>
            <a:r>
              <a:rPr lang="en-US" altLang="ko-KR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Understand</a:t>
            </a:r>
          </a:p>
          <a:p>
            <a:pPr algn="r"/>
            <a:endParaRPr lang="ko-KR" altLang="en-US" sz="28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51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7A3941-7D43-40EC-9316-B3142D4F7485}"/>
              </a:ext>
            </a:extLst>
          </p:cNvPr>
          <p:cNvSpPr/>
          <p:nvPr/>
        </p:nvSpPr>
        <p:spPr>
          <a:xfrm>
            <a:off x="-24680" y="0"/>
            <a:ext cx="5256584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6C2A53-F5B5-4562-AF01-E7D1EEDBF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1439378"/>
            <a:ext cx="4464496" cy="43896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65E5EC-A4AA-4D93-BD40-A02242C3B242}"/>
              </a:ext>
            </a:extLst>
          </p:cNvPr>
          <p:cNvSpPr txBox="1"/>
          <p:nvPr/>
        </p:nvSpPr>
        <p:spPr>
          <a:xfrm>
            <a:off x="369214" y="14852"/>
            <a:ext cx="419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Contents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8FF884-A843-4741-B650-2C3A6E5EAC66}"/>
              </a:ext>
            </a:extLst>
          </p:cNvPr>
          <p:cNvSpPr/>
          <p:nvPr/>
        </p:nvSpPr>
        <p:spPr>
          <a:xfrm>
            <a:off x="-24680" y="0"/>
            <a:ext cx="393895" cy="661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0EA866-511B-4C9E-8BDB-9F0520AC606A}"/>
              </a:ext>
            </a:extLst>
          </p:cNvPr>
          <p:cNvSpPr/>
          <p:nvPr/>
        </p:nvSpPr>
        <p:spPr>
          <a:xfrm>
            <a:off x="1199456" y="1832363"/>
            <a:ext cx="3708211" cy="5627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ACE037-6A5E-486D-9F5F-37AB981AAAFC}"/>
              </a:ext>
            </a:extLst>
          </p:cNvPr>
          <p:cNvSpPr/>
          <p:nvPr/>
        </p:nvSpPr>
        <p:spPr>
          <a:xfrm>
            <a:off x="1199456" y="2746763"/>
            <a:ext cx="3708211" cy="5627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1527B3-0666-447D-A0F7-E1AD6B8FE506}"/>
              </a:ext>
            </a:extLst>
          </p:cNvPr>
          <p:cNvSpPr/>
          <p:nvPr/>
        </p:nvSpPr>
        <p:spPr>
          <a:xfrm>
            <a:off x="1199456" y="3711421"/>
            <a:ext cx="3708211" cy="5627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C2A57B-25C5-4880-8E19-160AC7B2B7B5}"/>
              </a:ext>
            </a:extLst>
          </p:cNvPr>
          <p:cNvSpPr/>
          <p:nvPr/>
        </p:nvSpPr>
        <p:spPr>
          <a:xfrm>
            <a:off x="1199456" y="4580104"/>
            <a:ext cx="3708211" cy="5627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E82012-4454-4D14-97F1-10733D4950E2}"/>
              </a:ext>
            </a:extLst>
          </p:cNvPr>
          <p:cNvSpPr txBox="1"/>
          <p:nvPr/>
        </p:nvSpPr>
        <p:spPr>
          <a:xfrm>
            <a:off x="1509934" y="1927860"/>
            <a:ext cx="24971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C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문제제기</a:t>
            </a:r>
            <a:endParaRPr lang="en-US" altLang="ko-KR" sz="2000" dirty="0">
              <a:solidFill>
                <a:srgbClr val="FFC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FFC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아이디어</a:t>
            </a:r>
            <a:endParaRPr lang="en-US" altLang="ko-KR" sz="2000" dirty="0">
              <a:solidFill>
                <a:srgbClr val="FFC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sz="2000" dirty="0">
              <a:solidFill>
                <a:srgbClr val="FFC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sz="2000" dirty="0">
              <a:solidFill>
                <a:srgbClr val="FFC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FFC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활용기술</a:t>
            </a:r>
            <a:endParaRPr lang="en-US" altLang="ko-KR" sz="2000" dirty="0">
              <a:solidFill>
                <a:srgbClr val="FFC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sz="2000" dirty="0">
              <a:solidFill>
                <a:srgbClr val="FFC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sz="2000" dirty="0">
              <a:solidFill>
                <a:srgbClr val="FFC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FFC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기대효과 및 의의</a:t>
            </a:r>
            <a:endParaRPr lang="en-US" altLang="ko-KR" sz="2000" dirty="0">
              <a:solidFill>
                <a:srgbClr val="FFC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sz="2000" dirty="0">
              <a:solidFill>
                <a:srgbClr val="FFC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sz="2000" dirty="0">
              <a:solidFill>
                <a:srgbClr val="FFC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FFC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부록 아이디어</a:t>
            </a:r>
            <a:r>
              <a:rPr lang="en-US" altLang="ko-KR" sz="2000" dirty="0">
                <a:solidFill>
                  <a:srgbClr val="FFC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76897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77771EF-0C70-4B5D-96AB-2CBE50A03054}"/>
              </a:ext>
            </a:extLst>
          </p:cNvPr>
          <p:cNvSpPr txBox="1"/>
          <p:nvPr/>
        </p:nvSpPr>
        <p:spPr>
          <a:xfrm>
            <a:off x="2961166" y="5200270"/>
            <a:ext cx="6269665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코로나 사태로 인한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비대면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수업 증가 추세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비대면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수업의 증가는 일시적 현상이 아닌 향후 교육 트렌드로 전망됨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24B0BF-4B0F-4CA3-9151-7F966820B2D0}"/>
              </a:ext>
            </a:extLst>
          </p:cNvPr>
          <p:cNvSpPr/>
          <p:nvPr/>
        </p:nvSpPr>
        <p:spPr>
          <a:xfrm>
            <a:off x="479376" y="1000746"/>
            <a:ext cx="11233247" cy="55245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위쪽 모서리 3">
            <a:extLst>
              <a:ext uri="{FF2B5EF4-FFF2-40B4-BE49-F238E27FC236}">
                <a16:creationId xmlns:a16="http://schemas.microsoft.com/office/drawing/2014/main" id="{621A5B15-9DC5-4E2E-A509-064BEFFE9D10}"/>
              </a:ext>
            </a:extLst>
          </p:cNvPr>
          <p:cNvSpPr/>
          <p:nvPr/>
        </p:nvSpPr>
        <p:spPr>
          <a:xfrm>
            <a:off x="2783632" y="627772"/>
            <a:ext cx="2138659" cy="372975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추진배경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F0B1F4-D099-4180-9577-F9D4FB91B3C2}"/>
              </a:ext>
            </a:extLst>
          </p:cNvPr>
          <p:cNvSpPr/>
          <p:nvPr/>
        </p:nvSpPr>
        <p:spPr>
          <a:xfrm>
            <a:off x="479376" y="162461"/>
            <a:ext cx="295571" cy="745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524296E-892F-487B-9014-DDE6EDA939FA}"/>
              </a:ext>
            </a:extLst>
          </p:cNvPr>
          <p:cNvSpPr txBox="1">
            <a:spLocks/>
          </p:cNvSpPr>
          <p:nvPr/>
        </p:nvSpPr>
        <p:spPr>
          <a:xfrm>
            <a:off x="948935" y="162462"/>
            <a:ext cx="1715617" cy="7459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문제제기</a:t>
            </a:r>
          </a:p>
        </p:txBody>
      </p:sp>
      <p:pic>
        <p:nvPicPr>
          <p:cNvPr id="1028" name="Picture 4" descr="기사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1556792"/>
            <a:ext cx="3372588" cy="337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179" y="2639610"/>
            <a:ext cx="6191250" cy="11811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411" y="1556792"/>
            <a:ext cx="6191250" cy="9525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965" y="3951028"/>
            <a:ext cx="61912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4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D3BFD0B-4B21-48B8-BAE4-EA1337BEDCC7}"/>
              </a:ext>
            </a:extLst>
          </p:cNvPr>
          <p:cNvSpPr txBox="1"/>
          <p:nvPr/>
        </p:nvSpPr>
        <p:spPr>
          <a:xfrm>
            <a:off x="2509121" y="4861534"/>
            <a:ext cx="7173759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강의자는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비대면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수업 특성상 학습자의 집중도 및 이해도 파악 어려움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그로인한 수업 난이도 조정을 위한 셀프 피드백 어려움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비대면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수업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Quality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개선을 위한 학습자 실시간 집중 및 이해도 평가 방안 필요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24B0BF-4B0F-4CA3-9151-7F966820B2D0}"/>
              </a:ext>
            </a:extLst>
          </p:cNvPr>
          <p:cNvSpPr/>
          <p:nvPr/>
        </p:nvSpPr>
        <p:spPr>
          <a:xfrm>
            <a:off x="479376" y="1000746"/>
            <a:ext cx="11233247" cy="55245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위쪽 모서리 3">
            <a:extLst>
              <a:ext uri="{FF2B5EF4-FFF2-40B4-BE49-F238E27FC236}">
                <a16:creationId xmlns:a16="http://schemas.microsoft.com/office/drawing/2014/main" id="{621A5B15-9DC5-4E2E-A509-064BEFFE9D10}"/>
              </a:ext>
            </a:extLst>
          </p:cNvPr>
          <p:cNvSpPr/>
          <p:nvPr/>
        </p:nvSpPr>
        <p:spPr>
          <a:xfrm>
            <a:off x="2783632" y="627772"/>
            <a:ext cx="2138659" cy="372975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문제인식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F0B1F4-D099-4180-9577-F9D4FB91B3C2}"/>
              </a:ext>
            </a:extLst>
          </p:cNvPr>
          <p:cNvSpPr/>
          <p:nvPr/>
        </p:nvSpPr>
        <p:spPr>
          <a:xfrm>
            <a:off x="479376" y="162461"/>
            <a:ext cx="295571" cy="745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524296E-892F-487B-9014-DDE6EDA939FA}"/>
              </a:ext>
            </a:extLst>
          </p:cNvPr>
          <p:cNvSpPr txBox="1">
            <a:spLocks/>
          </p:cNvSpPr>
          <p:nvPr/>
        </p:nvSpPr>
        <p:spPr>
          <a:xfrm>
            <a:off x="948935" y="162462"/>
            <a:ext cx="1715617" cy="7459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문제제기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27" y="1212168"/>
            <a:ext cx="4968552" cy="328443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b="12773"/>
          <a:stretch/>
        </p:blipFill>
        <p:spPr>
          <a:xfrm>
            <a:off x="5911345" y="1212168"/>
            <a:ext cx="5622011" cy="328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2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B18DA8-ED9D-44C2-A70C-DE4BA0A8DADA}"/>
              </a:ext>
            </a:extLst>
          </p:cNvPr>
          <p:cNvSpPr/>
          <p:nvPr/>
        </p:nvSpPr>
        <p:spPr>
          <a:xfrm>
            <a:off x="4727848" y="5441958"/>
            <a:ext cx="2302144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24B0BF-4B0F-4CA3-9151-7F966820B2D0}"/>
              </a:ext>
            </a:extLst>
          </p:cNvPr>
          <p:cNvSpPr/>
          <p:nvPr/>
        </p:nvSpPr>
        <p:spPr>
          <a:xfrm>
            <a:off x="479376" y="1000746"/>
            <a:ext cx="11233247" cy="55245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위쪽 모서리 3">
            <a:extLst>
              <a:ext uri="{FF2B5EF4-FFF2-40B4-BE49-F238E27FC236}">
                <a16:creationId xmlns:a16="http://schemas.microsoft.com/office/drawing/2014/main" id="{621A5B15-9DC5-4E2E-A509-064BEFFE9D10}"/>
              </a:ext>
            </a:extLst>
          </p:cNvPr>
          <p:cNvSpPr/>
          <p:nvPr/>
        </p:nvSpPr>
        <p:spPr>
          <a:xfrm>
            <a:off x="2783632" y="627772"/>
            <a:ext cx="2138659" cy="372975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실시간 표정 인식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F0B1F4-D099-4180-9577-F9D4FB91B3C2}"/>
              </a:ext>
            </a:extLst>
          </p:cNvPr>
          <p:cNvSpPr/>
          <p:nvPr/>
        </p:nvSpPr>
        <p:spPr>
          <a:xfrm>
            <a:off x="479376" y="162461"/>
            <a:ext cx="295571" cy="745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DB0CF98-49DA-4963-B073-B361A28C2D79}"/>
              </a:ext>
            </a:extLst>
          </p:cNvPr>
          <p:cNvSpPr txBox="1">
            <a:spLocks/>
          </p:cNvSpPr>
          <p:nvPr/>
        </p:nvSpPr>
        <p:spPr>
          <a:xfrm>
            <a:off x="948935" y="162462"/>
            <a:ext cx="1715617" cy="7459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아이디어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EA9BD-E444-440F-A85B-94594EE9B88E}"/>
              </a:ext>
            </a:extLst>
          </p:cNvPr>
          <p:cNvSpPr txBox="1"/>
          <p:nvPr/>
        </p:nvSpPr>
        <p:spPr>
          <a:xfrm>
            <a:off x="4269215" y="4941168"/>
            <a:ext cx="3653564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비대면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수업에 사용되는 카메라를 통해 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실시간으로 학습자의 표정 인식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5707B60-EDA5-4177-8801-E719FDEE495D}"/>
              </a:ext>
            </a:extLst>
          </p:cNvPr>
          <p:cNvGrpSpPr/>
          <p:nvPr/>
        </p:nvGrpSpPr>
        <p:grpSpPr>
          <a:xfrm>
            <a:off x="1631504" y="1682739"/>
            <a:ext cx="9171370" cy="2576436"/>
            <a:chOff x="1613919" y="1706898"/>
            <a:chExt cx="9171370" cy="257643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5C09D90-6E0D-44F4-84A9-5C11571E91BC}"/>
                </a:ext>
              </a:extLst>
            </p:cNvPr>
            <p:cNvGrpSpPr/>
            <p:nvPr/>
          </p:nvGrpSpPr>
          <p:grpSpPr>
            <a:xfrm>
              <a:off x="1613919" y="1706898"/>
              <a:ext cx="5501278" cy="2566075"/>
              <a:chOff x="3098521" y="1726339"/>
              <a:chExt cx="5501278" cy="2566075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89C1F8B5-918C-49E4-9C7C-7305189BFC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9874" y="2143915"/>
                <a:ext cx="2089925" cy="2089925"/>
              </a:xfrm>
              <a:prstGeom prst="rect">
                <a:avLst/>
              </a:prstGeom>
            </p:spPr>
          </p:pic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1F318894-0D39-4548-BDB2-3F3BB1095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7563" y="3448441"/>
                <a:ext cx="874887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7505B5BF-9E90-4CB9-AD50-B2223AAEE501}"/>
                  </a:ext>
                </a:extLst>
              </p:cNvPr>
              <p:cNvGrpSpPr/>
              <p:nvPr/>
            </p:nvGrpSpPr>
            <p:grpSpPr>
              <a:xfrm>
                <a:off x="3098521" y="1726339"/>
                <a:ext cx="2445108" cy="2566075"/>
                <a:chOff x="3174721" y="1655008"/>
                <a:chExt cx="2445108" cy="2566075"/>
              </a:xfrm>
            </p:grpSpPr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431E3D11-1C39-492C-B88C-501CBB0B91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50643" y="1655008"/>
                  <a:ext cx="1269186" cy="1264258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549415D7-D1CB-41B7-9F0E-FACF4983D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74721" y="2364055"/>
                  <a:ext cx="1857028" cy="1857028"/>
                </a:xfrm>
                <a:prstGeom prst="rect">
                  <a:avLst/>
                </a:prstGeom>
              </p:spPr>
            </p:pic>
          </p:grp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6276117-C3FC-409C-A50A-2192954FB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29" y="2124474"/>
              <a:ext cx="2158860" cy="2158860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5CD4A66-D12F-4B6E-B276-BAEAEB95FC91}"/>
                </a:ext>
              </a:extLst>
            </p:cNvPr>
            <p:cNvCxnSpPr>
              <a:cxnSpLocks/>
            </p:cNvCxnSpPr>
            <p:nvPr/>
          </p:nvCxnSpPr>
          <p:spPr>
            <a:xfrm>
              <a:off x="7374905" y="3429000"/>
              <a:ext cx="87488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402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324B0BF-4B0F-4CA3-9151-7F966820B2D0}"/>
              </a:ext>
            </a:extLst>
          </p:cNvPr>
          <p:cNvSpPr/>
          <p:nvPr/>
        </p:nvSpPr>
        <p:spPr>
          <a:xfrm>
            <a:off x="479376" y="1000746"/>
            <a:ext cx="11233247" cy="55245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위쪽 모서리 3">
            <a:extLst>
              <a:ext uri="{FF2B5EF4-FFF2-40B4-BE49-F238E27FC236}">
                <a16:creationId xmlns:a16="http://schemas.microsoft.com/office/drawing/2014/main" id="{621A5B15-9DC5-4E2E-A509-064BEFFE9D10}"/>
              </a:ext>
            </a:extLst>
          </p:cNvPr>
          <p:cNvSpPr/>
          <p:nvPr/>
        </p:nvSpPr>
        <p:spPr>
          <a:xfrm>
            <a:off x="2783632" y="627772"/>
            <a:ext cx="2138659" cy="372975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수집 데이터 수치화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F0B1F4-D099-4180-9577-F9D4FB91B3C2}"/>
              </a:ext>
            </a:extLst>
          </p:cNvPr>
          <p:cNvSpPr/>
          <p:nvPr/>
        </p:nvSpPr>
        <p:spPr>
          <a:xfrm>
            <a:off x="479376" y="162461"/>
            <a:ext cx="295571" cy="745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524296E-892F-487B-9014-DDE6EDA939FA}"/>
              </a:ext>
            </a:extLst>
          </p:cNvPr>
          <p:cNvSpPr txBox="1">
            <a:spLocks/>
          </p:cNvSpPr>
          <p:nvPr/>
        </p:nvSpPr>
        <p:spPr>
          <a:xfrm>
            <a:off x="948935" y="162462"/>
            <a:ext cx="1715617" cy="7459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아이디어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903FA3-0418-49B3-8E65-8D79CDBC68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13" y="1622223"/>
            <a:ext cx="3877295" cy="2628806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EA04C47E-5502-43B6-8DD0-519EAFFA61A4}"/>
              </a:ext>
            </a:extLst>
          </p:cNvPr>
          <p:cNvGrpSpPr/>
          <p:nvPr/>
        </p:nvGrpSpPr>
        <p:grpSpPr>
          <a:xfrm>
            <a:off x="6566200" y="1636408"/>
            <a:ext cx="3528392" cy="2384539"/>
            <a:chOff x="1487488" y="3645024"/>
            <a:chExt cx="3528392" cy="238453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AE154E6-C273-475D-9576-30C8AA66702C}"/>
                </a:ext>
              </a:extLst>
            </p:cNvPr>
            <p:cNvSpPr/>
            <p:nvPr/>
          </p:nvSpPr>
          <p:spPr>
            <a:xfrm>
              <a:off x="1487488" y="3645024"/>
              <a:ext cx="3528392" cy="2384539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463B40F-B303-4C17-B3EB-840F2B30E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16" t="8716" r="11778" b="10056"/>
            <a:stretch/>
          </p:blipFill>
          <p:spPr>
            <a:xfrm>
              <a:off x="1630190" y="4240069"/>
              <a:ext cx="504056" cy="51497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62E3528-68CD-4A3F-960F-D1FABD788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0397" y="4867380"/>
              <a:ext cx="476042" cy="47604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051FCAD-CFA6-4B4B-B05B-7916C46AE3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4" t="7410" r="11742" b="3608"/>
            <a:stretch/>
          </p:blipFill>
          <p:spPr>
            <a:xfrm>
              <a:off x="1631917" y="5455760"/>
              <a:ext cx="533002" cy="493520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6EEAB23-6D6E-48D6-A770-1B76D19235F4}"/>
                </a:ext>
              </a:extLst>
            </p:cNvPr>
            <p:cNvSpPr/>
            <p:nvPr/>
          </p:nvSpPr>
          <p:spPr>
            <a:xfrm>
              <a:off x="2279576" y="4368003"/>
              <a:ext cx="1512168" cy="273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A471E6-15A8-4668-B6AE-2527571C26EC}"/>
                </a:ext>
              </a:extLst>
            </p:cNvPr>
            <p:cNvSpPr txBox="1"/>
            <p:nvPr/>
          </p:nvSpPr>
          <p:spPr>
            <a:xfrm>
              <a:off x="1630190" y="3750455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수강생 인원 총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35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명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8A95C1C-C921-4F03-AABF-E3C7F26BE519}"/>
                </a:ext>
              </a:extLst>
            </p:cNvPr>
            <p:cNvSpPr/>
            <p:nvPr/>
          </p:nvSpPr>
          <p:spPr>
            <a:xfrm>
              <a:off x="2279576" y="4944543"/>
              <a:ext cx="1008112" cy="273703"/>
            </a:xfrm>
            <a:prstGeom prst="rect">
              <a:avLst/>
            </a:prstGeom>
            <a:solidFill>
              <a:srgbClr val="F8D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C7824A5-0D7F-482F-8306-2611CFD47F8E}"/>
                </a:ext>
              </a:extLst>
            </p:cNvPr>
            <p:cNvSpPr/>
            <p:nvPr/>
          </p:nvSpPr>
          <p:spPr>
            <a:xfrm>
              <a:off x="2279575" y="5534270"/>
              <a:ext cx="1993381" cy="2737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A359A9-687D-4DCF-8976-49D40735249F}"/>
                </a:ext>
              </a:extLst>
            </p:cNvPr>
            <p:cNvSpPr txBox="1"/>
            <p:nvPr/>
          </p:nvSpPr>
          <p:spPr>
            <a:xfrm>
              <a:off x="4365728" y="4350965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12</a:t>
              </a:r>
              <a:r>
                <a:rPr lang="ko-KR" altLang="en-US" sz="14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명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9F88DD4-34CC-46CC-A67E-70537EA0A6FA}"/>
                </a:ext>
              </a:extLst>
            </p:cNvPr>
            <p:cNvSpPr txBox="1"/>
            <p:nvPr/>
          </p:nvSpPr>
          <p:spPr>
            <a:xfrm>
              <a:off x="4420230" y="4927505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8</a:t>
              </a:r>
              <a:r>
                <a:rPr lang="ko-KR" altLang="en-US" sz="14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명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1E7881-9855-4F66-A40D-8248A6C6C023}"/>
                </a:ext>
              </a:extLst>
            </p:cNvPr>
            <p:cNvSpPr txBox="1"/>
            <p:nvPr/>
          </p:nvSpPr>
          <p:spPr>
            <a:xfrm>
              <a:off x="4365728" y="5517232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15</a:t>
              </a:r>
              <a:r>
                <a:rPr lang="ko-KR" altLang="en-US" sz="14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명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F17879D-E6AC-4F0F-BF23-37048E51AA29}"/>
              </a:ext>
            </a:extLst>
          </p:cNvPr>
          <p:cNvSpPr txBox="1"/>
          <p:nvPr/>
        </p:nvSpPr>
        <p:spPr>
          <a:xfrm>
            <a:off x="7484588" y="4059981"/>
            <a:ext cx="1763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실시간 모니터링 화면 예시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A0F8AE-6CB5-419C-A382-CCECB3099C03}"/>
              </a:ext>
            </a:extLst>
          </p:cNvPr>
          <p:cNvSpPr/>
          <p:nvPr/>
        </p:nvSpPr>
        <p:spPr>
          <a:xfrm>
            <a:off x="9091500" y="1636407"/>
            <a:ext cx="1003092" cy="2737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교시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35:14</a:t>
            </a:r>
            <a:endParaRPr lang="ko-KR" altLang="en-US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647635B-07F4-4CDF-B530-258E438DB5E6}"/>
              </a:ext>
            </a:extLst>
          </p:cNvPr>
          <p:cNvCxnSpPr>
            <a:cxnSpLocks/>
          </p:cNvCxnSpPr>
          <p:nvPr/>
        </p:nvCxnSpPr>
        <p:spPr>
          <a:xfrm flipV="1">
            <a:off x="3863752" y="1636407"/>
            <a:ext cx="2702448" cy="365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C6ED1E6-52BE-42C4-97B7-AAB4FC014FCF}"/>
              </a:ext>
            </a:extLst>
          </p:cNvPr>
          <p:cNvCxnSpPr>
            <a:cxnSpLocks/>
          </p:cNvCxnSpPr>
          <p:nvPr/>
        </p:nvCxnSpPr>
        <p:spPr>
          <a:xfrm>
            <a:off x="3827268" y="2111171"/>
            <a:ext cx="2733542" cy="1909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34A0374-5967-4829-806B-B6CFF71541D7}"/>
              </a:ext>
            </a:extLst>
          </p:cNvPr>
          <p:cNvSpPr/>
          <p:nvPr/>
        </p:nvSpPr>
        <p:spPr>
          <a:xfrm>
            <a:off x="3678974" y="1988839"/>
            <a:ext cx="184778" cy="12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9DA58BF-1473-48F0-B2C0-FE2F883908A9}"/>
              </a:ext>
            </a:extLst>
          </p:cNvPr>
          <p:cNvSpPr/>
          <p:nvPr/>
        </p:nvSpPr>
        <p:spPr>
          <a:xfrm>
            <a:off x="7373290" y="5083767"/>
            <a:ext cx="198622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766529-42B1-4DBF-ACE1-4D85E06E1341}"/>
              </a:ext>
            </a:extLst>
          </p:cNvPr>
          <p:cNvSpPr txBox="1"/>
          <p:nvPr/>
        </p:nvSpPr>
        <p:spPr>
          <a:xfrm>
            <a:off x="2762395" y="4974008"/>
            <a:ext cx="6667211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강의자는 이해도 실시간 모니터링을 통해 학습자의 수업 이해도 파악 가능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토대로 추가 질의응답 시간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보충 설명 추가할 수 있음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49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324B0BF-4B0F-4CA3-9151-7F966820B2D0}"/>
              </a:ext>
            </a:extLst>
          </p:cNvPr>
          <p:cNvSpPr/>
          <p:nvPr/>
        </p:nvSpPr>
        <p:spPr>
          <a:xfrm>
            <a:off x="479376" y="1000746"/>
            <a:ext cx="11233247" cy="55245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위쪽 모서리 3">
            <a:extLst>
              <a:ext uri="{FF2B5EF4-FFF2-40B4-BE49-F238E27FC236}">
                <a16:creationId xmlns:a16="http://schemas.microsoft.com/office/drawing/2014/main" id="{621A5B15-9DC5-4E2E-A509-064BEFFE9D10}"/>
              </a:ext>
            </a:extLst>
          </p:cNvPr>
          <p:cNvSpPr/>
          <p:nvPr/>
        </p:nvSpPr>
        <p:spPr>
          <a:xfrm>
            <a:off x="2783632" y="627772"/>
            <a:ext cx="2138659" cy="372975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Object Detection</a:t>
            </a:r>
            <a:endParaRPr lang="ko-KR" altLang="en-US" dirty="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F0B1F4-D099-4180-9577-F9D4FB91B3C2}"/>
              </a:ext>
            </a:extLst>
          </p:cNvPr>
          <p:cNvSpPr/>
          <p:nvPr/>
        </p:nvSpPr>
        <p:spPr>
          <a:xfrm>
            <a:off x="479376" y="162461"/>
            <a:ext cx="295571" cy="745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524296E-892F-487B-9014-DDE6EDA939FA}"/>
              </a:ext>
            </a:extLst>
          </p:cNvPr>
          <p:cNvSpPr txBox="1">
            <a:spLocks/>
          </p:cNvSpPr>
          <p:nvPr/>
        </p:nvSpPr>
        <p:spPr>
          <a:xfrm>
            <a:off x="948935" y="162462"/>
            <a:ext cx="1715617" cy="7459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활용기술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9B3E5E-1067-4092-97F4-7F5EED8ECEAC}"/>
              </a:ext>
            </a:extLst>
          </p:cNvPr>
          <p:cNvSpPr txBox="1"/>
          <p:nvPr/>
        </p:nvSpPr>
        <p:spPr>
          <a:xfrm>
            <a:off x="627161" y="1403333"/>
            <a:ext cx="5795137" cy="1767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Haar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Feature-based Cascade Classifier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검출할 대상이 되는 물체가 있는 이미지와 없는 이미지를 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  최대한 많이 활용해서 다단계 함수를 훈련시키는 기계학습 방식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25000"/>
              </a:lnSpc>
            </a:pP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Haar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특징기반 다단계 분류자를 이용하여 얼굴 검출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39788C-E59F-4D08-9F11-306200C9CD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52"/>
          <a:stretch/>
        </p:blipFill>
        <p:spPr>
          <a:xfrm>
            <a:off x="6600056" y="1403332"/>
            <a:ext cx="4645708" cy="18466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A2AE78-5003-4F0D-B929-BE1B5C3995EB}"/>
              </a:ext>
            </a:extLst>
          </p:cNvPr>
          <p:cNvSpPr txBox="1"/>
          <p:nvPr/>
        </p:nvSpPr>
        <p:spPr>
          <a:xfrm>
            <a:off x="623390" y="3759711"/>
            <a:ext cx="7560841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mini-</a:t>
            </a:r>
            <a:r>
              <a:rPr lang="en-US" altLang="ko-KR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Xception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모델</a:t>
            </a:r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dk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Calibri"/>
                <a:sym typeface="Calibri"/>
              </a:rPr>
              <a:t>Depth-wise Separable Convolutions(</a:t>
            </a:r>
            <a:r>
              <a:rPr lang="en-US" altLang="ko-KR" sz="1400" dirty="0" err="1">
                <a:solidFill>
                  <a:schemeClr val="dk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Calibri"/>
                <a:sym typeface="Calibri"/>
              </a:rPr>
              <a:t>MobileNet</a:t>
            </a:r>
            <a:r>
              <a:rPr lang="en-US" altLang="ko-KR" sz="1400" dirty="0">
                <a:solidFill>
                  <a:schemeClr val="dk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Calibri"/>
                <a:sym typeface="Calibri"/>
              </a:rPr>
              <a:t>)</a:t>
            </a:r>
            <a:r>
              <a:rPr lang="ko-KR" altLang="en-US" sz="1400" dirty="0">
                <a:solidFill>
                  <a:schemeClr val="dk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Calibri"/>
                <a:sym typeface="Calibri"/>
              </a:rPr>
              <a:t>에 </a:t>
            </a:r>
            <a:r>
              <a:rPr lang="en-US" altLang="ko-KR" sz="1400" dirty="0">
                <a:solidFill>
                  <a:schemeClr val="dk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Calibri"/>
                <a:sym typeface="Calibri"/>
              </a:rPr>
              <a:t>Residual module(</a:t>
            </a:r>
            <a:r>
              <a:rPr lang="en-US" altLang="ko-KR" sz="1400" dirty="0" err="1">
                <a:solidFill>
                  <a:schemeClr val="dk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Calibri"/>
                <a:sym typeface="Calibri"/>
              </a:rPr>
              <a:t>ResNet</a:t>
            </a:r>
            <a:r>
              <a:rPr lang="en-US" altLang="ko-KR" sz="1400" dirty="0">
                <a:solidFill>
                  <a:schemeClr val="dk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Calibri"/>
                <a:sym typeface="Calibri"/>
              </a:rPr>
              <a:t>)</a:t>
            </a:r>
            <a:r>
              <a:rPr lang="ko-KR" altLang="en-US" sz="1400" dirty="0">
                <a:solidFill>
                  <a:schemeClr val="dk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Calibri"/>
                <a:sym typeface="Calibri"/>
              </a:rPr>
              <a:t>을 결합한 모델</a:t>
            </a:r>
            <a:endParaRPr lang="en-US" altLang="ko-KR" sz="1400" dirty="0">
              <a:solidFill>
                <a:schemeClr val="dk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endParaRPr lang="ko-KR" altLang="en-US" sz="1400" dirty="0">
              <a:solidFill>
                <a:schemeClr val="dk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  <a:cs typeface="Calibri"/>
              <a:sym typeface="Calibri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dk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Calibri"/>
                <a:sym typeface="Calibri"/>
              </a:rPr>
              <a:t>연산 수를 줄임으로써 강력한 컴퓨팅 능력 없이도 </a:t>
            </a:r>
            <a:r>
              <a:rPr lang="ko-KR" altLang="en-US" sz="1400" dirty="0" err="1">
                <a:solidFill>
                  <a:schemeClr val="dk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Calibri"/>
                <a:sym typeface="Calibri"/>
              </a:rPr>
              <a:t>머신러닝</a:t>
            </a:r>
            <a:r>
              <a:rPr lang="ko-KR" altLang="en-US" sz="1400" dirty="0">
                <a:solidFill>
                  <a:schemeClr val="dk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Calibri"/>
                <a:sym typeface="Calibri"/>
              </a:rPr>
              <a:t> 모델을 구현할 수 있도록 한 모델</a:t>
            </a:r>
            <a:endParaRPr lang="en-US" altLang="ko-KR" sz="1400" dirty="0">
              <a:solidFill>
                <a:schemeClr val="dk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endParaRPr lang="ko-KR" altLang="en-US" sz="1400" dirty="0">
              <a:solidFill>
                <a:schemeClr val="dk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  <a:cs typeface="Calibri"/>
              <a:sym typeface="Calibri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dk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Calibri"/>
                <a:sym typeface="Calibri"/>
              </a:rPr>
              <a:t>실시간 감정을 처리해야 하기 때문에 속도가 빠른 </a:t>
            </a:r>
            <a:r>
              <a:rPr lang="en-US" altLang="ko-KR" sz="1400" dirty="0">
                <a:solidFill>
                  <a:schemeClr val="dk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Calibri"/>
                <a:sym typeface="Calibri"/>
              </a:rPr>
              <a:t>Mini-</a:t>
            </a:r>
            <a:r>
              <a:rPr lang="en-US" altLang="ko-KR" sz="1400" dirty="0" err="1">
                <a:solidFill>
                  <a:schemeClr val="dk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Calibri"/>
                <a:sym typeface="Calibri"/>
              </a:rPr>
              <a:t>Xception</a:t>
            </a:r>
            <a:r>
              <a:rPr lang="ko-KR" altLang="en-US" sz="1400" dirty="0">
                <a:solidFill>
                  <a:schemeClr val="dk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Calibri"/>
                <a:sym typeface="Calibri"/>
              </a:rPr>
              <a:t> 모델을 사용</a:t>
            </a:r>
          </a:p>
          <a:p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C31610-DD61-487D-B9BC-032B593954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88"/>
          <a:stretch/>
        </p:blipFill>
        <p:spPr>
          <a:xfrm>
            <a:off x="8548710" y="3492315"/>
            <a:ext cx="2155802" cy="292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7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324B0BF-4B0F-4CA3-9151-7F966820B2D0}"/>
              </a:ext>
            </a:extLst>
          </p:cNvPr>
          <p:cNvSpPr/>
          <p:nvPr/>
        </p:nvSpPr>
        <p:spPr>
          <a:xfrm>
            <a:off x="479376" y="1000746"/>
            <a:ext cx="11233247" cy="55245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위쪽 모서리 3">
            <a:extLst>
              <a:ext uri="{FF2B5EF4-FFF2-40B4-BE49-F238E27FC236}">
                <a16:creationId xmlns:a16="http://schemas.microsoft.com/office/drawing/2014/main" id="{621A5B15-9DC5-4E2E-A509-064BEFFE9D10}"/>
              </a:ext>
            </a:extLst>
          </p:cNvPr>
          <p:cNvSpPr/>
          <p:nvPr/>
        </p:nvSpPr>
        <p:spPr>
          <a:xfrm>
            <a:off x="2783632" y="627772"/>
            <a:ext cx="2138659" cy="372975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기능적 요구사항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F0B1F4-D099-4180-9577-F9D4FB91B3C2}"/>
              </a:ext>
            </a:extLst>
          </p:cNvPr>
          <p:cNvSpPr/>
          <p:nvPr/>
        </p:nvSpPr>
        <p:spPr>
          <a:xfrm>
            <a:off x="479376" y="162461"/>
            <a:ext cx="295571" cy="745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524296E-892F-487B-9014-DDE6EDA939FA}"/>
              </a:ext>
            </a:extLst>
          </p:cNvPr>
          <p:cNvSpPr txBox="1">
            <a:spLocks/>
          </p:cNvSpPr>
          <p:nvPr/>
        </p:nvSpPr>
        <p:spPr>
          <a:xfrm>
            <a:off x="948935" y="162462"/>
            <a:ext cx="1715617" cy="7459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활용기술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C4F26F-05DC-457F-ACBB-5953F70FD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670" y="3784650"/>
            <a:ext cx="1053993" cy="10539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2E3813-FFE1-4C41-B26E-B1A56D86B8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670" y="1254605"/>
            <a:ext cx="1035664" cy="10356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CA14E9-C248-4784-B215-8E809D9E3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664" y="2496787"/>
            <a:ext cx="1051670" cy="10688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27BCB9-972B-4E75-BDFF-3117DF237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8096" y="5178362"/>
            <a:ext cx="1068840" cy="1068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995748-917D-406F-ADB4-7188DAE22078}"/>
              </a:ext>
            </a:extLst>
          </p:cNvPr>
          <p:cNvSpPr txBox="1"/>
          <p:nvPr/>
        </p:nvSpPr>
        <p:spPr>
          <a:xfrm>
            <a:off x="4685049" y="1664188"/>
            <a:ext cx="507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학습자의 표정을 인식하는 기능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3C9FB7-1228-4AF0-A86D-DA773F1F570B}"/>
              </a:ext>
            </a:extLst>
          </p:cNvPr>
          <p:cNvSpPr txBox="1"/>
          <p:nvPr/>
        </p:nvSpPr>
        <p:spPr>
          <a:xfrm>
            <a:off x="4655840" y="2808710"/>
            <a:ext cx="647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학습자의 표정 및 시선 정보를 수치 데이터로 전환하는 기능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C2477-2FC9-488E-8882-0CEF6149EC99}"/>
              </a:ext>
            </a:extLst>
          </p:cNvPr>
          <p:cNvSpPr txBox="1"/>
          <p:nvPr/>
        </p:nvSpPr>
        <p:spPr>
          <a:xfrm>
            <a:off x="4655840" y="4149138"/>
            <a:ext cx="75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수치 데이터를 이용하여 학습자의 이해도를 계산하는 기능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567870-E6BE-414C-BCA1-1FFA0A96E649}"/>
              </a:ext>
            </a:extLst>
          </p:cNvPr>
          <p:cNvSpPr txBox="1"/>
          <p:nvPr/>
        </p:nvSpPr>
        <p:spPr>
          <a:xfrm>
            <a:off x="4644819" y="5533622"/>
            <a:ext cx="61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학습자의 이해도를 강의자에게 보고하는 기능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13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324B0BF-4B0F-4CA3-9151-7F966820B2D0}"/>
              </a:ext>
            </a:extLst>
          </p:cNvPr>
          <p:cNvSpPr/>
          <p:nvPr/>
        </p:nvSpPr>
        <p:spPr>
          <a:xfrm>
            <a:off x="479376" y="1000746"/>
            <a:ext cx="11233247" cy="55245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위쪽 모서리 3">
            <a:extLst>
              <a:ext uri="{FF2B5EF4-FFF2-40B4-BE49-F238E27FC236}">
                <a16:creationId xmlns:a16="http://schemas.microsoft.com/office/drawing/2014/main" id="{621A5B15-9DC5-4E2E-A509-064BEFFE9D10}"/>
              </a:ext>
            </a:extLst>
          </p:cNvPr>
          <p:cNvSpPr/>
          <p:nvPr/>
        </p:nvSpPr>
        <p:spPr>
          <a:xfrm>
            <a:off x="2783632" y="627772"/>
            <a:ext cx="2138659" cy="372975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품질 요구기준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F0B1F4-D099-4180-9577-F9D4FB91B3C2}"/>
              </a:ext>
            </a:extLst>
          </p:cNvPr>
          <p:cNvSpPr/>
          <p:nvPr/>
        </p:nvSpPr>
        <p:spPr>
          <a:xfrm>
            <a:off x="479376" y="162461"/>
            <a:ext cx="295571" cy="745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524296E-892F-487B-9014-DDE6EDA939FA}"/>
              </a:ext>
            </a:extLst>
          </p:cNvPr>
          <p:cNvSpPr txBox="1">
            <a:spLocks/>
          </p:cNvSpPr>
          <p:nvPr/>
        </p:nvSpPr>
        <p:spPr>
          <a:xfrm>
            <a:off x="948935" y="162462"/>
            <a:ext cx="1715617" cy="7459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활용기술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B016D7A-A053-47A0-A694-9B695BD0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486" y="3872273"/>
            <a:ext cx="1480152" cy="91361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735A68A-14EA-4669-870A-C2E8C64F65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52" r="20038"/>
          <a:stretch/>
        </p:blipFill>
        <p:spPr>
          <a:xfrm>
            <a:off x="2469518" y="1241390"/>
            <a:ext cx="1080120" cy="9506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DE52023-64B2-41E0-9054-9168D4786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486" y="5187649"/>
            <a:ext cx="1452469" cy="10764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ECBF5E4-CD35-4766-859F-F6E5C0D23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0016" y="2393109"/>
            <a:ext cx="1579125" cy="11346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85BE851-E006-48D5-9312-D84F906D48EF}"/>
              </a:ext>
            </a:extLst>
          </p:cNvPr>
          <p:cNvSpPr txBox="1"/>
          <p:nvPr/>
        </p:nvSpPr>
        <p:spPr>
          <a:xfrm>
            <a:off x="4648146" y="1656018"/>
            <a:ext cx="547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학습자의 표정을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99.9%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이상의 확률로 인식 가능해야 함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F0AAB6-D085-4528-A096-C91DE4852A19}"/>
              </a:ext>
            </a:extLst>
          </p:cNvPr>
          <p:cNvSpPr txBox="1"/>
          <p:nvPr/>
        </p:nvSpPr>
        <p:spPr>
          <a:xfrm>
            <a:off x="4648146" y="2775788"/>
            <a:ext cx="576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실시간으로 표정 데이터를 수치 데이터로 변환할 수 있어야 함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C353CB-EE61-4A04-A523-2600541C4472}"/>
              </a:ext>
            </a:extLst>
          </p:cNvPr>
          <p:cNvSpPr txBox="1"/>
          <p:nvPr/>
        </p:nvSpPr>
        <p:spPr>
          <a:xfrm>
            <a:off x="4648146" y="4144415"/>
            <a:ext cx="563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분석한 학습자 이해도에 대한 신뢰도가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95%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이상이어야 함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55CB5-B6E3-473C-A922-11529A876F3F}"/>
              </a:ext>
            </a:extLst>
          </p:cNvPr>
          <p:cNvSpPr txBox="1"/>
          <p:nvPr/>
        </p:nvSpPr>
        <p:spPr>
          <a:xfrm>
            <a:off x="4648146" y="5264185"/>
            <a:ext cx="539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- 100mps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이상의 데이터 통신속도를 유지해야함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- 0.001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초 이하의 데이터 지연 시간을 유지해야함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24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346</Words>
  <Application>Microsoft Office PowerPoint</Application>
  <PresentationFormat>와이드스크린</PresentationFormat>
  <Paragraphs>105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나눔스퀘어_ac</vt:lpstr>
      <vt:lpstr>나눔스퀘어OTF_ac</vt:lpstr>
      <vt:lpstr>나눔스퀘어OTF_ac Bold</vt:lpstr>
      <vt:lpstr>나눔스퀘어OTF_ac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서혜민</dc:creator>
  <cp:lastModifiedBy>박 진주</cp:lastModifiedBy>
  <cp:revision>92</cp:revision>
  <dcterms:created xsi:type="dcterms:W3CDTF">2020-02-03T14:41:42Z</dcterms:created>
  <dcterms:modified xsi:type="dcterms:W3CDTF">2020-05-14T14:53:43Z</dcterms:modified>
</cp:coreProperties>
</file>