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4"/>
  </p:notesMasterIdLst>
  <p:handoutMasterIdLst>
    <p:handoutMasterId r:id="rId5"/>
  </p:handoutMasterIdLst>
  <p:sldIdLst>
    <p:sldId id="659" r:id="rId2"/>
    <p:sldId id="660" r:id="rId3"/>
  </p:sldIdLst>
  <p:sldSz cx="9906000" cy="6858000" type="A4"/>
  <p:notesSz cx="6797675" cy="9926638"/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421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376" userDrawn="1">
          <p15:clr>
            <a:srgbClr val="A4A3A4"/>
          </p15:clr>
        </p15:guide>
        <p15:guide id="5" pos="5910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070E1"/>
    <a:srgbClr val="3333FF"/>
    <a:srgbClr val="CAEBFA"/>
    <a:srgbClr val="FBFBFB"/>
    <a:srgbClr val="F5F5F5"/>
    <a:srgbClr val="F2F2F2"/>
    <a:srgbClr val="FFFFCC"/>
    <a:srgbClr val="CCFFFF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6429" autoAdjust="0"/>
  </p:normalViewPr>
  <p:slideViewPr>
    <p:cSldViewPr snapToGrid="0">
      <p:cViewPr varScale="1">
        <p:scale>
          <a:sx n="115" d="100"/>
          <a:sy n="115" d="100"/>
        </p:scale>
        <p:origin x="1836" y="102"/>
      </p:cViewPr>
      <p:guideLst>
        <p:guide orient="horz" pos="754"/>
        <p:guide pos="421"/>
        <p:guide pos="240"/>
        <p:guide pos="376"/>
        <p:guide pos="5910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7180F-B5DC-4D1B-BA2F-F147C7955E2A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FF127-741A-4C31-AD3D-CEDDA4867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14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DD1C7-75A3-45AD-BFE3-9C168F56C105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BE9D-A84B-462B-B2AC-A4389BA785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4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9C49-6077-4A8F-88C4-297ED46F5AFF}" type="slidenum">
              <a:rPr lang="ko-KR" altLang="en-US" smtClean="0">
                <a:solidFill>
                  <a:prstClr val="black"/>
                </a:solidFill>
              </a:rPr>
              <a:pPr/>
              <a:t>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9C49-6077-4A8F-88C4-297ED46F5AFF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66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287051" y="775422"/>
            <a:ext cx="9367839" cy="752475"/>
          </a:xfrm>
          <a:prstGeom prst="rect">
            <a:avLst/>
          </a:prstGeom>
        </p:spPr>
        <p:txBody>
          <a:bodyPr/>
          <a:lstStyle>
            <a:lvl1pPr marL="0" indent="0">
              <a:defRPr sz="18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71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2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6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47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b="1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7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8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1" descr="PPT-A3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6000" cy="61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4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27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51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378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03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397" indent="-342397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09" indent="-224745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58" indent="-22625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13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477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21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8946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072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198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8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3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9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4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06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9977" y="144101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커리큘럼</a:t>
            </a:r>
            <a:r>
              <a:rPr lang="en-US" altLang="ko-KR" sz="2400" b="1" dirty="0" smtClean="0"/>
              <a:t>_</a:t>
            </a:r>
            <a:r>
              <a:rPr lang="en-US" altLang="ko-KR" b="1" dirty="0" smtClean="0">
                <a:solidFill>
                  <a:srgbClr val="000000"/>
                </a:solidFill>
                <a:sym typeface="Wingdings" pitchFamily="2" charset="2"/>
              </a:rPr>
              <a:t>(</a:t>
            </a:r>
            <a:r>
              <a:rPr lang="en-US" altLang="ko-KR" b="1" dirty="0">
                <a:solidFill>
                  <a:srgbClr val="000000"/>
                </a:solidFill>
                <a:sym typeface="Wingdings" pitchFamily="2" charset="2"/>
              </a:rPr>
              <a:t>Big Data </a:t>
            </a:r>
            <a:r>
              <a:rPr lang="ko-KR" altLang="en-US" b="1" dirty="0">
                <a:solidFill>
                  <a:srgbClr val="000000"/>
                </a:solidFill>
                <a:sym typeface="Wingdings" pitchFamily="2" charset="2"/>
              </a:rPr>
              <a:t>분석</a:t>
            </a:r>
            <a:r>
              <a:rPr lang="en-US" altLang="ko-KR" b="1" dirty="0">
                <a:solidFill>
                  <a:srgbClr val="000000"/>
                </a:solidFill>
                <a:sym typeface="Wingdings" pitchFamily="2" charset="2"/>
              </a:rPr>
              <a:t>) </a:t>
            </a:r>
            <a:endParaRPr lang="ko-KR" altLang="en-US" sz="2000" b="1" dirty="0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2996" y="1042309"/>
            <a:ext cx="932950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Char char="m"/>
            </a:pPr>
            <a:r>
              <a:rPr lang="en-US" altLang="ko-KR" sz="1500" b="1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ko-KR" sz="1500" b="1">
                <a:solidFill>
                  <a:srgbClr val="000000"/>
                </a:solidFill>
                <a:sym typeface="Wingdings" pitchFamily="2" charset="2"/>
              </a:rPr>
              <a:t>Big Data </a:t>
            </a:r>
            <a:r>
              <a:rPr lang="ko-KR" altLang="en-US" sz="1500" b="1">
                <a:solidFill>
                  <a:srgbClr val="000000"/>
                </a:solidFill>
                <a:sym typeface="Wingdings" pitchFamily="2" charset="2"/>
              </a:rPr>
              <a:t>기반 문제해결 역량 배양 </a:t>
            </a:r>
            <a:r>
              <a:rPr lang="en-US" altLang="ko-KR" sz="1500" b="1">
                <a:solidFill>
                  <a:srgbClr val="000000"/>
                </a:solidFill>
                <a:sym typeface="Wingdings" pitchFamily="2" charset="2"/>
              </a:rPr>
              <a:t>(6</a:t>
            </a:r>
            <a:r>
              <a:rPr lang="ko-KR" altLang="en-US" sz="1500" b="1">
                <a:solidFill>
                  <a:srgbClr val="000000"/>
                </a:solidFill>
                <a:sym typeface="Wingdings" pitchFamily="2" charset="2"/>
              </a:rPr>
              <a:t>주</a:t>
            </a:r>
            <a:r>
              <a:rPr lang="en-US" altLang="ko-KR" sz="1500" b="1">
                <a:solidFill>
                  <a:srgbClr val="000000"/>
                </a:solidFill>
                <a:sym typeface="Wingdings" pitchFamily="2" charset="2"/>
              </a:rPr>
              <a:t>, </a:t>
            </a:r>
            <a:r>
              <a:rPr lang="ko-KR" altLang="en-US" sz="1500" b="1">
                <a:solidFill>
                  <a:srgbClr val="000000"/>
                </a:solidFill>
                <a:sym typeface="Wingdings" pitchFamily="2" charset="2"/>
              </a:rPr>
              <a:t>인창원 주관</a:t>
            </a:r>
            <a:r>
              <a:rPr lang="en-US" altLang="ko-KR" sz="1500" b="1">
                <a:solidFill>
                  <a:srgbClr val="000000"/>
                </a:solidFill>
                <a:sym typeface="Wingdings" pitchFamily="2" charset="2"/>
              </a:rPr>
              <a:t>) </a:t>
            </a:r>
            <a:endParaRPr lang="ko-KR" altLang="en-US" sz="1500" b="1">
              <a:solidFill>
                <a:srgbClr val="000000"/>
              </a:solidFill>
              <a:sym typeface="Wingdings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28912"/>
              </p:ext>
            </p:extLst>
          </p:nvPr>
        </p:nvGraphicFramePr>
        <p:xfrm>
          <a:off x="681038" y="1515077"/>
          <a:ext cx="8701087" cy="5069158"/>
        </p:xfrm>
        <a:graphic>
          <a:graphicData uri="http://schemas.openxmlformats.org/drawingml/2006/table">
            <a:tbl>
              <a:tblPr/>
              <a:tblGrid>
                <a:gridCol w="8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00"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5" marR="2165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smtClean="0">
                          <a:effectLst/>
                          <a:latin typeface="+mn-ea"/>
                          <a:ea typeface="+mn-ea"/>
                        </a:rPr>
                        <a:t>강좌명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5" marR="2165" marT="36000" marB="36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smtClean="0">
                          <a:effectLst/>
                          <a:latin typeface="+mn-ea"/>
                          <a:ea typeface="+mn-ea"/>
                        </a:rPr>
                        <a:t>강의일수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5" marR="2165" marT="36000" marB="36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smtClean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5" marR="2165" marT="36000" marB="36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926">
                <a:tc rowSpan="2"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u="none" strike="noStrik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5" marR="2165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+mn-ea"/>
                          <a:ea typeface="+mn-ea"/>
                        </a:rPr>
                        <a:t>통계 이해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u="none" strike="noStrike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0" u="none" strike="noStrike" smtClean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200" b="0" u="none" strike="noStrike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5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ko-KR" altLang="en-US" sz="1200" b="1" u="none" strike="noStrike" spc="0" dirty="0" err="1" smtClean="0">
                          <a:effectLst/>
                          <a:latin typeface="+mn-ea"/>
                          <a:ea typeface="+mn-ea"/>
                        </a:rPr>
                        <a:t>포스코</a:t>
                      </a:r>
                      <a:r>
                        <a:rPr lang="ko-KR" altLang="en-US" sz="1200" b="1" u="none" strike="noStrike" spc="0" dirty="0" smtClean="0">
                          <a:effectLst/>
                          <a:latin typeface="+mn-ea"/>
                          <a:ea typeface="+mn-ea"/>
                        </a:rPr>
                        <a:t> 기업시민</a:t>
                      </a:r>
                      <a:r>
                        <a:rPr lang="en-US" altLang="ko-KR" sz="1200" b="1" u="none" strike="noStrike" spc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u="none" strike="noStrike" spc="0" dirty="0" smtClean="0">
                          <a:effectLst/>
                          <a:latin typeface="+mn-ea"/>
                          <a:ea typeface="+mn-ea"/>
                        </a:rPr>
                        <a:t>소개</a:t>
                      </a:r>
                      <a:r>
                        <a:rPr lang="en-US" altLang="ko-KR" sz="1200" b="1" u="none" strike="noStrike" spc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u="none" strike="noStrike" spc="0" dirty="0" smtClean="0">
                          <a:effectLst/>
                          <a:latin typeface="+mn-ea"/>
                          <a:ea typeface="+mn-ea"/>
                        </a:rPr>
                        <a:t>보고서 작성법</a:t>
                      </a:r>
                      <a:endParaRPr lang="en-US" altLang="ko-KR" sz="1200" b="1" u="none" strike="noStrike" spc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altLang="ko-KR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기업시민 </a:t>
                      </a:r>
                      <a:r>
                        <a:rPr lang="ko-KR" altLang="en-US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경영이념 소개</a:t>
                      </a:r>
                      <a:r>
                        <a:rPr lang="en-US" altLang="ko-KR" sz="1200" b="0" i="0" u="none" strike="noStrike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기업보고서 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작성법 등</a:t>
                      </a:r>
                      <a:endParaRPr lang="ko-KR" altLang="en-US" sz="12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2165" marT="18000" marB="18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100" b="0" u="none" strike="noStrike" kern="12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2165" marR="2165" marT="18000" marB="18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ko-KR" altLang="en-US" sz="1200" b="1" u="none" strike="noStrike" spc="0" dirty="0" smtClean="0">
                          <a:effectLst/>
                          <a:latin typeface="+mn-ea"/>
                          <a:ea typeface="+mn-ea"/>
                        </a:rPr>
                        <a:t>통계 이해 및 활용</a:t>
                      </a:r>
                      <a:endParaRPr lang="en-US" altLang="ko-KR" sz="1200" b="1" u="none" strike="noStrike" spc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기술통계</a:t>
                      </a:r>
                      <a:r>
                        <a:rPr lang="en-US" altLang="ko-KR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확률분포</a:t>
                      </a:r>
                      <a:r>
                        <a:rPr lang="en-US" altLang="ko-KR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추정 및 검정</a:t>
                      </a:r>
                      <a:r>
                        <a:rPr lang="en-US" altLang="ko-KR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ANOVA,</a:t>
                      </a: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상관</a:t>
                      </a:r>
                      <a:r>
                        <a:rPr lang="en-US" altLang="ko-KR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회귀분석 등</a:t>
                      </a:r>
                      <a:endParaRPr lang="en-US" altLang="ko-KR" sz="1200" b="0" i="0" u="none" strike="noStrike" kern="10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5" marR="2165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 Data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(I)</a:t>
                      </a: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endParaRPr lang="ko-KR" altLang="en-US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5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ko-KR" altLang="en-US" sz="1200" b="1" u="none" strike="noStrike" spc="0" baseline="0" dirty="0" err="1" smtClean="0"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r>
                        <a:rPr lang="ko-KR" altLang="en-US" sz="1200" b="1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 분석 개요</a:t>
                      </a:r>
                      <a:endParaRPr lang="en-US" altLang="ko-KR" sz="1200" b="1" u="none" strike="noStrike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 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스마트기술 동향</a:t>
                      </a: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Big Data 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활용</a:t>
                      </a: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절차</a:t>
                      </a:r>
                      <a:endParaRPr lang="ko-KR" altLang="en-US" sz="12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92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165" marR="2165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100" b="0" u="none" strike="noStrike" kern="12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2165" marR="2165" marT="18000" marB="18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ko-KR" altLang="en-US" sz="1200" b="1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제철소</a:t>
                      </a:r>
                      <a:r>
                        <a:rPr lang="en-US" altLang="ko-KR" sz="1200" b="1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u="none" strike="noStrike" spc="0" baseline="0" dirty="0" err="1" smtClean="0">
                          <a:effectLst/>
                          <a:latin typeface="+mn-ea"/>
                          <a:ea typeface="+mn-ea"/>
                        </a:rPr>
                        <a:t>후판공장</a:t>
                      </a:r>
                      <a:r>
                        <a:rPr lang="en-US" altLang="ko-KR" sz="1200" b="1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b="1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견학</a:t>
                      </a:r>
                      <a:r>
                        <a:rPr lang="en-US" altLang="ko-KR" sz="1200" b="1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및 엔지니어와의 대화</a:t>
                      </a:r>
                      <a:endParaRPr lang="en-US" altLang="ko-KR" sz="1200" b="1" u="none" strike="noStrike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 2</a:t>
                      </a:r>
                      <a:r>
                        <a:rPr lang="ko-KR" altLang="en-US" sz="1200" b="0" i="0" u="none" strike="noStrike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후판공장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방문</a:t>
                      </a: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 과제 추진현황 소개</a:t>
                      </a: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Q&amp;A</a:t>
                      </a:r>
                      <a:endParaRPr lang="ko-KR" altLang="en-US" sz="1200" b="0" i="0" u="none" strike="noStrike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spc="0" smtClean="0">
                          <a:effectLst/>
                          <a:latin typeface="+mn-ea"/>
                          <a:ea typeface="+mn-ea"/>
                        </a:rPr>
                        <a:t>Python </a:t>
                      </a:r>
                      <a:r>
                        <a:rPr lang="en-US" altLang="ko-KR" sz="1200" b="1" u="none" strike="noStrike" spc="0" smtClean="0"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200" b="1" u="none" strike="noStrike" spc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u="none" strike="noStrike" spc="0" dirty="0" smtClean="0">
                          <a:effectLst/>
                          <a:latin typeface="+mn-ea"/>
                          <a:ea typeface="+mn-ea"/>
                        </a:rPr>
                        <a:t>Handling </a:t>
                      </a:r>
                      <a:r>
                        <a:rPr lang="ko-KR" altLang="en-US" sz="1200" b="1" u="none" strike="noStrike" spc="0" dirty="0" smtClean="0"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200" b="1" u="none" strike="noStrike" spc="0" smtClean="0">
                          <a:effectLst/>
                          <a:latin typeface="+mn-ea"/>
                          <a:ea typeface="+mn-ea"/>
                        </a:rPr>
                        <a:t>텍스트 </a:t>
                      </a:r>
                      <a:r>
                        <a:rPr lang="ko-KR" altLang="en-US" sz="1200" b="1" u="none" strike="noStrike" spc="0" smtClean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1200" b="1" u="none" strike="noStrike" spc="0" smtClean="0">
                          <a:effectLst/>
                          <a:latin typeface="+mn-ea"/>
                          <a:ea typeface="+mn-ea"/>
                        </a:rPr>
                        <a:t>(Text Mining)</a:t>
                      </a:r>
                      <a:endParaRPr lang="en-US" altLang="ko-KR" sz="1200" b="1" u="none" strike="noStrike" spc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데이터 선택</a:t>
                      </a:r>
                      <a:r>
                        <a:rPr lang="en-US" altLang="ko-KR" sz="1200" b="0" i="0" u="none" strike="noStrike" spc="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결합</a:t>
                      </a:r>
                      <a:r>
                        <a:rPr lang="en-US" altLang="ko-KR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변환</a:t>
                      </a:r>
                      <a:r>
                        <a:rPr lang="en-US" altLang="ko-KR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크롤링</a:t>
                      </a:r>
                      <a:r>
                        <a:rPr lang="en-US" altLang="ko-KR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네트워크 분석</a:t>
                      </a:r>
                      <a:endParaRPr lang="ko-KR" altLang="en-US" sz="1200" b="0" i="0" u="none" strike="noStrike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9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5" marR="2165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 Data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(II)</a:t>
                      </a: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5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ko-KR" altLang="en-US" sz="1200" b="1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준비 및 분석계획 수립</a:t>
                      </a:r>
                      <a:endParaRPr lang="en-US" altLang="ko-KR" sz="1200" b="1" i="0" u="none" strike="noStrike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수집</a:t>
                      </a: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정제</a:t>
                      </a: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변환</a:t>
                      </a:r>
                      <a:r>
                        <a:rPr lang="en-US" altLang="ko-KR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분석계획서 작성</a:t>
                      </a:r>
                      <a:endParaRPr lang="ko-KR" altLang="en-US" sz="12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165" marR="2165" marT="18000" marB="18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ko-KR" altLang="en-US" sz="1200" b="1" u="none" strike="noStrike" spc="0" smtClean="0">
                          <a:effectLst/>
                          <a:latin typeface="+mn-ea"/>
                          <a:ea typeface="+mn-ea"/>
                        </a:rPr>
                        <a:t>데이터 분석 및 결과 해석</a:t>
                      </a:r>
                      <a:endParaRPr lang="en-US" altLang="ko-KR" sz="1200" b="1" u="none" strike="noStrike" spc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탐색적 분석</a:t>
                      </a:r>
                      <a:r>
                        <a:rPr lang="en-US" altLang="ko-KR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알고리즘</a:t>
                      </a:r>
                      <a:r>
                        <a:rPr lang="en-US" altLang="ko-KR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예측</a:t>
                      </a:r>
                      <a:r>
                        <a:rPr lang="en-US" altLang="ko-KR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군집</a:t>
                      </a:r>
                      <a:r>
                        <a:rPr lang="en-US" altLang="ko-KR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연관규칙</a:t>
                      </a:r>
                      <a:r>
                        <a:rPr lang="en-US" altLang="ko-KR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모델평가 및 최적모델 선정</a:t>
                      </a:r>
                      <a:r>
                        <a:rPr lang="en-US" altLang="ko-KR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종합실습</a:t>
                      </a:r>
                      <a:r>
                        <a:rPr lang="en-US" altLang="ko-KR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Case Study</a:t>
                      </a:r>
                      <a:endParaRPr lang="ko-KR" altLang="en-US" sz="1200" b="0" i="0" u="none" strike="noStrike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9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65" marR="2165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u="none" strike="noStrike" smtClean="0">
                          <a:effectLst/>
                          <a:latin typeface="+mn-ea"/>
                          <a:ea typeface="+mn-ea"/>
                        </a:rPr>
                        <a:t>Big Data </a:t>
                      </a:r>
                      <a:r>
                        <a:rPr lang="ko-KR" altLang="en-US" sz="1200" b="1" u="none" strike="noStrike" smtClean="0">
                          <a:effectLst/>
                          <a:latin typeface="+mn-ea"/>
                          <a:ea typeface="+mn-ea"/>
                        </a:rPr>
                        <a:t>과제수행</a:t>
                      </a:r>
                      <a:endParaRPr lang="en-US" altLang="ko-KR" sz="1200" b="1" u="none" strike="noStrike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u="none" strike="noStrike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b="0" u="none" strike="noStrike" smtClean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5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spc="0" smtClean="0">
                          <a:effectLst/>
                          <a:latin typeface="+mn-ea"/>
                          <a:ea typeface="+mn-ea"/>
                        </a:rPr>
                        <a:t>팀별 과제 선정 및 수행</a:t>
                      </a:r>
                      <a:endParaRPr lang="en-US" altLang="ko-KR" sz="1200" b="1" u="none" strike="noStrike" spc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과제정의</a:t>
                      </a:r>
                      <a:r>
                        <a:rPr lang="en-US" altLang="ko-KR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데이터준비</a:t>
                      </a:r>
                      <a:r>
                        <a:rPr lang="en-US" altLang="ko-KR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분석 및 개선안 도출</a:t>
                      </a:r>
                      <a:r>
                        <a:rPr lang="en-US" altLang="ko-KR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baseline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대안 제시</a:t>
                      </a:r>
                      <a:endParaRPr lang="en-US" altLang="ko-KR" sz="1200" u="none" strike="noStrike" spc="0" baseline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165" marR="2165" marT="18000" marB="18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27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5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378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03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629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754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881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006" algn="l" defTabSz="9142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ko-KR" altLang="en-US" sz="1200" b="1" u="none" strike="noStrike" spc="0" dirty="0" smtClean="0">
                          <a:effectLst/>
                          <a:latin typeface="+mn-ea"/>
                          <a:ea typeface="+mn-ea"/>
                        </a:rPr>
                        <a:t>결과정리 및 과제발표</a:t>
                      </a:r>
                      <a:endParaRPr lang="en-US" altLang="ko-KR" sz="1200" b="1" u="none" strike="noStrike" spc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과제수행 결과정리</a:t>
                      </a:r>
                      <a:r>
                        <a:rPr lang="en-US" altLang="ko-KR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보고서작성</a:t>
                      </a:r>
                      <a:r>
                        <a:rPr lang="en-US" altLang="ko-KR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과제발표회</a:t>
                      </a:r>
                      <a:endParaRPr lang="en-US" altLang="ko-KR" sz="1200" u="none" strike="noStrike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2165" marT="18000" marB="18000" anchor="ctr">
                    <a:lnL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9977" y="144101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교육 일정표</a:t>
            </a:r>
            <a:endParaRPr lang="ko-KR" altLang="en-US" sz="2000" b="1" dirty="0">
              <a:solidFill>
                <a:srgbClr val="0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74060"/>
              </p:ext>
            </p:extLst>
          </p:nvPr>
        </p:nvGraphicFramePr>
        <p:xfrm>
          <a:off x="231774" y="891265"/>
          <a:ext cx="9388478" cy="5585734"/>
        </p:xfrm>
        <a:graphic>
          <a:graphicData uri="http://schemas.openxmlformats.org/drawingml/2006/table">
            <a:tbl>
              <a:tblPr/>
              <a:tblGrid>
                <a:gridCol w="65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7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7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2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637" marR="3637" marT="36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(1/20~24)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기업시민특강 및 보고서작성법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연구동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대강당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통계이해 및 활용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통계이해 및 활용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통계이해 및 활용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09:00~17:00)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latin typeface="맑은 고딕"/>
                        </a:rPr>
                        <a:t>                   설날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연휴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(1/27~31)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latin typeface="맑은 고딕"/>
                        </a:rPr>
                        <a:t>                 설날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연휴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스마트기술동향 및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CC"/>
                          </a:solidFill>
                          <a:latin typeface="맑은 고딕"/>
                        </a:rPr>
                        <a:t>빅데이터</a:t>
                      </a:r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 분석</a:t>
                      </a:r>
                      <a:b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개요</a:t>
                      </a:r>
                      <a:r>
                        <a:rPr lang="en-US" altLang="ko-KR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절차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비즈니스케이스 및 문제정의</a:t>
                      </a:r>
                      <a:b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</a:br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(09:00~12:00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※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후판공장 견학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altLang="ko-KR" sz="9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13:10~16:30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Python </a:t>
                      </a:r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활용 데이터 </a:t>
                      </a:r>
                      <a:r>
                        <a:rPr lang="en-US" altLang="ko-KR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Handling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(09:00~14:00)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CC"/>
                          </a:solidFill>
                          <a:latin typeface="맑은 고딕"/>
                        </a:rPr>
                        <a:t>텍스트 </a:t>
                      </a:r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분석</a:t>
                      </a:r>
                      <a:b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(14:00~18:00)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텍스트분석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(09:00~16:00)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☞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차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Test(17:00~18:00)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(2/3~7)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데이터정제 및 탐색적분석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분석알고리즘</a:t>
                      </a:r>
                      <a:r>
                        <a:rPr lang="en-US" altLang="ko-KR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예측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분석알고리즘</a:t>
                      </a:r>
                      <a:r>
                        <a:rPr lang="en-US" altLang="ko-KR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예측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분석알고리즘</a:t>
                      </a:r>
                      <a:r>
                        <a:rPr lang="en-US" altLang="ko-KR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차원축소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종합실습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예측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CC"/>
                          </a:solidFill>
                          <a:latin typeface="맑은 고딕"/>
                        </a:rPr>
                        <a:t>빅데이터</a:t>
                      </a:r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 분석알고리즘</a:t>
                      </a:r>
                      <a:r>
                        <a:rPr lang="en-US" altLang="ko-KR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900" b="1" i="0" u="none" strike="noStrike" dirty="0" err="1">
                          <a:solidFill>
                            <a:srgbClr val="0000CC"/>
                          </a:solidFill>
                          <a:latin typeface="맑은 고딕"/>
                        </a:rPr>
                        <a:t>시계열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09:00~16:00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※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AI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프로젝트 테마 검토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(2/10~14)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분석알고리즘</a:t>
                      </a:r>
                      <a:r>
                        <a:rPr lang="en-US" altLang="ko-KR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분류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분석알고리즘</a:t>
                      </a:r>
                      <a:r>
                        <a:rPr lang="en-US" altLang="ko-KR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분류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분석알고리즘</a:t>
                      </a:r>
                      <a:r>
                        <a:rPr lang="en-US" altLang="ko-KR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분류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종합실습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CC"/>
                          </a:solidFill>
                          <a:latin typeface="맑은 고딕"/>
                        </a:rPr>
                        <a:t>빅데이터</a:t>
                      </a:r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 분석알고리즘</a:t>
                      </a:r>
                      <a:r>
                        <a:rPr lang="en-US" altLang="ko-KR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군집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09:00~16:00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☞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차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Test(17:00~18:00)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웹 개발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이론 및 실습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(09:00~17:00)</a:t>
                      </a: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(2/17~21)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과제수행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과제활동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과제수행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과제활동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과제수행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과제활동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과제수행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과제활동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CC"/>
                          </a:solidFill>
                          <a:latin typeface="맑은 고딕"/>
                        </a:rPr>
                        <a:t>빅데이터</a:t>
                      </a:r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 과제수행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코칭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과제활동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(2/24~28)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과제수행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과제활동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과제수행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과제활동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과제수행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과제활동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빅데이터 과제수행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보고서작성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(09:00~18:00)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CC"/>
                          </a:solidFill>
                          <a:latin typeface="맑은 고딕"/>
                        </a:rPr>
                        <a:t>빅데이터</a:t>
                      </a:r>
                      <a:r>
                        <a:rPr lang="ko-KR" altLang="en-US" sz="900" b="1" i="0" u="none" strike="noStrike" dirty="0">
                          <a:solidFill>
                            <a:srgbClr val="0000CC"/>
                          </a:solidFill>
                          <a:latin typeface="맑은 고딕"/>
                        </a:rPr>
                        <a:t> 과제 발표회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발표준비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(09:00~12:00)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발표회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(13:30~17:00)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37" marR="3637" marT="3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heme/theme1.xml><?xml version="1.0" encoding="utf-8"?>
<a:theme xmlns:a="http://schemas.openxmlformats.org/drawingml/2006/main" name="20_Standarddesign">
  <a:themeElements>
    <a:clrScheme name="7_Standarddesign 14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65000"/>
            </a:schemeClr>
          </a:solidFill>
          <a:prstDash val="dash"/>
        </a:ln>
      </a:spPr>
      <a:bodyPr wrap="square">
        <a:spAutoFit/>
      </a:bodyPr>
      <a:lstStyle>
        <a:defPPr>
          <a:lnSpc>
            <a:spcPct val="150000"/>
          </a:lnSpc>
          <a:defRPr sz="1100" kern="100" smtClean="0">
            <a:solidFill>
              <a:srgbClr val="000000"/>
            </a:solidFill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21322</TotalTime>
  <Words>340</Words>
  <Application>Microsoft Office PowerPoint</Application>
  <PresentationFormat>A4 용지(210x297mm)</PresentationFormat>
  <Paragraphs>87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Times New Roman</vt:lpstr>
      <vt:lpstr>Wingdings</vt:lpstr>
      <vt:lpstr>20_Standarddesign</vt:lpstr>
      <vt:lpstr>PowerPoint 프레젠테이션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POSCOUSER</cp:lastModifiedBy>
  <cp:revision>3929</cp:revision>
  <cp:lastPrinted>2019-04-06T00:46:41Z</cp:lastPrinted>
  <dcterms:created xsi:type="dcterms:W3CDTF">2018-06-01T04:08:20Z</dcterms:created>
  <dcterms:modified xsi:type="dcterms:W3CDTF">2020-01-16T04:27:37Z</dcterms:modified>
</cp:coreProperties>
</file>