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3"/>
  </p:notesMasterIdLst>
  <p:sldIdLst>
    <p:sldId id="289" r:id="rId2"/>
    <p:sldId id="3066" r:id="rId3"/>
    <p:sldId id="3084" r:id="rId4"/>
    <p:sldId id="3070" r:id="rId5"/>
    <p:sldId id="3069" r:id="rId6"/>
    <p:sldId id="3085" r:id="rId7"/>
    <p:sldId id="3075" r:id="rId8"/>
    <p:sldId id="3076" r:id="rId9"/>
    <p:sldId id="3077" r:id="rId10"/>
    <p:sldId id="3071" r:id="rId11"/>
    <p:sldId id="3086" r:id="rId1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기본 구역" id="{6AA3B4D4-5FD0-490F-9ED6-48383BF674B6}">
          <p14:sldIdLst>
            <p14:sldId id="289"/>
            <p14:sldId id="3066"/>
            <p14:sldId id="3084"/>
            <p14:sldId id="3070"/>
            <p14:sldId id="3069"/>
            <p14:sldId id="3075"/>
            <p14:sldId id="3076"/>
            <p14:sldId id="3077"/>
            <p14:sldId id="3071"/>
            <p14:sldId id="307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3626">
          <p15:clr>
            <a:srgbClr val="A4A3A4"/>
          </p15:clr>
        </p15:guide>
        <p15:guide id="4" pos="588">
          <p15:clr>
            <a:srgbClr val="A4A3A4"/>
          </p15:clr>
        </p15:guide>
        <p15:guide id="5" pos="56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07BC8"/>
    <a:srgbClr val="7F7F7F"/>
    <a:srgbClr val="2A467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16" autoAdjust="0"/>
    <p:restoredTop sz="99273" autoAdjust="0"/>
  </p:normalViewPr>
  <p:slideViewPr>
    <p:cSldViewPr snapToGrid="0">
      <p:cViewPr>
        <p:scale>
          <a:sx n="80" d="100"/>
          <a:sy n="80" d="100"/>
        </p:scale>
        <p:origin x="-1016" y="-48"/>
      </p:cViewPr>
      <p:guideLst>
        <p:guide orient="horz" pos="2160"/>
        <p:guide orient="horz" pos="3626"/>
        <p:guide pos="3120"/>
        <p:guide pos="588"/>
        <p:guide pos="56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114972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FF16D46-DCD5-4C4E-9613-0E5FADAF9469}" type="datetimeFigureOut">
              <a:rPr lang="ko-KR" altLang="en-US" smtClean="0"/>
              <a:pPr/>
              <a:t>2020-02-04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B61903-0E8D-4105-A569-4FA2AA58CC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2321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1_혁신포스코1.0_표지.jpg">
            <a:extLst>
              <a:ext uri="{FF2B5EF4-FFF2-40B4-BE49-F238E27FC236}">
                <a16:creationId xmlns:a16="http://schemas.microsoft.com/office/drawing/2014/main" xmlns="" id="{210357AF-DD2B-482C-A301-23094593A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0" y="1"/>
            <a:ext cx="9907200" cy="687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21">
            <a:extLst>
              <a:ext uri="{FF2B5EF4-FFF2-40B4-BE49-F238E27FC236}">
                <a16:creationId xmlns:a16="http://schemas.microsoft.com/office/drawing/2014/main" xmlns="" id="{EB35C209-A8AD-4924-B270-658BB4235591}"/>
              </a:ext>
            </a:extLst>
          </p:cNvPr>
          <p:cNvGrpSpPr/>
          <p:nvPr/>
        </p:nvGrpSpPr>
        <p:grpSpPr>
          <a:xfrm>
            <a:off x="1028564" y="2538816"/>
            <a:ext cx="7848872" cy="2029954"/>
            <a:chOff x="3491880" y="4279366"/>
            <a:chExt cx="7848872" cy="2029954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grpSp>
          <p:nvGrpSpPr>
            <p:cNvPr id="22" name="그룹 20">
              <a:extLst>
                <a:ext uri="{FF2B5EF4-FFF2-40B4-BE49-F238E27FC236}">
                  <a16:creationId xmlns:a16="http://schemas.microsoft.com/office/drawing/2014/main" xmlns="" id="{C10E3A89-FC33-44CE-BFAF-D9442B86736C}"/>
                </a:ext>
              </a:extLst>
            </p:cNvPr>
            <p:cNvGrpSpPr/>
            <p:nvPr/>
          </p:nvGrpSpPr>
          <p:grpSpPr>
            <a:xfrm>
              <a:off x="3491880" y="4279366"/>
              <a:ext cx="7848872" cy="2029954"/>
              <a:chOff x="3491880" y="4279366"/>
              <a:chExt cx="7848872" cy="2029954"/>
            </a:xfrm>
          </p:grpSpPr>
          <p:grpSp>
            <p:nvGrpSpPr>
              <p:cNvPr id="24" name="그룹 9">
                <a:extLst>
                  <a:ext uri="{FF2B5EF4-FFF2-40B4-BE49-F238E27FC236}">
                    <a16:creationId xmlns:a16="http://schemas.microsoft.com/office/drawing/2014/main" xmlns="" id="{445E35BC-E8AA-4E23-AAD6-2403B7DD30A5}"/>
                  </a:ext>
                </a:extLst>
              </p:cNvPr>
              <p:cNvGrpSpPr/>
              <p:nvPr/>
            </p:nvGrpSpPr>
            <p:grpSpPr>
              <a:xfrm>
                <a:off x="3491880" y="4279366"/>
                <a:ext cx="7848872" cy="2029954"/>
                <a:chOff x="1619672" y="4283074"/>
                <a:chExt cx="7848872" cy="2029954"/>
              </a:xfrm>
            </p:grpSpPr>
            <p:grpSp>
              <p:nvGrpSpPr>
                <p:cNvPr id="27" name="그룹 13">
                  <a:extLst>
                    <a:ext uri="{FF2B5EF4-FFF2-40B4-BE49-F238E27FC236}">
                      <a16:creationId xmlns:a16="http://schemas.microsoft.com/office/drawing/2014/main" xmlns="" id="{6227B168-CC03-4D79-BC7A-8BA0A7D3B9FE}"/>
                    </a:ext>
                  </a:extLst>
                </p:cNvPr>
                <p:cNvGrpSpPr/>
                <p:nvPr/>
              </p:nvGrpSpPr>
              <p:grpSpPr>
                <a:xfrm>
                  <a:off x="1619672" y="4283074"/>
                  <a:ext cx="2556000" cy="359839"/>
                  <a:chOff x="1619672" y="4339016"/>
                  <a:chExt cx="2556000" cy="359839"/>
                </a:xfrm>
              </p:grpSpPr>
              <p:sp>
                <p:nvSpPr>
                  <p:cNvPr id="29" name="직사각형 4">
                    <a:extLst>
                      <a:ext uri="{FF2B5EF4-FFF2-40B4-BE49-F238E27FC236}">
                        <a16:creationId xmlns:a16="http://schemas.microsoft.com/office/drawing/2014/main" xmlns="" id="{1D127514-F343-4D90-91AB-9EC986A151DF}"/>
                      </a:ext>
                    </a:extLst>
                  </p:cNvPr>
                  <p:cNvSpPr/>
                  <p:nvPr/>
                </p:nvSpPr>
                <p:spPr>
                  <a:xfrm>
                    <a:off x="1619672" y="4339016"/>
                    <a:ext cx="1476000" cy="324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4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0" name="직각 삼각형 29">
                    <a:extLst>
                      <a:ext uri="{FF2B5EF4-FFF2-40B4-BE49-F238E27FC236}">
                        <a16:creationId xmlns:a16="http://schemas.microsoft.com/office/drawing/2014/main" xmlns="" id="{C6E0B1E3-FCAB-45A3-85C3-72AB6EF01E13}"/>
                      </a:ext>
                    </a:extLst>
                  </p:cNvPr>
                  <p:cNvSpPr/>
                  <p:nvPr/>
                </p:nvSpPr>
                <p:spPr>
                  <a:xfrm>
                    <a:off x="3090896" y="4339016"/>
                    <a:ext cx="324000" cy="324000"/>
                  </a:xfrm>
                  <a:prstGeom prst="rtTriangl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xmlns="" id="{EED0CD79-1EB0-40A8-99D8-25C12F1E6F90}"/>
                      </a:ext>
                    </a:extLst>
                  </p:cNvPr>
                  <p:cNvSpPr/>
                  <p:nvPr/>
                </p:nvSpPr>
                <p:spPr>
                  <a:xfrm>
                    <a:off x="1619672" y="4653136"/>
                    <a:ext cx="2556000" cy="4571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xmlns="" id="{028C7DBC-14F2-46B2-B69B-56BA2C6C7ED6}"/>
                    </a:ext>
                  </a:extLst>
                </p:cNvPr>
                <p:cNvSpPr/>
                <p:nvPr/>
              </p:nvSpPr>
              <p:spPr>
                <a:xfrm>
                  <a:off x="1619672" y="4640778"/>
                  <a:ext cx="7848872" cy="167225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600" dirty="0">
                    <a:solidFill>
                      <a:prstClr val="white"/>
                    </a:solidFill>
                    <a:latin typeface="나눔고딕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26" name="Picture 7" descr="C:\로컬 디스크\PPT\이미지\2012_이미지_1\필기도구\18_anwansoon.png">
                <a:extLst>
                  <a:ext uri="{FF2B5EF4-FFF2-40B4-BE49-F238E27FC236}">
                    <a16:creationId xmlns:a16="http://schemas.microsoft.com/office/drawing/2014/main" xmlns="" id="{04FC6274-3290-4A35-8523-08A51D6DF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5192" y="5013176"/>
                <a:ext cx="998240" cy="998240"/>
              </a:xfrm>
              <a:prstGeom prst="rect">
                <a:avLst/>
              </a:prstGeom>
              <a:noFill/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9532362A-77F8-40EA-B0FF-E4F138C058D7}"/>
                </a:ext>
              </a:extLst>
            </p:cNvPr>
            <p:cNvSpPr txBox="1"/>
            <p:nvPr/>
          </p:nvSpPr>
          <p:spPr>
            <a:xfrm>
              <a:off x="5032079" y="4677851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 b="1" spc="-50" dirty="0">
                <a:solidFill>
                  <a:srgbClr val="0070C0"/>
                </a:solidFill>
                <a:latin typeface="나눔고딕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23">
            <a:extLst>
              <a:ext uri="{FF2B5EF4-FFF2-40B4-BE49-F238E27FC236}">
                <a16:creationId xmlns:a16="http://schemas.microsoft.com/office/drawing/2014/main" xmlns="" id="{74C20530-B40F-4A88-BA73-594D134CA7F9}"/>
              </a:ext>
            </a:extLst>
          </p:cNvPr>
          <p:cNvGrpSpPr/>
          <p:nvPr userDrawn="1"/>
        </p:nvGrpSpPr>
        <p:grpSpPr>
          <a:xfrm>
            <a:off x="512151" y="438572"/>
            <a:ext cx="8881698" cy="72008"/>
            <a:chOff x="2050898" y="836712"/>
            <a:chExt cx="8881698" cy="14401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07DB0050-38B6-45FC-AB6B-80E16E81F01A}"/>
                </a:ext>
              </a:extLst>
            </p:cNvPr>
            <p:cNvCxnSpPr/>
            <p:nvPr/>
          </p:nvCxnSpPr>
          <p:spPr bwMode="auto">
            <a:xfrm>
              <a:off x="2050898" y="836712"/>
              <a:ext cx="8881698" cy="0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DB12B66B-E750-42DD-8E63-AA8856923BC3}"/>
                </a:ext>
              </a:extLst>
            </p:cNvPr>
            <p:cNvCxnSpPr/>
            <p:nvPr/>
          </p:nvCxnSpPr>
          <p:spPr bwMode="auto">
            <a:xfrm>
              <a:off x="2050898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22AD063A-9A77-4625-8764-006F79150191}"/>
                </a:ext>
              </a:extLst>
            </p:cNvPr>
            <p:cNvCxnSpPr/>
            <p:nvPr/>
          </p:nvCxnSpPr>
          <p:spPr bwMode="auto">
            <a:xfrm>
              <a:off x="9129464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그룹 23">
            <a:extLst>
              <a:ext uri="{FF2B5EF4-FFF2-40B4-BE49-F238E27FC236}">
                <a16:creationId xmlns:a16="http://schemas.microsoft.com/office/drawing/2014/main" xmlns="" id="{16407D1A-4806-4E85-B8C0-CE99722F2E8A}"/>
              </a:ext>
            </a:extLst>
          </p:cNvPr>
          <p:cNvGrpSpPr/>
          <p:nvPr userDrawn="1"/>
        </p:nvGrpSpPr>
        <p:grpSpPr>
          <a:xfrm flipV="1">
            <a:off x="512151" y="1446684"/>
            <a:ext cx="8881698" cy="72008"/>
            <a:chOff x="2050898" y="836712"/>
            <a:chExt cx="8881698" cy="144016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CE0FB1E5-E50E-471B-AA25-592890A7786E}"/>
                </a:ext>
              </a:extLst>
            </p:cNvPr>
            <p:cNvCxnSpPr/>
            <p:nvPr/>
          </p:nvCxnSpPr>
          <p:spPr bwMode="auto">
            <a:xfrm>
              <a:off x="2050898" y="836712"/>
              <a:ext cx="8881698" cy="0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96D7261A-4EE2-483B-B640-BE22A3D49EC6}"/>
                </a:ext>
              </a:extLst>
            </p:cNvPr>
            <p:cNvCxnSpPr/>
            <p:nvPr/>
          </p:nvCxnSpPr>
          <p:spPr bwMode="auto">
            <a:xfrm>
              <a:off x="2050898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9AA49CBE-F62F-4701-ADA1-76AD7EB1F75B}"/>
                </a:ext>
              </a:extLst>
            </p:cNvPr>
            <p:cNvCxnSpPr/>
            <p:nvPr/>
          </p:nvCxnSpPr>
          <p:spPr bwMode="auto">
            <a:xfrm>
              <a:off x="9129464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88739"/>
            <a:ext cx="8420100" cy="795167"/>
          </a:xfrm>
        </p:spPr>
        <p:txBody>
          <a:bodyPr anchor="t">
            <a:noAutofit/>
          </a:bodyPr>
          <a:lstStyle>
            <a:lvl1pPr marL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defRPr kumimoji="1" lang="en-US" sz="4800" b="1" kern="1200" dirty="0">
                <a:solidFill>
                  <a:srgbClr val="2A4677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나눔고딕"/>
                <a:ea typeface="나눔고딕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8763" y="3088460"/>
            <a:ext cx="5960441" cy="1382835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2A4677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97B607C-4F8C-40E9-94D7-665568D6B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1830" y="2555665"/>
            <a:ext cx="1724025" cy="4365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="" xmlns:p14="http://schemas.microsoft.com/office/powerpoint/2010/main" val="37910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xmlns="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600" y="3532187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xmlns="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1396" y="3532187"/>
            <a:ext cx="4340529" cy="27914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14444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9074445" cy="5483560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413893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1F73CB3-9640-42DD-BDEE-E5F24A97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409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2" cstate="print"/>
          <a:srcRect t="9868"/>
          <a:stretch>
            <a:fillRect/>
          </a:stretch>
        </p:blipFill>
        <p:spPr bwMode="auto">
          <a:xfrm>
            <a:off x="-15335" y="0"/>
            <a:ext cx="992133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932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4" descr="03_혁신포스코1.0_속지.jpg">
            <a:extLst>
              <a:ext uri="{FF2B5EF4-FFF2-40B4-BE49-F238E27FC236}">
                <a16:creationId xmlns:a16="http://schemas.microsoft.com/office/drawing/2014/main" xmlns="" id="{17532282-864E-4777-BDF6-29E92E0302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snip1Rect">
            <a:avLst>
              <a:gd name="adj" fmla="val 32745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CE0561-4093-49BA-B80B-B7C9E5C4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1BE1114-102B-4212-A0CC-729677C3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2762C77-EE1F-4A4E-856D-71ADC14BF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40ECE96-816D-4274-88E0-F0B9F980EB5A}" type="datetimeFigureOut">
              <a:rPr lang="ko-KR" altLang="en-US" smtClean="0"/>
              <a:pPr/>
              <a:t>2020-02-04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38270C9-0893-4363-B269-2FC6F368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0697EC5-0CB5-451C-BEC3-3B345AE1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F682ACF-674E-4A46-9886-B5EF345833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6606099-86F1-4A31-8649-C63B66C8D0B0}"/>
              </a:ext>
            </a:extLst>
          </p:cNvPr>
          <p:cNvCxnSpPr/>
          <p:nvPr/>
        </p:nvCxnSpPr>
        <p:spPr>
          <a:xfrm>
            <a:off x="144466" y="620720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0">
            <a:extLst>
              <a:ext uri="{FF2B5EF4-FFF2-40B4-BE49-F238E27FC236}">
                <a16:creationId xmlns:a16="http://schemas.microsoft.com/office/drawing/2014/main" xmlns="" id="{C98CFA6A-AA94-47CF-9B9A-CF61BA4F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6" y="6584950"/>
            <a:ext cx="188277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894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894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99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42" r:id="rId3"/>
    <p:sldLayoutId id="2147483734" r:id="rId4"/>
    <p:sldLayoutId id="214748374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D60FAA-B4ED-4BD2-BEB5-6CCCA423C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과제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E54BEDE-B714-4838-BEEF-A2CCCE832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8763" y="2983685"/>
            <a:ext cx="5960441" cy="1382835"/>
          </a:xfrm>
        </p:spPr>
        <p:txBody>
          <a:bodyPr anchor="ctr"/>
          <a:lstStyle/>
          <a:p>
            <a:pPr marL="273050" indent="-2730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pc="-100" dirty="0">
                <a:ln>
                  <a:solidFill>
                    <a:prstClr val="black">
                      <a:alpha val="12000"/>
                    </a:prstClr>
                  </a:solidFill>
                </a:ln>
                <a:solidFill>
                  <a:srgbClr val="002060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  <a:latin typeface="나눔고딕"/>
              </a:rPr>
              <a:t>▶ </a:t>
            </a:r>
            <a:r>
              <a:rPr kumimoji="1" lang="ko-KR" altLang="en-US" spc="-100" dirty="0" smtClean="0">
                <a:ln>
                  <a:solidFill>
                    <a:prstClr val="black">
                      <a:alpha val="12000"/>
                    </a:prstClr>
                  </a:solidFill>
                </a:ln>
                <a:solidFill>
                  <a:srgbClr val="002060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  <a:latin typeface="나눔고딕"/>
              </a:rPr>
              <a:t>실습을 통한 학습 </a:t>
            </a:r>
            <a:r>
              <a:rPr kumimoji="1" lang="ko-KR" altLang="en-US" spc="-100" dirty="0">
                <a:ln>
                  <a:solidFill>
                    <a:prstClr val="black">
                      <a:alpha val="12000"/>
                    </a:prstClr>
                  </a:solidFill>
                </a:ln>
                <a:solidFill>
                  <a:srgbClr val="002060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  <a:latin typeface="나눔고딕"/>
              </a:rPr>
              <a:t>내용 복습</a:t>
            </a:r>
            <a:endParaRPr kumimoji="1" lang="en-US" altLang="ko-KR" spc="-100" dirty="0">
              <a:ln>
                <a:solidFill>
                  <a:prstClr val="black">
                    <a:alpha val="12000"/>
                  </a:prstClr>
                </a:solidFill>
              </a:ln>
              <a:solidFill>
                <a:srgbClr val="002060"/>
              </a:solidFill>
              <a:effectLst>
                <a:outerShdw blurRad="63500" sx="102000" sy="102000" algn="ctr" rotWithShape="0">
                  <a:prstClr val="white">
                    <a:alpha val="40000"/>
                  </a:prstClr>
                </a:outerShdw>
              </a:effectLst>
              <a:latin typeface="나눔고딕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E51EBEA-EED1-4237-A0AD-0BA0C9D04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</p:spTree>
    <p:extLst>
      <p:ext uri="{BB962C8B-B14F-4D97-AF65-F5344CB8AC3E}">
        <p14:creationId xmlns="" xmlns:p14="http://schemas.microsoft.com/office/powerpoint/2010/main" val="3470529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en-US" altLang="ko-KR" sz="2400" kern="0" spc="-100" dirty="0" err="1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kNN</a:t>
            </a: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분석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7BCB052-000F-441D-8B53-B4F72F2C7F60}"/>
              </a:ext>
            </a:extLst>
          </p:cNvPr>
          <p:cNvGrpSpPr/>
          <p:nvPr/>
        </p:nvGrpSpPr>
        <p:grpSpPr>
          <a:xfrm>
            <a:off x="582708" y="1390498"/>
            <a:ext cx="8765535" cy="1867998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xmlns="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xmlns="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65257" cy="1026315"/>
              <a:chOff x="592757" y="3821452"/>
              <a:chExt cx="1065257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D3496D6-C255-46A3-9237-29C9A03563CD}"/>
                  </a:ext>
                </a:extLst>
              </p:cNvPr>
              <p:cNvSpPr/>
              <p:nvPr/>
            </p:nvSpPr>
            <p:spPr>
              <a:xfrm>
                <a:off x="751997" y="4039632"/>
                <a:ext cx="90601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최근접이웃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분석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BB2075-2450-426C-9ADD-254FF7025339}"/>
                </a:ext>
              </a:extLst>
            </p:cNvPr>
            <p:cNvSpPr/>
            <p:nvPr/>
          </p:nvSpPr>
          <p:spPr>
            <a:xfrm>
              <a:off x="1908568" y="1825540"/>
              <a:ext cx="6702555" cy="11666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데이터를 이용하여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k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이웃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가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3~30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까지 변화할 때까지 정확도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(accuracy)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의 변화를 그림으로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나타내고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method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이용하여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예측값을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구해라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실제값과의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정확도와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confusion matrix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구해라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569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diagnosis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0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Malignant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악성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,357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1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Benign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,212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4B5BCD27-358A-4750-927F-06146621780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7331" y="3526132"/>
            <a:ext cx="7059325" cy="11880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1BB2075-2450-426C-9ADD-254FF7025339}"/>
              </a:ext>
            </a:extLst>
          </p:cNvPr>
          <p:cNvSpPr/>
          <p:nvPr/>
        </p:nvSpPr>
        <p:spPr>
          <a:xfrm>
            <a:off x="743146" y="4910620"/>
            <a:ext cx="8560002" cy="986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 train(0.4) : validation(0.3) : test(0.3) )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</a:t>
            </a:r>
            <a:endParaRPr lang="en-US" altLang="ko-KR" sz="14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2. 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찾기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([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연습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]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 역할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3. 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2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찾은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를 이용하여 만든 모델로 최종 성능 확인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단 한 번만 사용할 것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707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인공 </a:t>
            </a:r>
            <a:r>
              <a:rPr kumimoji="1" lang="ko-KR" altLang="en-US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신경망</a:t>
            </a:r>
            <a:r>
              <a:rPr kumimoji="1" lang="en-US" altLang="ko-KR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="" xmlns:a16="http://schemas.microsoft.com/office/drawing/2014/main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7">
            <a:extLst>
              <a:ext uri="{FF2B5EF4-FFF2-40B4-BE49-F238E27FC236}">
                <a16:creationId xmlns="" xmlns:a16="http://schemas.microsoft.com/office/drawing/2014/main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787915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="" xmlns:a16="http://schemas.microsoft.com/office/drawing/2014/main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4" name="그룹 10">
              <a:extLst>
                <a:ext uri="{FF2B5EF4-FFF2-40B4-BE49-F238E27FC236}">
                  <a16:creationId xmlns="" xmlns:a16="http://schemas.microsoft.com/office/drawing/2014/main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="" xmlns:a16="http://schemas.microsoft.com/office/drawing/2014/main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5" name="그룹 143">
                <a:extLst>
                  <a:ext uri="{FF2B5EF4-FFF2-40B4-BE49-F238E27FC236}">
                    <a16:creationId xmlns="" xmlns:a16="http://schemas.microsoft.com/office/drawing/2014/main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="" xmlns:a16="http://schemas.microsoft.com/office/drawing/2014/main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="" xmlns:a16="http://schemas.microsoft.com/office/drawing/2014/main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="" xmlns:a16="http://schemas.microsoft.com/office/drawing/2014/main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8" name="그룹 143">
                <a:extLst>
                  <a:ext uri="{FF2B5EF4-FFF2-40B4-BE49-F238E27FC236}">
                    <a16:creationId xmlns="" xmlns:a16="http://schemas.microsoft.com/office/drawing/2014/main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="" xmlns:a16="http://schemas.microsoft.com/office/drawing/2014/main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="" xmlns:a16="http://schemas.microsoft.com/office/drawing/2014/main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="" xmlns:a16="http://schemas.microsoft.com/office/drawing/2014/main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1" name="그룹 11">
              <a:extLst>
                <a:ext uri="{FF2B5EF4-FFF2-40B4-BE49-F238E27FC236}">
                  <a16:creationId xmlns="" xmlns:a16="http://schemas.microsoft.com/office/drawing/2014/main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="" xmlns:a16="http://schemas.microsoft.com/office/drawing/2014/main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="" xmlns:a16="http://schemas.microsoft.com/office/drawing/2014/main" id="{9D3496D6-C255-46A3-9237-29C9A03563CD}"/>
                  </a:ext>
                </a:extLst>
              </p:cNvPr>
              <p:cNvSpPr/>
              <p:nvPr/>
            </p:nvSpPr>
            <p:spPr>
              <a:xfrm>
                <a:off x="896267" y="4039632"/>
                <a:ext cx="617477" cy="371870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인공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신경망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010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결과를 분류하는 신경망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method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이용하여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목표변수 범주를 예측하라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모델의 정확도와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confusion matrix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구하라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569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 smtClean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diagnosis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0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Malignant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악성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,357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1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Benign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,212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="" xmlns:a16="http://schemas.microsoft.com/office/drawing/2014/main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A7D7475-9F04-4EAB-A0E0-64CF336DB0D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7331" y="3470371"/>
            <a:ext cx="7059325" cy="11880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1BB2075-2450-426C-9ADD-254FF7025339}"/>
              </a:ext>
            </a:extLst>
          </p:cNvPr>
          <p:cNvSpPr/>
          <p:nvPr/>
        </p:nvSpPr>
        <p:spPr>
          <a:xfrm>
            <a:off x="743146" y="4910620"/>
            <a:ext cx="8560002" cy="1198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 train(0.4) : validation(0.3) : test(0.3) )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0.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함수를 이용하여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train:test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로 데이터 분할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.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분할된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데이터를 재 분할하여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데이터로 사용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2. 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찾기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과정의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연습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/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실습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]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 역할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3. 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2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찾은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를 이용하여 만든 모델로 최종 성능 확인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단 한 번만 사용할 것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391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회귀분석</a:t>
            </a:r>
            <a:r>
              <a:rPr kumimoji="1" lang="en-US" altLang="ko-KR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예측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072AA02D-273C-4632-8154-02B3EE08195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8C67CB95-BD0F-4096-99AB-DEB79DAB328B}"/>
              </a:ext>
            </a:extLst>
          </p:cNvPr>
          <p:cNvGrpSpPr/>
          <p:nvPr/>
        </p:nvGrpSpPr>
        <p:grpSpPr>
          <a:xfrm>
            <a:off x="582708" y="1439483"/>
            <a:ext cx="8765535" cy="1630544"/>
            <a:chOff x="582708" y="1556792"/>
            <a:chExt cx="8765535" cy="1630544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66564F3-D965-482B-BEC5-8D2044841A90}"/>
                </a:ext>
              </a:extLst>
            </p:cNvPr>
            <p:cNvSpPr/>
            <p:nvPr/>
          </p:nvSpPr>
          <p:spPr>
            <a:xfrm rot="16200000">
              <a:off x="4013045" y="-1606510"/>
              <a:ext cx="1373559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B2234735-63D1-4D37-9004-F7195036DCD0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37356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64872E85-8439-410D-B4F3-B0B4752100E9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xmlns="" id="{F0088281-6343-4DCB-B189-D4F095E933D6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E9C3CA65-2891-4B91-A20E-B18FBCF3DE7F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6C4131DB-3011-4DB2-944D-5B479EA8F7BE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448D0723-9026-40DD-9AC9-E85B13D6346A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xmlns="" id="{4E0778FA-8EC3-4484-A4A9-6F684B3F8645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7F9E12A5-D0E1-4B2F-A090-84AA79366B29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9AAF3757-9A58-4E46-A65D-E77C297138D0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4910DD79-4CAA-46C1-B660-AA64E185E100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81D32CD7-4C55-456A-BD04-A6FC04B6A207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47F1EB27-3B1F-49F8-9F0A-0520F3F070F5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13E7A11B-DDE7-4184-ABFA-9928BAF8B2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66C0263-C019-4E3D-92EE-73D1C2961C02}"/>
                  </a:ext>
                </a:extLst>
              </p:cNvPr>
              <p:cNvSpPr/>
              <p:nvPr/>
            </p:nvSpPr>
            <p:spPr>
              <a:xfrm>
                <a:off x="968403" y="4039632"/>
                <a:ext cx="473206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회귀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분석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638E1AB8-342E-4828-956A-38F64D527B85}"/>
                </a:ext>
              </a:extLst>
            </p:cNvPr>
            <p:cNvSpPr/>
            <p:nvPr/>
          </p:nvSpPr>
          <p:spPr>
            <a:xfrm>
              <a:off x="1908568" y="1957716"/>
              <a:ext cx="6702555" cy="11682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목표변수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FAT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예측하기 위한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파생변수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(BMI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등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 생성하여 회귀분석을 실시하고 결과를 해석하라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(BMI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계산 시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WEIGHT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는 파운드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(1lb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  <a:sym typeface="Wingdings" panose="05000000000000000000" pitchFamily="2" charset="2"/>
                </a:rPr>
                <a:t>0.45kg)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HEIGHT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는 인치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(1inch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  <a:sym typeface="Wingdings" panose="05000000000000000000" pitchFamily="2" charset="2"/>
                </a:rPr>
                <a:t>2.54cm)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이므로 변환하여 사용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체질검사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14,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252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73E5679D-8739-421E-83B7-E82A7F7D9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9" name="Picture 1">
            <a:extLst>
              <a:ext uri="{FF2B5EF4-FFF2-40B4-BE49-F238E27FC236}">
                <a16:creationId xmlns:a16="http://schemas.microsoft.com/office/drawing/2014/main" xmlns="" id="{1A87AA82-355F-4EA2-BD3F-F114C011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126" y="3493305"/>
            <a:ext cx="5034950" cy="9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8112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의사결정나무</a:t>
            </a:r>
            <a:r>
              <a:rPr kumimoji="1" lang="en-US" altLang="ko-KR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예측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787916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xmlns="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xmlns="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D3496D6-C255-46A3-9237-29C9A03563CD}"/>
                  </a:ext>
                </a:extLst>
              </p:cNvPr>
              <p:cNvSpPr/>
              <p:nvPr/>
            </p:nvSpPr>
            <p:spPr>
              <a:xfrm>
                <a:off x="824132" y="4039632"/>
                <a:ext cx="76174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의사결정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나무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010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콘크리트 강도를 예측하는 의사결정나무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모델을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만들고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method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이용하여 </a:t>
              </a:r>
              <a:r>
                <a:rPr lang="ko-KR" altLang="en-US" sz="1400" b="1" dirty="0" err="1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예측값을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구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하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라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모델의 </a:t>
              </a:r>
              <a:r>
                <a:rPr lang="en-US" altLang="ko-KR" sz="1400" b="1" dirty="0" err="1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mse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와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en-US" altLang="ko-KR" sz="1400" b="1" dirty="0" err="1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mae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산출하여 비교하라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endPara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Concrete.CSV(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9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1,030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목표변수</a:t>
              </a:r>
              <a:r>
                <a:rPr lang="ko-KR" altLang="ko-KR" sz="1400" dirty="0" smtClean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en-US" altLang="ko-KR" sz="1400" dirty="0" err="1" smtClean="0">
                  <a:solidFill>
                    <a:srgbClr val="222222"/>
                  </a:solidFill>
                  <a:latin typeface="+mn-ea"/>
                </a:rPr>
                <a:t>Concrete_compressive_strength</a:t>
              </a:r>
              <a:r>
                <a:rPr lang="en-US" altLang="ko-KR" sz="1400" dirty="0" smtClean="0">
                  <a:solidFill>
                    <a:srgbClr val="222222"/>
                  </a:solidFill>
                  <a:latin typeface="+mn-ea"/>
                </a:rPr>
                <a:t>)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6344" y="3376251"/>
            <a:ext cx="8543926" cy="117024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1BB2075-2450-426C-9ADD-254FF7025339}"/>
              </a:ext>
            </a:extLst>
          </p:cNvPr>
          <p:cNvSpPr/>
          <p:nvPr/>
        </p:nvSpPr>
        <p:spPr>
          <a:xfrm>
            <a:off x="743146" y="4910620"/>
            <a:ext cx="8560002" cy="1198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 train(0.4) : validation(0.3) : test(0.3) )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0.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함수를 이용하여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train:test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로 데이터 분할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.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분할된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데이터를 재 분할하여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데이터로 사용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2. 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찾기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과정의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연습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/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실습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]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 역할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3. 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2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찾은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를 이용하여 만든 모델로 최종 성능 확인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단 한 번만 사용할 것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424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랜덤 </a:t>
            </a:r>
            <a:r>
              <a:rPr kumimoji="1" lang="ko-KR" altLang="en-US" sz="2400" kern="0" spc="-100" dirty="0" err="1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포레스트</a:t>
            </a:r>
            <a:r>
              <a:rPr kumimoji="1" lang="en-US" altLang="ko-KR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예측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813425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xmlns="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xmlns="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D3496D6-C255-46A3-9237-29C9A03563CD}"/>
                  </a:ext>
                </a:extLst>
              </p:cNvPr>
              <p:cNvSpPr/>
              <p:nvPr/>
            </p:nvSpPr>
            <p:spPr>
              <a:xfrm>
                <a:off x="824133" y="4039632"/>
                <a:ext cx="761748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랜덤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포레스트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996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콘크리트 강도를 예측하는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랜덤 </a:t>
              </a:r>
              <a:r>
                <a:rPr lang="ko-KR" altLang="en-US" sz="1400" b="1" dirty="0" err="1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포레스트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method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이용하여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예측값을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모델의 </a:t>
              </a:r>
              <a:r>
                <a:rPr lang="en-US" altLang="ko-KR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mse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와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en-US" altLang="ko-KR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mae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산출하여 비교하라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Concrete.CSV(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9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1,030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 smtClean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목표변수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en-US" altLang="ko-KR" sz="1400" dirty="0" err="1">
                  <a:solidFill>
                    <a:srgbClr val="222222"/>
                  </a:solidFill>
                  <a:latin typeface="+mn-ea"/>
                </a:rPr>
                <a:t>Concrete_compressive_strength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6344" y="3376251"/>
            <a:ext cx="8543926" cy="117024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1BB2075-2450-426C-9ADD-254FF7025339}"/>
              </a:ext>
            </a:extLst>
          </p:cNvPr>
          <p:cNvSpPr/>
          <p:nvPr/>
        </p:nvSpPr>
        <p:spPr>
          <a:xfrm>
            <a:off x="743146" y="4910620"/>
            <a:ext cx="8560002" cy="1198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 train(0.4) : validation(0.3) : test(0.3) )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0.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함수를 이용하여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train:test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로 데이터 분할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.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분할된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데이터를 재 분할하여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데이터로 사용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2. 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찾기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과정의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연습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/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실습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]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 역할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3. 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2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찾은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를 이용하여 만든 모델로 최종 성능 확인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단 한 번만 사용할 것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974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 err="1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그래디언트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1" lang="ko-KR" altLang="en-US" sz="2000" kern="0" spc="-100" dirty="0" err="1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부스팅</a:t>
            </a:r>
            <a:r>
              <a:rPr kumimoji="1" lang="en-US" altLang="ko-KR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예측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804921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xmlns="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xmlns="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D3496D6-C255-46A3-9237-29C9A03563CD}"/>
                  </a:ext>
                </a:extLst>
              </p:cNvPr>
              <p:cNvSpPr/>
              <p:nvPr/>
            </p:nvSpPr>
            <p:spPr>
              <a:xfrm>
                <a:off x="802492" y="4039632"/>
                <a:ext cx="805029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서포트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벡터 머신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001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콘크리트 강도를 예측하는 </a:t>
              </a:r>
              <a:r>
                <a:rPr kumimoji="1" lang="ko-KR" altLang="en-US" sz="1400" kern="0" spc="-100" dirty="0" err="1">
                  <a:solidFill>
                    <a:srgbClr val="002060"/>
                  </a:solidFill>
                  <a:latin typeface="HY견고딕" pitchFamily="18" charset="-127"/>
                  <a:ea typeface="HY견고딕" pitchFamily="18" charset="-127"/>
                </a:rPr>
                <a:t>그래디언트</a:t>
              </a:r>
              <a:r>
                <a:rPr kumimoji="1" lang="ko-KR" altLang="en-US" sz="1400" kern="0" spc="-100" dirty="0">
                  <a:solidFill>
                    <a:srgbClr val="002060"/>
                  </a:soli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kumimoji="1" lang="ko-KR" altLang="en-US" sz="1400" kern="0" spc="-100" dirty="0" err="1">
                  <a:solidFill>
                    <a:srgbClr val="002060"/>
                  </a:solidFill>
                  <a:latin typeface="HY견고딕" pitchFamily="18" charset="-127"/>
                  <a:ea typeface="HY견고딕" pitchFamily="18" charset="-127"/>
                </a:rPr>
                <a:t>부스팅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method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이용하여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예측값을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모델의 </a:t>
              </a:r>
              <a:r>
                <a:rPr lang="en-US" altLang="ko-KR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mse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와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en-US" altLang="ko-KR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mae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산출하여 비교하라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Concrete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1,030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목표변수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en-US" altLang="ko-KR" sz="1400" dirty="0" err="1">
                  <a:solidFill>
                    <a:srgbClr val="222222"/>
                  </a:solidFill>
                  <a:latin typeface="+mn-ea"/>
                </a:rPr>
                <a:t>Concrete_compressive_strength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6344" y="3376251"/>
            <a:ext cx="8543926" cy="117024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1BB2075-2450-426C-9ADD-254FF7025339}"/>
              </a:ext>
            </a:extLst>
          </p:cNvPr>
          <p:cNvSpPr/>
          <p:nvPr/>
        </p:nvSpPr>
        <p:spPr>
          <a:xfrm>
            <a:off x="743146" y="4910620"/>
            <a:ext cx="8560002" cy="1198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 train(0.4) : validation(0.3) : test(0.3) )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0.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함수를 이용하여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train:test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로 데이터 분할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.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분할된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데이터를 재 분할하여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데이터로 사용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2. 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찾기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과정의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연습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/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실습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]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 역할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3. 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2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찾은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를 이용하여 만든 모델로 최종 성능 확인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단 한 번만 사용할 것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150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주성분 분석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7">
            <a:extLst>
              <a:ext uri="{FF2B5EF4-FFF2-40B4-BE49-F238E27FC236}">
                <a16:creationId xmlns:a16="http://schemas.microsoft.com/office/drawing/2014/main" xmlns="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906962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" name="그룹 10">
              <a:extLst>
                <a:ext uri="{FF2B5EF4-FFF2-40B4-BE49-F238E27FC236}">
                  <a16:creationId xmlns:a16="http://schemas.microsoft.com/office/drawing/2014/main" xmlns="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4" name="그룹 143">
                <a:extLst>
                  <a:ext uri="{FF2B5EF4-FFF2-40B4-BE49-F238E27FC236}">
                    <a16:creationId xmlns:a16="http://schemas.microsoft.com/office/drawing/2014/main" xmlns="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xmlns="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8" name="그룹 11">
              <a:extLst>
                <a:ext uri="{FF2B5EF4-FFF2-40B4-BE49-F238E27FC236}">
                  <a16:creationId xmlns:a16="http://schemas.microsoft.com/office/drawing/2014/main" xmlns="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D3496D6-C255-46A3-9237-29C9A03563CD}"/>
                  </a:ext>
                </a:extLst>
              </p:cNvPr>
              <p:cNvSpPr/>
              <p:nvPr/>
            </p:nvSpPr>
            <p:spPr>
              <a:xfrm>
                <a:off x="896268" y="4039632"/>
                <a:ext cx="61747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주성분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분석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BB2075-2450-426C-9ADD-254FF7025339}"/>
                </a:ext>
              </a:extLst>
            </p:cNvPr>
            <p:cNvSpPr/>
            <p:nvPr/>
          </p:nvSpPr>
          <p:spPr>
            <a:xfrm>
              <a:off x="1908568" y="1892975"/>
              <a:ext cx="6702555" cy="931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표준화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이후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주성분 분석을 실시하여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2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차원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(1 vs 2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주성분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1 vs 3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주성분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…)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산점도를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그려라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목표변수로 색 구분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), +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주성분 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naming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569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diagnosis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0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Malignant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악성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,357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1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Benign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,212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BE527AB-BB9F-42AF-9292-D33A8DDE2D3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7331" y="3459221"/>
            <a:ext cx="7059325" cy="118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8483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의사결정나무</a:t>
            </a:r>
            <a:r>
              <a:rPr kumimoji="1" lang="en-US" altLang="ko-KR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787915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xmlns="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xmlns="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D3496D6-C255-46A3-9237-29C9A03563CD}"/>
                  </a:ext>
                </a:extLst>
              </p:cNvPr>
              <p:cNvSpPr/>
              <p:nvPr/>
            </p:nvSpPr>
            <p:spPr>
              <a:xfrm>
                <a:off x="824132" y="4039632"/>
                <a:ext cx="76174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의사결정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나무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010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결과를 분류하는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의사결정나무 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method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이용하여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목표변수 범주를 예측하라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모델의 정확도와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confusion matrix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구하라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569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 smtClean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diagnosis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0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Malignant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악성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,357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1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Benign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,212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A7D7475-9F04-4EAB-A0E0-64CF336DB0D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7331" y="3470371"/>
            <a:ext cx="7059325" cy="11880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1BB2075-2450-426C-9ADD-254FF7025339}"/>
              </a:ext>
            </a:extLst>
          </p:cNvPr>
          <p:cNvSpPr/>
          <p:nvPr/>
        </p:nvSpPr>
        <p:spPr>
          <a:xfrm>
            <a:off x="743146" y="4910620"/>
            <a:ext cx="8560002" cy="1198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 train(0.4) : validation(0.3) : test(0.3) )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0.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함수를 이용하여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train:test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로 데이터 분할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.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분할된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데이터를 재 분할하여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데이터로 사용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2. 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찾기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과정의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연습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/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실습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]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 역할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3. 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2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찾은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를 이용하여 만든 모델로 최종 성능 확인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단 한 번만 사용할 것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196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랜덤 </a:t>
            </a:r>
            <a:r>
              <a:rPr kumimoji="1" lang="ko-KR" altLang="en-US" sz="2400" kern="0" spc="-100" dirty="0" err="1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포레스트</a:t>
            </a:r>
            <a:r>
              <a:rPr kumimoji="1" lang="en-US" altLang="ko-KR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813425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xmlns="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xmlns="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D3496D6-C255-46A3-9237-29C9A03563CD}"/>
                  </a:ext>
                </a:extLst>
              </p:cNvPr>
              <p:cNvSpPr/>
              <p:nvPr/>
            </p:nvSpPr>
            <p:spPr>
              <a:xfrm>
                <a:off x="824133" y="4039632"/>
                <a:ext cx="761748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랜덤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포레스트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996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결과를 분류하는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랜덤 </a:t>
              </a:r>
              <a:r>
                <a:rPr lang="ko-KR" altLang="en-US" sz="1400" b="1" dirty="0" err="1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포레스트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method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이용하여 목표변수 범주를 예측하라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모델의 정확도와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confusion matrix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569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diagnosis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0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Malignant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악성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,357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1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Benign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,212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8F91FE4D-4FCD-45D8-BE76-EEB00796F00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7331" y="3392315"/>
            <a:ext cx="7059325" cy="11880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1BB2075-2450-426C-9ADD-254FF7025339}"/>
              </a:ext>
            </a:extLst>
          </p:cNvPr>
          <p:cNvSpPr/>
          <p:nvPr/>
        </p:nvSpPr>
        <p:spPr>
          <a:xfrm>
            <a:off x="743146" y="4910620"/>
            <a:ext cx="8560002" cy="1198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 train(0.4) : validation(0.3) : test(0.3) )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0.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함수를 이용하여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train:test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로 데이터 분할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.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분할된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데이터를 재 분할하여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데이터로 사용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2. 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찾기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과정의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연습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/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실습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]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 역할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3. 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2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찾은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를 이용하여 만든 모델로 최종 성능 확인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단 한 번만 사용할 것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653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서포트 벡터 </a:t>
            </a:r>
            <a:r>
              <a:rPr kumimoji="1" lang="ko-KR" altLang="en-US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머신</a:t>
            </a:r>
            <a:r>
              <a:rPr kumimoji="1" lang="en-US" altLang="ko-KR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7BCB052-000F-441D-8B53-B4F72F2C7F60}"/>
              </a:ext>
            </a:extLst>
          </p:cNvPr>
          <p:cNvGrpSpPr/>
          <p:nvPr/>
        </p:nvGrpSpPr>
        <p:grpSpPr>
          <a:xfrm>
            <a:off x="582708" y="1392325"/>
            <a:ext cx="8765535" cy="1804921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xmlns="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xmlns="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D3496D6-C255-46A3-9237-29C9A03563CD}"/>
                  </a:ext>
                </a:extLst>
              </p:cNvPr>
              <p:cNvSpPr/>
              <p:nvPr/>
            </p:nvSpPr>
            <p:spPr>
              <a:xfrm>
                <a:off x="802492" y="4039632"/>
                <a:ext cx="805029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서포트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벡터 머신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001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결과를 분류하는 </a:t>
              </a:r>
              <a:r>
                <a:rPr lang="ko-KR" altLang="en-US" sz="1400" b="1" dirty="0" err="1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서포트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벡터 머신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method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이용하여 목표변수 범주를 예측하라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모델의 정확도와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confusion matrix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569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diagnosis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0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Malignant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악성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,357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1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Benign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,212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861DBB51-D351-47DA-B6E2-2C835FB5CA4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7331" y="3416441"/>
            <a:ext cx="7059325" cy="11880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1BB2075-2450-426C-9ADD-254FF7025339}"/>
              </a:ext>
            </a:extLst>
          </p:cNvPr>
          <p:cNvSpPr/>
          <p:nvPr/>
        </p:nvSpPr>
        <p:spPr>
          <a:xfrm>
            <a:off x="743146" y="4910620"/>
            <a:ext cx="8560002" cy="1198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 train(0.4) : validation(0.3) : test(0.3) )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0.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함수를 이용하여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train:test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로 데이터 분할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.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분할된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데이터를 재 분할하여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데이터로 사용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2. 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찾기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과정의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연습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/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실습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]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 역할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3. 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2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찾은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를 이용하여 만든 모델로 최종 성능 확인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단 한 번만 사용할 것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719222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wrap="none" rtlCol="0" anchor="ctr">
        <a:noAutofit/>
      </a:bodyPr>
      <a:lstStyle>
        <a:defPPr marL="0" algn="ctr">
          <a:defRPr sz="1600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18883</TotalTime>
  <Words>1432</Words>
  <Application>Microsoft Office PowerPoint</Application>
  <PresentationFormat>A4 용지(210x297mm)</PresentationFormat>
  <Paragraphs>141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디자인 사용자 지정</vt:lpstr>
      <vt:lpstr>실습 과제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성윤 김</dc:creator>
  <cp:lastModifiedBy>Windows 사용자</cp:lastModifiedBy>
  <cp:revision>665</cp:revision>
  <dcterms:created xsi:type="dcterms:W3CDTF">2018-11-28T05:51:33Z</dcterms:created>
  <dcterms:modified xsi:type="dcterms:W3CDTF">2020-02-03T23:14:48Z</dcterms:modified>
</cp:coreProperties>
</file>