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1"/>
  </p:notesMasterIdLst>
  <p:sldIdLst>
    <p:sldId id="2681" r:id="rId2"/>
    <p:sldId id="2674" r:id="rId3"/>
    <p:sldId id="2676" r:id="rId4"/>
    <p:sldId id="2682" r:id="rId5"/>
    <p:sldId id="2675" r:id="rId6"/>
    <p:sldId id="2677" r:id="rId7"/>
    <p:sldId id="2678" r:id="rId8"/>
    <p:sldId id="2679" r:id="rId9"/>
    <p:sldId id="2683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6AA3B4D4-5FD0-490F-9ED6-48383BF674B6}">
          <p14:sldIdLst>
            <p14:sldId id="2681"/>
            <p14:sldId id="2674"/>
            <p14:sldId id="2676"/>
            <p14:sldId id="2682"/>
            <p14:sldId id="2675"/>
            <p14:sldId id="2677"/>
            <p14:sldId id="2678"/>
            <p14:sldId id="2679"/>
            <p14:sldId id="2683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6" autoAdjust="0"/>
    <p:restoredTop sz="99273" autoAdjust="0"/>
  </p:normalViewPr>
  <p:slideViewPr>
    <p:cSldViewPr snapToGrid="0">
      <p:cViewPr varScale="1">
        <p:scale>
          <a:sx n="67" d="100"/>
          <a:sy n="67" d="100"/>
        </p:scale>
        <p:origin x="-1428" y="-64"/>
      </p:cViewPr>
      <p:guideLst>
        <p:guide orient="horz" pos="2160"/>
        <p:guide orient="horz" pos="3626"/>
        <p:guide pos="3120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2019-10-24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xmlns="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xmlns="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xmlns="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xmlns="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xmlns="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xmlns="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xmlns="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xmlns="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xmlns="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79107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xmlns="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xmlns="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44444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4138931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xmlns="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2019-10-24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xmlns="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ê´ë ¨ ì´ë¯¸ì§">
            <a:extLst>
              <a:ext uri="{FF2B5EF4-FFF2-40B4-BE49-F238E27FC236}">
                <a16:creationId xmlns="" xmlns:a16="http://schemas.microsoft.com/office/drawing/2014/main" id="{10E07B65-8B90-4B94-A57E-CD451148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29519" y="2405729"/>
            <a:ext cx="5960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/>
              <a:t>가성비</a:t>
            </a:r>
            <a:r>
              <a:rPr lang="ko-KR" altLang="en-US" sz="3600" dirty="0" smtClean="0"/>
              <a:t> 높은 집은 어디일까</a:t>
            </a:r>
            <a:r>
              <a:rPr lang="en-US" altLang="ko-KR" sz="3600" dirty="0" smtClean="0"/>
              <a:t>?</a:t>
            </a:r>
          </a:p>
          <a:p>
            <a:r>
              <a:rPr lang="en-US" altLang="ko-KR" sz="3600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4444" y="4833258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반 </a:t>
            </a:r>
            <a:r>
              <a:rPr lang="ko-KR" altLang="en-US" dirty="0" err="1" smtClean="0"/>
              <a:t>ㅇㅇㅇ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1240" y="3737206"/>
            <a:ext cx="3691732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분석을 통해 도출된 결과</a:t>
            </a:r>
            <a:endParaRPr lang="en-US" altLang="ko-KR" sz="2000" dirty="0" smtClean="0"/>
          </a:p>
          <a:p>
            <a:r>
              <a:rPr lang="ko-KR" altLang="en-US" sz="2000" dirty="0" smtClean="0"/>
              <a:t>주장하고 싶은 메시지를</a:t>
            </a:r>
            <a:endParaRPr lang="en-US" altLang="ko-KR" sz="2000" dirty="0" smtClean="0"/>
          </a:p>
          <a:p>
            <a:r>
              <a:rPr lang="ko-KR" altLang="en-US" sz="2000" dirty="0" smtClean="0"/>
              <a:t>담은 제목이 좋습니다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329716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제 정의 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685" y="1850571"/>
            <a:ext cx="90156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Charles </a:t>
            </a:r>
            <a:r>
              <a:rPr lang="ko-KR" altLang="en-US" dirty="0" smtClean="0">
                <a:sym typeface="Wingdings" panose="05000000000000000000" pitchFamily="2" charset="2"/>
              </a:rPr>
              <a:t>강이 보이는 집은 비싸겠지</a:t>
            </a:r>
            <a:r>
              <a:rPr lang="en-US" altLang="ko-KR" dirty="0" smtClean="0">
                <a:sym typeface="Wingdings" panose="05000000000000000000" pitchFamily="2" charset="2"/>
              </a:rPr>
              <a:t>!!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도심 연결이 편한 위치의 집 값은 비싸지 않을까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오래된 주택이 많은 지역은 집값은 어떨까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산화질소 </a:t>
            </a:r>
            <a:r>
              <a:rPr lang="ko-KR" altLang="en-US" dirty="0" smtClean="0">
                <a:sym typeface="Wingdings" panose="05000000000000000000" pitchFamily="2" charset="2"/>
              </a:rPr>
              <a:t>농도가 높으면 어떨까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그래 이런 분석을 해 보자</a:t>
            </a:r>
            <a:r>
              <a:rPr lang="en-US" altLang="ko-KR" dirty="0" smtClean="0">
                <a:sym typeface="Wingdings" panose="05000000000000000000" pitchFamily="2" charset="2"/>
              </a:rPr>
              <a:t>!!!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 분석의 결론은 뭘까</a:t>
            </a:r>
            <a:r>
              <a:rPr lang="en-US" altLang="ko-KR" dirty="0" smtClean="0">
                <a:sym typeface="Wingdings" panose="05000000000000000000" pitchFamily="2" charset="2"/>
              </a:rPr>
              <a:t>???</a:t>
            </a: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668" y="653142"/>
            <a:ext cx="7370929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배경 설명을 참조하여 분석하고자 하는 방향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주제를 선정하고 </a:t>
            </a:r>
            <a:endParaRPr lang="en-US" altLang="ko-KR" sz="2000" dirty="0" smtClean="0"/>
          </a:p>
          <a:p>
            <a:r>
              <a:rPr lang="ko-KR" altLang="en-US" sz="2000" dirty="0" smtClean="0"/>
              <a:t>예상 목표를 기술합니다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32839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67345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혼자서 데이터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정리까지</a:t>
            </a:r>
            <a:r>
              <a:rPr lang="en-US" altLang="ko-KR" dirty="0" smtClean="0"/>
              <a:t>….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가져오기 </a:t>
            </a:r>
            <a:endParaRPr lang="en-US" altLang="ko-KR" dirty="0" smtClean="0"/>
          </a:p>
          <a:p>
            <a:r>
              <a:rPr lang="ko-KR" altLang="en-US" dirty="0" smtClean="0"/>
              <a:t>데이터 품질 확인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결측치는</a:t>
            </a:r>
            <a:r>
              <a:rPr lang="ko-KR" altLang="en-US" dirty="0" smtClean="0">
                <a:sym typeface="Wingdings" panose="05000000000000000000" pitchFamily="2" charset="2"/>
              </a:rPr>
              <a:t> 없는데 이상치는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분포는 어떤가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그래프 탐색도 중요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가설 검정도 필요하지 않을까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나 만의 가설</a:t>
            </a:r>
            <a:r>
              <a:rPr lang="en-US" altLang="ko-KR" dirty="0" smtClean="0">
                <a:sym typeface="Wingdings" panose="05000000000000000000" pitchFamily="2" charset="2"/>
              </a:rPr>
              <a:t>!!)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파생변수는 필요 없는가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집값과의 상관관계 분석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회귀분석 모델링 및 모델 평가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모델 개선안은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혼자서 진행하니 간결한 계획을 세우자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642195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각자 수행하지만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분석가로서 분석 계획을 세워 봅니다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20799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36150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현</a:t>
            </a:r>
            <a:r>
              <a:rPr lang="ko-KR" altLang="en-US" dirty="0"/>
              <a:t>황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: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 등</a:t>
            </a:r>
            <a:endParaRPr lang="en-US" altLang="ko-KR" dirty="0" smtClean="0"/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결측치는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없는데 이상치는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분포는 </a:t>
            </a:r>
            <a:r>
              <a:rPr lang="ko-KR" altLang="en-US" dirty="0">
                <a:sym typeface="Wingdings" panose="05000000000000000000" pitchFamily="2" charset="2"/>
              </a:rPr>
              <a:t>어떤가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변환은 필요치 않는가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…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883286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분석을 위한 데이터 품질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현황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적절한 처리 방법 등을 검토하고 정리합니다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4655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686" y="1850571"/>
            <a:ext cx="8847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</a:t>
            </a:r>
            <a:r>
              <a:rPr lang="en-US" altLang="ko-KR" dirty="0"/>
              <a:t> </a:t>
            </a:r>
            <a:r>
              <a:rPr lang="ko-KR" altLang="en-US" dirty="0" smtClean="0"/>
              <a:t>결과 등을 정리하자</a:t>
            </a:r>
            <a:r>
              <a:rPr lang="en-US" altLang="ko-KR" dirty="0" smtClean="0"/>
              <a:t>!!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그래프 탐색해 보니 이런 게 보이네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왜 그럴까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그러면 이런 패턴이 있을까</a:t>
            </a:r>
            <a:r>
              <a:rPr lang="en-US" altLang="ko-KR" dirty="0" smtClean="0">
                <a:sym typeface="Wingdings" panose="05000000000000000000" pitchFamily="2" charset="2"/>
              </a:rPr>
              <a:t>??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통계적으로 특이한 현상을 확인해 볼까</a:t>
            </a:r>
            <a:r>
              <a:rPr lang="en-US" altLang="ko-KR" dirty="0" smtClean="0">
                <a:sym typeface="Wingdings" panose="05000000000000000000" pitchFamily="2" charset="2"/>
              </a:rPr>
              <a:t>?(</a:t>
            </a:r>
            <a:r>
              <a:rPr lang="ko-KR" altLang="en-US" dirty="0" smtClean="0">
                <a:sym typeface="Wingdings" panose="05000000000000000000" pitchFamily="2" charset="2"/>
              </a:rPr>
              <a:t>가설 검정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상관관계는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273693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탐색적 분석을 통해 발견된 통찰</a:t>
            </a:r>
            <a:r>
              <a:rPr lang="en-US" altLang="ko-KR" sz="2000" dirty="0"/>
              <a:t>(insight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분석가가 해석한 결과를 </a:t>
            </a:r>
            <a:r>
              <a:rPr lang="ko-KR" altLang="en-US" sz="2000" dirty="0" smtClean="0"/>
              <a:t>표현합니다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1981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890981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선택한 모델링 과정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결과를 요약하고 분석가 입장에서의 해석을 정리합니다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6686" y="1850571"/>
            <a:ext cx="884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예측 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의사결정나무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앙상블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 정리</a:t>
            </a:r>
            <a:endParaRPr lang="en-US" altLang="ko-KR" dirty="0" smtClean="0"/>
          </a:p>
          <a:p>
            <a:r>
              <a:rPr lang="ko-KR" altLang="en-US" dirty="0" smtClean="0"/>
              <a:t>분석 결과 요약</a:t>
            </a:r>
            <a:endParaRPr lang="en-US" altLang="ko-KR" dirty="0" smtClean="0"/>
          </a:p>
          <a:p>
            <a:r>
              <a:rPr lang="ko-KR" altLang="en-US" dirty="0" smtClean="0"/>
              <a:t>결과에서 얻은 통찰 또는 새로운 사실 등에 대한 해석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86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개선방향 또는 결론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8699818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분석 결과를 기준으로 분석 주제와 관련된 결론 또는 아이디어 제시 등을 </a:t>
            </a:r>
            <a:endParaRPr lang="en-US" altLang="ko-KR" sz="2000" dirty="0" smtClean="0"/>
          </a:p>
          <a:p>
            <a:r>
              <a:rPr lang="ko-KR" altLang="en-US" sz="2000" dirty="0" smtClean="0"/>
              <a:t>제시합니다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32270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201558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실습 과정을 통해 배운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또는 느낀 통찰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아이디어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애로사항 등을 정리합니다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32270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핵심인자 정리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템플릿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참조용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5828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핵심인자 선정을 위한 분석 과정에서 나온 결과를 순위 등으로 종합 정리합니다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각자 필요한 형식으로 변경해서 사용하세요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엑셀 파일 제공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en-US" altLang="ko-KR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07975" y="1565315"/>
          <a:ext cx="9293224" cy="4503212"/>
        </p:xfrm>
        <a:graphic>
          <a:graphicData uri="http://schemas.openxmlformats.org/drawingml/2006/table">
            <a:tbl>
              <a:tblPr/>
              <a:tblGrid>
                <a:gridCol w="501169"/>
                <a:gridCol w="1399817"/>
                <a:gridCol w="518451"/>
                <a:gridCol w="518451"/>
                <a:gridCol w="570295"/>
                <a:gridCol w="449324"/>
                <a:gridCol w="475246"/>
                <a:gridCol w="475246"/>
                <a:gridCol w="475246"/>
                <a:gridCol w="475246"/>
                <a:gridCol w="475246"/>
                <a:gridCol w="475246"/>
                <a:gridCol w="475246"/>
                <a:gridCol w="475246"/>
                <a:gridCol w="315391"/>
                <a:gridCol w="336992"/>
                <a:gridCol w="881366"/>
              </a:tblGrid>
              <a:tr h="3105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 설명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 역할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 형태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분석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제외 사유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탐색적 기법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모델링 기법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총점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선정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사유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그래프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상관분석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회귀분석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DT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RF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GB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…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KNN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사례연구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MEDV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주택가격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중앙값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목표변수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CRIM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범죄율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ZN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주거지 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INDUS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비소매업 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CHAS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 조망 여부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(1-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,0-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비조망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이산형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NOX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산화질소 농도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RM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주거당 평균 객실 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AGE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노후 건물 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DIS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중심지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노동센터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접근 거리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RAD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고속도로 접근 편이성 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TAX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재산세율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PTRATIO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학생당 교사 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흑인 인구 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LSTAT</a:t>
                      </a:r>
                    </a:p>
                  </a:txBody>
                  <a:tcPr marL="3027" marR="3027" marT="30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저소득층 비율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027" marR="3027" marT="3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62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12380</TotalTime>
  <Words>445</Words>
  <Application>Microsoft Office PowerPoint</Application>
  <PresentationFormat>A4 용지(210x297mm)</PresentationFormat>
  <Paragraphs>328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Windows 사용자</cp:lastModifiedBy>
  <cp:revision>633</cp:revision>
  <dcterms:created xsi:type="dcterms:W3CDTF">2018-11-28T05:51:33Z</dcterms:created>
  <dcterms:modified xsi:type="dcterms:W3CDTF">2019-10-23T20:55:52Z</dcterms:modified>
</cp:coreProperties>
</file>