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45"/>
  </p:notesMasterIdLst>
  <p:sldIdLst>
    <p:sldId id="2681" r:id="rId2"/>
    <p:sldId id="2674" r:id="rId3"/>
    <p:sldId id="2684" r:id="rId4"/>
    <p:sldId id="2721" r:id="rId5"/>
    <p:sldId id="2685" r:id="rId6"/>
    <p:sldId id="2688" r:id="rId7"/>
    <p:sldId id="2676" r:id="rId8"/>
    <p:sldId id="2686" r:id="rId9"/>
    <p:sldId id="2687" r:id="rId10"/>
    <p:sldId id="2682" r:id="rId11"/>
    <p:sldId id="2691" r:id="rId12"/>
    <p:sldId id="2692" r:id="rId13"/>
    <p:sldId id="2693" r:id="rId14"/>
    <p:sldId id="2694" r:id="rId15"/>
    <p:sldId id="2695" r:id="rId16"/>
    <p:sldId id="2675" r:id="rId17"/>
    <p:sldId id="2708" r:id="rId18"/>
    <p:sldId id="2730" r:id="rId19"/>
    <p:sldId id="2722" r:id="rId20"/>
    <p:sldId id="2724" r:id="rId21"/>
    <p:sldId id="2725" r:id="rId22"/>
    <p:sldId id="2726" r:id="rId23"/>
    <p:sldId id="2731" r:id="rId24"/>
    <p:sldId id="2727" r:id="rId25"/>
    <p:sldId id="2728" r:id="rId26"/>
    <p:sldId id="2729" r:id="rId27"/>
    <p:sldId id="2733" r:id="rId28"/>
    <p:sldId id="2734" r:id="rId29"/>
    <p:sldId id="2735" r:id="rId30"/>
    <p:sldId id="2736" r:id="rId31"/>
    <p:sldId id="2737" r:id="rId32"/>
    <p:sldId id="2738" r:id="rId33"/>
    <p:sldId id="2739" r:id="rId34"/>
    <p:sldId id="2740" r:id="rId35"/>
    <p:sldId id="2703" r:id="rId36"/>
    <p:sldId id="2704" r:id="rId37"/>
    <p:sldId id="2705" r:id="rId38"/>
    <p:sldId id="2706" r:id="rId39"/>
    <p:sldId id="2678" r:id="rId40"/>
    <p:sldId id="2742" r:id="rId41"/>
    <p:sldId id="2741" r:id="rId42"/>
    <p:sldId id="2719" r:id="rId43"/>
    <p:sldId id="2679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84"/>
            <p14:sldId id="2721"/>
            <p14:sldId id="2685"/>
            <p14:sldId id="2688"/>
            <p14:sldId id="2676"/>
            <p14:sldId id="2686"/>
            <p14:sldId id="2687"/>
            <p14:sldId id="2682"/>
            <p14:sldId id="2691"/>
            <p14:sldId id="2692"/>
            <p14:sldId id="2693"/>
            <p14:sldId id="2694"/>
            <p14:sldId id="2695"/>
            <p14:sldId id="2675"/>
            <p14:sldId id="2708"/>
            <p14:sldId id="2730"/>
            <p14:sldId id="2722"/>
            <p14:sldId id="2724"/>
            <p14:sldId id="2725"/>
            <p14:sldId id="2726"/>
            <p14:sldId id="2731"/>
            <p14:sldId id="2727"/>
            <p14:sldId id="2728"/>
            <p14:sldId id="2729"/>
            <p14:sldId id="2733"/>
            <p14:sldId id="2734"/>
            <p14:sldId id="2735"/>
            <p14:sldId id="2736"/>
            <p14:sldId id="2737"/>
            <p14:sldId id="2738"/>
            <p14:sldId id="2739"/>
            <p14:sldId id="2740"/>
            <p14:sldId id="2703"/>
            <p14:sldId id="2704"/>
            <p14:sldId id="2705"/>
            <p14:sldId id="2706"/>
            <p14:sldId id="2678"/>
            <p14:sldId id="2742"/>
            <p14:sldId id="2741"/>
            <p14:sldId id="2719"/>
            <p14:sldId id="2679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2" autoAdjust="0"/>
    <p:restoredTop sz="96341" autoAdjust="0"/>
  </p:normalViewPr>
  <p:slideViewPr>
    <p:cSldViewPr snapToGrid="0">
      <p:cViewPr varScale="1">
        <p:scale>
          <a:sx n="59" d="100"/>
          <a:sy n="59" d="100"/>
        </p:scale>
        <p:origin x="208" y="1656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7T17:08:13.81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2020. 2. 16.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718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277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61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64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79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3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640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5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410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279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0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54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36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65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08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9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12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88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3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70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61903-0E8D-4105-A569-4FA2AA58CCE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2020. 2. 16.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ê´ë ¨ ì´ë¯¸ì§">
            <a:extLst>
              <a:ext uri="{FF2B5EF4-FFF2-40B4-BE49-F238E27FC236}">
                <a16:creationId xmlns:a16="http://schemas.microsoft.com/office/drawing/2014/main" id="{10E07B65-8B90-4B94-A57E-CD451148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2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56584" y="2405729"/>
            <a:ext cx="595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/>
              <a:t>Scale</a:t>
            </a:r>
            <a:r>
              <a:rPr lang="ko-KR" altLang="en-US" sz="3600" dirty="0"/>
              <a:t>불량</a:t>
            </a:r>
            <a:r>
              <a:rPr lang="en-US" altLang="ko-KR" sz="3600" dirty="0"/>
              <a:t> </a:t>
            </a:r>
            <a:r>
              <a:rPr lang="en-US" altLang="ko-KR" sz="3600" dirty="0" err="1"/>
              <a:t>DataSet</a:t>
            </a:r>
            <a:r>
              <a:rPr lang="en-US" altLang="ko-KR" sz="3600" dirty="0"/>
              <a:t> Analysis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864444" y="483325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반 </a:t>
            </a:r>
            <a:r>
              <a:rPr lang="ko-KR" altLang="en-US" dirty="0" err="1"/>
              <a:t>이종하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67" y="3387204"/>
            <a:ext cx="9593465" cy="41549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/>
              <a:t>’</a:t>
            </a:r>
            <a:r>
              <a:rPr lang="ko-KR" altLang="en-US" sz="2100" dirty="0"/>
              <a:t>어떤</a:t>
            </a:r>
            <a:r>
              <a:rPr lang="en-US" altLang="ko-KR" sz="2100" dirty="0"/>
              <a:t>’</a:t>
            </a:r>
            <a:r>
              <a:rPr lang="ko-KR" altLang="en-US" sz="2100" dirty="0"/>
              <a:t> 설명 변수를 수정해야 </a:t>
            </a:r>
            <a:r>
              <a:rPr lang="en-US" altLang="ko-KR" sz="2100" dirty="0"/>
              <a:t>Scale</a:t>
            </a:r>
            <a:r>
              <a:rPr lang="ko-KR" altLang="en-US" sz="2100" dirty="0"/>
              <a:t>불량을 최소화 할 수 있을까</a:t>
            </a:r>
            <a:r>
              <a:rPr lang="en-US" altLang="ko-KR" sz="2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462498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데이터 처리를 위한 </a:t>
            </a:r>
            <a:r>
              <a:rPr lang="en-US" altLang="ko-KR" sz="2000" dirty="0"/>
              <a:t>Module Import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E071EE-5B53-F849-B29B-BB486F75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31" y="1190404"/>
            <a:ext cx="5956300" cy="4829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6004A-16A9-724F-B6C5-90530DF866C4}"/>
              </a:ext>
            </a:extLst>
          </p:cNvPr>
          <p:cNvSpPr txBox="1"/>
          <p:nvPr/>
        </p:nvSpPr>
        <p:spPr>
          <a:xfrm>
            <a:off x="2355705" y="6034112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이하 모듈은 </a:t>
            </a:r>
            <a:r>
              <a:rPr lang="en-US" altLang="ko-KR" dirty="0" err="1"/>
              <a:t>ipynb</a:t>
            </a:r>
            <a:r>
              <a:rPr lang="ko-KR" altLang="en-US" dirty="0"/>
              <a:t>파일에서 확인 가능하다</a:t>
            </a:r>
            <a:r>
              <a:rPr lang="en-US" altLang="ko-KR" dirty="0"/>
              <a:t>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527945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</a:t>
            </a:r>
            <a:r>
              <a:rPr lang="ko-KR" altLang="en-US" sz="2000" dirty="0"/>
              <a:t>  데이터 불러오기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BOSTON_HOUSING.csv</a:t>
            </a:r>
            <a:r>
              <a:rPr lang="en-US" altLang="ko-KR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FC725-A48D-5E49-8BF2-3CC70A6D9302}"/>
              </a:ext>
            </a:extLst>
          </p:cNvPr>
          <p:cNvSpPr txBox="1"/>
          <p:nvPr/>
        </p:nvSpPr>
        <p:spPr>
          <a:xfrm>
            <a:off x="2035818" y="3429000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</a:t>
            </a:r>
            <a:r>
              <a:rPr lang="ko-KR" altLang="en-US" dirty="0"/>
              <a:t>불량</a:t>
            </a:r>
            <a:r>
              <a:rPr lang="en-US" dirty="0"/>
              <a:t>.csv </a:t>
            </a:r>
            <a:r>
              <a:rPr lang="ko-KR" altLang="en-US" dirty="0"/>
              <a:t>파일을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형태로 받아온다</a:t>
            </a:r>
            <a:r>
              <a:rPr lang="en-US" altLang="ko-KR" dirty="0"/>
              <a:t>.</a:t>
            </a:r>
            <a:endParaRPr 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FC4152-03EA-5145-BA0B-8FC71680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" y="2652168"/>
            <a:ext cx="9469854" cy="7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6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882520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</a:t>
            </a:r>
            <a:r>
              <a:rPr lang="ko-KR" altLang="en-US" sz="2000" dirty="0"/>
              <a:t> 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확인 및 처리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22644-1B99-0C4A-BD73-C4F2E109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426476"/>
            <a:ext cx="5855429" cy="47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96747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ko-KR" altLang="en-US" sz="2000" dirty="0"/>
              <a:t>데이터 이상치 확인 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E1610-BE7B-A744-8880-45B44850B9D6}"/>
              </a:ext>
            </a:extLst>
          </p:cNvPr>
          <p:cNvSpPr txBox="1"/>
          <p:nvPr/>
        </p:nvSpPr>
        <p:spPr>
          <a:xfrm>
            <a:off x="2474401" y="6080668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이상치가</a:t>
            </a:r>
            <a:r>
              <a:rPr lang="ko-KR" altLang="en-US" dirty="0"/>
              <a:t> 없음을 플롯 차트를 통해 확인</a:t>
            </a:r>
            <a:endParaRPr 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13EE4-4AED-B746-9B8B-32ACD1182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5" y="1275886"/>
            <a:ext cx="7755324" cy="48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998210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</a:t>
            </a:r>
            <a:r>
              <a:rPr lang="ko-KR" altLang="en-US" sz="2000" dirty="0"/>
              <a:t> 이상치 및 필요 없는 컬럼 제거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61E6A-E93E-194B-B586-D8F0B88B3A35}"/>
              </a:ext>
            </a:extLst>
          </p:cNvPr>
          <p:cNvSpPr txBox="1"/>
          <p:nvPr/>
        </p:nvSpPr>
        <p:spPr>
          <a:xfrm>
            <a:off x="432533" y="1422331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제거할 </a:t>
            </a:r>
            <a:r>
              <a:rPr lang="ko-KR" altLang="en-US" dirty="0" err="1"/>
              <a:t>이상치가</a:t>
            </a:r>
            <a:r>
              <a:rPr lang="ko-KR" altLang="en-US" dirty="0"/>
              <a:t> 없으므로 필요 없는 값 제거</a:t>
            </a:r>
            <a:endParaRPr 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AF2A9-E188-9C4D-B7DB-F3819BDC061D}"/>
              </a:ext>
            </a:extLst>
          </p:cNvPr>
          <p:cNvSpPr txBox="1"/>
          <p:nvPr/>
        </p:nvSpPr>
        <p:spPr>
          <a:xfrm>
            <a:off x="669499" y="3864808"/>
            <a:ext cx="8029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" altLang="ko-KR" sz="2000" dirty="0"/>
              <a:t>plate no</a:t>
            </a:r>
            <a:r>
              <a:rPr lang="ko-KR" altLang="en-US" sz="2000" dirty="0"/>
              <a:t>는 </a:t>
            </a:r>
            <a:r>
              <a:rPr lang="en" altLang="ko-KR" sz="2000" dirty="0"/>
              <a:t>scale </a:t>
            </a:r>
            <a:r>
              <a:rPr lang="ko-KR" altLang="en-US" sz="2000" dirty="0"/>
              <a:t>불량과 전혀 상관이 없음 </a:t>
            </a:r>
            <a:r>
              <a:rPr lang="en-US" altLang="ko-KR" sz="2000" dirty="0"/>
              <a:t>-&gt;  </a:t>
            </a:r>
            <a:r>
              <a:rPr lang="en" altLang="ko-KR" sz="2000" dirty="0"/>
              <a:t>drop</a:t>
            </a:r>
          </a:p>
          <a:p>
            <a:pPr marL="342900" indent="-342900">
              <a:buFontTx/>
              <a:buChar char="-"/>
            </a:pPr>
            <a:endParaRPr lang="en" altLang="ko-KR" sz="2000" dirty="0"/>
          </a:p>
          <a:p>
            <a:pPr marL="342900" indent="-342900">
              <a:buFontTx/>
              <a:buChar char="-"/>
            </a:pPr>
            <a:r>
              <a:rPr lang="en" altLang="ko-KR" sz="2000" dirty="0"/>
              <a:t>ROLLING_DATE</a:t>
            </a:r>
            <a:r>
              <a:rPr lang="ko-KR" altLang="en-US" sz="2000" dirty="0"/>
              <a:t>는 </a:t>
            </a:r>
            <a:r>
              <a:rPr lang="en" altLang="ko-KR" sz="2000" dirty="0"/>
              <a:t>scale </a:t>
            </a:r>
            <a:r>
              <a:rPr lang="ko-KR" altLang="en-US" sz="2000" dirty="0"/>
              <a:t>불량과 전혀 상관이 없음 </a:t>
            </a:r>
            <a:r>
              <a:rPr lang="en-US" altLang="ko-KR" sz="2000" dirty="0"/>
              <a:t>-&gt; </a:t>
            </a:r>
            <a:r>
              <a:rPr lang="en" altLang="ko-KR" sz="2000" dirty="0"/>
              <a:t>drop</a:t>
            </a:r>
          </a:p>
          <a:p>
            <a:pPr marL="342900" indent="-342900">
              <a:buFontTx/>
              <a:buChar char="-"/>
            </a:pPr>
            <a:endParaRPr lang="en" altLang="ko-KR" sz="2000" dirty="0"/>
          </a:p>
          <a:p>
            <a:pPr marL="342900" indent="-342900">
              <a:buFontTx/>
              <a:buChar char="-"/>
            </a:pPr>
            <a:r>
              <a:rPr lang="en" altLang="ko-KR" sz="2000" dirty="0"/>
              <a:t>FUR_SZ_TEMP</a:t>
            </a:r>
            <a:r>
              <a:rPr lang="ko-KR" altLang="en-US" sz="2000" dirty="0"/>
              <a:t>와 </a:t>
            </a:r>
            <a:r>
              <a:rPr lang="en" altLang="ko-KR" sz="2000" dirty="0"/>
              <a:t>FUR_EXTEMP</a:t>
            </a:r>
            <a:r>
              <a:rPr lang="ko-KR" altLang="en-US" sz="2000" dirty="0"/>
              <a:t>는 값이 같음</a:t>
            </a:r>
            <a:r>
              <a:rPr lang="en-US" altLang="ko-KR" sz="2000" dirty="0"/>
              <a:t>. -&gt; </a:t>
            </a:r>
            <a:r>
              <a:rPr lang="ko-KR" altLang="en-US" sz="2000" dirty="0"/>
              <a:t>둘 중 한 개 </a:t>
            </a:r>
            <a:r>
              <a:rPr lang="en" altLang="ko-KR" sz="2000" dirty="0"/>
              <a:t>drop</a:t>
            </a:r>
          </a:p>
          <a:p>
            <a:pPr marL="342900" indent="-342900">
              <a:buFontTx/>
              <a:buChar char="-"/>
            </a:pPr>
            <a:endParaRPr lang="en" altLang="ko-Kore-KR" sz="2000" dirty="0"/>
          </a:p>
          <a:p>
            <a:pPr marL="342900" indent="-342900">
              <a:buFontTx/>
              <a:buChar char="-"/>
            </a:pPr>
            <a:r>
              <a:rPr lang="en-US" altLang="ko-Kore-KR" sz="2000" dirty="0"/>
              <a:t>PT_WGT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sclae</a:t>
            </a:r>
            <a:r>
              <a:rPr lang="en-US" altLang="ko-KR" sz="2000" dirty="0"/>
              <a:t> </a:t>
            </a:r>
            <a:r>
              <a:rPr lang="ko-KR" altLang="en-US" sz="2000" dirty="0"/>
              <a:t>불량과 상관이 매우 적음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drop</a:t>
            </a:r>
          </a:p>
          <a:p>
            <a:pPr marL="342900" indent="-342900">
              <a:buFontTx/>
              <a:buChar char="-"/>
            </a:pPr>
            <a:endParaRPr lang="en-US" altLang="ko-Kore-KR" sz="2000" dirty="0"/>
          </a:p>
          <a:p>
            <a:r>
              <a:rPr lang="en-US" altLang="ko-KR" sz="2000" dirty="0"/>
              <a:t>-</a:t>
            </a:r>
            <a:r>
              <a:rPr lang="ko-Kore-KR" altLang="en-US" sz="2000" dirty="0"/>
              <a:t> </a:t>
            </a:r>
            <a:r>
              <a:rPr lang="en-US" altLang="ko-Kore-KR" sz="2000" dirty="0"/>
              <a:t> FUR_HZ_TIME</a:t>
            </a:r>
            <a:r>
              <a:rPr lang="ko-KR" altLang="en-US" sz="2000" dirty="0"/>
              <a:t>은 </a:t>
            </a:r>
            <a:r>
              <a:rPr lang="en-US" altLang="ko-KR" sz="2000" dirty="0"/>
              <a:t>scale</a:t>
            </a:r>
            <a:r>
              <a:rPr lang="ko-KR" altLang="en-US" sz="2000" dirty="0"/>
              <a:t> 불량과 전혀 상관이 없음</a:t>
            </a:r>
            <a:r>
              <a:rPr lang="en-US" altLang="ko-KR" sz="2000" dirty="0"/>
              <a:t> -&gt; drop</a:t>
            </a:r>
            <a:endParaRPr lang="ko-Kore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4F80A-80C2-5E47-93BB-4B44BE0F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0" y="1916534"/>
            <a:ext cx="9314365" cy="1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322908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6.  </a:t>
            </a:r>
            <a:r>
              <a:rPr lang="ko-KR" altLang="en-US" sz="2000" dirty="0" err="1"/>
              <a:t>데이터분할</a:t>
            </a:r>
            <a:r>
              <a:rPr lang="en-US" altLang="ko-KR" sz="2000" dirty="0"/>
              <a:t> (Train, Test)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2DF7EC-0D87-C44D-9FBF-68632508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4" y="1439338"/>
            <a:ext cx="8744443" cy="1866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2C3AB0-8808-7441-B6A5-FA2A3451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6" y="3691708"/>
            <a:ext cx="8507581" cy="21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2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2474401" y="5985514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/>
              <a:t>Scale</a:t>
            </a:r>
            <a:r>
              <a:rPr lang="ko-KR" altLang="en-US" dirty="0"/>
              <a:t>불량에서 양품은 약 </a:t>
            </a:r>
            <a:r>
              <a:rPr lang="en-US" altLang="ko-KR" dirty="0"/>
              <a:t>68%,</a:t>
            </a:r>
            <a:r>
              <a:rPr lang="ko-KR" altLang="en-US" dirty="0"/>
              <a:t> 불량은 약 </a:t>
            </a:r>
            <a:r>
              <a:rPr lang="en-US" altLang="ko-KR" dirty="0"/>
              <a:t>32%</a:t>
            </a:r>
            <a:endParaRPr 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F8423-012C-6A43-A25B-1AF402AC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44" y="1733289"/>
            <a:ext cx="4710971" cy="42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시점 이상부터 불량이 발생하기 시작했음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x</a:t>
            </a:r>
            <a:r>
              <a:rPr lang="ko-KR" altLang="en-US" dirty="0"/>
              <a:t>축이 시간</a:t>
            </a:r>
            <a:r>
              <a:rPr lang="en-US" altLang="ko-KR" dirty="0"/>
              <a:t> </a:t>
            </a:r>
            <a:r>
              <a:rPr lang="ko-KR" altLang="en-US" dirty="0"/>
              <a:t>순 배열이 아니므로 의미가 없음 </a:t>
            </a:r>
            <a:r>
              <a:rPr lang="en-US" altLang="ko-KR" dirty="0"/>
              <a:t>-&gt; drop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D0462-4485-174A-A53D-80201BAB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543050"/>
            <a:ext cx="60071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2877382" y="5804747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C0</a:t>
            </a:r>
            <a:r>
              <a:rPr lang="ko-KR" altLang="en-US" dirty="0"/>
              <a:t>에서 유독 불량이 많음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6F534-0217-3041-A0B1-DE7FC7A3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2" y="1325628"/>
            <a:ext cx="5825786" cy="42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3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플레이트의 두께 폭이 작을 수록</a:t>
            </a:r>
            <a:r>
              <a:rPr lang="en-US" altLang="ko-KR" dirty="0"/>
              <a:t>, </a:t>
            </a:r>
            <a:r>
              <a:rPr lang="ko-KR" altLang="en-US" dirty="0"/>
              <a:t>불량이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플레이트의 두께가 작다는 것은 곧 압연을 많이 한다는 뜻이다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압연을 많이 하면 스케일이 많이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1CAD08-0282-0240-B8EC-D1D093C0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498600"/>
            <a:ext cx="513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668" y="1176362"/>
            <a:ext cx="90156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ym typeface="Wingdings" panose="05000000000000000000" pitchFamily="2" charset="2"/>
              </a:rPr>
              <a:t>누가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내가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언제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최근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어디서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OO</a:t>
            </a:r>
            <a:r>
              <a:rPr lang="ko-KR" altLang="en-US" dirty="0">
                <a:sym typeface="Wingdings" panose="05000000000000000000" pitchFamily="2" charset="2"/>
              </a:rPr>
              <a:t>공장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무엇을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불량에 영향을 미치는 인자 분석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어떻게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불량에 대한 데이터를 통해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왜</a:t>
            </a:r>
            <a:r>
              <a:rPr lang="en-US" altLang="ko-KR" sz="2400" dirty="0">
                <a:sym typeface="Wingdings" panose="05000000000000000000" pitchFamily="2" charset="2"/>
              </a:rPr>
              <a:t>?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--------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불량 최소화를 위해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다양한 예측 모델을 이용하여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불량에 영향을 주는 영향 인자를 객관적으로 도출하고 선정한 영향 인자를 활용하여 </a:t>
            </a:r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불량을 최소화하는 과제이다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ko-KR" altLang="en-US" b="1" dirty="0">
                <a:sym typeface="Wingdings" panose="05000000000000000000" pitchFamily="2" charset="2"/>
              </a:rPr>
              <a:t>인자 목록</a:t>
            </a:r>
            <a:r>
              <a:rPr lang="en-US" altLang="ko-KR" b="1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ko-Kore-KR" sz="1600" dirty="0"/>
              <a:t>PLATE_NO: plate, No</a:t>
            </a:r>
            <a:r>
              <a:rPr lang="en-US" altLang="ko-KR" sz="1600" dirty="0"/>
              <a:t> ROLLING_DATE</a:t>
            </a:r>
            <a:r>
              <a:rPr lang="ko-Kore-KR" sz="1600" dirty="0"/>
              <a:t>:</a:t>
            </a:r>
            <a:r>
              <a:rPr lang="en-US" altLang="ko-Kore-KR" sz="1600" dirty="0"/>
              <a:t> </a:t>
            </a:r>
            <a:r>
              <a:rPr lang="ko-KR" altLang="en-US" sz="1600" dirty="0" err="1"/>
              <a:t>작업시각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 SCALE</a:t>
            </a:r>
            <a:r>
              <a:rPr lang="ko-Kore-KR" sz="1600" dirty="0"/>
              <a:t>:</a:t>
            </a:r>
            <a:r>
              <a:rPr lang="en-US" altLang="ko-Kore-KR" sz="1600" dirty="0"/>
              <a:t> scale</a:t>
            </a:r>
            <a:r>
              <a:rPr lang="ko-KR" altLang="en-US" sz="1600" dirty="0"/>
              <a:t> 불량</a:t>
            </a:r>
            <a:r>
              <a:rPr lang="en-US" altLang="ko-KR" sz="1600" dirty="0"/>
              <a:t>,</a:t>
            </a:r>
            <a:r>
              <a:rPr lang="ko-KR" altLang="en-US" sz="1600" dirty="0"/>
              <a:t>  </a:t>
            </a:r>
            <a:r>
              <a:rPr lang="en-US" altLang="ko-KR" sz="1600" dirty="0"/>
              <a:t>SPEC:</a:t>
            </a:r>
            <a:r>
              <a:rPr lang="ko-KR" altLang="en-US" sz="1600" dirty="0"/>
              <a:t> 제품 규격</a:t>
            </a:r>
            <a:r>
              <a:rPr lang="en-US" altLang="ko-KR" sz="1600" dirty="0"/>
              <a:t>, </a:t>
            </a:r>
            <a:r>
              <a:rPr lang="en-US" altLang="ko-Kore-KR" sz="1600" dirty="0"/>
              <a:t>STEEL_KIND</a:t>
            </a:r>
            <a:r>
              <a:rPr lang="ko-Kore-KR" sz="1600" dirty="0"/>
              <a:t>:</a:t>
            </a:r>
            <a:r>
              <a:rPr lang="ko-KR" altLang="en-US" sz="1600" dirty="0"/>
              <a:t> 강종</a:t>
            </a:r>
            <a:r>
              <a:rPr lang="en-US" altLang="ko-KR" sz="1600" dirty="0"/>
              <a:t>,</a:t>
            </a:r>
            <a:r>
              <a:rPr lang="ko-KR" altLang="en-US" sz="1600" dirty="0"/>
              <a:t>  </a:t>
            </a:r>
            <a:r>
              <a:rPr lang="en-US" altLang="ko-KR" sz="1600" dirty="0"/>
              <a:t>PT_THK</a:t>
            </a:r>
            <a:r>
              <a:rPr lang="ko-Kore-KR" sz="1600" dirty="0"/>
              <a:t>:</a:t>
            </a:r>
            <a:r>
              <a:rPr lang="en-US" altLang="ko-Kore-KR" sz="1600" dirty="0"/>
              <a:t> </a:t>
            </a:r>
            <a:r>
              <a:rPr lang="en-US" altLang="ko-KR" sz="1600" dirty="0"/>
              <a:t>plate</a:t>
            </a:r>
            <a:r>
              <a:rPr lang="ko-KR" altLang="en-US" sz="1600" dirty="0"/>
              <a:t>두께</a:t>
            </a:r>
            <a:r>
              <a:rPr lang="en-US" altLang="ko-KR" sz="1600" dirty="0"/>
              <a:t>, PT_WDTH</a:t>
            </a:r>
            <a:r>
              <a:rPr lang="ko-Kore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plate </a:t>
            </a:r>
            <a:r>
              <a:rPr lang="ko-KR" altLang="en-US" sz="1600" dirty="0"/>
              <a:t>폭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ore-KR" sz="1600" dirty="0"/>
              <a:t>PT_LTH</a:t>
            </a:r>
            <a:r>
              <a:rPr lang="ko-Kore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plate </a:t>
            </a:r>
            <a:r>
              <a:rPr lang="ko-KR" altLang="en-US" sz="1600" dirty="0"/>
              <a:t>길이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PT_WGT</a:t>
            </a:r>
            <a:r>
              <a:rPr lang="ko-Kore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plate</a:t>
            </a:r>
            <a:r>
              <a:rPr lang="ko-KR" altLang="en-US" sz="1600" dirty="0"/>
              <a:t> 중량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ore-KR" sz="1600" dirty="0"/>
              <a:t>FUR_NO</a:t>
            </a:r>
            <a:r>
              <a:rPr lang="ko-Kore-KR" sz="1600" dirty="0"/>
              <a:t>:</a:t>
            </a:r>
            <a:r>
              <a:rPr lang="ko-KR" altLang="en-US" sz="1600" dirty="0"/>
              <a:t> 가열로 호기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FUR_NO_ROW</a:t>
            </a:r>
            <a:r>
              <a:rPr lang="ko-Kore-KR" sz="1600" dirty="0"/>
              <a:t>:</a:t>
            </a:r>
            <a:r>
              <a:rPr lang="ko-KR" altLang="en-US" sz="1600" dirty="0"/>
              <a:t> 가열로 </a:t>
            </a:r>
            <a:r>
              <a:rPr lang="ko-KR" altLang="en-US" sz="1600" dirty="0" err="1"/>
              <a:t>작업순번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FUR_HZ_TEMP</a:t>
            </a:r>
            <a:r>
              <a:rPr lang="ko-Kore-KR" sz="1600" dirty="0"/>
              <a:t>:</a:t>
            </a:r>
            <a:r>
              <a:rPr lang="ko-KR" altLang="en-US" sz="1600" dirty="0"/>
              <a:t>가열로 </a:t>
            </a:r>
            <a:r>
              <a:rPr lang="ko-KR" altLang="en-US" sz="1600" dirty="0" err="1"/>
              <a:t>가열대</a:t>
            </a:r>
            <a:r>
              <a:rPr lang="ko-KR" altLang="en-US" sz="1600" dirty="0"/>
              <a:t> 온도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ore-KR" sz="1600" dirty="0"/>
              <a:t>FUR_HZ_TIME</a:t>
            </a:r>
            <a:r>
              <a:rPr lang="ko-Kore-KR" sz="1600" dirty="0"/>
              <a:t>:</a:t>
            </a:r>
            <a:r>
              <a:rPr lang="ko-KR" altLang="en-US" sz="1600" dirty="0"/>
              <a:t>가열로 </a:t>
            </a:r>
            <a:r>
              <a:rPr lang="ko-KR" altLang="en-US" sz="1600" dirty="0" err="1"/>
              <a:t>가열대</a:t>
            </a:r>
            <a:r>
              <a:rPr lang="ko-KR" altLang="en-US" sz="1600" dirty="0"/>
              <a:t> 시간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FUR_SZ_TEMP</a:t>
            </a:r>
            <a:r>
              <a:rPr lang="ko-Kore-KR" sz="1600" dirty="0"/>
              <a:t>:</a:t>
            </a:r>
            <a:r>
              <a:rPr lang="ko-KR" altLang="en-US" sz="1600" dirty="0"/>
              <a:t>가열로 </a:t>
            </a:r>
            <a:r>
              <a:rPr lang="ko-KR" altLang="en-US" sz="1600" dirty="0" err="1"/>
              <a:t>균열대</a:t>
            </a:r>
            <a:r>
              <a:rPr lang="ko-KR" altLang="en-US" sz="1600" dirty="0"/>
              <a:t> 온도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ore-KR" sz="1600" dirty="0"/>
              <a:t>FUR_SZ_TEMP</a:t>
            </a:r>
            <a:r>
              <a:rPr lang="ko-Kore-KR" altLang="ko-Kore-KR" sz="1600" dirty="0"/>
              <a:t>:</a:t>
            </a:r>
            <a:r>
              <a:rPr lang="ko-KR" altLang="en-US" sz="1600" dirty="0"/>
              <a:t>가열로 </a:t>
            </a:r>
            <a:r>
              <a:rPr lang="ko-KR" altLang="en-US" sz="1600" dirty="0" err="1"/>
              <a:t>균열대</a:t>
            </a:r>
            <a:r>
              <a:rPr lang="ko-KR" altLang="en-US" sz="1600" dirty="0"/>
              <a:t> 시간</a:t>
            </a:r>
            <a:r>
              <a:rPr lang="en-US" altLang="ko-KR" sz="1600" dirty="0"/>
              <a:t>,</a:t>
            </a:r>
            <a:r>
              <a:rPr lang="en-US" altLang="ko-Kore-KR" sz="1600" dirty="0"/>
              <a:t>FUR_TIME</a:t>
            </a:r>
            <a:r>
              <a:rPr lang="ko-Kore-KR" altLang="ko-Kore-KR" sz="1600" dirty="0"/>
              <a:t>:</a:t>
            </a:r>
            <a:r>
              <a:rPr lang="ko-KR" altLang="en-US" sz="1600" dirty="0"/>
              <a:t> 가열로 시간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FUR_EXTEMP</a:t>
            </a:r>
            <a:r>
              <a:rPr lang="ko-Kore-KR" altLang="ko-Kore-KR" sz="1600" dirty="0"/>
              <a:t>:</a:t>
            </a:r>
            <a:r>
              <a:rPr lang="ko-Kore-KR" altLang="en-US" sz="1600" dirty="0"/>
              <a:t> </a:t>
            </a:r>
            <a:r>
              <a:rPr lang="ko-KR" altLang="en-US" sz="1600" dirty="0"/>
              <a:t>압연 온도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ROLLING_TEMP_T5</a:t>
            </a:r>
            <a:r>
              <a:rPr lang="ko-Kore-KR" altLang="ko-Kore-KR" sz="1600" dirty="0"/>
              <a:t>:</a:t>
            </a:r>
            <a:r>
              <a:rPr lang="ko-KR" altLang="en-US" sz="1600" dirty="0" err="1"/>
              <a:t>가열대</a:t>
            </a:r>
            <a:r>
              <a:rPr lang="ko-KR" altLang="en-US" sz="1600" dirty="0"/>
              <a:t> 온도</a:t>
            </a:r>
            <a:r>
              <a:rPr lang="en-US" altLang="ko-KR" sz="1600" dirty="0"/>
              <a:t>,</a:t>
            </a:r>
          </a:p>
          <a:p>
            <a:r>
              <a:rPr lang="en-US" altLang="ko-Kore-KR" sz="1600" dirty="0"/>
              <a:t>HSB</a:t>
            </a:r>
            <a:r>
              <a:rPr lang="ko-Kore-KR" altLang="ko-Kore-KR" sz="1600" dirty="0"/>
              <a:t>:</a:t>
            </a:r>
            <a:r>
              <a:rPr lang="en-US" altLang="ko-Kore-KR" sz="1600" dirty="0"/>
              <a:t>HSB</a:t>
            </a:r>
            <a:r>
              <a:rPr lang="ko-KR" altLang="en-US" sz="1600" dirty="0"/>
              <a:t>적용</a:t>
            </a:r>
            <a:r>
              <a:rPr lang="en-US" altLang="ko-KR" sz="1600" dirty="0"/>
              <a:t>(1:</a:t>
            </a:r>
            <a:r>
              <a:rPr lang="ko-KR" altLang="en-US" sz="1600" dirty="0"/>
              <a:t>적용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2:</a:t>
            </a:r>
            <a:r>
              <a:rPr lang="ko-KR" altLang="en-US" sz="1600" dirty="0" err="1"/>
              <a:t>미적용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-US" altLang="ko-KR" sz="1600" dirty="0"/>
              <a:t>ROLLING_DESCALING</a:t>
            </a:r>
            <a:r>
              <a:rPr lang="ko-Kore-KR" altLang="ko-Kore-KR" sz="1600" dirty="0"/>
              <a:t>:</a:t>
            </a:r>
            <a:r>
              <a:rPr lang="ko-KR" altLang="en-US" sz="1600" dirty="0" err="1"/>
              <a:t>압연중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Descailing</a:t>
            </a:r>
            <a:r>
              <a:rPr lang="ko-KR" altLang="en-US" sz="1600" dirty="0"/>
              <a:t> 횟수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WORK_GR: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작업조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174759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/>
              <a:t>배경 설명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647997" y="5651337"/>
            <a:ext cx="702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플레이트의 폭이 </a:t>
            </a:r>
            <a:r>
              <a:rPr lang="en-US" altLang="ko-KR" dirty="0"/>
              <a:t>2500 </a:t>
            </a:r>
            <a:r>
              <a:rPr lang="ko-KR" altLang="en-US" dirty="0"/>
              <a:t>근방까지 불량률이 증가함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그러나 그 이후의 불량률이 일정하지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x</a:t>
            </a:r>
            <a:r>
              <a:rPr lang="ko-KR" altLang="en-US" dirty="0"/>
              <a:t>축이 시간 순 배열이 아니므로 의미가 없음 </a:t>
            </a:r>
            <a:r>
              <a:rPr lang="en-US" altLang="ko-KR" dirty="0"/>
              <a:t>-&gt; drop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5EEF01-1142-8E45-AC6E-C80AC6AA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1" y="1227514"/>
            <a:ext cx="5811158" cy="42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61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647997" y="5579914"/>
            <a:ext cx="702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플레이트의 길이 폭이 </a:t>
            </a:r>
            <a:r>
              <a:rPr lang="en-US" altLang="ko-KR" dirty="0"/>
              <a:t>30000~45000</a:t>
            </a:r>
            <a:r>
              <a:rPr lang="ko-KR" altLang="en-US" dirty="0"/>
              <a:t>정도 까지 증가함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 이후로 급격하게 불량률이 떨어짐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특정 구간에 대한 불량률을 조사해 볼 필요가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0A4F0-7A39-E94B-BAE1-6687E2E7D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1" y="1129703"/>
            <a:ext cx="5629505" cy="43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6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플레이트의 중량에</a:t>
            </a:r>
            <a:r>
              <a:rPr lang="en-US" altLang="ko-KR" dirty="0"/>
              <a:t> </a:t>
            </a:r>
            <a:r>
              <a:rPr lang="ko-KR" altLang="en-US" dirty="0"/>
              <a:t>따라 </a:t>
            </a:r>
            <a:r>
              <a:rPr lang="en-US" altLang="ko-KR" dirty="0"/>
              <a:t>scale </a:t>
            </a:r>
            <a:r>
              <a:rPr lang="ko-KR" altLang="en-US" dirty="0"/>
              <a:t>불량의 비율이 큰 차이가 없는 것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으로</a:t>
            </a:r>
            <a:r>
              <a:rPr lang="ko-KR" altLang="en-US" dirty="0"/>
              <a:t> 보아 두 변수간의 상관이 적다고 생각할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A2796-639D-1C44-A2B2-0DED9B67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441450"/>
            <a:ext cx="5410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54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가열로 온도가 </a:t>
            </a:r>
            <a:r>
              <a:rPr lang="en-US" altLang="ko-KR" dirty="0"/>
              <a:t>1160</a:t>
            </a:r>
            <a:r>
              <a:rPr lang="ko-KR" altLang="en-US" dirty="0"/>
              <a:t>도 근처에서 불량률이 높은</a:t>
            </a:r>
            <a:r>
              <a:rPr lang="en-US" altLang="ko-KR" dirty="0"/>
              <a:t> </a:t>
            </a:r>
            <a:r>
              <a:rPr lang="ko-KR" altLang="en-US" dirty="0"/>
              <a:t>것으로 보아 </a:t>
            </a:r>
            <a:endParaRPr lang="en-US" altLang="ko-KR" dirty="0"/>
          </a:p>
          <a:p>
            <a:r>
              <a:rPr lang="en" altLang="ko-KR" dirty="0"/>
              <a:t>    scale </a:t>
            </a:r>
            <a:r>
              <a:rPr lang="ko-KR" altLang="en-US" dirty="0"/>
              <a:t>불량과 연관 </a:t>
            </a:r>
            <a:r>
              <a:rPr lang="ko-KR" altLang="en-US" dirty="0" err="1"/>
              <a:t>있을것임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3C5DC-61B9-A64B-A06D-2F41C3B5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1" y="1371257"/>
            <a:ext cx="5341387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가열호기에</a:t>
            </a:r>
            <a:r>
              <a:rPr lang="ko-KR" altLang="en-US" dirty="0"/>
              <a:t> 따라 불량률의 차이는 크지 않다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작업 순번과 같이 확인해야 하는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C2B9AF-7A52-894B-8E38-F294D9B2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1447800"/>
            <a:ext cx="5194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7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작업 순번에 따라 불량률의 차이는 크지 않다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가열로 호기와 같이 확인해야 하는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ABDB13-AEE3-7E4E-82D1-51DE8A2FC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63" y="1247540"/>
            <a:ext cx="5787005" cy="42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가열로 온도가 </a:t>
            </a:r>
            <a:r>
              <a:rPr lang="en-US" altLang="ko-KR" dirty="0"/>
              <a:t>1160</a:t>
            </a:r>
            <a:r>
              <a:rPr lang="ko-KR" altLang="en-US" dirty="0"/>
              <a:t>도 근처에서 불량률이 높은</a:t>
            </a:r>
            <a:r>
              <a:rPr lang="en-US" altLang="ko-KR" dirty="0"/>
              <a:t> </a:t>
            </a:r>
            <a:r>
              <a:rPr lang="ko-KR" altLang="en-US" dirty="0"/>
              <a:t>것으로 보아</a:t>
            </a:r>
            <a:endParaRPr lang="en-US" altLang="ko-KR" dirty="0"/>
          </a:p>
          <a:p>
            <a:r>
              <a:rPr lang="ko-KR" altLang="en-US" dirty="0"/>
              <a:t>     </a:t>
            </a:r>
            <a:r>
              <a:rPr lang="en-US" altLang="ko-KR" dirty="0"/>
              <a:t>scale </a:t>
            </a:r>
            <a:r>
              <a:rPr lang="ko-KR" altLang="en-US" dirty="0"/>
              <a:t>불량과 연관 있을 것임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83C5DC-61B9-A64B-A06D-2F41C3B5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555750"/>
            <a:ext cx="4914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5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939434" y="5558527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가열로 </a:t>
            </a:r>
            <a:r>
              <a:rPr lang="ko-KR" altLang="en-US" dirty="0" err="1"/>
              <a:t>시간에따라</a:t>
            </a:r>
            <a:r>
              <a:rPr lang="ko-KR" altLang="en-US" dirty="0"/>
              <a:t> </a:t>
            </a:r>
            <a:r>
              <a:rPr lang="en-US" altLang="ko-KR" dirty="0"/>
              <a:t>scale </a:t>
            </a:r>
            <a:r>
              <a:rPr lang="ko-KR" altLang="en-US" dirty="0"/>
              <a:t>불량의 변화가 </a:t>
            </a:r>
            <a:r>
              <a:rPr lang="ko-KR" altLang="en-US" dirty="0" err="1"/>
              <a:t>크지않음</a:t>
            </a:r>
            <a:endParaRPr lang="ko-KR" altLang="en-US" dirty="0"/>
          </a:p>
          <a:p>
            <a:r>
              <a:rPr lang="en-US" altLang="ko-KR" dirty="0"/>
              <a:t>- scale </a:t>
            </a:r>
            <a:r>
              <a:rPr lang="ko-KR" altLang="en-US" dirty="0"/>
              <a:t>불량과 관계가 적다고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C819C-74FB-5845-90B3-BC4E76A6F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549400"/>
            <a:ext cx="5562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7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0" y="5680688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온도가 </a:t>
            </a:r>
            <a:r>
              <a:rPr lang="en-US" altLang="ko-KR" dirty="0"/>
              <a:t>1150~60 </a:t>
            </a:r>
            <a:r>
              <a:rPr lang="ko-KR" altLang="en-US" dirty="0"/>
              <a:t>구간의 불량률이 큰 것으로 </a:t>
            </a:r>
            <a:endParaRPr lang="en-US" altLang="ko-KR" dirty="0"/>
          </a:p>
          <a:p>
            <a:r>
              <a:rPr lang="ko-KR" altLang="en-US" dirty="0"/>
              <a:t>    보아 </a:t>
            </a:r>
            <a:r>
              <a:rPr lang="en-US" altLang="ko-KR" dirty="0"/>
              <a:t>scale </a:t>
            </a:r>
            <a:r>
              <a:rPr lang="ko-KR" altLang="en-US" dirty="0"/>
              <a:t>불량과 연관이 있을 것임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E81F8-7FFD-5649-A278-49E57111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29" y="1339235"/>
            <a:ext cx="5622141" cy="417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850572" y="5802290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불량률이 특정 구간에서 높다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어느정도 영향이 있을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71FC7-A121-404C-833D-CD65BDBC1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2" y="1093912"/>
            <a:ext cx="5567764" cy="45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668" y="1431218"/>
            <a:ext cx="96353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ym typeface="Wingdings" panose="05000000000000000000" pitchFamily="2" charset="2"/>
              </a:rPr>
              <a:t>Scaling </a:t>
            </a:r>
            <a:r>
              <a:rPr lang="ko-KR" altLang="en-US" sz="2000" dirty="0">
                <a:sym typeface="Wingdings" panose="05000000000000000000" pitchFamily="2" charset="2"/>
              </a:rPr>
              <a:t>불량 </a:t>
            </a:r>
            <a:r>
              <a:rPr lang="en-US" altLang="ko-KR" sz="2000" dirty="0" err="1">
                <a:sym typeface="Wingdings" panose="05000000000000000000" pitchFamily="2" charset="2"/>
              </a:rPr>
              <a:t>DataSet</a:t>
            </a:r>
            <a:r>
              <a:rPr lang="ko-KR" altLang="en-US" sz="2000" dirty="0">
                <a:sym typeface="Wingdings" panose="05000000000000000000" pitchFamily="2" charset="2"/>
              </a:rPr>
              <a:t>을 분석을 통해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이번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두 주간 배웠던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데이터 수집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정제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ym typeface="Wingdings" panose="05000000000000000000" pitchFamily="2" charset="2"/>
              </a:rPr>
              <a:t>분석계획</a:t>
            </a:r>
            <a:r>
              <a:rPr lang="ko-KR" altLang="en-US" dirty="0">
                <a:sym typeface="Wingdings" panose="05000000000000000000" pitchFamily="2" charset="2"/>
              </a:rPr>
              <a:t> 및 데이터 탐색적 분석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그래프로 시각화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문제 분석 및 결과 해석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선형회귀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피어슨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모델 평가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예측과 분류 모델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각 설명변수간의 관계 도출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과 같은 지식들을 종합적으로 활용하고 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실제적으로 체득하는 것을 목적</a:t>
            </a:r>
            <a:r>
              <a:rPr lang="ko-KR" altLang="en-US" sz="2000" dirty="0">
                <a:sym typeface="Wingdings" panose="05000000000000000000" pitchFamily="2" charset="2"/>
              </a:rPr>
              <a:t>으로 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분석한 정보와 일반적으로 알려진 정보를 결합하여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Scaling</a:t>
            </a:r>
            <a:r>
              <a:rPr lang="ko-KR" altLang="en-US" dirty="0">
                <a:sym typeface="Wingdings" panose="05000000000000000000" pitchFamily="2" charset="2"/>
              </a:rPr>
              <a:t>불량에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많은 영향</a:t>
            </a:r>
            <a:r>
              <a:rPr lang="ko-KR" altLang="en-US" dirty="0">
                <a:sym typeface="Wingdings" panose="05000000000000000000" pitchFamily="2" charset="2"/>
              </a:rPr>
              <a:t>을 끼치는 요인 발견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가장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효율적인</a:t>
            </a:r>
            <a:r>
              <a:rPr lang="ko-KR" altLang="en-US" dirty="0">
                <a:sym typeface="Wingdings" panose="05000000000000000000" pitchFamily="2" charset="2"/>
              </a:rPr>
              <a:t> 영향 요인 해결 방안을 고민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많은 </a:t>
            </a:r>
            <a:r>
              <a:rPr lang="ko-KR" altLang="en-US" dirty="0">
                <a:solidFill>
                  <a:srgbClr val="FF0000"/>
                </a:solidFill>
              </a:rPr>
              <a:t>경제적 이익</a:t>
            </a:r>
            <a:r>
              <a:rPr lang="ko-KR" altLang="en-US" dirty="0"/>
              <a:t>을 취할 수 있는 해결 방안 모색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3078087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방향 및 주제 선정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437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2038241" y="5558527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FUR_SZ_TEMP</a:t>
            </a:r>
            <a:r>
              <a:rPr lang="ko-KR" altLang="en-US" dirty="0"/>
              <a:t>와 동일한 값을 지녔다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중복 되었으므로 </a:t>
            </a:r>
            <a:r>
              <a:rPr lang="en-US" altLang="ko-KR" dirty="0"/>
              <a:t>drop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311ED-9D98-A548-ABAB-3D5D3547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241" y="1259517"/>
            <a:ext cx="5451129" cy="41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구간</a:t>
            </a:r>
            <a:r>
              <a:rPr lang="en-US" altLang="ko-KR" dirty="0"/>
              <a:t>(800</a:t>
            </a:r>
            <a:r>
              <a:rPr lang="ko-KR" altLang="en-US" dirty="0"/>
              <a:t>도 이상</a:t>
            </a:r>
            <a:r>
              <a:rPr lang="en-US" altLang="ko-KR" dirty="0"/>
              <a:t>)</a:t>
            </a:r>
            <a:r>
              <a:rPr lang="ko-KR" altLang="en-US" dirty="0"/>
              <a:t>에서만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스케일 발생과 매우 밀접한 관련이 있다고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6D8016-9C24-154C-A11E-E00300E9F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447800"/>
            <a:ext cx="5321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3250"/>
            <a:ext cx="7028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HSB </a:t>
            </a:r>
            <a:r>
              <a:rPr lang="ko-KR" altLang="en-US" dirty="0" err="1"/>
              <a:t>미적용</a:t>
            </a:r>
            <a:r>
              <a:rPr lang="ko-KR" altLang="en-US" dirty="0"/>
              <a:t> 제품의 경우 양품이 </a:t>
            </a:r>
            <a:r>
              <a:rPr lang="ko-KR" altLang="en-US" dirty="0" err="1"/>
              <a:t>한개도</a:t>
            </a:r>
            <a:r>
              <a:rPr lang="ko-KR" altLang="en-US" dirty="0"/>
              <a:t> 존재하지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HSB </a:t>
            </a:r>
            <a:r>
              <a:rPr lang="ko-KR" altLang="en-US" dirty="0"/>
              <a:t>적용 제품의 경우 양품이 불량품에 비해 </a:t>
            </a:r>
            <a:r>
              <a:rPr lang="en-US" altLang="ko-KR" dirty="0"/>
              <a:t>2</a:t>
            </a:r>
            <a:r>
              <a:rPr lang="ko-KR" altLang="en-US" dirty="0"/>
              <a:t>배 이상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스케일 불량에 가장 </a:t>
            </a:r>
            <a:r>
              <a:rPr lang="ko-KR" altLang="en-US" dirty="0" err="1"/>
              <a:t>크리티컬한</a:t>
            </a:r>
            <a:r>
              <a:rPr lang="ko-KR" altLang="en-US" dirty="0"/>
              <a:t> 요인일 것이라고 예측할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989F37-421D-9047-8C92-5252FB1F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1174750"/>
            <a:ext cx="63119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6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1438691" y="5680689"/>
            <a:ext cx="7444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Descaling </a:t>
            </a:r>
            <a:r>
              <a:rPr lang="ko-KR" altLang="en-US" dirty="0"/>
              <a:t>횟수가 적을 경우 양품이 없고 불량품만 있는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Descaling </a:t>
            </a:r>
            <a:r>
              <a:rPr lang="ko-KR" altLang="en-US" dirty="0"/>
              <a:t>횟수가 많을 수록</a:t>
            </a:r>
            <a:r>
              <a:rPr lang="en-US" altLang="ko-KR" dirty="0"/>
              <a:t>, </a:t>
            </a:r>
            <a:r>
              <a:rPr lang="ko-KR" altLang="en-US" dirty="0"/>
              <a:t>양품이 상당히 많다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Descaling</a:t>
            </a:r>
            <a:r>
              <a:rPr lang="ko-KR" altLang="en-US" dirty="0"/>
              <a:t>도 상당히 스케일 불량에 상당히 </a:t>
            </a:r>
            <a:r>
              <a:rPr lang="ko-KR" altLang="en-US" dirty="0" err="1"/>
              <a:t>크리티컬할</a:t>
            </a:r>
            <a:r>
              <a:rPr lang="ko-KR" altLang="en-US" dirty="0"/>
              <a:t> 요인일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2D821-23A1-6F46-9C51-BC14C02C3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1" y="1303200"/>
            <a:ext cx="5731890" cy="40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82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184377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그래프 분석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B2329-1BCC-A144-BE1A-462514F38919}"/>
              </a:ext>
            </a:extLst>
          </p:cNvPr>
          <p:cNvSpPr txBox="1"/>
          <p:nvPr/>
        </p:nvSpPr>
        <p:spPr>
          <a:xfrm>
            <a:off x="2474401" y="5627464"/>
            <a:ext cx="70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- 2</a:t>
            </a:r>
            <a:r>
              <a:rPr lang="ko-KR" altLang="en-US" dirty="0"/>
              <a:t>조의 불량률이 낮다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단 모든 조의 능률은 큰 차이가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8DA05-114C-8349-AE67-8D9679E14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2" y="1192211"/>
            <a:ext cx="6405601" cy="43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4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702984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로지스틱</a:t>
            </a:r>
            <a:r>
              <a:rPr lang="ko-KR" altLang="en-US" sz="2000" dirty="0"/>
              <a:t> 회귀 분석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0BD08-73F3-4B49-9E08-F581054A1572}"/>
              </a:ext>
            </a:extLst>
          </p:cNvPr>
          <p:cNvSpPr txBox="1"/>
          <p:nvPr/>
        </p:nvSpPr>
        <p:spPr>
          <a:xfrm>
            <a:off x="1835634" y="5633485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압연 온도 </a:t>
            </a:r>
            <a:r>
              <a:rPr lang="en-US" altLang="ko-KR" dirty="0"/>
              <a:t>&gt;</a:t>
            </a:r>
            <a:r>
              <a:rPr lang="ko-KR" altLang="en-US" dirty="0"/>
              <a:t> 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Descaling</a:t>
            </a:r>
            <a:r>
              <a:rPr lang="ko-KR" altLang="en-US" dirty="0"/>
              <a:t>횟수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Plate </a:t>
            </a:r>
            <a:r>
              <a:rPr lang="ko-KR" altLang="en-US" dirty="0"/>
              <a:t>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36E59-6DB2-E345-8286-3623BDC1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7" y="1361930"/>
            <a:ext cx="7919807" cy="4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86969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</a:t>
            </a:r>
            <a:r>
              <a:rPr lang="ko-KR" altLang="en-US" sz="2000" dirty="0"/>
              <a:t> 의사결정나무 모델링</a:t>
            </a:r>
            <a:endParaRPr lang="en-US" altLang="ko-K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EB0DC-8E2C-4745-881D-5BFE913B42C9}"/>
              </a:ext>
            </a:extLst>
          </p:cNvPr>
          <p:cNvSpPr txBox="1"/>
          <p:nvPr/>
        </p:nvSpPr>
        <p:spPr>
          <a:xfrm>
            <a:off x="3140364" y="5605461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압연 온도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HSB_</a:t>
            </a:r>
            <a:r>
              <a:rPr lang="ko-KR" altLang="en-US" dirty="0"/>
              <a:t>적용 </a:t>
            </a:r>
            <a:r>
              <a:rPr lang="en-US" altLang="ko-KR" dirty="0"/>
              <a:t>&gt;</a:t>
            </a:r>
            <a:r>
              <a:rPr lang="ko-KR" altLang="en-US" dirty="0"/>
              <a:t> 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Descaling </a:t>
            </a:r>
            <a:r>
              <a:rPr lang="ko-KR" altLang="en-US" dirty="0"/>
              <a:t>횟수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DC436-8C2B-7042-A15D-BEC58B12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8" y="1490048"/>
            <a:ext cx="2869696" cy="454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A3A816-F86C-7C48-B150-F05DDB34A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4" y="1657350"/>
            <a:ext cx="6494968" cy="37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2869696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랜덤포레스트</a:t>
            </a:r>
            <a:r>
              <a:rPr lang="ko-KR" altLang="en-US" sz="2000" dirty="0"/>
              <a:t> 모델링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E4EE34-50DB-A940-9630-562D60A50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2" y="1800592"/>
            <a:ext cx="2741122" cy="3256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C46458-F578-7C4F-9BE4-2241D3669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1575522"/>
            <a:ext cx="6464300" cy="39324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972C61-5CB9-4247-977E-FECD9A78EFA9}"/>
              </a:ext>
            </a:extLst>
          </p:cNvPr>
          <p:cNvSpPr txBox="1"/>
          <p:nvPr/>
        </p:nvSpPr>
        <p:spPr>
          <a:xfrm>
            <a:off x="1438691" y="5507927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압연 온도 </a:t>
            </a:r>
            <a:r>
              <a:rPr lang="en-US" altLang="ko-KR" dirty="0"/>
              <a:t>&gt;</a:t>
            </a:r>
            <a:r>
              <a:rPr lang="ko-KR" altLang="en-US" dirty="0"/>
              <a:t> 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Plate </a:t>
            </a:r>
            <a:r>
              <a:rPr lang="ko-KR" altLang="en-US" dirty="0"/>
              <a:t>두께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Plate </a:t>
            </a:r>
            <a:r>
              <a:rPr lang="ko-KR" altLang="en-US" dirty="0"/>
              <a:t>폭</a:t>
            </a:r>
          </a:p>
        </p:txBody>
      </p:sp>
    </p:spTree>
    <p:extLst>
      <p:ext uri="{BB962C8B-B14F-4D97-AF65-F5344CB8AC3E}">
        <p14:creationId xmlns:p14="http://schemas.microsoft.com/office/powerpoint/2010/main" val="1647000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3472425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모델링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170F3-4650-8940-9BD8-1F15ED56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1" y="1568449"/>
            <a:ext cx="3059037" cy="2981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72F0F4-D73F-F547-9AFD-10DD990DF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93" y="1568450"/>
            <a:ext cx="5969232" cy="372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126120-8969-6F48-BED8-80970EDB994B}"/>
              </a:ext>
            </a:extLst>
          </p:cNvPr>
          <p:cNvSpPr txBox="1"/>
          <p:nvPr/>
        </p:nvSpPr>
        <p:spPr>
          <a:xfrm>
            <a:off x="1438691" y="5507927"/>
            <a:ext cx="70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압연 온도 </a:t>
            </a:r>
            <a:r>
              <a:rPr lang="en-US" altLang="ko-KR" dirty="0"/>
              <a:t>&gt;</a:t>
            </a:r>
            <a:r>
              <a:rPr lang="ko-KR" altLang="en-US" dirty="0"/>
              <a:t> 가열로 </a:t>
            </a:r>
            <a:r>
              <a:rPr lang="ko-KR" altLang="en-US" dirty="0" err="1"/>
              <a:t>균열대</a:t>
            </a:r>
            <a:r>
              <a:rPr lang="ko-KR" altLang="en-US" dirty="0"/>
              <a:t> 온도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HSB_</a:t>
            </a:r>
            <a:r>
              <a:rPr lang="ko-KR" altLang="en-US" dirty="0"/>
              <a:t>적용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Descaling </a:t>
            </a:r>
            <a:r>
              <a:rPr lang="ko-KR" altLang="en-US" dirty="0"/>
              <a:t>횟수</a:t>
            </a:r>
          </a:p>
        </p:txBody>
      </p:sp>
    </p:spTree>
    <p:extLst>
      <p:ext uri="{BB962C8B-B14F-4D97-AF65-F5344CB8AC3E}">
        <p14:creationId xmlns:p14="http://schemas.microsoft.com/office/powerpoint/2010/main" val="1777908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9762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A33C-DFBD-1E46-9F41-693D1A889BC5}"/>
              </a:ext>
            </a:extLst>
          </p:cNvPr>
          <p:cNvSpPr txBox="1"/>
          <p:nvPr/>
        </p:nvSpPr>
        <p:spPr>
          <a:xfrm>
            <a:off x="282424" y="1507084"/>
            <a:ext cx="8633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검증에서 압연 온도가 </a:t>
            </a:r>
            <a:r>
              <a:rPr lang="en-US" altLang="ko-KR" dirty="0"/>
              <a:t>1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>
                <a:sym typeface="Wingdings" pitchFamily="2" charset="2"/>
              </a:rPr>
              <a:t>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 </a:t>
            </a:r>
            <a:r>
              <a:rPr lang="en-US" altLang="ko-KR" dirty="0">
                <a:sym typeface="Wingdings" pitchFamily="2" charset="2"/>
              </a:rPr>
              <a:t>Scale</a:t>
            </a:r>
            <a:r>
              <a:rPr lang="ko-KR" altLang="en-US" dirty="0">
                <a:sym typeface="Wingdings" pitchFamily="2" charset="2"/>
              </a:rPr>
              <a:t>불량에 압연 온도가 끼치는 영향이 절대적이다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HSB</a:t>
            </a:r>
            <a:r>
              <a:rPr lang="ko-KR" altLang="en-US" dirty="0"/>
              <a:t> 적용도 큰 영향을 끼친다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ym typeface="Wingdings" pitchFamily="2" charset="2"/>
              </a:rPr>
              <a:t>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Scale</a:t>
            </a:r>
            <a:r>
              <a:rPr lang="ko-KR" altLang="en-US" dirty="0">
                <a:sym typeface="Wingdings" pitchFamily="2" charset="2"/>
              </a:rPr>
              <a:t>불량을 줄이기 위해서는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HSB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적용해야한다</a:t>
            </a:r>
            <a:r>
              <a:rPr lang="en-US" altLang="ko-KR" dirty="0">
                <a:sym typeface="Wingdings" pitchFamily="2" charset="2"/>
              </a:rPr>
              <a:t>.		</a:t>
            </a:r>
          </a:p>
          <a:p>
            <a:pPr lvl="3"/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  </a:t>
            </a:r>
            <a:r>
              <a:rPr lang="en-US" altLang="ko-KR" dirty="0"/>
              <a:t>Plate</a:t>
            </a:r>
            <a:r>
              <a:rPr lang="ko-KR" altLang="en-US" dirty="0"/>
              <a:t> 폭도 큰 영향을 끼친다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Plate </a:t>
            </a:r>
            <a:r>
              <a:rPr lang="ko-KR" altLang="en-US" dirty="0">
                <a:sym typeface="Wingdings" pitchFamily="2" charset="2"/>
              </a:rPr>
              <a:t>폭은 압연을 많이 해야 줄어든다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압연을 많이 할 수록 </a:t>
            </a:r>
            <a:r>
              <a:rPr lang="en-US" altLang="ko-KR" dirty="0">
                <a:sym typeface="Wingdings" pitchFamily="2" charset="2"/>
              </a:rPr>
              <a:t>Scale</a:t>
            </a:r>
            <a:r>
              <a:rPr lang="ko-KR" altLang="en-US" dirty="0">
                <a:sym typeface="Wingdings" pitchFamily="2" charset="2"/>
              </a:rPr>
              <a:t>불량이 나타날 확률이 높다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ym typeface="Wingdings" pitchFamily="2" charset="2"/>
              </a:rPr>
              <a:t>Descaling</a:t>
            </a:r>
            <a:r>
              <a:rPr lang="ko-KR" altLang="en-US" dirty="0">
                <a:sym typeface="Wingdings" pitchFamily="2" charset="2"/>
              </a:rPr>
              <a:t> 횟수도 큰 영향을 끼친다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Descaling</a:t>
            </a:r>
            <a:r>
              <a:rPr lang="ko-KR" altLang="en-US" dirty="0">
                <a:sym typeface="Wingdings" pitchFamily="2" charset="2"/>
              </a:rPr>
              <a:t>은 </a:t>
            </a:r>
            <a:r>
              <a:rPr lang="ko-KR" altLang="en-US" dirty="0" err="1">
                <a:sym typeface="Wingdings" pitchFamily="2" charset="2"/>
              </a:rPr>
              <a:t>횟수랑</a:t>
            </a:r>
            <a:r>
              <a:rPr lang="ko-KR" altLang="en-US" dirty="0">
                <a:sym typeface="Wingdings" pitchFamily="2" charset="2"/>
              </a:rPr>
              <a:t> 상관이 없다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Descaling</a:t>
            </a:r>
            <a:r>
              <a:rPr lang="ko-KR" altLang="en-US" dirty="0">
                <a:sym typeface="Wingdings" pitchFamily="2" charset="2"/>
              </a:rPr>
              <a:t>의 횟수가 짝수이면 </a:t>
            </a:r>
            <a:r>
              <a:rPr lang="en-US" altLang="ko-KR" dirty="0">
                <a:sym typeface="Wingdings" pitchFamily="2" charset="2"/>
              </a:rPr>
              <a:t>Scale</a:t>
            </a:r>
            <a:r>
              <a:rPr lang="ko-KR" altLang="en-US" dirty="0">
                <a:sym typeface="Wingdings" pitchFamily="2" charset="2"/>
              </a:rPr>
              <a:t> 불량이 적게 나타난다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C1D4FA-FB34-E24C-9C5A-B181C1951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18" y="944152"/>
            <a:ext cx="3420382" cy="27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334" y="1379339"/>
            <a:ext cx="96353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Scale </a:t>
            </a:r>
            <a:r>
              <a:rPr lang="ko-KR" altLang="en-US" b="1" dirty="0">
                <a:sym typeface="Wingdings" panose="05000000000000000000" pitchFamily="2" charset="2"/>
              </a:rPr>
              <a:t>발생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 err="1">
                <a:sym typeface="Wingdings" panose="05000000000000000000" pitchFamily="2" charset="2"/>
              </a:rPr>
              <a:t>열간압연된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coil</a:t>
            </a:r>
            <a:r>
              <a:rPr lang="ko-KR" altLang="en-US" sz="1600" dirty="0">
                <a:sym typeface="Wingdings" panose="05000000000000000000" pitchFamily="2" charset="2"/>
              </a:rPr>
              <a:t>의 표면에 생성된 </a:t>
            </a:r>
            <a:r>
              <a:rPr lang="ko-KR" altLang="en-US" sz="1600" dirty="0" err="1">
                <a:sym typeface="Wingdings" panose="05000000000000000000" pitchFamily="2" charset="2"/>
              </a:rPr>
              <a:t>산화성</a:t>
            </a:r>
            <a:r>
              <a:rPr lang="ko-KR" altLang="en-US" sz="1600" dirty="0">
                <a:sym typeface="Wingdings" panose="05000000000000000000" pitchFamily="2" charset="2"/>
              </a:rPr>
              <a:t> 물질로</a:t>
            </a:r>
            <a:r>
              <a:rPr lang="en-US" altLang="ko-KR" sz="1600" dirty="0">
                <a:sym typeface="Wingdings" panose="05000000000000000000" pitchFamily="2" charset="2"/>
              </a:rPr>
              <a:t>, Scale</a:t>
            </a:r>
            <a:r>
              <a:rPr lang="ko-KR" altLang="en-US" sz="1600" dirty="0">
                <a:sym typeface="Wingdings" panose="05000000000000000000" pitchFamily="2" charset="2"/>
              </a:rPr>
              <a:t>이 없을 수록 질이 좋은 철강이라고 평가된다</a:t>
            </a:r>
            <a:r>
              <a:rPr lang="en-US" altLang="ko-KR" sz="1600" dirty="0">
                <a:sym typeface="Wingdings" panose="05000000000000000000" pitchFamily="2" charset="2"/>
              </a:rPr>
              <a:t>. (</a:t>
            </a:r>
            <a:r>
              <a:rPr lang="ko-KR" altLang="en-US" sz="1600" dirty="0">
                <a:sym typeface="Wingdings" panose="05000000000000000000" pitchFamily="2" charset="2"/>
              </a:rPr>
              <a:t>즉 없을수록 좋다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가열로 </a:t>
            </a:r>
            <a:r>
              <a:rPr lang="ko-KR" altLang="en-US" b="1" dirty="0" err="1">
                <a:sym typeface="Wingdings" panose="05000000000000000000" pitchFamily="2" charset="2"/>
              </a:rPr>
              <a:t>가열대</a:t>
            </a:r>
            <a:r>
              <a:rPr lang="ko-KR" altLang="en-US" b="1" dirty="0">
                <a:sym typeface="Wingdings" panose="05000000000000000000" pitchFamily="2" charset="2"/>
              </a:rPr>
              <a:t> 온도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 err="1">
                <a:sym typeface="Wingdings" panose="05000000000000000000" pitchFamily="2" charset="2"/>
              </a:rPr>
              <a:t>예열된</a:t>
            </a:r>
            <a:r>
              <a:rPr lang="ko-KR" altLang="en-US" sz="1600" dirty="0">
                <a:sym typeface="Wingdings" panose="05000000000000000000" pitchFamily="2" charset="2"/>
              </a:rPr>
              <a:t> 슬라브를 </a:t>
            </a:r>
            <a:r>
              <a:rPr lang="ko-KR" altLang="en-US" sz="1600" dirty="0" err="1">
                <a:sym typeface="Wingdings" panose="05000000000000000000" pitchFamily="2" charset="2"/>
              </a:rPr>
              <a:t>상부온도가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1260°C-1280°C</a:t>
            </a:r>
            <a:r>
              <a:rPr lang="ko-KR" altLang="en-US" sz="1600" dirty="0">
                <a:sym typeface="Wingdings" panose="05000000000000000000" pitchFamily="2" charset="2"/>
              </a:rPr>
              <a:t>로 유지된 </a:t>
            </a:r>
            <a:r>
              <a:rPr lang="ko-KR" altLang="en-US" sz="1600" dirty="0" err="1">
                <a:sym typeface="Wingdings" panose="05000000000000000000" pitchFamily="2" charset="2"/>
              </a:rPr>
              <a:t>가열대에서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50</a:t>
            </a:r>
            <a:r>
              <a:rPr lang="ko-KR" altLang="en-US" sz="1600" dirty="0">
                <a:sym typeface="Wingdings" panose="05000000000000000000" pitchFamily="2" charset="2"/>
              </a:rPr>
              <a:t>분</a:t>
            </a:r>
            <a:r>
              <a:rPr lang="en-US" altLang="ko-KR" sz="1600" dirty="0">
                <a:sym typeface="Wingdings" panose="05000000000000000000" pitchFamily="2" charset="2"/>
              </a:rPr>
              <a:t>-70</a:t>
            </a:r>
            <a:r>
              <a:rPr lang="ko-KR" altLang="en-US" sz="1600" dirty="0">
                <a:sym typeface="Wingdings" panose="05000000000000000000" pitchFamily="2" charset="2"/>
              </a:rPr>
              <a:t>분 동안 </a:t>
            </a:r>
            <a:r>
              <a:rPr lang="ko-KR" altLang="en-US" sz="1600" dirty="0" err="1">
                <a:sym typeface="Wingdings" panose="05000000000000000000" pitchFamily="2" charset="2"/>
              </a:rPr>
              <a:t>체류시켜</a:t>
            </a:r>
            <a:r>
              <a:rPr lang="ko-KR" altLang="en-US" sz="1600" dirty="0">
                <a:sym typeface="Wingdings" panose="05000000000000000000" pitchFamily="2" charset="2"/>
              </a:rPr>
              <a:t> 상기 슬라브의 온도를 </a:t>
            </a:r>
            <a:r>
              <a:rPr lang="en-US" altLang="ko-KR" sz="1600" dirty="0">
                <a:sym typeface="Wingdings" panose="05000000000000000000" pitchFamily="2" charset="2"/>
              </a:rPr>
              <a:t>1130°C-1150°C</a:t>
            </a:r>
            <a:r>
              <a:rPr lang="ko-KR" altLang="en-US" sz="1600" dirty="0">
                <a:sym typeface="Wingdings" panose="05000000000000000000" pitchFamily="2" charset="2"/>
              </a:rPr>
              <a:t>로 유지하는 단계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가열로 </a:t>
            </a:r>
            <a:r>
              <a:rPr lang="ko-KR" altLang="en-US" b="1" dirty="0" err="1">
                <a:sym typeface="Wingdings" panose="05000000000000000000" pitchFamily="2" charset="2"/>
              </a:rPr>
              <a:t>균열대</a:t>
            </a:r>
            <a:r>
              <a:rPr lang="ko-KR" altLang="en-US" b="1" dirty="0">
                <a:sym typeface="Wingdings" panose="05000000000000000000" pitchFamily="2" charset="2"/>
              </a:rPr>
              <a:t> 온도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가열된 상기 슬라브를 상기 가열로의 </a:t>
            </a:r>
            <a:r>
              <a:rPr lang="ko-KR" altLang="en-US" sz="1600" dirty="0" err="1">
                <a:sym typeface="Wingdings" panose="05000000000000000000" pitchFamily="2" charset="2"/>
              </a:rPr>
              <a:t>균열대에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45</a:t>
            </a:r>
            <a:r>
              <a:rPr lang="ko-KR" altLang="en-US" sz="1600" dirty="0">
                <a:sym typeface="Wingdings" panose="05000000000000000000" pitchFamily="2" charset="2"/>
              </a:rPr>
              <a:t>분</a:t>
            </a:r>
            <a:r>
              <a:rPr lang="en-US" altLang="ko-KR" sz="1600" dirty="0">
                <a:sym typeface="Wingdings" panose="05000000000000000000" pitchFamily="2" charset="2"/>
              </a:rPr>
              <a:t>-55</a:t>
            </a:r>
            <a:r>
              <a:rPr lang="ko-KR" altLang="en-US" sz="1600" dirty="0">
                <a:sym typeface="Wingdings" panose="05000000000000000000" pitchFamily="2" charset="2"/>
              </a:rPr>
              <a:t>분 동안 유지시키는 단계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가열로 추출 온도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가열로의 균열대로부터 추출되는 상기 슬라브의 </a:t>
            </a:r>
            <a:r>
              <a:rPr lang="ko-KR" altLang="en-US" sz="1600" dirty="0" err="1">
                <a:sym typeface="Wingdings" panose="05000000000000000000" pitchFamily="2" charset="2"/>
              </a:rPr>
              <a:t>추출온도를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1165°C-1185</a:t>
            </a:r>
            <a:r>
              <a:rPr lang="ko-KR" altLang="en-US" sz="1600" dirty="0">
                <a:sym typeface="Wingdings" panose="05000000000000000000" pitchFamily="2" charset="2"/>
              </a:rPr>
              <a:t>로 유지하는 단계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Hot Scale Breaker: </a:t>
            </a:r>
            <a:r>
              <a:rPr lang="ko-KR" altLang="en-US" sz="1600" dirty="0" err="1">
                <a:sym typeface="Wingdings" panose="05000000000000000000" pitchFamily="2" charset="2"/>
              </a:rPr>
              <a:t>열간상태의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슬래브</a:t>
            </a:r>
            <a:r>
              <a:rPr lang="en-US" altLang="ko-KR" sz="1600" dirty="0">
                <a:sym typeface="Wingdings" panose="05000000000000000000" pitchFamily="2" charset="2"/>
              </a:rPr>
              <a:t>(Slab) </a:t>
            </a:r>
            <a:r>
              <a:rPr lang="ko-KR" altLang="en-US" sz="1600" dirty="0">
                <a:sym typeface="Wingdings" panose="05000000000000000000" pitchFamily="2" charset="2"/>
              </a:rPr>
              <a:t>표면에 생성된 두꺼운 스케일을 제거하기 위한 장치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사상 압연 온도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상기 </a:t>
            </a:r>
            <a:r>
              <a:rPr lang="ko-KR" altLang="en-US" sz="1600" dirty="0" err="1">
                <a:sym typeface="Wingdings" panose="05000000000000000000" pitchFamily="2" charset="2"/>
              </a:rPr>
              <a:t>균열대에서</a:t>
            </a:r>
            <a:r>
              <a:rPr lang="ko-KR" altLang="en-US" sz="1600" dirty="0">
                <a:sym typeface="Wingdings" panose="05000000000000000000" pitchFamily="2" charset="2"/>
              </a:rPr>
              <a:t> 추출된 슬라브를 </a:t>
            </a:r>
            <a:r>
              <a:rPr lang="en-US" altLang="ko-KR" sz="1600" dirty="0">
                <a:sym typeface="Wingdings" panose="05000000000000000000" pitchFamily="2" charset="2"/>
              </a:rPr>
              <a:t>990°C~1010°C</a:t>
            </a:r>
            <a:r>
              <a:rPr lang="ko-KR" altLang="en-US" sz="1600" dirty="0">
                <a:sym typeface="Wingdings" panose="05000000000000000000" pitchFamily="2" charset="2"/>
              </a:rPr>
              <a:t>에서 </a:t>
            </a:r>
            <a:r>
              <a:rPr lang="ko-KR" altLang="en-US" sz="1600" dirty="0" err="1">
                <a:sym typeface="Wingdings" panose="05000000000000000000" pitchFamily="2" charset="2"/>
              </a:rPr>
              <a:t>조압연하는</a:t>
            </a:r>
            <a:r>
              <a:rPr lang="ko-KR" altLang="en-US" sz="1600" dirty="0">
                <a:sym typeface="Wingdings" panose="05000000000000000000" pitchFamily="2" charset="2"/>
              </a:rPr>
              <a:t> 단계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압연간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Descaling </a:t>
            </a:r>
            <a:r>
              <a:rPr lang="ko-KR" altLang="en-US" b="1" dirty="0">
                <a:sym typeface="Wingdings" panose="05000000000000000000" pitchFamily="2" charset="2"/>
              </a:rPr>
              <a:t>횟수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스케일을 제거하는 단계</a:t>
            </a:r>
            <a:endParaRPr lang="ko-KR" altLang="en-US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판두께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말 그대로 판의 두께를 의미하는 것</a:t>
            </a:r>
          </a:p>
          <a:p>
            <a:endParaRPr lang="ko-KR" altLang="en-US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68" y="668132"/>
            <a:ext cx="174759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배경 지식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89603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9762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A33C-DFBD-1E46-9F41-693D1A889BC5}"/>
              </a:ext>
            </a:extLst>
          </p:cNvPr>
          <p:cNvSpPr txBox="1"/>
          <p:nvPr/>
        </p:nvSpPr>
        <p:spPr>
          <a:xfrm>
            <a:off x="619481" y="1779687"/>
            <a:ext cx="83393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Scaling 	</a:t>
            </a:r>
            <a:r>
              <a:rPr lang="ko-KR" altLang="en-US" dirty="0"/>
              <a:t>불량을 줄이려면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itchFamily="2" charset="2"/>
              </a:rPr>
              <a:t>압연 온도를 일정한 온도로 조절해야한다</a:t>
            </a:r>
            <a:r>
              <a:rPr lang="en-US" altLang="ko-KR" dirty="0">
                <a:sym typeface="Wingdings" pitchFamily="2" charset="2"/>
              </a:rPr>
              <a:t>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조절 </a:t>
            </a:r>
            <a:r>
              <a:rPr lang="ko-KR" altLang="en-US" dirty="0" err="1">
                <a:sym typeface="Wingdings" pitchFamily="2" charset="2"/>
              </a:rPr>
              <a:t>실패시</a:t>
            </a:r>
            <a:r>
              <a:rPr lang="ko-KR" altLang="en-US" dirty="0">
                <a:sym typeface="Wingdings" pitchFamily="2" charset="2"/>
              </a:rPr>
              <a:t> 불량률 상승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HSB</a:t>
            </a:r>
            <a:r>
              <a:rPr lang="ko-KR" altLang="en-US" dirty="0" err="1"/>
              <a:t>를</a:t>
            </a:r>
            <a:r>
              <a:rPr lang="ko-KR" altLang="en-US" dirty="0"/>
              <a:t> 적용해야한다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HSB</a:t>
            </a:r>
            <a:r>
              <a:rPr lang="ko-KR" altLang="en-US" dirty="0">
                <a:sym typeface="Wingdings" pitchFamily="2" charset="2"/>
              </a:rPr>
              <a:t>가 적용되지 않으면 불량 확률이 올라간다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3"/>
            <a:r>
              <a:rPr lang="en-US" altLang="ko-KR" dirty="0">
                <a:sym typeface="Wingdings" pitchFamily="2" charset="2"/>
              </a:rPr>
              <a:t>		</a:t>
            </a:r>
            <a:r>
              <a:rPr lang="ko-KR" altLang="en-US" dirty="0">
                <a:sym typeface="Wingdings" pitchFamily="2" charset="2"/>
              </a:rPr>
              <a:t> 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ym typeface="Wingdings" pitchFamily="2" charset="2"/>
              </a:rPr>
              <a:t>Plate</a:t>
            </a:r>
            <a:r>
              <a:rPr lang="ko-KR" altLang="en-US" dirty="0">
                <a:sym typeface="Wingdings" pitchFamily="2" charset="2"/>
              </a:rPr>
              <a:t>폭이 낮은 상품 생산을 피해야 한다 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폭이 좁을 수록 압연이 많이 들어갈 수 밖에 없다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압연이 많이 들어가면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scale</a:t>
            </a:r>
            <a:r>
              <a:rPr lang="ko-KR" altLang="en-US" dirty="0">
                <a:sym typeface="Wingdings" pitchFamily="2" charset="2"/>
              </a:rPr>
              <a:t>불량 확률이 올라간다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dirty="0"/>
              <a:t>Descaling</a:t>
            </a:r>
            <a:r>
              <a:rPr lang="ko-KR" altLang="en-US" dirty="0"/>
              <a:t> 횟수 짝수로 맞춰야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>
                <a:sym typeface="Wingdings" pitchFamily="2" charset="2"/>
              </a:rPr>
              <a:t>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Descaling</a:t>
            </a:r>
            <a:r>
              <a:rPr lang="ko-KR" altLang="en-US" dirty="0">
                <a:sym typeface="Wingdings" pitchFamily="2" charset="2"/>
              </a:rPr>
              <a:t>가 정상적으로 이루어지는  경우는 짝수다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ko-KR" altLang="en-US" dirty="0">
                <a:sym typeface="Wingdings" pitchFamily="2" charset="2"/>
              </a:rPr>
              <a:t>    </a:t>
            </a:r>
            <a:r>
              <a:rPr lang="en-US" altLang="ko-KR" dirty="0">
                <a:sym typeface="Wingdings" pitchFamily="2" charset="2"/>
              </a:rPr>
              <a:t>.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Descaling</a:t>
            </a:r>
            <a:r>
              <a:rPr lang="ko-KR" altLang="en-US" dirty="0">
                <a:sym typeface="Wingdings" pitchFamily="2" charset="2"/>
              </a:rPr>
              <a:t>이 홀수라면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기계가 잘못 동작한 경우이다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68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검증 단계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668" y="1858121"/>
            <a:ext cx="90156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.1 </a:t>
            </a:r>
            <a:r>
              <a:rPr lang="en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이 낮을 수록 좋을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 참</a:t>
            </a:r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.2 </a:t>
            </a:r>
            <a:r>
              <a:rPr lang="ko-KR" altLang="en-US" dirty="0">
                <a:sym typeface="Wingdings" panose="05000000000000000000" pitchFamily="2" charset="2"/>
              </a:rPr>
              <a:t>각 단계의 온도는 무조건 낮거나 높다고 좋은 것이 아니다 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.3 </a:t>
            </a:r>
            <a:r>
              <a:rPr lang="en" altLang="ko-KR" dirty="0">
                <a:sym typeface="Wingdings" panose="05000000000000000000" pitchFamily="2" charset="2"/>
              </a:rPr>
              <a:t>Hot scale Breaker</a:t>
            </a:r>
            <a:r>
              <a:rPr lang="ko-KR" altLang="en-US" dirty="0">
                <a:sym typeface="Wingdings" panose="05000000000000000000" pitchFamily="2" charset="2"/>
              </a:rPr>
              <a:t>는 존재하는 것이 좋다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(scale</a:t>
            </a:r>
            <a:r>
              <a:rPr lang="ko-KR" altLang="en-US" u="sng" dirty="0">
                <a:sym typeface="Wingdings" panose="05000000000000000000" pitchFamily="2" charset="2"/>
              </a:rPr>
              <a:t>을 제거하는 장치로</a:t>
            </a:r>
            <a:r>
              <a:rPr lang="en-US" altLang="ko-KR" u="sng" dirty="0">
                <a:sym typeface="Wingdings" panose="05000000000000000000" pitchFamily="2" charset="2"/>
              </a:rPr>
              <a:t>,</a:t>
            </a:r>
            <a:r>
              <a:rPr lang="ko-KR" altLang="en-US" u="sng" dirty="0">
                <a:sym typeface="Wingdings" panose="05000000000000000000" pitchFamily="2" charset="2"/>
              </a:rPr>
              <a:t> 가설</a:t>
            </a:r>
            <a:r>
              <a:rPr lang="en-US" altLang="ko-KR" u="sng" dirty="0">
                <a:sym typeface="Wingdings" panose="05000000000000000000" pitchFamily="2" charset="2"/>
              </a:rPr>
              <a:t>1</a:t>
            </a:r>
            <a:r>
              <a:rPr lang="ko-KR" altLang="en-US" u="sng" dirty="0">
                <a:sym typeface="Wingdings" panose="05000000000000000000" pitchFamily="2" charset="2"/>
              </a:rPr>
              <a:t>과 </a:t>
            </a:r>
            <a:r>
              <a:rPr lang="ko-KR" altLang="en-US" u="sng" dirty="0" err="1">
                <a:sym typeface="Wingdings" panose="05000000000000000000" pitchFamily="2" charset="2"/>
              </a:rPr>
              <a:t>연관지어</a:t>
            </a:r>
            <a:r>
              <a:rPr lang="ko-KR" altLang="en-US" u="sng" dirty="0">
                <a:sym typeface="Wingdings" panose="05000000000000000000" pitchFamily="2" charset="2"/>
              </a:rPr>
              <a:t> 설명할 수 있다</a:t>
            </a:r>
            <a:r>
              <a:rPr lang="en-US" altLang="ko-KR" u="sng" dirty="0">
                <a:sym typeface="Wingdings" panose="05000000000000000000" pitchFamily="2" charset="2"/>
              </a:rPr>
              <a:t>.)</a:t>
            </a:r>
            <a:r>
              <a:rPr lang="ko-KR" altLang="en-US" u="sng" dirty="0">
                <a:sym typeface="Wingdings" panose="05000000000000000000" pitchFamily="2" charset="2"/>
              </a:rPr>
              <a:t>  </a:t>
            </a:r>
            <a:r>
              <a:rPr lang="en-US" altLang="ko-KR" u="sng" dirty="0">
                <a:sym typeface="Wingdings" panose="05000000000000000000" pitchFamily="2" charset="2"/>
              </a:rPr>
              <a:t>-&gt;</a:t>
            </a:r>
            <a:r>
              <a:rPr lang="ko-KR" altLang="en-US" u="sng" dirty="0">
                <a:sym typeface="Wingdings" panose="05000000000000000000" pitchFamily="2" charset="2"/>
              </a:rPr>
              <a:t> 참</a:t>
            </a:r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.4 </a:t>
            </a:r>
            <a:r>
              <a:rPr lang="en-US" altLang="ko-KR" dirty="0">
                <a:sym typeface="Wingdings" panose="05000000000000000000" pitchFamily="2" charset="2"/>
              </a:rPr>
              <a:t>Descaling</a:t>
            </a:r>
            <a:r>
              <a:rPr lang="ko-KR" altLang="en-US" dirty="0">
                <a:sym typeface="Wingdings" panose="05000000000000000000" pitchFamily="2" charset="2"/>
              </a:rPr>
              <a:t>과 압연은 연관이 있을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(Descaling</a:t>
            </a:r>
            <a:r>
              <a:rPr lang="ko-KR" altLang="en-US" u="sng" dirty="0">
                <a:sym typeface="Wingdings" panose="05000000000000000000" pitchFamily="2" charset="2"/>
              </a:rPr>
              <a:t>과 압연은 동시에 이루어지기 때문이다</a:t>
            </a:r>
            <a:r>
              <a:rPr lang="en-US" altLang="ko-KR" u="sng" dirty="0">
                <a:sym typeface="Wingdings" panose="05000000000000000000" pitchFamily="2" charset="2"/>
              </a:rPr>
              <a:t>.). -&gt;</a:t>
            </a:r>
            <a:r>
              <a:rPr lang="ko-KR" altLang="en-US" u="sng" dirty="0">
                <a:sym typeface="Wingdings" panose="05000000000000000000" pitchFamily="2" charset="2"/>
              </a:rPr>
              <a:t> 참</a:t>
            </a:r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668" y="747530"/>
            <a:ext cx="1874231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 가설 검증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3847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개선방향 또는 결론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69762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결론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FA33C-DFBD-1E46-9F41-693D1A889BC5}"/>
              </a:ext>
            </a:extLst>
          </p:cNvPr>
          <p:cNvSpPr txBox="1"/>
          <p:nvPr/>
        </p:nvSpPr>
        <p:spPr>
          <a:xfrm>
            <a:off x="737556" y="1881364"/>
            <a:ext cx="83393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Scaling </a:t>
            </a:r>
            <a:r>
              <a:rPr lang="ko-KR" altLang="en-US" dirty="0"/>
              <a:t>불량을 낮추기 위한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비지니스적</a:t>
            </a:r>
            <a:r>
              <a:rPr lang="ko-KR" altLang="en-US" dirty="0"/>
              <a:t> 의사결정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최적화된 압연 온도</a:t>
            </a:r>
            <a:r>
              <a:rPr lang="en-US" altLang="ko-KR" dirty="0"/>
              <a:t>(990°C~1010°C )</a:t>
            </a:r>
            <a:r>
              <a:rPr lang="ko-KR" altLang="en-US" dirty="0" err="1"/>
              <a:t>를</a:t>
            </a:r>
            <a:r>
              <a:rPr lang="ko-KR" altLang="en-US" dirty="0"/>
              <a:t> 유지할 수 있는 기계를 유치한다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ym typeface="Wingdings" pitchFamily="2" charset="2"/>
              </a:rPr>
              <a:t>각 단계에 최적화된 온도를 유지할 수 있는 기계를 유치한다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lvl="3"/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ym typeface="Wingdings" pitchFamily="2" charset="2"/>
              </a:rPr>
              <a:t>HSB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적용한다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ym typeface="Wingdings" pitchFamily="2" charset="2"/>
              </a:rPr>
              <a:t>기계의 오류를 막아 압연의 횟수가 짝수가 될 수 있도록 조정한다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5B879633-6C37-494E-8948-313AA997FA07}"/>
              </a:ext>
            </a:extLst>
          </p:cNvPr>
          <p:cNvSpPr/>
          <p:nvPr/>
        </p:nvSpPr>
        <p:spPr>
          <a:xfrm>
            <a:off x="968295" y="5143993"/>
            <a:ext cx="900209" cy="462127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ore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5A2F-F5C9-0A4B-93B1-3432C7AB4927}"/>
              </a:ext>
            </a:extLst>
          </p:cNvPr>
          <p:cNvSpPr txBox="1"/>
          <p:nvPr/>
        </p:nvSpPr>
        <p:spPr>
          <a:xfrm>
            <a:off x="1963969" y="5143993"/>
            <a:ext cx="5886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결국 </a:t>
            </a:r>
            <a:r>
              <a:rPr lang="en-US" altLang="ko-KR" dirty="0"/>
              <a:t>Scale</a:t>
            </a:r>
            <a:r>
              <a:rPr lang="ko-KR" altLang="en-US" dirty="0"/>
              <a:t>불량률을 낮추기 위해서는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적절한 기계와 그 기계의 적절한 활용이 가장 중요하다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520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A74FC-D2D7-AF4E-A0B6-4ACB5A5E55C8}"/>
              </a:ext>
            </a:extLst>
          </p:cNvPr>
          <p:cNvSpPr txBox="1"/>
          <p:nvPr/>
        </p:nvSpPr>
        <p:spPr>
          <a:xfrm>
            <a:off x="270668" y="1442391"/>
            <a:ext cx="904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지난 이 주일간 학습했던 영향 변수간 관계와 영향력에 대해  체득하게 되었다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21556-A420-C94B-964A-A00ED976D523}"/>
              </a:ext>
            </a:extLst>
          </p:cNvPr>
          <p:cNvSpPr txBox="1"/>
          <p:nvPr/>
        </p:nvSpPr>
        <p:spPr>
          <a:xfrm>
            <a:off x="270668" y="2225682"/>
            <a:ext cx="92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상식적으로는 연관이 있지만</a:t>
            </a:r>
            <a:r>
              <a:rPr lang="en-US" altLang="ko-KR" dirty="0"/>
              <a:t>,</a:t>
            </a:r>
            <a:r>
              <a:rPr lang="ko-KR" altLang="en-US" dirty="0"/>
              <a:t> 직접 확인해볼 경우 연관이 전혀 없는 데이터들이 있다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5445-CC2A-154F-B390-22215A6D706B}"/>
              </a:ext>
            </a:extLst>
          </p:cNvPr>
          <p:cNvSpPr txBox="1"/>
          <p:nvPr/>
        </p:nvSpPr>
        <p:spPr>
          <a:xfrm>
            <a:off x="270668" y="3008973"/>
            <a:ext cx="92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데이터 분석을 통해 객관적으로 발생하는 문제를 해결할 수 있다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F2E060-A701-4748-8C0B-5EB1532ACAAD}"/>
              </a:ext>
            </a:extLst>
          </p:cNvPr>
          <p:cNvSpPr txBox="1"/>
          <p:nvPr/>
        </p:nvSpPr>
        <p:spPr>
          <a:xfrm>
            <a:off x="270668" y="3792264"/>
            <a:ext cx="92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데이터 분석만으로도 </a:t>
            </a:r>
            <a:r>
              <a:rPr lang="en-US" altLang="ko-KR" dirty="0"/>
              <a:t>Scale</a:t>
            </a:r>
            <a:r>
              <a:rPr lang="ko-KR" altLang="en-US" dirty="0"/>
              <a:t> 불량에 대한 원인을 찾아낼 수 있다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2275D-8158-0D44-8286-C4ABB0077E1E}"/>
              </a:ext>
            </a:extLst>
          </p:cNvPr>
          <p:cNvSpPr txBox="1"/>
          <p:nvPr/>
        </p:nvSpPr>
        <p:spPr>
          <a:xfrm>
            <a:off x="270668" y="4679027"/>
            <a:ext cx="92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무의미한 데이터 변수가 많아서 처리하는데 너무 많은 시간이 들었다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2C94E-093B-E74F-B42D-70EF0EE0A870}"/>
              </a:ext>
            </a:extLst>
          </p:cNvPr>
          <p:cNvSpPr txBox="1"/>
          <p:nvPr/>
        </p:nvSpPr>
        <p:spPr>
          <a:xfrm>
            <a:off x="270668" y="5415609"/>
            <a:ext cx="92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서로 유의성을 갖지 않는 변수들이 많아서</a:t>
            </a:r>
            <a:r>
              <a:rPr lang="en-US" altLang="ko-KR" dirty="0"/>
              <a:t>,</a:t>
            </a:r>
            <a:r>
              <a:rPr lang="ko-KR" altLang="en-US" dirty="0"/>
              <a:t> 데이터를 처리하기 어려웠다</a:t>
            </a:r>
            <a:r>
              <a:rPr lang="en-US" altLang="ko-KR" dirty="0"/>
              <a:t>.</a:t>
            </a:r>
            <a:endParaRPr lang="ko-Kore-KR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6E2B92A-EA0D-DE40-B771-5493B532A5C5}"/>
              </a:ext>
            </a:extLst>
          </p:cNvPr>
          <p:cNvCxnSpPr/>
          <p:nvPr/>
        </p:nvCxnSpPr>
        <p:spPr>
          <a:xfrm>
            <a:off x="0" y="2785730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8A55A47-18AA-3548-B6D6-424E786A17A1}"/>
              </a:ext>
            </a:extLst>
          </p:cNvPr>
          <p:cNvCxnSpPr/>
          <p:nvPr/>
        </p:nvCxnSpPr>
        <p:spPr>
          <a:xfrm>
            <a:off x="0" y="4384158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668" y="1327350"/>
            <a:ext cx="901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가설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667555"/>
            <a:ext cx="271901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예상 목표 기술 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93754-A238-FF47-8EC8-B266DADDBCA3}"/>
              </a:ext>
            </a:extLst>
          </p:cNvPr>
          <p:cNvSpPr txBox="1"/>
          <p:nvPr/>
        </p:nvSpPr>
        <p:spPr>
          <a:xfrm>
            <a:off x="619693" y="1850570"/>
            <a:ext cx="692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가설 설정을 통해 데이터간의 관계를 추측한다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여러가지 통계적 기법을 통해 가설 검증과정을 거친다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Scale </a:t>
            </a:r>
            <a:r>
              <a:rPr lang="ko-KR" altLang="en-US" dirty="0"/>
              <a:t>불량에 미치는 요소들을 파악하고 중요도를 매긴다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최종적으로 가설이 참인지 거짓인지 판별한다</a:t>
            </a:r>
            <a:r>
              <a:rPr lang="en-US" altLang="ko-KR" dirty="0"/>
              <a:t>.</a:t>
            </a:r>
            <a:endParaRPr lang="ko-Kore-KR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454804B8-E9A7-0340-B14B-274CF4D570C2}"/>
              </a:ext>
            </a:extLst>
          </p:cNvPr>
          <p:cNvSpPr/>
          <p:nvPr/>
        </p:nvSpPr>
        <p:spPr>
          <a:xfrm>
            <a:off x="350581" y="3213881"/>
            <a:ext cx="634158" cy="254989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ore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86B0C1-9BF0-0048-BB46-B7394B772511}"/>
              </a:ext>
            </a:extLst>
          </p:cNvPr>
          <p:cNvSpPr txBox="1"/>
          <p:nvPr/>
        </p:nvSpPr>
        <p:spPr>
          <a:xfrm>
            <a:off x="270668" y="4207249"/>
            <a:ext cx="901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활용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3CE71-90A2-CF41-BA4E-A1D4A2487665}"/>
              </a:ext>
            </a:extLst>
          </p:cNvPr>
          <p:cNvSpPr txBox="1"/>
          <p:nvPr/>
        </p:nvSpPr>
        <p:spPr>
          <a:xfrm>
            <a:off x="619693" y="4730469"/>
            <a:ext cx="6928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검증된 가설을 통해 </a:t>
            </a:r>
            <a:r>
              <a:rPr lang="en-US" altLang="ko-KR" dirty="0"/>
              <a:t>Scale </a:t>
            </a:r>
            <a:r>
              <a:rPr lang="ko-KR" altLang="en-US" dirty="0"/>
              <a:t>불량 원인을 확정한다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그 원인을 어떻게 해결할지에 대해서 고민한다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원인과 해결방안을 함께 제시하여 </a:t>
            </a:r>
            <a:r>
              <a:rPr lang="en-US" altLang="ko-KR" dirty="0"/>
              <a:t>Scale</a:t>
            </a:r>
            <a:r>
              <a:rPr lang="ko-KR" altLang="en-US" dirty="0"/>
              <a:t>불량을 낮춘다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5734-3991-5540-85B2-518827C21929}"/>
              </a:ext>
            </a:extLst>
          </p:cNvPr>
          <p:cNvSpPr txBox="1"/>
          <p:nvPr/>
        </p:nvSpPr>
        <p:spPr>
          <a:xfrm>
            <a:off x="984739" y="3108330"/>
            <a:ext cx="830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주일간의 학습 과정을 완전히 체득하는 것이 목표</a:t>
            </a:r>
            <a:endParaRPr lang="ko-Kore-KR" sz="2400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08C4CE1E-F123-4844-8B76-1154DB009144}"/>
              </a:ext>
            </a:extLst>
          </p:cNvPr>
          <p:cNvSpPr/>
          <p:nvPr/>
        </p:nvSpPr>
        <p:spPr>
          <a:xfrm>
            <a:off x="350581" y="5799179"/>
            <a:ext cx="634158" cy="254989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algn="ctr"/>
            <a:endParaRPr lang="ko-Kore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7A874A-DDBA-9940-A5FA-928E4B3C4019}"/>
              </a:ext>
            </a:extLst>
          </p:cNvPr>
          <p:cNvSpPr txBox="1"/>
          <p:nvPr/>
        </p:nvSpPr>
        <p:spPr>
          <a:xfrm>
            <a:off x="984739" y="5693628"/>
            <a:ext cx="830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학습 과정을 넘어서 실무적으로 사용해보는 것이 목표</a:t>
            </a:r>
            <a:endParaRPr lang="ko-Kore-KR" sz="2400" dirty="0"/>
          </a:p>
        </p:txBody>
      </p:sp>
    </p:spTree>
    <p:extLst>
      <p:ext uri="{BB962C8B-B14F-4D97-AF65-F5344CB8AC3E}">
        <p14:creationId xmlns:p14="http://schemas.microsoft.com/office/powerpoint/2010/main" val="34005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350" y="2010521"/>
            <a:ext cx="90156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.1 </a:t>
            </a:r>
            <a:r>
              <a:rPr lang="en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이 낮을 수록 좋을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(Scale</a:t>
            </a:r>
            <a:r>
              <a:rPr lang="ko-KR" altLang="en-US" u="sng" dirty="0">
                <a:sym typeface="Wingdings" panose="05000000000000000000" pitchFamily="2" charset="2"/>
              </a:rPr>
              <a:t>이 없을 수록 좋은 철강이라고 평가 받기 때문이다</a:t>
            </a:r>
            <a:r>
              <a:rPr lang="en-US" altLang="ko-KR" u="sng" dirty="0">
                <a:sym typeface="Wingdings" panose="05000000000000000000" pitchFamily="2" charset="2"/>
              </a:rPr>
              <a:t>.)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.2 </a:t>
            </a:r>
            <a:r>
              <a:rPr lang="ko-KR" altLang="en-US" dirty="0">
                <a:sym typeface="Wingdings" panose="05000000000000000000" pitchFamily="2" charset="2"/>
              </a:rPr>
              <a:t>각 단계의 온도는 무조건 낮거나 높다고 좋은 것이 아니다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u="sng" dirty="0">
                <a:sym typeface="Wingdings" panose="05000000000000000000" pitchFamily="2" charset="2"/>
              </a:rPr>
              <a:t>(</a:t>
            </a:r>
            <a:r>
              <a:rPr lang="ko-KR" altLang="en-US" u="sng" dirty="0">
                <a:sym typeface="Wingdings" panose="05000000000000000000" pitchFamily="2" charset="2"/>
              </a:rPr>
              <a:t>좋은 철강을 만드는데 필요한 온도가 정해져 있기 때문이다</a:t>
            </a:r>
            <a:r>
              <a:rPr lang="en-US" altLang="ko-KR" u="sng" dirty="0">
                <a:sym typeface="Wingdings" panose="05000000000000000000" pitchFamily="2" charset="2"/>
              </a:rPr>
              <a:t>.)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.3 </a:t>
            </a:r>
            <a:r>
              <a:rPr lang="en" altLang="ko-KR" dirty="0">
                <a:sym typeface="Wingdings" panose="05000000000000000000" pitchFamily="2" charset="2"/>
              </a:rPr>
              <a:t>Hot scale Breaker</a:t>
            </a:r>
            <a:r>
              <a:rPr lang="ko-KR" altLang="en-US" dirty="0">
                <a:sym typeface="Wingdings" panose="05000000000000000000" pitchFamily="2" charset="2"/>
              </a:rPr>
              <a:t>는 존재하는 것이 좋다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(scale</a:t>
            </a:r>
            <a:r>
              <a:rPr lang="ko-KR" altLang="en-US" u="sng" dirty="0">
                <a:sym typeface="Wingdings" panose="05000000000000000000" pitchFamily="2" charset="2"/>
              </a:rPr>
              <a:t>을 제거하는 장치로</a:t>
            </a:r>
            <a:r>
              <a:rPr lang="en-US" altLang="ko-KR" u="sng" dirty="0">
                <a:sym typeface="Wingdings" panose="05000000000000000000" pitchFamily="2" charset="2"/>
              </a:rPr>
              <a:t>,</a:t>
            </a:r>
            <a:r>
              <a:rPr lang="ko-KR" altLang="en-US" u="sng" dirty="0">
                <a:sym typeface="Wingdings" panose="05000000000000000000" pitchFamily="2" charset="2"/>
              </a:rPr>
              <a:t> 가설</a:t>
            </a:r>
            <a:r>
              <a:rPr lang="en-US" altLang="ko-KR" u="sng" dirty="0">
                <a:sym typeface="Wingdings" panose="05000000000000000000" pitchFamily="2" charset="2"/>
              </a:rPr>
              <a:t>1</a:t>
            </a:r>
            <a:r>
              <a:rPr lang="ko-KR" altLang="en-US" u="sng" dirty="0">
                <a:sym typeface="Wingdings" panose="05000000000000000000" pitchFamily="2" charset="2"/>
              </a:rPr>
              <a:t>과 </a:t>
            </a:r>
            <a:r>
              <a:rPr lang="ko-KR" altLang="en-US" u="sng" dirty="0" err="1">
                <a:sym typeface="Wingdings" panose="05000000000000000000" pitchFamily="2" charset="2"/>
              </a:rPr>
              <a:t>연관지어</a:t>
            </a:r>
            <a:r>
              <a:rPr lang="ko-KR" altLang="en-US" u="sng" dirty="0">
                <a:sym typeface="Wingdings" panose="05000000000000000000" pitchFamily="2" charset="2"/>
              </a:rPr>
              <a:t> 설명할 수 있다</a:t>
            </a:r>
            <a:r>
              <a:rPr lang="en-US" altLang="ko-KR" u="sng" dirty="0">
                <a:sym typeface="Wingdings" panose="05000000000000000000" pitchFamily="2" charset="2"/>
              </a:rPr>
              <a:t>.)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sz="2000" b="1" dirty="0">
                <a:sym typeface="Wingdings" panose="05000000000000000000" pitchFamily="2" charset="2"/>
              </a:rPr>
              <a:t>가설</a:t>
            </a:r>
            <a:r>
              <a:rPr lang="en-US" altLang="ko-KR" sz="2000" b="1" dirty="0">
                <a:sym typeface="Wingdings" panose="05000000000000000000" pitchFamily="2" charset="2"/>
              </a:rPr>
              <a:t>.4 </a:t>
            </a:r>
            <a:r>
              <a:rPr lang="en-US" altLang="ko-KR" dirty="0">
                <a:sym typeface="Wingdings" panose="05000000000000000000" pitchFamily="2" charset="2"/>
              </a:rPr>
              <a:t>Descaling</a:t>
            </a:r>
            <a:r>
              <a:rPr lang="ko-KR" altLang="en-US" dirty="0">
                <a:sym typeface="Wingdings" panose="05000000000000000000" pitchFamily="2" charset="2"/>
              </a:rPr>
              <a:t>과 압연은 연관이 있을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u="sng" dirty="0">
                <a:sym typeface="Wingdings" panose="05000000000000000000" pitchFamily="2" charset="2"/>
              </a:rPr>
              <a:t>(Descaling</a:t>
            </a:r>
            <a:r>
              <a:rPr lang="ko-KR" altLang="en-US" u="sng" dirty="0">
                <a:sym typeface="Wingdings" panose="05000000000000000000" pitchFamily="2" charset="2"/>
              </a:rPr>
              <a:t>과 압연은 동시에 이루어지기 때문이다</a:t>
            </a:r>
            <a:r>
              <a:rPr lang="en-US" altLang="ko-KR" u="sng" dirty="0">
                <a:sym typeface="Wingdings" panose="05000000000000000000" pitchFamily="2" charset="2"/>
              </a:rPr>
              <a:t>.)</a:t>
            </a:r>
          </a:p>
          <a:p>
            <a:endParaRPr lang="en-US" altLang="ko-KR" u="sng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350" y="653142"/>
            <a:ext cx="449995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예상 목표 기술 </a:t>
            </a:r>
            <a:r>
              <a:rPr lang="en-US" altLang="ko-KR" sz="2800" dirty="0"/>
              <a:t>(</a:t>
            </a:r>
            <a:r>
              <a:rPr lang="ko-KR" altLang="en-US" sz="2800" dirty="0"/>
              <a:t>가설 설정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1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070" y="1703171"/>
            <a:ext cx="77786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데이터 처리를 위한 </a:t>
            </a:r>
            <a:r>
              <a:rPr lang="en-US" altLang="ko-KR" sz="2400" dirty="0"/>
              <a:t>Module Import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데이터 불러오기</a:t>
            </a:r>
            <a:r>
              <a:rPr lang="en-US" altLang="ko-KR" sz="2400" dirty="0"/>
              <a:t>(SCALE</a:t>
            </a:r>
            <a:r>
              <a:rPr lang="ko-KR" altLang="en-US" sz="2400" dirty="0"/>
              <a:t>불량</a:t>
            </a:r>
            <a:r>
              <a:rPr lang="en-US" altLang="ko-KR" sz="2400" dirty="0"/>
              <a:t>.csv)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 및 처리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데이터 이상치 확인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5.</a:t>
            </a:r>
            <a:r>
              <a:rPr lang="ko-KR" altLang="en-US" sz="2400" dirty="0"/>
              <a:t> 이상치 및 필요 없는 컬럼 제거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데이터분할</a:t>
            </a:r>
            <a:r>
              <a:rPr lang="en-US" altLang="ko-KR" sz="2400" dirty="0"/>
              <a:t> (Train, Test)</a:t>
            </a:r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106667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데이터 처리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557451"/>
            <a:ext cx="9015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그래프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상관 분석 가설검정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pearson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   </a:t>
            </a:r>
            <a:r>
              <a:rPr lang="en-US" altLang="ko-KR" sz="2400" dirty="0"/>
              <a:t>(</a:t>
            </a:r>
            <a:r>
              <a:rPr lang="ko-KR" altLang="en-US" sz="2400" dirty="0"/>
              <a:t>각 가설에 사용되는 변수들을 이용하여 시행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 다중 회귀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</a:t>
            </a:r>
            <a:r>
              <a:rPr lang="ko-KR" altLang="en-US" sz="2400" dirty="0"/>
              <a:t> 의사결정나무 모델링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</a:t>
            </a:r>
            <a:r>
              <a:rPr lang="ko-KR" altLang="en-US" sz="2400" dirty="0"/>
              <a:t> 랜덤 </a:t>
            </a:r>
            <a:r>
              <a:rPr lang="ko-KR" altLang="en-US" sz="2400" dirty="0" err="1"/>
              <a:t>포레스트</a:t>
            </a:r>
            <a:r>
              <a:rPr lang="ko-KR" altLang="en-US" sz="2400" dirty="0"/>
              <a:t> 모델링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6.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그래디언트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부스팅</a:t>
            </a:r>
            <a:r>
              <a:rPr lang="ko-KR" altLang="en-US" sz="2400" dirty="0"/>
              <a:t> 모델링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2106667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데이터 분석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0815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1747594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분석 결과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09FE3-C307-3F46-BAF6-BDD7B063AC96}"/>
              </a:ext>
            </a:extLst>
          </p:cNvPr>
          <p:cNvSpPr txBox="1"/>
          <p:nvPr/>
        </p:nvSpPr>
        <p:spPr>
          <a:xfrm>
            <a:off x="445180" y="2498685"/>
            <a:ext cx="9015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각 모델을 통한 영향 변수 도출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 가설 검증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 결론 도출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5202125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14403</TotalTime>
  <Words>2012</Words>
  <Application>Microsoft Macintosh PowerPoint</Application>
  <PresentationFormat>A4 용지(210x297mm)</PresentationFormat>
  <Paragraphs>372</Paragraphs>
  <Slides>43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HY견고딕</vt:lpstr>
      <vt:lpstr>맑은 고딕</vt:lpstr>
      <vt:lpstr>나눔고딕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Microsoft Office User</cp:lastModifiedBy>
  <cp:revision>700</cp:revision>
  <dcterms:created xsi:type="dcterms:W3CDTF">2018-11-28T05:51:33Z</dcterms:created>
  <dcterms:modified xsi:type="dcterms:W3CDTF">2020-02-16T22:49:01Z</dcterms:modified>
</cp:coreProperties>
</file>