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33BCD-60BB-489E-B449-7D4C3896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9DEDF-F702-4F55-BAFD-E9E8B6BE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A43E2-8827-464C-8EA6-ABF9A96A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BE043-7780-4D7F-80DB-7008E92D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2FD43-DAFE-4D69-B6EB-E578D2D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5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916CF-1B3B-45F4-B907-943AEBD9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B27C-039E-4680-9EA6-65C0D247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143FE-9E98-4D8C-A5B9-52B9B0A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C75C0-DDB6-4314-90FF-B3E02554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12F6C-17E3-405F-A20F-24936523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CB2731-2E0C-49E3-8955-26F25D13F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ECC14-8A93-43C7-AAB3-5329FFB1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4309D-29C0-47FA-BA28-8B46BCAE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9725D-4A4F-43B6-86F8-26C3E69C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8A078-A8B6-4F9D-BAF1-F8CD2710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6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12B1-6DDC-4D17-8C57-81389080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DDD90-6246-4F3E-869E-257DF2CD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64C06-CCA0-449F-88E1-E7A4576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C089-BA3C-4562-ACAC-419EFDE3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0D8F9-586E-44C8-9881-334A031E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1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9CAEC-F172-4AB4-AF32-02BDDA2C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3526D-2531-4294-A543-DE0C7A78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DB7C6-3D79-48A0-8C62-C92F3AA8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22E06-806F-466F-8375-C80B673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2E035-957D-47C1-8C91-37B4D2CD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D9B74-47C8-4829-8EEB-C53CEC5B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F3D1D-007B-4E48-9D0C-FB04E06B1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F7DE4-B488-4635-9A68-1C17F71E9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25766-F3A3-43DF-AF40-B21042CD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98346-9762-4AE3-8D69-5B17B423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5C7D-BDED-4C0F-96C7-89FEF800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7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E957A-E9B4-4649-8082-C5FC75A8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29A2C-36D8-407D-82C3-9EBD974F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B670C-88BA-42F5-9CF0-61E88ED1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5C4D20-06C2-4331-8ECA-50579B3F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EF4A2A-2D55-4B60-90A0-9360C8ED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58A546-F4C0-4663-8E40-5C23FBF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A1A485-04A9-442A-A04B-4867B2B8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896670-3320-4BDD-B733-62A56B63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FAC50-9BB0-421F-A0D0-19A9C81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DE74B7-D81D-4086-9F72-1F65AC36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BE864D-2CF6-481A-BF01-0B699F35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BCA516-E22E-45BF-8E6A-E0F0CE9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5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2D0DAF-1BCC-4B98-8E87-3DCC249F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59E11-ABE1-4D02-9A71-EEFE93D5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A14D9-B1AD-424A-9ACD-7FFD415D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F0E49-9B8B-4BB8-AEF7-02C5068D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65F26-5C75-435A-BEE2-EAFAE2BB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A9D969-3303-4C71-8A8E-353C4D2A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25937-B5F8-4D4C-8136-175EEDA2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2D3B7-D02A-40B9-AE22-B27CFE60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C4341-0ABE-4858-8D4B-A5108C4F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FAF0E-609B-471B-B3B0-542D65AA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65C52-77ED-4EA0-B2C5-ACC76146D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A20EE-F410-4F59-A0B2-A538F89B7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1ADC3-84FD-45EC-8EFF-69EB06F2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A8839-7446-4A81-913C-8AAF2C5B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0045B-9FBD-49B8-8E9D-970D8B9C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7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16EE0A-2CDB-48D2-9F65-1C0517E9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1B9A4-FB51-4F36-A308-BE88F1FB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F2463-7699-4A2D-B2D2-6A2E24F7F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E23B-B818-4A15-A9CA-8DB2A4D351E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43705-DCCE-48C0-B42A-F087ED395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4D85E-DCC1-4F9F-AB9A-C934D22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6392-247E-41DA-B2D4-C21FDF295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7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416AB945-7959-40B0-BF2F-E28A33A7D541}"/>
              </a:ext>
            </a:extLst>
          </p:cNvPr>
          <p:cNvSpPr txBox="1">
            <a:spLocks/>
          </p:cNvSpPr>
          <p:nvPr/>
        </p:nvSpPr>
        <p:spPr>
          <a:xfrm>
            <a:off x="348482" y="358610"/>
            <a:ext cx="11495035" cy="3842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ea typeface="나눔스퀘어OTF_ac Bold" panose="020B0600000101010101"/>
              </a:rPr>
              <a:t>방전 여부와 방전 전류를 제어하는 것이 </a:t>
            </a:r>
            <a:r>
              <a:rPr lang="en-US" altLang="ko-KR" sz="1800" dirty="0">
                <a:ea typeface="나눔스퀘어OTF_ac Bold" panose="020B0600000101010101"/>
              </a:rPr>
              <a:t>PDP </a:t>
            </a:r>
            <a:r>
              <a:rPr lang="ko-KR" altLang="en-US" sz="1800" dirty="0">
                <a:ea typeface="나눔스퀘어OTF_ac Bold" panose="020B0600000101010101"/>
              </a:rPr>
              <a:t>구동의 주요 목표이다</a:t>
            </a:r>
            <a:r>
              <a:rPr lang="en-US" altLang="ko-KR" sz="1800" dirty="0">
                <a:ea typeface="나눔스퀘어OTF_ac Bold" panose="020B0600000101010101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>
              <a:ea typeface="나눔스퀘어OTF_ac Bold" panose="020B0600000101010101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ea typeface="나눔스퀘어OTF_ac Bold" panose="020B0600000101010101"/>
              </a:rPr>
              <a:t>전극 사이의 전압이 </a:t>
            </a:r>
            <a:r>
              <a:rPr lang="ko-KR" altLang="en-US" sz="1800" u="sng" dirty="0">
                <a:ea typeface="나눔스퀘어OTF_ac Bold" panose="020B0600000101010101"/>
              </a:rPr>
              <a:t>방전 개시 전압</a:t>
            </a:r>
            <a:r>
              <a:rPr lang="ko-KR" altLang="en-US" sz="1800" dirty="0">
                <a:ea typeface="나눔스퀘어OTF_ac Bold" panose="020B0600000101010101"/>
              </a:rPr>
              <a:t>을 넘는 순간부터 전류가 형성한다</a:t>
            </a:r>
            <a:r>
              <a:rPr lang="en-US" altLang="ko-KR" sz="1800" dirty="0">
                <a:ea typeface="나눔스퀘어OTF_ac Bold" panose="020B0600000101010101"/>
              </a:rPr>
              <a:t>. 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ea typeface="나눔스퀘어OTF_ac Bold" panose="020B0600000101010101"/>
              </a:rPr>
              <a:t>따라서 </a:t>
            </a:r>
            <a:r>
              <a:rPr lang="ko-KR" altLang="en-US" sz="1800" dirty="0">
                <a:solidFill>
                  <a:srgbClr val="FF0000"/>
                </a:solidFill>
                <a:ea typeface="나눔스퀘어OTF_ac Bold" panose="020B0600000101010101"/>
              </a:rPr>
              <a:t>각 픽셀에서의 방전 발생 여부는 </a:t>
            </a:r>
            <a:r>
              <a:rPr lang="ko-KR" altLang="en-US" sz="1800" dirty="0">
                <a:ea typeface="나눔스퀘어OTF_ac Bold" panose="020B0600000101010101"/>
              </a:rPr>
              <a:t>각 픽셀의 전극 사이 전압이 </a:t>
            </a:r>
            <a:r>
              <a:rPr lang="ko-KR" altLang="en-US" sz="1800" u="sng" dirty="0">
                <a:ea typeface="나눔스퀘어OTF_ac Bold" panose="020B0600000101010101"/>
              </a:rPr>
              <a:t>방전 개시 전압</a:t>
            </a:r>
            <a:r>
              <a:rPr lang="ko-KR" altLang="en-US" sz="1800" dirty="0">
                <a:ea typeface="나눔스퀘어OTF_ac Bold" panose="020B0600000101010101"/>
              </a:rPr>
              <a:t>을 </a:t>
            </a:r>
            <a:r>
              <a:rPr lang="ko-KR" altLang="en-US" sz="1800" dirty="0">
                <a:solidFill>
                  <a:srgbClr val="FF0000"/>
                </a:solidFill>
                <a:ea typeface="나눔스퀘어OTF_ac Bold" panose="020B0600000101010101"/>
              </a:rPr>
              <a:t>넘거나</a:t>
            </a:r>
            <a:r>
              <a:rPr lang="en-US" altLang="ko-KR" sz="1800" dirty="0">
                <a:solidFill>
                  <a:srgbClr val="FF0000"/>
                </a:solidFill>
                <a:ea typeface="나눔스퀘어OTF_ac Bold" panose="020B0600000101010101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ea typeface="나눔스퀘어OTF_ac Bold" panose="020B0600000101010101"/>
              </a:rPr>
              <a:t>혹은 넘지 않도록 하여 제어할 수 있다</a:t>
            </a:r>
            <a:r>
              <a:rPr lang="en-US" altLang="ko-KR" sz="1800" dirty="0">
                <a:solidFill>
                  <a:srgbClr val="FF0000"/>
                </a:solidFill>
                <a:ea typeface="나눔스퀘어OTF_ac Bold" panose="020B0600000101010101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FF0000"/>
              </a:solidFill>
              <a:ea typeface="나눔스퀘어OTF_ac Bold" panose="020B0600000101010101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ea typeface="나눔스퀘어OTF_ac Bold" panose="020B0600000101010101"/>
              </a:rPr>
              <a:t>한편 방전이 발생한 후 </a:t>
            </a:r>
            <a:r>
              <a:rPr lang="ko-KR" altLang="en-US" sz="1800" dirty="0">
                <a:solidFill>
                  <a:srgbClr val="FF0000"/>
                </a:solidFill>
                <a:ea typeface="나눔스퀘어OTF_ac Bold" panose="020B0600000101010101"/>
              </a:rPr>
              <a:t>흐르는 전류를 제한하지 않으면 </a:t>
            </a:r>
            <a:r>
              <a:rPr lang="en-US" altLang="ko-KR" sz="1800" dirty="0">
                <a:ea typeface="나눔스퀘어OTF_ac Bold" panose="020B0600000101010101"/>
              </a:rPr>
              <a:t>arc</a:t>
            </a:r>
            <a:r>
              <a:rPr lang="ko-KR" altLang="en-US" sz="1800" dirty="0">
                <a:ea typeface="나눔스퀘어OTF_ac Bold" panose="020B0600000101010101"/>
              </a:rPr>
              <a:t>방전까지 진행되고</a:t>
            </a:r>
            <a:r>
              <a:rPr lang="en-US" altLang="ko-KR" sz="1800" dirty="0">
                <a:ea typeface="나눔스퀘어OTF_ac Bold" panose="020B0600000101010101"/>
              </a:rPr>
              <a:t>, </a:t>
            </a:r>
            <a:r>
              <a:rPr lang="ko-KR" altLang="en-US" sz="1800" dirty="0">
                <a:ea typeface="나눔스퀘어OTF_ac Bold" panose="020B0600000101010101"/>
              </a:rPr>
              <a:t>이 경우 전류 밀도가 매우 커서 </a:t>
            </a:r>
            <a:r>
              <a:rPr lang="ko-KR" altLang="en-US" sz="1800" dirty="0">
                <a:solidFill>
                  <a:srgbClr val="FF0000"/>
                </a:solidFill>
                <a:ea typeface="나눔스퀘어OTF_ac Bold" panose="020B0600000101010101"/>
              </a:rPr>
              <a:t>전극을 손상 </a:t>
            </a:r>
            <a:r>
              <a:rPr lang="ko-KR" altLang="en-US" sz="1800" dirty="0">
                <a:ea typeface="나눔스퀘어OTF_ac Bold" panose="020B0600000101010101"/>
              </a:rPr>
              <a:t>시킬 수 있다</a:t>
            </a:r>
            <a:r>
              <a:rPr lang="en-US" altLang="ko-KR" sz="1800" dirty="0">
                <a:ea typeface="나눔스퀘어OTF_ac Bold" panose="020B0600000101010101"/>
              </a:rPr>
              <a:t>. 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ea typeface="나눔스퀘어OTF_ac Bold" panose="020B0600000101010101"/>
              </a:rPr>
              <a:t>현재 상용화된 </a:t>
            </a:r>
            <a:r>
              <a:rPr lang="en-US" altLang="ko-KR" sz="1800" dirty="0">
                <a:ea typeface="나눔스퀘어OTF_ac Bold" panose="020B0600000101010101"/>
              </a:rPr>
              <a:t>PDP</a:t>
            </a:r>
            <a:r>
              <a:rPr lang="ko-KR" altLang="en-US" sz="1800" dirty="0">
                <a:ea typeface="나눔스퀘어OTF_ac Bold" panose="020B0600000101010101"/>
              </a:rPr>
              <a:t>는 </a:t>
            </a:r>
            <a:r>
              <a:rPr lang="ko-KR" altLang="en-US" sz="1800" dirty="0">
                <a:solidFill>
                  <a:srgbClr val="FF0000"/>
                </a:solidFill>
                <a:ea typeface="나눔스퀘어OTF_ac Bold" panose="020B0600000101010101"/>
              </a:rPr>
              <a:t>방전전류를 제한하기 위해 모든 전극을 유전체로 덮어 </a:t>
            </a:r>
            <a:r>
              <a:rPr lang="ko-KR" altLang="en-US" sz="1800" dirty="0" err="1">
                <a:ea typeface="나눔스퀘어OTF_ac Bold" panose="020B0600000101010101"/>
              </a:rPr>
              <a:t>절연시킨</a:t>
            </a:r>
            <a:r>
              <a:rPr lang="ko-KR" altLang="en-US" sz="1800" dirty="0">
                <a:ea typeface="나눔스퀘어OTF_ac Bold" panose="020B0600000101010101"/>
              </a:rPr>
              <a:t> </a:t>
            </a:r>
            <a:r>
              <a:rPr lang="en-US" altLang="ko-KR" sz="1800" dirty="0">
                <a:ea typeface="나눔스퀘어OTF_ac Bold" panose="020B0600000101010101"/>
              </a:rPr>
              <a:t>AC type</a:t>
            </a:r>
            <a:r>
              <a:rPr lang="ko-KR" altLang="en-US" sz="1800" dirty="0">
                <a:ea typeface="나눔스퀘어OTF_ac Bold" panose="020B0600000101010101"/>
              </a:rPr>
              <a:t>으로 제작되고 있다</a:t>
            </a:r>
            <a:r>
              <a:rPr lang="en-US" altLang="ko-KR" sz="1800" dirty="0">
                <a:ea typeface="나눔스퀘어OTF_ac Bold" panose="020B0600000101010101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>
              <a:ea typeface="나눔스퀘어OTF_ac Bold" panose="020B0600000101010101"/>
            </a:endParaRPr>
          </a:p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spc="-100" dirty="0">
                <a:solidFill>
                  <a:srgbClr val="002060"/>
                </a:solidFill>
                <a:ea typeface="나눔스퀘어OTF_ac Bold" panose="020B0600000101010101"/>
              </a:rPr>
              <a:t>[ </a:t>
            </a:r>
            <a:r>
              <a:rPr lang="ko-KR" altLang="en-US" sz="1800" b="1" spc="-100" dirty="0">
                <a:solidFill>
                  <a:srgbClr val="002060"/>
                </a:solidFill>
                <a:ea typeface="나눔스퀘어OTF_ac Bold" panose="020B0600000101010101"/>
              </a:rPr>
              <a:t>플라즈마 디스플레이의 영상 구현 방법 및 화질 특성</a:t>
            </a:r>
            <a:r>
              <a:rPr lang="en-US" altLang="ko-KR" sz="1800" b="1" spc="-100" dirty="0">
                <a:solidFill>
                  <a:srgbClr val="002060"/>
                </a:solidFill>
                <a:ea typeface="나눔스퀘어OTF_ac Bold" panose="020B0600000101010101"/>
              </a:rPr>
              <a:t>/ </a:t>
            </a:r>
            <a:r>
              <a:rPr lang="ko-KR" altLang="en-US" sz="1800" b="1" spc="-100" dirty="0">
                <a:solidFill>
                  <a:srgbClr val="002060"/>
                </a:solidFill>
                <a:ea typeface="나눔스퀘어OTF_ac Bold" panose="020B0600000101010101"/>
              </a:rPr>
              <a:t>선문대학교 </a:t>
            </a:r>
            <a:r>
              <a:rPr lang="en-US" altLang="ko-KR" sz="1800" b="1" spc="-100" dirty="0">
                <a:solidFill>
                  <a:srgbClr val="002060"/>
                </a:solidFill>
                <a:ea typeface="나눔스퀘어OTF_ac Bold" panose="020B0600000101010101"/>
              </a:rPr>
              <a:t>/ 2012 ]</a:t>
            </a:r>
          </a:p>
        </p:txBody>
      </p:sp>
    </p:spTree>
    <p:extLst>
      <p:ext uri="{BB962C8B-B14F-4D97-AF65-F5344CB8AC3E}">
        <p14:creationId xmlns:p14="http://schemas.microsoft.com/office/powerpoint/2010/main" val="38869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E7D13-1A4A-42CB-84C2-B7262A4858E5}"/>
              </a:ext>
            </a:extLst>
          </p:cNvPr>
          <p:cNvSpPr txBox="1"/>
          <p:nvPr/>
        </p:nvSpPr>
        <p:spPr>
          <a:xfrm>
            <a:off x="517585" y="586596"/>
            <a:ext cx="10921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ea typeface="나눔스퀘어OTF_ac Bold" panose="020B0600000101010101"/>
              </a:rPr>
              <a:t>유전체의 역할</a:t>
            </a:r>
            <a:r>
              <a:rPr lang="ko-KR" altLang="en-US" dirty="0">
                <a:ea typeface="나눔스퀘어OTF_ac Bold" panose="020B0600000101010101"/>
              </a:rPr>
              <a:t>은 전면기판의 유지전극</a:t>
            </a:r>
            <a:r>
              <a:rPr lang="en-US" altLang="ko-KR" dirty="0">
                <a:ea typeface="나눔스퀘어OTF_ac Bold" panose="020B0600000101010101"/>
              </a:rPr>
              <a:t>(BUS</a:t>
            </a:r>
            <a:r>
              <a:rPr lang="ko-KR" altLang="en-US" dirty="0">
                <a:ea typeface="나눔스퀘어OTF_ac Bold" panose="020B0600000101010101"/>
              </a:rPr>
              <a:t>전극</a:t>
            </a:r>
            <a:r>
              <a:rPr lang="en-US" altLang="ko-KR" dirty="0">
                <a:ea typeface="나눔스퀘어OTF_ac Bold" panose="020B0600000101010101"/>
              </a:rPr>
              <a:t>)</a:t>
            </a:r>
            <a:r>
              <a:rPr lang="ko-KR" altLang="en-US" dirty="0">
                <a:ea typeface="나눔스퀘어OTF_ac Bold" panose="020B0600000101010101"/>
              </a:rPr>
              <a:t>을 보호하고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벽전하를 쌓아준다</a:t>
            </a:r>
            <a:r>
              <a:rPr lang="en-US" altLang="ko-KR" dirty="0">
                <a:ea typeface="나눔스퀘어OTF_ac Bold" panose="020B0600000101010101"/>
              </a:rPr>
              <a:t>.</a:t>
            </a:r>
          </a:p>
          <a:p>
            <a:pPr algn="ctr"/>
            <a:endParaRPr lang="en-US" altLang="ko-KR" dirty="0">
              <a:ea typeface="나눔스퀘어OTF_ac Bold" panose="020B0600000101010101"/>
            </a:endParaRPr>
          </a:p>
          <a:p>
            <a:pPr algn="ctr"/>
            <a:r>
              <a:rPr lang="ko-KR" altLang="en-US" dirty="0">
                <a:ea typeface="나눔스퀘어OTF_ac Bold" panose="020B0600000101010101"/>
              </a:rPr>
              <a:t>감광성 전극인 </a:t>
            </a:r>
            <a:r>
              <a:rPr lang="en-US" altLang="ko-KR" dirty="0">
                <a:ea typeface="나눔스퀘어OTF_ac Bold" panose="020B0600000101010101"/>
              </a:rPr>
              <a:t>BUS </a:t>
            </a:r>
            <a:r>
              <a:rPr lang="ko-KR" altLang="en-US" dirty="0">
                <a:ea typeface="나눔스퀘어OTF_ac Bold" panose="020B0600000101010101"/>
              </a:rPr>
              <a:t>전극은 현상 공정 후에 </a:t>
            </a:r>
            <a:r>
              <a:rPr lang="en-US" altLang="ko-KR" dirty="0">
                <a:ea typeface="나눔스퀘어OTF_ac Bold" panose="020B0600000101010101"/>
              </a:rPr>
              <a:t>under-cut </a:t>
            </a:r>
            <a:r>
              <a:rPr lang="ko-KR" altLang="en-US" dirty="0">
                <a:ea typeface="나눔스퀘어OTF_ac Bold" panose="020B0600000101010101"/>
              </a:rPr>
              <a:t>현상을 갖는다</a:t>
            </a:r>
            <a:r>
              <a:rPr lang="en-US" altLang="ko-KR" dirty="0">
                <a:ea typeface="나눔스퀘어OTF_ac Bold" panose="020B0600000101010101"/>
              </a:rPr>
              <a:t>.</a:t>
            </a:r>
          </a:p>
          <a:p>
            <a:pPr algn="ctr"/>
            <a:r>
              <a:rPr lang="ko-KR" altLang="en-US" dirty="0">
                <a:ea typeface="나눔스퀘어OTF_ac Bold" panose="020B0600000101010101"/>
              </a:rPr>
              <a:t>이 현상은 소성 후 발생되는 </a:t>
            </a:r>
            <a:r>
              <a:rPr lang="en-US" altLang="ko-KR" dirty="0">
                <a:ea typeface="나눔스퀘어OTF_ac Bold" panose="020B0600000101010101"/>
              </a:rPr>
              <a:t>edge-curl </a:t>
            </a:r>
            <a:r>
              <a:rPr lang="ko-KR" altLang="en-US" dirty="0">
                <a:ea typeface="나눔스퀘어OTF_ac Bold" panose="020B0600000101010101"/>
              </a:rPr>
              <a:t>현상에 영향을 미친다</a:t>
            </a:r>
            <a:r>
              <a:rPr lang="en-US" altLang="ko-KR" dirty="0">
                <a:ea typeface="나눔스퀘어OTF_ac Bold" panose="020B0600000101010101"/>
              </a:rPr>
              <a:t>.</a:t>
            </a:r>
          </a:p>
          <a:p>
            <a:pPr algn="ctr"/>
            <a:endParaRPr lang="en-US" altLang="ko-KR" dirty="0">
              <a:ea typeface="나눔스퀘어OTF_ac Bold" panose="020B0600000101010101"/>
            </a:endParaRPr>
          </a:p>
          <a:p>
            <a:pPr algn="ctr"/>
            <a:r>
              <a:rPr lang="en-US" altLang="ko-KR" dirty="0">
                <a:ea typeface="나눔스퀘어OTF_ac Bold" panose="020B0600000101010101"/>
              </a:rPr>
              <a:t>BUS </a:t>
            </a:r>
            <a:r>
              <a:rPr lang="ko-KR" altLang="en-US" dirty="0">
                <a:ea typeface="나눔스퀘어OTF_ac Bold" panose="020B0600000101010101"/>
              </a:rPr>
              <a:t>전극은 유전체에 의해 덮여 있기 때문에</a:t>
            </a:r>
            <a:r>
              <a:rPr lang="en-US" altLang="ko-KR" dirty="0">
                <a:ea typeface="나눔스퀘어OTF_ac Bold" panose="020B0600000101010101"/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ea typeface="나눔스퀘어OTF_ac Bold" panose="020B0600000101010101"/>
              </a:rPr>
              <a:t>유전체 소성은 </a:t>
            </a:r>
            <a:r>
              <a:rPr lang="en-US" altLang="ko-KR" dirty="0">
                <a:solidFill>
                  <a:srgbClr val="FF0000"/>
                </a:solidFill>
                <a:ea typeface="나눔스퀘어OTF_ac Bold" panose="020B0600000101010101"/>
              </a:rPr>
              <a:t>BUS </a:t>
            </a:r>
            <a:r>
              <a:rPr lang="ko-KR" altLang="en-US" dirty="0">
                <a:solidFill>
                  <a:srgbClr val="FF0000"/>
                </a:solidFill>
                <a:ea typeface="나눔스퀘어OTF_ac Bold" panose="020B0600000101010101"/>
              </a:rPr>
              <a:t>전극 형상 변화에 큰 영향</a:t>
            </a:r>
            <a:r>
              <a:rPr lang="ko-KR" altLang="en-US" dirty="0">
                <a:ea typeface="나눔스퀘어OTF_ac Bold" panose="020B0600000101010101"/>
              </a:rPr>
              <a:t>을 미치며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이는 </a:t>
            </a:r>
            <a:r>
              <a:rPr lang="ko-KR" altLang="en-US" dirty="0">
                <a:solidFill>
                  <a:srgbClr val="FF0000"/>
                </a:solidFill>
                <a:ea typeface="나눔스퀘어OTF_ac Bold" panose="020B0600000101010101"/>
              </a:rPr>
              <a:t>소성 조건에 따라 달라진다</a:t>
            </a:r>
            <a:r>
              <a:rPr lang="en-US" altLang="ko-KR" dirty="0">
                <a:solidFill>
                  <a:srgbClr val="FF0000"/>
                </a:solidFill>
                <a:ea typeface="나눔스퀘어OTF_ac Bold" panose="020B0600000101010101"/>
              </a:rPr>
              <a:t>.</a:t>
            </a:r>
          </a:p>
          <a:p>
            <a:pPr algn="ctr"/>
            <a:endParaRPr lang="en-US" altLang="ko-KR" dirty="0">
              <a:ea typeface="나눔스퀘어OTF_ac Bold" panose="020B0600000101010101"/>
            </a:endParaRPr>
          </a:p>
          <a:p>
            <a:pPr algn="r"/>
            <a:r>
              <a:rPr lang="en-US" altLang="ko-KR" b="1" dirty="0">
                <a:solidFill>
                  <a:srgbClr val="002060"/>
                </a:solidFill>
                <a:ea typeface="나눔스퀘어OTF_ac Bold" panose="020B0600000101010101"/>
              </a:rPr>
              <a:t>[PDP</a:t>
            </a:r>
            <a:r>
              <a:rPr lang="ko-KR" altLang="en-US" b="1" dirty="0">
                <a:solidFill>
                  <a:srgbClr val="002060"/>
                </a:solidFill>
                <a:ea typeface="나눔스퀘어OTF_ac Bold" panose="020B0600000101010101"/>
              </a:rPr>
              <a:t>용 투명 유전체와 </a:t>
            </a:r>
            <a:r>
              <a:rPr lang="en-US" altLang="ko-KR" b="1" dirty="0">
                <a:solidFill>
                  <a:srgbClr val="002060"/>
                </a:solidFill>
                <a:ea typeface="나눔스퀘어OTF_ac Bold" panose="020B0600000101010101"/>
              </a:rPr>
              <a:t>Ag </a:t>
            </a:r>
            <a:r>
              <a:rPr lang="ko-KR" altLang="en-US" b="1" dirty="0" err="1">
                <a:solidFill>
                  <a:srgbClr val="002060"/>
                </a:solidFill>
                <a:ea typeface="나눔스퀘어OTF_ac Bold" panose="020B0600000101010101"/>
              </a:rPr>
              <a:t>전극간의</a:t>
            </a:r>
            <a:r>
              <a:rPr lang="ko-KR" altLang="en-US" b="1" dirty="0">
                <a:solidFill>
                  <a:srgbClr val="002060"/>
                </a:solidFill>
                <a:ea typeface="나눔스퀘어OTF_ac Bold" panose="020B0600000101010101"/>
              </a:rPr>
              <a:t> 상호 반응 </a:t>
            </a:r>
            <a:r>
              <a:rPr lang="en-US" altLang="ko-KR" b="1" dirty="0">
                <a:solidFill>
                  <a:srgbClr val="002060"/>
                </a:solidFill>
                <a:ea typeface="나눔스퀘어OTF_ac Bold" panose="020B0600000101010101"/>
              </a:rPr>
              <a:t>/ </a:t>
            </a:r>
            <a:r>
              <a:rPr lang="ko-KR" altLang="en-US" b="1" dirty="0">
                <a:solidFill>
                  <a:srgbClr val="002060"/>
                </a:solidFill>
                <a:ea typeface="나눔스퀘어OTF_ac Bold" panose="020B0600000101010101"/>
              </a:rPr>
              <a:t>인하대학교 </a:t>
            </a:r>
            <a:r>
              <a:rPr lang="en-US" altLang="ko-KR" b="1" dirty="0">
                <a:solidFill>
                  <a:srgbClr val="002060"/>
                </a:solidFill>
                <a:ea typeface="나눔스퀘어OTF_ac Bold" panose="020B0600000101010101"/>
              </a:rPr>
              <a:t>/ 2008]</a:t>
            </a:r>
            <a:endParaRPr lang="ko-KR" altLang="en-US" b="1" dirty="0">
              <a:solidFill>
                <a:srgbClr val="002060"/>
              </a:solidFill>
              <a:ea typeface="나눔스퀘어OTF_ac Bold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E6CD0-82E2-487B-A693-00F186D7B7F2}"/>
              </a:ext>
            </a:extLst>
          </p:cNvPr>
          <p:cNvSpPr txBox="1"/>
          <p:nvPr/>
        </p:nvSpPr>
        <p:spPr>
          <a:xfrm>
            <a:off x="517585" y="3545457"/>
            <a:ext cx="10921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스퀘어OTF_ac Bold" panose="020B0600000101010101"/>
              </a:rPr>
              <a:t>유전체는 투과율이 매우 중요한 요소이며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이에 영향을 주는 요인은 내부의 기공도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표면조도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두께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전극과의 반응에 의한 변색 등이 있다</a:t>
            </a:r>
            <a:r>
              <a:rPr lang="en-US" altLang="ko-KR" dirty="0">
                <a:ea typeface="나눔스퀘어OTF_ac Bold" panose="020B0600000101010101"/>
              </a:rPr>
              <a:t>.</a:t>
            </a:r>
          </a:p>
          <a:p>
            <a:pPr algn="ctr"/>
            <a:endParaRPr lang="en-US" altLang="ko-KR" dirty="0">
              <a:ea typeface="나눔스퀘어OTF_ac Bold" panose="020B0600000101010101"/>
            </a:endParaRPr>
          </a:p>
          <a:p>
            <a:pPr algn="ctr"/>
            <a:r>
              <a:rPr lang="en-US" altLang="ko-KR" dirty="0">
                <a:ea typeface="나눔스퀘어OTF_ac Bold" panose="020B0600000101010101"/>
              </a:rPr>
              <a:t>PDP</a:t>
            </a:r>
            <a:r>
              <a:rPr lang="ko-KR" altLang="en-US" dirty="0">
                <a:ea typeface="나눔스퀘어OTF_ac Bold" panose="020B0600000101010101"/>
              </a:rPr>
              <a:t>의 유전체 연구는 전극과의 반응에 의한 </a:t>
            </a:r>
            <a:r>
              <a:rPr lang="ko-KR" altLang="en-US" dirty="0" err="1">
                <a:ea typeface="나눔스퀘어OTF_ac Bold" panose="020B0600000101010101"/>
              </a:rPr>
              <a:t>황변현상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유전체 내부의 기포 발생 문제등으로 이루어지고 있다</a:t>
            </a:r>
            <a:r>
              <a:rPr lang="en-US" altLang="ko-KR" dirty="0">
                <a:ea typeface="나눔스퀘어OTF_ac Bold" panose="020B0600000101010101"/>
              </a:rPr>
              <a:t>.</a:t>
            </a:r>
          </a:p>
          <a:p>
            <a:pPr algn="ctr"/>
            <a:r>
              <a:rPr lang="ko-KR" altLang="en-US" dirty="0" err="1">
                <a:ea typeface="나눔스퀘어OTF_ac Bold" panose="020B0600000101010101"/>
              </a:rPr>
              <a:t>황변현상은</a:t>
            </a:r>
            <a:r>
              <a:rPr lang="ko-KR" altLang="en-US" dirty="0">
                <a:ea typeface="나눔스퀘어OTF_ac Bold" panose="020B0600000101010101"/>
              </a:rPr>
              <a:t> 유전체에 변색이 발생하는 현상으로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투과율 및 </a:t>
            </a:r>
            <a:r>
              <a:rPr lang="ko-KR" altLang="en-US" dirty="0" err="1">
                <a:solidFill>
                  <a:srgbClr val="FF0000"/>
                </a:solidFill>
                <a:ea typeface="나눔스퀘어OTF_ac Bold" panose="020B0600000101010101"/>
              </a:rPr>
              <a:t>내전압</a:t>
            </a:r>
            <a:r>
              <a:rPr lang="ko-KR" altLang="en-US" dirty="0">
                <a:solidFill>
                  <a:srgbClr val="FF0000"/>
                </a:solidFill>
                <a:ea typeface="나눔스퀘어OTF_ac Bold" panose="020B0600000101010101"/>
              </a:rPr>
              <a:t> 특성에 영향</a:t>
            </a:r>
            <a:r>
              <a:rPr lang="ko-KR" altLang="en-US" dirty="0">
                <a:ea typeface="나눔스퀘어OTF_ac Bold" panose="020B0600000101010101"/>
              </a:rPr>
              <a:t>을 준다</a:t>
            </a:r>
            <a:r>
              <a:rPr lang="en-US" altLang="ko-KR" dirty="0">
                <a:ea typeface="나눔스퀘어OTF_ac Bold" panose="020B0600000101010101"/>
              </a:rPr>
              <a:t>.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ea typeface="나눔스퀘어OTF_ac Bold" panose="020B0600000101010101"/>
              </a:rPr>
              <a:t>BUS </a:t>
            </a:r>
            <a:r>
              <a:rPr lang="ko-KR" altLang="en-US" dirty="0">
                <a:solidFill>
                  <a:srgbClr val="FF0000"/>
                </a:solidFill>
                <a:ea typeface="나눔스퀘어OTF_ac Bold" panose="020B0600000101010101"/>
              </a:rPr>
              <a:t>전극</a:t>
            </a:r>
            <a:r>
              <a:rPr lang="ko-KR" altLang="en-US" dirty="0">
                <a:ea typeface="나눔스퀘어OTF_ac Bold" panose="020B0600000101010101"/>
              </a:rPr>
              <a:t>의 형상에서 나타나는 </a:t>
            </a:r>
            <a:r>
              <a:rPr lang="en-US" altLang="ko-KR" dirty="0">
                <a:solidFill>
                  <a:srgbClr val="FF0000"/>
                </a:solidFill>
                <a:ea typeface="나눔스퀘어OTF_ac Bold" panose="020B0600000101010101"/>
              </a:rPr>
              <a:t>edge-curl</a:t>
            </a:r>
            <a:r>
              <a:rPr lang="ko-KR" altLang="en-US" dirty="0">
                <a:solidFill>
                  <a:srgbClr val="FF0000"/>
                </a:solidFill>
                <a:ea typeface="나눔스퀘어OTF_ac Bold" panose="020B0600000101010101"/>
              </a:rPr>
              <a:t>이나 </a:t>
            </a:r>
            <a:r>
              <a:rPr lang="en-US" altLang="ko-KR" dirty="0">
                <a:solidFill>
                  <a:srgbClr val="FF0000"/>
                </a:solidFill>
                <a:ea typeface="나눔스퀘어OTF_ac Bold" panose="020B0600000101010101"/>
              </a:rPr>
              <a:t>under-cut</a:t>
            </a:r>
            <a:r>
              <a:rPr lang="ko-KR" altLang="en-US" dirty="0">
                <a:solidFill>
                  <a:srgbClr val="FF0000"/>
                </a:solidFill>
                <a:ea typeface="나눔스퀘어OTF_ac Bold" panose="020B0600000101010101"/>
              </a:rPr>
              <a:t>에 대한 문제점</a:t>
            </a:r>
            <a:r>
              <a:rPr lang="ko-KR" altLang="en-US" dirty="0">
                <a:ea typeface="나눔스퀘어OTF_ac Bold" panose="020B0600000101010101"/>
              </a:rPr>
              <a:t>은 전기 쇼크</a:t>
            </a:r>
            <a:r>
              <a:rPr lang="en-US" altLang="ko-KR" dirty="0">
                <a:ea typeface="나눔스퀘어OTF_ac Bold" panose="020B0600000101010101"/>
              </a:rPr>
              <a:t>, </a:t>
            </a:r>
            <a:r>
              <a:rPr lang="ko-KR" altLang="en-US" dirty="0">
                <a:ea typeface="나눔스퀘어OTF_ac Bold" panose="020B0600000101010101"/>
              </a:rPr>
              <a:t>유전체 내의 기공 형성 등 다양한 문제점을 야기시킨다</a:t>
            </a:r>
            <a:r>
              <a:rPr lang="en-US" altLang="ko-KR" dirty="0">
                <a:ea typeface="나눔스퀘어OTF_ac Bold" panose="020B0600000101010101"/>
              </a:rPr>
              <a:t>.</a:t>
            </a:r>
          </a:p>
          <a:p>
            <a:pPr algn="ctr"/>
            <a:endParaRPr lang="en-US" altLang="ko-KR" dirty="0">
              <a:ea typeface="나눔스퀘어OTF_ac Bold" panose="020B0600000101010101"/>
            </a:endParaRPr>
          </a:p>
          <a:p>
            <a:pPr algn="r"/>
            <a:r>
              <a:rPr lang="en-US" altLang="ko-KR" b="1" dirty="0">
                <a:solidFill>
                  <a:srgbClr val="002060"/>
                </a:solidFill>
                <a:ea typeface="나눔스퀘어OTF_ac Bold" panose="020B0600000101010101"/>
              </a:rPr>
              <a:t>[AC-PDP</a:t>
            </a:r>
            <a:r>
              <a:rPr lang="ko-KR" altLang="en-US" b="1" dirty="0">
                <a:solidFill>
                  <a:srgbClr val="002060"/>
                </a:solidFill>
                <a:ea typeface="나눔스퀘어OTF_ac Bold" panose="020B0600000101010101"/>
              </a:rPr>
              <a:t>의 재료 기술 및 최근 개발 현황 </a:t>
            </a:r>
            <a:r>
              <a:rPr lang="en-US" altLang="ko-KR" b="1" dirty="0">
                <a:solidFill>
                  <a:srgbClr val="002060"/>
                </a:solidFill>
                <a:ea typeface="나눔스퀘어OTF_ac Bold" panose="020B0600000101010101"/>
              </a:rPr>
              <a:t>/ </a:t>
            </a:r>
            <a:r>
              <a:rPr lang="ko-KR" altLang="en-US" b="1" dirty="0">
                <a:solidFill>
                  <a:srgbClr val="002060"/>
                </a:solidFill>
                <a:ea typeface="나눔스퀘어OTF_ac Bold" panose="020B0600000101010101"/>
              </a:rPr>
              <a:t>한국물리학회 </a:t>
            </a:r>
            <a:r>
              <a:rPr lang="en-US" altLang="ko-KR" b="1" dirty="0">
                <a:solidFill>
                  <a:srgbClr val="002060"/>
                </a:solidFill>
                <a:ea typeface="나눔스퀘어OTF_ac Bold" panose="020B0600000101010101"/>
              </a:rPr>
              <a:t>/ 2007]</a:t>
            </a:r>
            <a:endParaRPr lang="ko-KR" altLang="en-US" b="1" dirty="0">
              <a:solidFill>
                <a:srgbClr val="002060"/>
              </a:solidFill>
              <a:ea typeface="나눔스퀘어OTF_ac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7243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93018-039A-4973-8083-01FCD8FC1E05}"/>
              </a:ext>
            </a:extLst>
          </p:cNvPr>
          <p:cNvSpPr txBox="1"/>
          <p:nvPr/>
        </p:nvSpPr>
        <p:spPr>
          <a:xfrm>
            <a:off x="566468" y="1254060"/>
            <a:ext cx="11059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명점</a:t>
            </a:r>
            <a:r>
              <a:rPr lang="ko-KR" altLang="en-US" dirty="0"/>
              <a:t> 발생 프로세스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유전체의 역할은 방전 공간을 중화하며 전류를 제한하는 역할을 수행한다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황변</a:t>
            </a:r>
            <a:r>
              <a:rPr lang="ko-KR" altLang="en-US" dirty="0"/>
              <a:t> 현상은 유전체의 내전압을 낮춰 유전체가 쉽게 손상될 수 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(*</a:t>
            </a:r>
            <a:r>
              <a:rPr lang="ko-KR" altLang="en-US" dirty="0" err="1"/>
              <a:t>내전압</a:t>
            </a:r>
            <a:r>
              <a:rPr lang="en-US" altLang="ko-KR" dirty="0"/>
              <a:t> : </a:t>
            </a:r>
            <a:r>
              <a:rPr lang="ko-KR" altLang="en-US" dirty="0"/>
              <a:t>전압에 의해 파괴되거나 손상되지 않고 버틸 수 있는 인가 전압의 크기 한도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Bus </a:t>
            </a:r>
            <a:r>
              <a:rPr lang="ko-KR" altLang="en-US" dirty="0"/>
              <a:t>전극에서 생기는 </a:t>
            </a:r>
            <a:r>
              <a:rPr lang="en-US" altLang="ko-KR" dirty="0"/>
              <a:t>under-cut, edge-curl </a:t>
            </a:r>
            <a:r>
              <a:rPr lang="ko-KR" altLang="en-US" dirty="0"/>
              <a:t>현상은 유전체 내부의 기공 형상에 영향을 끼친다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이러한 이유로 손상을 입은 유전체는 제 역할을 수행하지 못한다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이로 인해 방전이 계속 일어나며 이는 </a:t>
            </a:r>
            <a:r>
              <a:rPr lang="ko-KR" altLang="en-US" b="1" dirty="0" err="1"/>
              <a:t>명점</a:t>
            </a:r>
            <a:r>
              <a:rPr lang="ko-KR" altLang="en-US" b="1" dirty="0"/>
              <a:t> 발생으로 이어진다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458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341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진주</dc:creator>
  <cp:lastModifiedBy>박 진주</cp:lastModifiedBy>
  <cp:revision>3</cp:revision>
  <dcterms:created xsi:type="dcterms:W3CDTF">2020-04-27T10:11:36Z</dcterms:created>
  <dcterms:modified xsi:type="dcterms:W3CDTF">2020-04-27T10:26:31Z</dcterms:modified>
</cp:coreProperties>
</file>