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3"/>
  </p:notesMasterIdLst>
  <p:sldIdLst>
    <p:sldId id="294" r:id="rId2"/>
  </p:sldIdLst>
  <p:sldSz cx="9906000" cy="6858000" type="A4"/>
  <p:notesSz cx="6858000" cy="9144000"/>
  <p:embeddedFontLst>
    <p:embeddedFont>
      <p:font typeface="Arial Black" panose="020B0A04020102020204" pitchFamily="34" charset="0"/>
      <p:bold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12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D2D2D2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>
        <p:scale>
          <a:sx n="100" d="100"/>
          <a:sy n="100" d="100"/>
        </p:scale>
        <p:origin x="672" y="-48"/>
      </p:cViewPr>
      <p:guideLst>
        <p:guide pos="312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43447-E39D-4DD5-958D-B923A3188061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2BEFA-21B3-4CC9-B96F-B65D60000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63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5C92-4E68-41CB-87F9-A730F8CC15D1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7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849E-AA98-48B9-9CE6-D7176260A261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27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ED13-A260-4499-BF83-377BE72235C7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94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9302-2D61-4076-B78C-980A1AA48935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1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162E-6284-4C9F-AA12-1A73E2492EC6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4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20A-AF3B-4A73-95A8-0AA34839F4DD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14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59AE-E65A-40BF-BE0D-6FAFB1CF7535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85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6228-04A1-4884-B1CF-3A6D8C918D96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7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1828-A350-43C8-BEBF-FEEFD2C76B83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61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B404-E2F2-47D1-B3C3-B6E5ABDF9168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29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3C5D-7AF7-44C9-94AE-4476788D7FEE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56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A5811-318D-4B25-8BDD-F3F6D9197525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1C24313B-B157-4E69-B8D9-12EF4FDD604F}"/>
              </a:ext>
            </a:extLst>
          </p:cNvPr>
          <p:cNvSpPr/>
          <p:nvPr/>
        </p:nvSpPr>
        <p:spPr>
          <a:xfrm>
            <a:off x="5132115" y="1629629"/>
            <a:ext cx="4459248" cy="4879001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121023-8A28-4BFC-AA4D-F0A6B5751886}"/>
              </a:ext>
            </a:extLst>
          </p:cNvPr>
          <p:cNvSpPr/>
          <p:nvPr/>
        </p:nvSpPr>
        <p:spPr>
          <a:xfrm>
            <a:off x="185904" y="1629629"/>
            <a:ext cx="4459248" cy="4879001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잘린 한쪽 모서리 45">
            <a:extLst>
              <a:ext uri="{FF2B5EF4-FFF2-40B4-BE49-F238E27FC236}">
                <a16:creationId xmlns:a16="http://schemas.microsoft.com/office/drawing/2014/main" id="{36930B47-04C1-4AF6-A5F2-C5F10F6FC460}"/>
              </a:ext>
            </a:extLst>
          </p:cNvPr>
          <p:cNvSpPr/>
          <p:nvPr/>
        </p:nvSpPr>
        <p:spPr>
          <a:xfrm rot="10800000" flipH="1">
            <a:off x="263860" y="4636294"/>
            <a:ext cx="4261452" cy="1657388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03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분석결과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640E67-CA10-41DA-85AA-B6616694AAFD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5118D0-C239-4E43-B03A-6CB31B1CBB13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7D2D921-73AC-45EA-96B4-1D1E8B7592EE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AA0E04B-2226-4D80-B9C2-4ED06D49FF98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F08712B1-066C-4C83-A615-EC0B654B7B06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1D489D1-951A-4C0F-8838-F6BD652E964D}"/>
              </a:ext>
            </a:extLst>
          </p:cNvPr>
          <p:cNvSpPr txBox="1"/>
          <p:nvPr/>
        </p:nvSpPr>
        <p:spPr>
          <a:xfrm>
            <a:off x="2819792" y="216281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경로 탐색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02E8643-C4EB-4754-B9CC-99D06B5B52BA}"/>
              </a:ext>
            </a:extLst>
          </p:cNvPr>
          <p:cNvSpPr/>
          <p:nvPr/>
        </p:nvSpPr>
        <p:spPr>
          <a:xfrm>
            <a:off x="263860" y="1205928"/>
            <a:ext cx="2384729" cy="35771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영향인자를 고려한 최적경로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11B92-A8AD-48A5-A936-8434BB7F08F3}"/>
              </a:ext>
            </a:extLst>
          </p:cNvPr>
          <p:cNvSpPr txBox="1"/>
          <p:nvPr/>
        </p:nvSpPr>
        <p:spPr>
          <a:xfrm>
            <a:off x="4664581" y="3040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7C74ED4-DA61-42A4-B964-4EAAF7959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502248"/>
              </p:ext>
            </p:extLst>
          </p:nvPr>
        </p:nvGraphicFramePr>
        <p:xfrm>
          <a:off x="263860" y="1871936"/>
          <a:ext cx="4261452" cy="27814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0242">
                  <a:extLst>
                    <a:ext uri="{9D8B030D-6E8A-4147-A177-3AD203B41FA5}">
                      <a16:colId xmlns:a16="http://schemas.microsoft.com/office/drawing/2014/main" val="1345506930"/>
                    </a:ext>
                  </a:extLst>
                </a:gridCol>
                <a:gridCol w="710242">
                  <a:extLst>
                    <a:ext uri="{9D8B030D-6E8A-4147-A177-3AD203B41FA5}">
                      <a16:colId xmlns:a16="http://schemas.microsoft.com/office/drawing/2014/main" val="1867796276"/>
                    </a:ext>
                  </a:extLst>
                </a:gridCol>
                <a:gridCol w="710242">
                  <a:extLst>
                    <a:ext uri="{9D8B030D-6E8A-4147-A177-3AD203B41FA5}">
                      <a16:colId xmlns:a16="http://schemas.microsoft.com/office/drawing/2014/main" val="238785472"/>
                    </a:ext>
                  </a:extLst>
                </a:gridCol>
                <a:gridCol w="710242">
                  <a:extLst>
                    <a:ext uri="{9D8B030D-6E8A-4147-A177-3AD203B41FA5}">
                      <a16:colId xmlns:a16="http://schemas.microsoft.com/office/drawing/2014/main" val="1924950811"/>
                    </a:ext>
                  </a:extLst>
                </a:gridCol>
                <a:gridCol w="710242">
                  <a:extLst>
                    <a:ext uri="{9D8B030D-6E8A-4147-A177-3AD203B41FA5}">
                      <a16:colId xmlns:a16="http://schemas.microsoft.com/office/drawing/2014/main" val="2426644810"/>
                    </a:ext>
                  </a:extLst>
                </a:gridCol>
                <a:gridCol w="710242">
                  <a:extLst>
                    <a:ext uri="{9D8B030D-6E8A-4147-A177-3AD203B41FA5}">
                      <a16:colId xmlns:a16="http://schemas.microsoft.com/office/drawing/2014/main" val="1088679376"/>
                    </a:ext>
                  </a:extLst>
                </a:gridCol>
              </a:tblGrid>
              <a:tr h="2030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AGRTD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BUS</a:t>
                      </a:r>
                      <a:r>
                        <a:rPr lang="ko-KR" altLang="en-US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현상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유전체소성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명점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양품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불량률</a:t>
                      </a:r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(%)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953067"/>
                  </a:ext>
                </a:extLst>
              </a:tr>
              <a:tr h="203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262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12.67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236420"/>
                  </a:ext>
                </a:extLst>
              </a:tr>
              <a:tr h="203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51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349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12.75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939016"/>
                  </a:ext>
                </a:extLst>
              </a:tr>
              <a:tr h="203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r>
                        <a:rPr lang="ko-KR" altLang="en-US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433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9.79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626776"/>
                  </a:ext>
                </a:extLst>
              </a:tr>
              <a:tr h="203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335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11.84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5977"/>
                  </a:ext>
                </a:extLst>
              </a:tr>
              <a:tr h="203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</a:t>
                      </a:r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41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259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13.67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442465"/>
                  </a:ext>
                </a:extLst>
              </a:tr>
              <a:tr h="203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</a:t>
                      </a:r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r>
                        <a:rPr lang="ko-KR" altLang="en-US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287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10.31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066424"/>
                  </a:ext>
                </a:extLst>
              </a:tr>
              <a:tr h="203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</a:t>
                      </a:r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283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11.56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092998"/>
                  </a:ext>
                </a:extLst>
              </a:tr>
              <a:tr h="203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</a:t>
                      </a:r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226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13.08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249751"/>
                  </a:ext>
                </a:extLst>
              </a:tr>
              <a:tr h="203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179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10.50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46721"/>
                  </a:ext>
                </a:extLst>
              </a:tr>
              <a:tr h="203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</a:t>
                      </a:r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</a:t>
                      </a:r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</a:t>
                      </a:r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7.65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157235"/>
                  </a:ext>
                </a:extLst>
              </a:tr>
              <a:tr h="203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</a:t>
                      </a:r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</a:t>
                      </a:r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</a:t>
                      </a:r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284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11.25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076617"/>
                  </a:ext>
                </a:extLst>
              </a:tr>
              <a:tr h="203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</a:t>
                      </a:r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2</a:t>
                      </a:r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</a:t>
                      </a:r>
                      <a:r>
                        <a:rPr lang="ko-KR" altLang="en-US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호기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362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OTF_ac" panose="020B0600000101010101" pitchFamily="34" charset="-127"/>
                          <a:ea typeface="나눔스퀘어OTF_ac" panose="020B0600000101010101" pitchFamily="34" charset="-127"/>
                        </a:rPr>
                        <a:t>4.74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93400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6A1C7BBE-E23A-416A-B9E6-89D2DE8FF612}"/>
              </a:ext>
            </a:extLst>
          </p:cNvPr>
          <p:cNvSpPr txBox="1"/>
          <p:nvPr/>
        </p:nvSpPr>
        <p:spPr>
          <a:xfrm>
            <a:off x="263860" y="4636294"/>
            <a:ext cx="4564764" cy="1591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BUS_DEVELOP_TEMP_TANK2(BUS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공정 현상 온도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DIELEC_FIRE_EXHAUST5_HEAT (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유전체 소성 배기량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AG_RTD_TEMP_GLASS_OUT(AG RTD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공정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배출 온도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다음과 같은 경로를 </a:t>
            </a:r>
            <a:r>
              <a:rPr lang="ko-KR" altLang="en-US" sz="11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채택시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불량률이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4.74%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까지 감소함</a:t>
            </a: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최적경로가 과부하시 차선경로를 채택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불량률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10%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이하 경로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</a:p>
        </p:txBody>
      </p:sp>
      <p:sp>
        <p:nvSpPr>
          <p:cNvPr id="47" name="직각 삼각형 46">
            <a:extLst>
              <a:ext uri="{FF2B5EF4-FFF2-40B4-BE49-F238E27FC236}">
                <a16:creationId xmlns:a16="http://schemas.microsoft.com/office/drawing/2014/main" id="{94246DF0-9E0F-4C0A-9A61-4B02F6E9EDF3}"/>
              </a:ext>
            </a:extLst>
          </p:cNvPr>
          <p:cNvSpPr/>
          <p:nvPr/>
        </p:nvSpPr>
        <p:spPr>
          <a:xfrm rot="5400000">
            <a:off x="4209124" y="6001865"/>
            <a:ext cx="337927" cy="328952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A67E60-AD00-4414-B625-D09F03275CCF}"/>
              </a:ext>
            </a:extLst>
          </p:cNvPr>
          <p:cNvSpPr txBox="1"/>
          <p:nvPr/>
        </p:nvSpPr>
        <p:spPr>
          <a:xfrm>
            <a:off x="4666610" y="64886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9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B536E1-B63D-4F89-9B29-E3E00B60AF8A}"/>
              </a:ext>
            </a:extLst>
          </p:cNvPr>
          <p:cNvSpPr txBox="1"/>
          <p:nvPr/>
        </p:nvSpPr>
        <p:spPr>
          <a:xfrm>
            <a:off x="4849312" y="1682926"/>
            <a:ext cx="2974513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BUS_DEVELOP_TEMP_TANK2</a:t>
            </a:r>
            <a:endParaRPr lang="ko-KR" altLang="en-US" sz="1200" b="1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B6884470-D560-4EC3-91F1-B3AC14A88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24" r="13850" b="64912"/>
          <a:stretch/>
        </p:blipFill>
        <p:spPr>
          <a:xfrm>
            <a:off x="5317539" y="2113276"/>
            <a:ext cx="2129636" cy="463336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331AF3D3-0B88-49D3-9C21-13986BDF0025}"/>
              </a:ext>
            </a:extLst>
          </p:cNvPr>
          <p:cNvSpPr>
            <a:spLocks noGrp="1"/>
          </p:cNvSpPr>
          <p:nvPr/>
        </p:nvSpPr>
        <p:spPr>
          <a:xfrm>
            <a:off x="7574126" y="1920714"/>
            <a:ext cx="1574795" cy="935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BUS_DEVELOP_TEMP_TANK2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가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31.402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보다 높을 경우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명점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발생 가능성이 높음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FA5D5D-EF32-4270-B964-AB24D555D921}"/>
              </a:ext>
            </a:extLst>
          </p:cNvPr>
          <p:cNvSpPr txBox="1"/>
          <p:nvPr/>
        </p:nvSpPr>
        <p:spPr>
          <a:xfrm>
            <a:off x="4856085" y="3023188"/>
            <a:ext cx="2974513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DIELEC_FIRE_EXHAUST_HEAT5</a:t>
            </a:r>
            <a:endParaRPr lang="ko-KR" altLang="en-US" sz="1200" b="1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24" name="내용 개체 틀 5">
            <a:extLst>
              <a:ext uri="{FF2B5EF4-FFF2-40B4-BE49-F238E27FC236}">
                <a16:creationId xmlns:a16="http://schemas.microsoft.com/office/drawing/2014/main" id="{BBD58BCF-777A-4E0F-8592-8A1CE57037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954" b="17793"/>
          <a:stretch/>
        </p:blipFill>
        <p:spPr>
          <a:xfrm>
            <a:off x="5315588" y="3530475"/>
            <a:ext cx="2131588" cy="1194937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A269E85C-E614-4005-B9A0-809007CD7088}"/>
              </a:ext>
            </a:extLst>
          </p:cNvPr>
          <p:cNvSpPr>
            <a:spLocks noGrp="1"/>
          </p:cNvSpPr>
          <p:nvPr/>
        </p:nvSpPr>
        <p:spPr>
          <a:xfrm>
            <a:off x="7552766" y="3409857"/>
            <a:ext cx="1949374" cy="1376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HEAT5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가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3243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보다 낮으면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명점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발생 가능성 높음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HEAT5 -&gt; HEAT4 -&gt; HEAT7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순서대로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명점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발생 가능성 높음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B1196-3005-439A-9FB2-6BF679C32482}"/>
              </a:ext>
            </a:extLst>
          </p:cNvPr>
          <p:cNvSpPr txBox="1"/>
          <p:nvPr/>
        </p:nvSpPr>
        <p:spPr>
          <a:xfrm>
            <a:off x="4909639" y="4868103"/>
            <a:ext cx="275862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AG_RTD_TEMP_GLASS_OUT</a:t>
            </a:r>
          </a:p>
        </p:txBody>
      </p:sp>
      <p:pic>
        <p:nvPicPr>
          <p:cNvPr id="27" name="내용 개체 틀 8">
            <a:extLst>
              <a:ext uri="{FF2B5EF4-FFF2-40B4-BE49-F238E27FC236}">
                <a16:creationId xmlns:a16="http://schemas.microsoft.com/office/drawing/2014/main" id="{85108474-F89F-4AE8-925A-C785BF26EA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7" r="27386" b="61921"/>
          <a:stretch/>
        </p:blipFill>
        <p:spPr bwMode="auto">
          <a:xfrm>
            <a:off x="5315587" y="5216523"/>
            <a:ext cx="2084868" cy="115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9D6437B0-7590-4703-B2BA-AF6206426E01}"/>
              </a:ext>
            </a:extLst>
          </p:cNvPr>
          <p:cNvSpPr>
            <a:spLocks noGrp="1"/>
          </p:cNvSpPr>
          <p:nvPr/>
        </p:nvSpPr>
        <p:spPr>
          <a:xfrm>
            <a:off x="7521631" y="5343644"/>
            <a:ext cx="1842082" cy="86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AG_RTD_TEMP_GLASS_OUT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48.05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보다 높으면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명점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발생 가능성 높음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ko-KR" altLang="en-US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0942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1749</TotalTime>
  <Words>264</Words>
  <Application>Microsoft Office PowerPoint</Application>
  <PresentationFormat>A4 용지(210x297mm)</PresentationFormat>
  <Paragraphs>97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나눔스퀘어OTF_ac Bold</vt:lpstr>
      <vt:lpstr>Arial</vt:lpstr>
      <vt:lpstr>나눔스퀘어OTF_ac ExtraBold</vt:lpstr>
      <vt:lpstr>Calibri Light</vt:lpstr>
      <vt:lpstr>맑은 고딕</vt:lpstr>
      <vt:lpstr>Calibri</vt:lpstr>
      <vt:lpstr>나눔스퀘어OTF_ac</vt:lpstr>
      <vt:lpstr>Arial Black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 Hyemin</dc:creator>
  <cp:lastModifiedBy>한 상엽</cp:lastModifiedBy>
  <cp:revision>91</cp:revision>
  <dcterms:created xsi:type="dcterms:W3CDTF">2020-02-19T13:37:33Z</dcterms:created>
  <dcterms:modified xsi:type="dcterms:W3CDTF">2020-04-29T09:10:03Z</dcterms:modified>
</cp:coreProperties>
</file>