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0" r:id="rId2"/>
    <p:sldId id="291" r:id="rId3"/>
    <p:sldId id="292" r:id="rId4"/>
    <p:sldId id="29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674270" y="1237969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3057165" y="1272858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&lt;LOT</a:t>
            </a:r>
            <a:r>
              <a:rPr lang="ko-KR" altLang="en-US" sz="1400" b="1" dirty="0"/>
              <a:t>별 불량률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F7A41-74DD-4A1C-B078-B8A4D968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4" y="3007987"/>
            <a:ext cx="5944560" cy="296727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C12F52A1-A9D5-4CB9-96D5-D02B5D22B051}"/>
              </a:ext>
            </a:extLst>
          </p:cNvPr>
          <p:cNvSpPr>
            <a:spLocks noGrp="1"/>
          </p:cNvSpPr>
          <p:nvPr/>
        </p:nvSpPr>
        <p:spPr>
          <a:xfrm>
            <a:off x="674270" y="1613181"/>
            <a:ext cx="7866785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불량률 평균</a:t>
            </a:r>
            <a:r>
              <a:rPr lang="en-US" altLang="ko-KR" sz="1400" dirty="0">
                <a:latin typeface="+mn-ea"/>
                <a:ea typeface="+mn-ea"/>
              </a:rPr>
              <a:t>: 0.11 % (red line)</a:t>
            </a:r>
          </a:p>
          <a:p>
            <a:pPr algn="just"/>
            <a:endParaRPr lang="en-US" altLang="ko-KR" sz="1400" dirty="0">
              <a:latin typeface="+mn-ea"/>
              <a:ea typeface="+mn-ea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LOT 180 </a:t>
            </a:r>
            <a:r>
              <a:rPr lang="ko-KR" altLang="en-US" sz="1400" dirty="0">
                <a:latin typeface="+mn-ea"/>
                <a:ea typeface="+mn-ea"/>
              </a:rPr>
              <a:t>이후부터 불량률이 증가한 추세를 보임</a:t>
            </a:r>
            <a:endParaRPr lang="en-US" altLang="ko-KR" sz="1400" dirty="0">
              <a:latin typeface="+mn-ea"/>
              <a:ea typeface="+mn-ea"/>
            </a:endParaRPr>
          </a:p>
          <a:p>
            <a:pPr algn="just"/>
            <a:endParaRPr lang="ko-KR" altLang="en-US" sz="1400" dirty="0">
              <a:latin typeface="+mn-ea"/>
              <a:ea typeface="+mn-ea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LOT 286 </a:t>
            </a:r>
            <a:r>
              <a:rPr lang="ko-KR" altLang="en-US" sz="1400" dirty="0">
                <a:latin typeface="+mn-ea"/>
                <a:ea typeface="+mn-ea"/>
              </a:rPr>
              <a:t>가장 높은 불량률을 보임 </a:t>
            </a:r>
            <a:r>
              <a:rPr lang="en-US" altLang="ko-KR" sz="1400" dirty="0">
                <a:latin typeface="+mn-ea"/>
                <a:ea typeface="+mn-ea"/>
              </a:rPr>
              <a:t>(0.3%) -&gt; </a:t>
            </a:r>
            <a:r>
              <a:rPr lang="ko-KR" altLang="en-US" sz="1400" dirty="0">
                <a:latin typeface="+mn-ea"/>
                <a:ea typeface="+mn-ea"/>
              </a:rPr>
              <a:t>불량률 발생이 높은 설비 경로였음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DDC07C-A72F-4296-9AB5-CA65DC8E8C0D}"/>
              </a:ext>
            </a:extLst>
          </p:cNvPr>
          <p:cNvSpPr/>
          <p:nvPr/>
        </p:nvSpPr>
        <p:spPr>
          <a:xfrm>
            <a:off x="718716" y="1231081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0969ACA2-1599-4CAE-B819-340E0700D874}"/>
              </a:ext>
            </a:extLst>
          </p:cNvPr>
          <p:cNvSpPr/>
          <p:nvPr/>
        </p:nvSpPr>
        <p:spPr>
          <a:xfrm rot="10800000" flipH="1">
            <a:off x="912074" y="4070410"/>
            <a:ext cx="8275210" cy="1308536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477C9E-0270-4901-A8ED-A5E64BDF53C1}"/>
              </a:ext>
            </a:extLst>
          </p:cNvPr>
          <p:cNvGrpSpPr/>
          <p:nvPr/>
        </p:nvGrpSpPr>
        <p:grpSpPr>
          <a:xfrm>
            <a:off x="3775642" y="1345806"/>
            <a:ext cx="2614523" cy="357711"/>
            <a:chOff x="920875" y="4445890"/>
            <a:chExt cx="2614523" cy="35771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F6FEDDC-AF11-4C5E-88F4-B77716EECB1B}"/>
                </a:ext>
              </a:extLst>
            </p:cNvPr>
            <p:cNvSpPr/>
            <p:nvPr/>
          </p:nvSpPr>
          <p:spPr>
            <a:xfrm>
              <a:off x="999232" y="4445890"/>
              <a:ext cx="2536166" cy="35771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3CFBAB-6EE4-4E2E-8B1C-246B08C5DBF6}"/>
                </a:ext>
              </a:extLst>
            </p:cNvPr>
            <p:cNvSpPr txBox="1"/>
            <p:nvPr/>
          </p:nvSpPr>
          <p:spPr>
            <a:xfrm>
              <a:off x="920875" y="4445890"/>
              <a:ext cx="2614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LOT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286</a:t>
              </a:r>
              <a:endParaRPr lang="ko-KR" altLang="en-US" sz="16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D4400EE-8602-4F57-A047-443CC1D4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02" y="1951805"/>
            <a:ext cx="4570982" cy="197254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2B7B7E-477D-48C3-A93F-3A616C60718F}"/>
              </a:ext>
            </a:extLst>
          </p:cNvPr>
          <p:cNvGrpSpPr/>
          <p:nvPr/>
        </p:nvGrpSpPr>
        <p:grpSpPr>
          <a:xfrm>
            <a:off x="917771" y="1949882"/>
            <a:ext cx="3546852" cy="1972540"/>
            <a:chOff x="4512733" y="4285381"/>
            <a:chExt cx="4105380" cy="1699931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9719207A-30FE-4302-A116-2FA48AFB815B}"/>
                </a:ext>
              </a:extLst>
            </p:cNvPr>
            <p:cNvSpPr/>
            <p:nvPr/>
          </p:nvSpPr>
          <p:spPr>
            <a:xfrm rot="10800000" flipH="1">
              <a:off x="4512733" y="4285381"/>
              <a:ext cx="4105380" cy="1699929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72D282F2-1538-44A4-82AB-66552F8FD8FB}"/>
                </a:ext>
              </a:extLst>
            </p:cNvPr>
            <p:cNvSpPr/>
            <p:nvPr/>
          </p:nvSpPr>
          <p:spPr>
            <a:xfrm rot="5400000">
              <a:off x="8317496" y="5684695"/>
              <a:ext cx="308246" cy="292987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087BDBA-B4A5-4CB6-A02B-070C185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74" y="5474004"/>
            <a:ext cx="8262818" cy="576114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E07D19FE-F9C4-4F2A-A1D6-4A7422282256}"/>
              </a:ext>
            </a:extLst>
          </p:cNvPr>
          <p:cNvSpPr>
            <a:spLocks noGrp="1"/>
          </p:cNvSpPr>
          <p:nvPr/>
        </p:nvSpPr>
        <p:spPr>
          <a:xfrm>
            <a:off x="273103" y="1919760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작업조건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7D78C1D1-8508-4B3A-BD81-2784ACD21FBA}"/>
              </a:ext>
            </a:extLst>
          </p:cNvPr>
          <p:cNvSpPr>
            <a:spLocks noGrp="1"/>
          </p:cNvSpPr>
          <p:nvPr/>
        </p:nvSpPr>
        <p:spPr>
          <a:xfrm>
            <a:off x="1022074" y="1987159"/>
            <a:ext cx="3996218" cy="1859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AG_RTD_TEMP_GLASS_OUT : </a:t>
            </a:r>
          </a:p>
          <a:p>
            <a:pPr algn="just"/>
            <a:r>
              <a:rPr lang="en-US" altLang="ko-KR" sz="1400" dirty="0">
                <a:latin typeface="+mn-ea"/>
                <a:ea typeface="+mn-ea"/>
              </a:rPr>
              <a:t>48</a:t>
            </a:r>
            <a:r>
              <a:rPr lang="ko-KR" altLang="en-US" sz="1400" dirty="0">
                <a:latin typeface="+mn-ea"/>
                <a:ea typeface="+mn-ea"/>
              </a:rPr>
              <a:t>도 이상인 경우 </a:t>
            </a:r>
            <a:r>
              <a:rPr lang="ko-KR" altLang="en-US" sz="1400" dirty="0" err="1">
                <a:latin typeface="+mn-ea"/>
                <a:ea typeface="+mn-ea"/>
              </a:rPr>
              <a:t>명점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 중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개</a:t>
            </a:r>
          </a:p>
          <a:p>
            <a:pPr algn="just"/>
            <a:endParaRPr lang="en-US" altLang="ko-KR" sz="1400" dirty="0">
              <a:latin typeface="+mn-ea"/>
              <a:ea typeface="+mn-ea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BUS_DEVELOP_TEMP_TANK2 : </a:t>
            </a:r>
          </a:p>
          <a:p>
            <a:pPr algn="just"/>
            <a:r>
              <a:rPr lang="en-US" altLang="ko-KR" sz="1400" dirty="0">
                <a:latin typeface="+mn-ea"/>
                <a:ea typeface="+mn-ea"/>
              </a:rPr>
              <a:t>31</a:t>
            </a:r>
            <a:r>
              <a:rPr lang="ko-KR" altLang="en-US" sz="1400" dirty="0">
                <a:latin typeface="+mn-ea"/>
                <a:ea typeface="+mn-ea"/>
              </a:rPr>
              <a:t>도 이상인 경우 </a:t>
            </a:r>
            <a:r>
              <a:rPr lang="ko-KR" altLang="en-US" sz="1400" dirty="0" err="1">
                <a:latin typeface="+mn-ea"/>
                <a:ea typeface="+mn-ea"/>
              </a:rPr>
              <a:t>명점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 중 </a:t>
            </a: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개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3E0B6FE-E84F-4104-B97D-B2400BF3B1C4}"/>
              </a:ext>
            </a:extLst>
          </p:cNvPr>
          <p:cNvSpPr>
            <a:spLocks noGrp="1"/>
          </p:cNvSpPr>
          <p:nvPr/>
        </p:nvSpPr>
        <p:spPr>
          <a:xfrm>
            <a:off x="1320677" y="4264391"/>
            <a:ext cx="3996218" cy="1159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400" dirty="0">
                <a:latin typeface="+mn-ea"/>
                <a:ea typeface="+mn-ea"/>
              </a:rPr>
              <a:t>AG RTD 1</a:t>
            </a:r>
            <a:r>
              <a:rPr lang="ko-KR" altLang="en-US" sz="1400" dirty="0">
                <a:latin typeface="+mn-ea"/>
                <a:ea typeface="+mn-ea"/>
              </a:rPr>
              <a:t>호기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불량률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위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전체 호기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개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  <a:p>
            <a:pPr algn="just"/>
            <a:r>
              <a:rPr lang="en-US" altLang="ko-KR" sz="1400" dirty="0">
                <a:latin typeface="+mn-ea"/>
                <a:ea typeface="+mn-ea"/>
              </a:rPr>
              <a:t>BUS </a:t>
            </a:r>
            <a:r>
              <a:rPr lang="ko-KR" altLang="en-US" sz="1400" dirty="0">
                <a:latin typeface="+mn-ea"/>
                <a:ea typeface="+mn-ea"/>
              </a:rPr>
              <a:t>현상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호기</a:t>
            </a:r>
            <a:r>
              <a:rPr lang="en-US" altLang="ko-KR" sz="1400" dirty="0">
                <a:latin typeface="+mn-ea"/>
                <a:ea typeface="+mn-ea"/>
              </a:rPr>
              <a:t>(1/2) </a:t>
            </a:r>
          </a:p>
          <a:p>
            <a:pPr algn="just"/>
            <a:r>
              <a:rPr lang="ko-KR" altLang="en-US" sz="1400" dirty="0">
                <a:latin typeface="+mn-ea"/>
                <a:ea typeface="+mn-ea"/>
              </a:rPr>
              <a:t>유전체 소성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호기</a:t>
            </a:r>
            <a:r>
              <a:rPr lang="en-US" altLang="ko-KR" sz="1400" dirty="0">
                <a:latin typeface="+mn-ea"/>
                <a:ea typeface="+mn-ea"/>
              </a:rPr>
              <a:t>(1/3) </a:t>
            </a:r>
          </a:p>
          <a:p>
            <a:pPr algn="just"/>
            <a:r>
              <a:rPr lang="ko-KR" altLang="en-US" sz="1400" dirty="0">
                <a:latin typeface="+mn-ea"/>
                <a:ea typeface="+mn-ea"/>
              </a:rPr>
              <a:t>형광체 </a:t>
            </a:r>
            <a:r>
              <a:rPr lang="en-US" altLang="ko-KR" sz="1400" dirty="0">
                <a:latin typeface="+mn-ea"/>
                <a:ea typeface="+mn-ea"/>
              </a:rPr>
              <a:t>G </a:t>
            </a:r>
            <a:r>
              <a:rPr lang="ko-KR" altLang="en-US" sz="1400" dirty="0">
                <a:latin typeface="+mn-ea"/>
                <a:ea typeface="+mn-ea"/>
              </a:rPr>
              <a:t>건조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호기</a:t>
            </a:r>
            <a:r>
              <a:rPr lang="en-US" altLang="ko-KR" sz="1400" dirty="0">
                <a:latin typeface="+mn-ea"/>
                <a:ea typeface="+mn-ea"/>
              </a:rPr>
              <a:t>(1/2) </a:t>
            </a:r>
          </a:p>
          <a:p>
            <a:pPr algn="just"/>
            <a:r>
              <a:rPr lang="ko-KR" altLang="en-US" sz="1400" dirty="0">
                <a:latin typeface="+mn-ea"/>
                <a:ea typeface="+mn-ea"/>
              </a:rPr>
              <a:t>형광체 소성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호기</a:t>
            </a:r>
            <a:r>
              <a:rPr lang="en-US" altLang="ko-KR" sz="1400" dirty="0">
                <a:latin typeface="+mn-ea"/>
                <a:ea typeface="+mn-ea"/>
              </a:rPr>
              <a:t>(1/3)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D1229-256B-4E64-A9FE-ACB1B25622DB}"/>
              </a:ext>
            </a:extLst>
          </p:cNvPr>
          <p:cNvSpPr txBox="1"/>
          <p:nvPr/>
        </p:nvSpPr>
        <p:spPr>
          <a:xfrm>
            <a:off x="5247321" y="4604145"/>
            <a:ext cx="371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불량률 발생 가장 높은 경로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2D1D41E-29BB-4E8F-92E4-FF70910DA864}"/>
              </a:ext>
            </a:extLst>
          </p:cNvPr>
          <p:cNvSpPr>
            <a:spLocks noGrp="1"/>
          </p:cNvSpPr>
          <p:nvPr/>
        </p:nvSpPr>
        <p:spPr>
          <a:xfrm>
            <a:off x="2606506" y="3979092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경로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90BD1827-43E4-4FD8-9434-9DDE5C1E7A8B}"/>
              </a:ext>
            </a:extLst>
          </p:cNvPr>
          <p:cNvSpPr/>
          <p:nvPr/>
        </p:nvSpPr>
        <p:spPr>
          <a:xfrm rot="5400000">
            <a:off x="8869489" y="5131360"/>
            <a:ext cx="357678" cy="253127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50C304-5ADC-4783-B571-705DDD411A4A}"/>
              </a:ext>
            </a:extLst>
          </p:cNvPr>
          <p:cNvSpPr/>
          <p:nvPr/>
        </p:nvSpPr>
        <p:spPr>
          <a:xfrm>
            <a:off x="674269" y="1245017"/>
            <a:ext cx="4195905" cy="2362888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1790F-4C9E-4556-85F3-BA254DFCF533}"/>
              </a:ext>
            </a:extLst>
          </p:cNvPr>
          <p:cNvSpPr/>
          <p:nvPr/>
        </p:nvSpPr>
        <p:spPr>
          <a:xfrm>
            <a:off x="5035828" y="1245017"/>
            <a:ext cx="4195905" cy="2362888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EF76D4-1EE5-464B-94B8-2083AFD6503B}"/>
              </a:ext>
            </a:extLst>
          </p:cNvPr>
          <p:cNvSpPr/>
          <p:nvPr/>
        </p:nvSpPr>
        <p:spPr>
          <a:xfrm>
            <a:off x="674260" y="3666807"/>
            <a:ext cx="4195905" cy="2541793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1B366-0531-483D-B4AF-06F3BA93604C}"/>
              </a:ext>
            </a:extLst>
          </p:cNvPr>
          <p:cNvSpPr/>
          <p:nvPr/>
        </p:nvSpPr>
        <p:spPr>
          <a:xfrm>
            <a:off x="5035819" y="3666807"/>
            <a:ext cx="4195905" cy="2541793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날짜별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불량 패턴 분석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1787816" y="1276740"/>
            <a:ext cx="2170818" cy="34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&lt;BLACK </a:t>
            </a:r>
            <a:r>
              <a:rPr lang="ko-KR" altLang="en-US" sz="1400" b="1" dirty="0"/>
              <a:t>공정 불량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7947452-C824-4DD1-8F65-DEEF50D5E72A}"/>
              </a:ext>
            </a:extLst>
          </p:cNvPr>
          <p:cNvSpPr>
            <a:spLocks noGrp="1"/>
          </p:cNvSpPr>
          <p:nvPr/>
        </p:nvSpPr>
        <p:spPr>
          <a:xfrm>
            <a:off x="6174285" y="1263339"/>
            <a:ext cx="2170818" cy="34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&lt;AG </a:t>
            </a:r>
            <a:r>
              <a:rPr lang="ko-KR" altLang="en-US" sz="1400" b="1" dirty="0"/>
              <a:t>공정 불량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E2A6BC55-72A8-48B3-87DD-924CEFAB86EA}"/>
              </a:ext>
            </a:extLst>
          </p:cNvPr>
          <p:cNvSpPr>
            <a:spLocks noGrp="1"/>
          </p:cNvSpPr>
          <p:nvPr/>
        </p:nvSpPr>
        <p:spPr>
          <a:xfrm>
            <a:off x="1787816" y="3706020"/>
            <a:ext cx="2170818" cy="34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&lt;BUS </a:t>
            </a:r>
            <a:r>
              <a:rPr lang="ko-KR" altLang="en-US" sz="1400" b="1" dirty="0"/>
              <a:t>공정 불량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307C987-8744-4D13-8DA5-C142EAF7F55D}"/>
              </a:ext>
            </a:extLst>
          </p:cNvPr>
          <p:cNvSpPr>
            <a:spLocks noGrp="1"/>
          </p:cNvSpPr>
          <p:nvPr/>
        </p:nvSpPr>
        <p:spPr>
          <a:xfrm>
            <a:off x="6174285" y="3666807"/>
            <a:ext cx="2170818" cy="34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유전체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공정 불량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CD99A-EFB8-45C5-96F8-21D509F7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54" y="1938130"/>
            <a:ext cx="3568515" cy="1536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3653EA-FF31-4D80-B915-D6699A32F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1"/>
          <a:stretch/>
        </p:blipFill>
        <p:spPr>
          <a:xfrm>
            <a:off x="5332459" y="1938129"/>
            <a:ext cx="3585587" cy="1536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8E1A00-92AA-4E13-89DD-E2997F23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53" y="4439713"/>
            <a:ext cx="3568515" cy="1536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64102C-4520-4F05-A031-AAFF34115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31" y="4434294"/>
            <a:ext cx="3568515" cy="154163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F568168E-5A47-46F9-BEA8-98F16452AB26}"/>
              </a:ext>
            </a:extLst>
          </p:cNvPr>
          <p:cNvSpPr>
            <a:spLocks noGrp="1"/>
          </p:cNvSpPr>
          <p:nvPr/>
        </p:nvSpPr>
        <p:spPr>
          <a:xfrm>
            <a:off x="5406887" y="1613182"/>
            <a:ext cx="3511160" cy="324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22</a:t>
            </a:r>
            <a:r>
              <a:rPr lang="ko-KR" altLang="en-US" sz="1100" dirty="0">
                <a:latin typeface="+mn-ea"/>
              </a:rPr>
              <a:t>일 이후부터 증가 추세를 보임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2013DC1-D38E-421F-B436-9977D02A80C1}"/>
              </a:ext>
            </a:extLst>
          </p:cNvPr>
          <p:cNvSpPr>
            <a:spLocks noGrp="1"/>
          </p:cNvSpPr>
          <p:nvPr/>
        </p:nvSpPr>
        <p:spPr>
          <a:xfrm>
            <a:off x="987953" y="1613182"/>
            <a:ext cx="3511160" cy="324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100" dirty="0">
                <a:latin typeface="+mn-ea"/>
                <a:ea typeface="+mn-ea"/>
              </a:rPr>
              <a:t>5</a:t>
            </a:r>
            <a:r>
              <a:rPr lang="ko-KR" altLang="en-US" sz="1100" dirty="0">
                <a:latin typeface="+mn-ea"/>
                <a:ea typeface="+mn-ea"/>
              </a:rPr>
              <a:t>월 </a:t>
            </a:r>
            <a:r>
              <a:rPr lang="en-US" altLang="ko-KR" sz="1100" dirty="0">
                <a:latin typeface="+mn-ea"/>
                <a:ea typeface="+mn-ea"/>
              </a:rPr>
              <a:t>22</a:t>
            </a:r>
            <a:r>
              <a:rPr lang="ko-KR" altLang="en-US" sz="1100" dirty="0">
                <a:latin typeface="+mn-ea"/>
                <a:ea typeface="+mn-ea"/>
              </a:rPr>
              <a:t>일 이후부터 증가 추세를 보임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939EA6E9-26BB-4FEF-928B-B180486134B6}"/>
              </a:ext>
            </a:extLst>
          </p:cNvPr>
          <p:cNvSpPr>
            <a:spLocks noGrp="1"/>
          </p:cNvSpPr>
          <p:nvPr/>
        </p:nvSpPr>
        <p:spPr>
          <a:xfrm>
            <a:off x="987953" y="4080554"/>
            <a:ext cx="3511160" cy="324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100" dirty="0">
                <a:latin typeface="+mn-ea"/>
                <a:ea typeface="+mn-ea"/>
              </a:rPr>
              <a:t>5</a:t>
            </a:r>
            <a:r>
              <a:rPr lang="ko-KR" altLang="en-US" sz="1100" dirty="0">
                <a:latin typeface="+mn-ea"/>
                <a:ea typeface="+mn-ea"/>
              </a:rPr>
              <a:t>월 </a:t>
            </a:r>
            <a:r>
              <a:rPr lang="en-US" altLang="ko-KR" sz="1100" dirty="0">
                <a:latin typeface="+mn-ea"/>
                <a:ea typeface="+mn-ea"/>
              </a:rPr>
              <a:t>22</a:t>
            </a:r>
            <a:r>
              <a:rPr lang="ko-KR" altLang="en-US" sz="1100" dirty="0">
                <a:latin typeface="+mn-ea"/>
                <a:ea typeface="+mn-ea"/>
              </a:rPr>
              <a:t>일 이후부터 증가 추세를 보임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06BA4FF-9B66-4431-86FE-E2323809D2C4}"/>
              </a:ext>
            </a:extLst>
          </p:cNvPr>
          <p:cNvSpPr>
            <a:spLocks noGrp="1"/>
          </p:cNvSpPr>
          <p:nvPr/>
        </p:nvSpPr>
        <p:spPr>
          <a:xfrm>
            <a:off x="5406887" y="4070322"/>
            <a:ext cx="3511160" cy="324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100" dirty="0">
                <a:latin typeface="+mn-ea"/>
                <a:ea typeface="+mn-ea"/>
              </a:rPr>
              <a:t>5</a:t>
            </a:r>
            <a:r>
              <a:rPr lang="ko-KR" altLang="en-US" sz="1100" dirty="0">
                <a:latin typeface="+mn-ea"/>
                <a:ea typeface="+mn-ea"/>
              </a:rPr>
              <a:t>월 </a:t>
            </a:r>
            <a:r>
              <a:rPr lang="en-US" altLang="ko-KR" sz="1100" dirty="0">
                <a:latin typeface="+mn-ea"/>
                <a:ea typeface="+mn-ea"/>
              </a:rPr>
              <a:t>27</a:t>
            </a:r>
            <a:r>
              <a:rPr lang="ko-KR" altLang="en-US" sz="1100" dirty="0">
                <a:latin typeface="+mn-ea"/>
                <a:ea typeface="+mn-ea"/>
              </a:rPr>
              <a:t>일 이후부터 증가 추세를 보임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2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EF9DD4-DBD2-418E-B0AE-D29F88A0A5BF}"/>
              </a:ext>
            </a:extLst>
          </p:cNvPr>
          <p:cNvSpPr/>
          <p:nvPr/>
        </p:nvSpPr>
        <p:spPr>
          <a:xfrm>
            <a:off x="5035828" y="1245017"/>
            <a:ext cx="4195905" cy="2362888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50C304-5ADC-4783-B571-705DDD411A4A}"/>
              </a:ext>
            </a:extLst>
          </p:cNvPr>
          <p:cNvSpPr/>
          <p:nvPr/>
        </p:nvSpPr>
        <p:spPr>
          <a:xfrm>
            <a:off x="674269" y="1245017"/>
            <a:ext cx="4195905" cy="2362888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05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1DF8B653-6E01-4291-A855-DDBEB52E2A05}"/>
              </a:ext>
            </a:extLst>
          </p:cNvPr>
          <p:cNvSpPr>
            <a:spLocks noGrp="1"/>
          </p:cNvSpPr>
          <p:nvPr/>
        </p:nvSpPr>
        <p:spPr>
          <a:xfrm>
            <a:off x="2985263" y="278599"/>
            <a:ext cx="2421624" cy="32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날짜별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불량 패턴 분석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7A3A12-7705-417D-8A51-8549692ACE8E}"/>
              </a:ext>
            </a:extLst>
          </p:cNvPr>
          <p:cNvSpPr>
            <a:spLocks noGrp="1"/>
          </p:cNvSpPr>
          <p:nvPr/>
        </p:nvSpPr>
        <p:spPr>
          <a:xfrm>
            <a:off x="1787816" y="1276740"/>
            <a:ext cx="2170818" cy="34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형광체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공정 불량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FF2381-99B3-4CAE-B8DB-9325AE22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53" y="1938130"/>
            <a:ext cx="3568515" cy="1537786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A67CD5-6420-4C95-87B4-DCFA2268E93D}"/>
              </a:ext>
            </a:extLst>
          </p:cNvPr>
          <p:cNvGrpSpPr/>
          <p:nvPr/>
        </p:nvGrpSpPr>
        <p:grpSpPr>
          <a:xfrm>
            <a:off x="5406887" y="1456460"/>
            <a:ext cx="3546852" cy="1972540"/>
            <a:chOff x="4512733" y="4285381"/>
            <a:chExt cx="4105380" cy="1699931"/>
          </a:xfrm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5FEF28C9-0F37-47F8-8743-C1CF68856695}"/>
                </a:ext>
              </a:extLst>
            </p:cNvPr>
            <p:cNvSpPr/>
            <p:nvPr/>
          </p:nvSpPr>
          <p:spPr>
            <a:xfrm rot="10800000" flipH="1">
              <a:off x="4512733" y="4285381"/>
              <a:ext cx="4105380" cy="1699929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5721AE9A-1A38-4416-AF9B-BFD6B6E21A2B}"/>
                </a:ext>
              </a:extLst>
            </p:cNvPr>
            <p:cNvSpPr/>
            <p:nvPr/>
          </p:nvSpPr>
          <p:spPr>
            <a:xfrm rot="5400000">
              <a:off x="8317496" y="5684695"/>
              <a:ext cx="308246" cy="292987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AB002EB-BB5A-4FD6-AC04-7AAEB86FA355}"/>
              </a:ext>
            </a:extLst>
          </p:cNvPr>
          <p:cNvSpPr>
            <a:spLocks noGrp="1"/>
          </p:cNvSpPr>
          <p:nvPr/>
        </p:nvSpPr>
        <p:spPr>
          <a:xfrm>
            <a:off x="5406887" y="1613181"/>
            <a:ext cx="3511160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전체적으로 </a:t>
            </a: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월 말부터 </a:t>
            </a:r>
            <a:endParaRPr lang="en-US" altLang="ko-KR" sz="1400" dirty="0">
              <a:latin typeface="+mn-ea"/>
              <a:ea typeface="+mn-ea"/>
            </a:endParaRPr>
          </a:p>
          <a:p>
            <a:pPr algn="just"/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ko-KR" altLang="en-US" sz="1400" dirty="0">
                <a:latin typeface="+mn-ea"/>
                <a:ea typeface="+mn-ea"/>
              </a:rPr>
              <a:t>불량률 증가한 추세를 보임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9AEFBE92-2232-4A7F-A48D-2D205A747758}"/>
              </a:ext>
            </a:extLst>
          </p:cNvPr>
          <p:cNvSpPr>
            <a:spLocks noGrp="1"/>
          </p:cNvSpPr>
          <p:nvPr/>
        </p:nvSpPr>
        <p:spPr>
          <a:xfrm>
            <a:off x="987953" y="1613182"/>
            <a:ext cx="3511160" cy="324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월 </a:t>
            </a:r>
            <a:r>
              <a:rPr lang="en-US" altLang="ko-KR" sz="1400" dirty="0">
                <a:latin typeface="+mn-ea"/>
                <a:ea typeface="+mn-ea"/>
              </a:rPr>
              <a:t>25</a:t>
            </a:r>
            <a:r>
              <a:rPr lang="ko-KR" altLang="en-US" sz="1400" dirty="0">
                <a:latin typeface="+mn-ea"/>
                <a:ea typeface="+mn-ea"/>
              </a:rPr>
              <a:t>일 이후부터 불량률 증가한 추세를 보임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0A2E1A-9CF7-4216-A8A5-635BFCD50647}"/>
              </a:ext>
            </a:extLst>
          </p:cNvPr>
          <p:cNvSpPr/>
          <p:nvPr/>
        </p:nvSpPr>
        <p:spPr>
          <a:xfrm>
            <a:off x="674260" y="3666807"/>
            <a:ext cx="8557473" cy="2541793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E5B937EF-D406-4ED5-9391-2866ECA4E78E}"/>
              </a:ext>
            </a:extLst>
          </p:cNvPr>
          <p:cNvSpPr>
            <a:spLocks noGrp="1"/>
          </p:cNvSpPr>
          <p:nvPr/>
        </p:nvSpPr>
        <p:spPr>
          <a:xfrm>
            <a:off x="1229683" y="4120947"/>
            <a:ext cx="7367372" cy="1460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LOT 180 /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월 말 이후부터 불량률이 증가한 이유가 무엇인지는 찾지 못하였음</a:t>
            </a:r>
            <a:r>
              <a:rPr lang="en-US" altLang="ko-KR" sz="1400" dirty="0"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52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262</Words>
  <Application>Microsoft Office PowerPoint</Application>
  <PresentationFormat>A4 용지(210x297mm)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나눔스퀘어OTF_ac</vt:lpstr>
      <vt:lpstr>나눔스퀘어OTF_ac Bold</vt:lpstr>
      <vt:lpstr>나눔스퀘어OTF_ac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장 혜림</cp:lastModifiedBy>
  <cp:revision>61</cp:revision>
  <dcterms:created xsi:type="dcterms:W3CDTF">2020-02-19T13:37:33Z</dcterms:created>
  <dcterms:modified xsi:type="dcterms:W3CDTF">2020-04-27T12:36:13Z</dcterms:modified>
</cp:coreProperties>
</file>