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7" r:id="rId2"/>
    <p:sldId id="295" r:id="rId3"/>
    <p:sldId id="29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00206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7FAC-D0B0-4C5C-B606-D03360F55BD6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파라미터 최적 조건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3057165" y="1998417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&lt;AG_RTD_TEMP_GLASS_OUT </a:t>
            </a:r>
            <a:r>
              <a:rPr lang="ko-KR" altLang="en-US" sz="1400" b="1" dirty="0"/>
              <a:t>온도 구분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69409E-3C11-4E86-883D-C45292B5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1" y="-121888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_x632133496">
            <a:extLst>
              <a:ext uri="{FF2B5EF4-FFF2-40B4-BE49-F238E27FC236}">
                <a16:creationId xmlns:a16="http://schemas.microsoft.com/office/drawing/2014/main" id="{673BFF7F-959A-424B-8B99-84349FC54EBB}"/>
              </a:ext>
            </a:extLst>
          </p:cNvPr>
          <p:cNvGrpSpPr>
            <a:grpSpLocks/>
          </p:cNvGrpSpPr>
          <p:nvPr/>
        </p:nvGrpSpPr>
        <p:grpSpPr bwMode="auto">
          <a:xfrm>
            <a:off x="5104566" y="2547700"/>
            <a:ext cx="3778424" cy="2450754"/>
            <a:chOff x="0" y="0"/>
            <a:chExt cx="29750" cy="19300"/>
          </a:xfrm>
        </p:grpSpPr>
        <p:pic>
          <p:nvPicPr>
            <p:cNvPr id="1029" name="_x632134144">
              <a:extLst>
                <a:ext uri="{FF2B5EF4-FFF2-40B4-BE49-F238E27FC236}">
                  <a16:creationId xmlns:a16="http://schemas.microsoft.com/office/drawing/2014/main" id="{1BE81138-34F4-44A1-BED6-04BB7F7A4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750" cy="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_x632135800">
              <a:extLst>
                <a:ext uri="{FF2B5EF4-FFF2-40B4-BE49-F238E27FC236}">
                  <a16:creationId xmlns:a16="http://schemas.microsoft.com/office/drawing/2014/main" id="{8189D65A-1D06-41C7-8C45-B8767A6FD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8" y="605"/>
              <a:ext cx="9000" cy="16234"/>
            </a:xfrm>
            <a:prstGeom prst="rect">
              <a:avLst/>
            </a:prstGeom>
            <a:noFill/>
            <a:ln w="28575">
              <a:solidFill>
                <a:srgbClr val="ED7D3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ABF0CC-7EEB-4925-9EA2-DF0998CB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1" y="-76168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07989B4-FF09-42F1-9992-7B9B8D2A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632142568">
            <a:extLst>
              <a:ext uri="{FF2B5EF4-FFF2-40B4-BE49-F238E27FC236}">
                <a16:creationId xmlns:a16="http://schemas.microsoft.com/office/drawing/2014/main" id="{95869264-9A3A-48FF-8957-133258C6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77" y="2831135"/>
            <a:ext cx="3463271" cy="91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이상부터 불량률 증가함 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온도 구분 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고온일 때의 불량률 개선 필요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584E232-C1AF-4211-83DD-8BA20D966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22465"/>
              </p:ext>
            </p:extLst>
          </p:nvPr>
        </p:nvGraphicFramePr>
        <p:xfrm>
          <a:off x="1330382" y="3741337"/>
          <a:ext cx="3453566" cy="125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3">
                  <a:extLst>
                    <a:ext uri="{9D8B030D-6E8A-4147-A177-3AD203B41FA5}">
                      <a16:colId xmlns:a16="http://schemas.microsoft.com/office/drawing/2014/main" val="2331480832"/>
                    </a:ext>
                  </a:extLst>
                </a:gridCol>
                <a:gridCol w="1726783">
                  <a:extLst>
                    <a:ext uri="{9D8B030D-6E8A-4147-A177-3AD203B41FA5}">
                      <a16:colId xmlns:a16="http://schemas.microsoft.com/office/drawing/2014/main" val="4095321520"/>
                    </a:ext>
                  </a:extLst>
                </a:gridCol>
              </a:tblGrid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이상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4474216"/>
                  </a:ext>
                </a:extLst>
              </a:tr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미만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4321452"/>
                  </a:ext>
                </a:extLst>
              </a:tr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368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2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파라미터 최적 조건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3057165" y="1998417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&lt;BUS_DEVELOP_TEMP_TANK2 </a:t>
            </a:r>
            <a:r>
              <a:rPr lang="ko-KR" altLang="en-US" sz="1400" b="1" dirty="0"/>
              <a:t>최적 조건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C12F52A1-A9D5-4CB9-96D5-D02B5D22B051}"/>
              </a:ext>
            </a:extLst>
          </p:cNvPr>
          <p:cNvSpPr>
            <a:spLocks noGrp="1"/>
          </p:cNvSpPr>
          <p:nvPr/>
        </p:nvSpPr>
        <p:spPr>
          <a:xfrm>
            <a:off x="1330381" y="2547700"/>
            <a:ext cx="3471053" cy="119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31</a:t>
            </a:r>
            <a:r>
              <a:rPr lang="ko-KR" altLang="en-US" sz="1400" dirty="0">
                <a:latin typeface="+mn-ea"/>
                <a:ea typeface="+mn-ea"/>
              </a:rPr>
              <a:t>도 이상부터 불량률 증가</a:t>
            </a:r>
            <a:endParaRPr lang="en-US" altLang="ko-KR" sz="14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-&gt; 31</a:t>
            </a:r>
            <a:r>
              <a:rPr lang="ko-KR" altLang="en-US" sz="1400" dirty="0">
                <a:latin typeface="+mn-ea"/>
                <a:ea typeface="+mn-ea"/>
              </a:rPr>
              <a:t>도 미만일 때가 가장 안정적 </a:t>
            </a:r>
            <a:endParaRPr lang="en-US" altLang="ko-KR" sz="1400" dirty="0"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5D9BA1-BBF1-4489-85FB-826444CA5216}"/>
              </a:ext>
            </a:extLst>
          </p:cNvPr>
          <p:cNvGrpSpPr/>
          <p:nvPr/>
        </p:nvGrpSpPr>
        <p:grpSpPr>
          <a:xfrm>
            <a:off x="5104566" y="2547701"/>
            <a:ext cx="3778424" cy="2450754"/>
            <a:chOff x="927104" y="3204538"/>
            <a:chExt cx="4160731" cy="268629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6BB6E55-3392-4E8A-8725-5B1302CB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104" y="3204538"/>
              <a:ext cx="4160731" cy="2686297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1E9098-B3E4-436E-B0B1-C81F7D5EACFC}"/>
                </a:ext>
              </a:extLst>
            </p:cNvPr>
            <p:cNvSpPr/>
            <p:nvPr/>
          </p:nvSpPr>
          <p:spPr>
            <a:xfrm>
              <a:off x="3140765" y="3260273"/>
              <a:ext cx="1802296" cy="235975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2" name="표 21">
            <a:extLst>
              <a:ext uri="{FF2B5EF4-FFF2-40B4-BE49-F238E27FC236}">
                <a16:creationId xmlns:a16="http://schemas.microsoft.com/office/drawing/2014/main" id="{46ED00EE-EB60-4F71-B2A3-36401C01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16652"/>
              </p:ext>
            </p:extLst>
          </p:nvPr>
        </p:nvGraphicFramePr>
        <p:xfrm>
          <a:off x="1330382" y="3741337"/>
          <a:ext cx="3453566" cy="125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3">
                  <a:extLst>
                    <a:ext uri="{9D8B030D-6E8A-4147-A177-3AD203B41FA5}">
                      <a16:colId xmlns:a16="http://schemas.microsoft.com/office/drawing/2014/main" val="2331480832"/>
                    </a:ext>
                  </a:extLst>
                </a:gridCol>
                <a:gridCol w="1726783">
                  <a:extLst>
                    <a:ext uri="{9D8B030D-6E8A-4147-A177-3AD203B41FA5}">
                      <a16:colId xmlns:a16="http://schemas.microsoft.com/office/drawing/2014/main" val="4095321520"/>
                    </a:ext>
                  </a:extLst>
                </a:gridCol>
              </a:tblGrid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미만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4474216"/>
                  </a:ext>
                </a:extLst>
              </a:tr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미만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4321452"/>
                  </a:ext>
                </a:extLst>
              </a:tr>
              <a:tr h="419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이상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368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파라미터 최적 조건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1759226" y="1272858"/>
            <a:ext cx="6683445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&lt;AG_RTD_TEMP_GLASS_OUT </a:t>
            </a:r>
            <a:r>
              <a:rPr lang="ko-KR" altLang="en-US" sz="1400" b="1" dirty="0"/>
              <a:t>온도 구분에 따른 </a:t>
            </a:r>
            <a:r>
              <a:rPr lang="en-US" altLang="ko-KR" sz="1400" b="1" dirty="0"/>
              <a:t>BUS_DEVELOP_TEMP_TANK2 </a:t>
            </a:r>
            <a:r>
              <a:rPr lang="ko-KR" altLang="en-US" sz="1400" b="1" dirty="0"/>
              <a:t>조건 제약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graphicFrame>
        <p:nvGraphicFramePr>
          <p:cNvPr id="20" name="표 21">
            <a:extLst>
              <a:ext uri="{FF2B5EF4-FFF2-40B4-BE49-F238E27FC236}">
                <a16:creationId xmlns:a16="http://schemas.microsoft.com/office/drawing/2014/main" id="{D2FF4C1B-EB53-4437-870F-83266D820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62994"/>
              </p:ext>
            </p:extLst>
          </p:nvPr>
        </p:nvGraphicFramePr>
        <p:xfrm>
          <a:off x="1498422" y="3255788"/>
          <a:ext cx="6909154" cy="2449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22">
                  <a:extLst>
                    <a:ext uri="{9D8B030D-6E8A-4147-A177-3AD203B41FA5}">
                      <a16:colId xmlns:a16="http://schemas.microsoft.com/office/drawing/2014/main" val="2331480832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2670702088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4232075458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1166478334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2548923327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1375950186"/>
                    </a:ext>
                  </a:extLst>
                </a:gridCol>
                <a:gridCol w="987022">
                  <a:extLst>
                    <a:ext uri="{9D8B030D-6E8A-4147-A177-3AD203B41FA5}">
                      <a16:colId xmlns:a16="http://schemas.microsoft.com/office/drawing/2014/main" val="4095321520"/>
                    </a:ext>
                  </a:extLst>
                </a:gridCol>
              </a:tblGrid>
              <a:tr h="272141">
                <a:tc grid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AG_RTD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불량률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BUS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불량률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조건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불량률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474216"/>
                  </a:ext>
                </a:extLst>
              </a:tr>
              <a:tr h="272141">
                <a:tc rowSpan="4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고온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29.4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28.7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미만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17.9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36482"/>
                  </a:ext>
                </a:extLst>
              </a:tr>
              <a:tr h="27214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31.4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미만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22.6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92045"/>
                  </a:ext>
                </a:extLst>
              </a:tr>
              <a:tr h="27214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30.1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미만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20.7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321452"/>
                  </a:ext>
                </a:extLst>
              </a:tr>
              <a:tr h="27214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31.4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미만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24.7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684158"/>
                  </a:ext>
                </a:extLst>
              </a:tr>
              <a:tr h="272141">
                <a:tc rowSpan="4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고온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27.7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28.7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미만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302791"/>
                  </a:ext>
                </a:extLst>
              </a:tr>
              <a:tr h="27214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31.4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미만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26.3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749627"/>
                  </a:ext>
                </a:extLst>
              </a:tr>
              <a:tr h="27214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24.4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미만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471961"/>
                  </a:ext>
                </a:extLst>
              </a:tr>
              <a:tr h="272141"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31.4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미만</a:t>
                      </a:r>
                      <a:endParaRPr lang="ko-KR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19.4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859878"/>
                  </a:ext>
                </a:extLst>
              </a:tr>
            </a:tbl>
          </a:graphicData>
        </a:graphic>
      </p:graphicFrame>
      <p:sp>
        <p:nvSpPr>
          <p:cNvPr id="22" name="제목 1">
            <a:extLst>
              <a:ext uri="{FF2B5EF4-FFF2-40B4-BE49-F238E27FC236}">
                <a16:creationId xmlns:a16="http://schemas.microsoft.com/office/drawing/2014/main" id="{47A77339-765E-4D94-ADB6-ECA08604AE95}"/>
              </a:ext>
            </a:extLst>
          </p:cNvPr>
          <p:cNvSpPr>
            <a:spLocks noGrp="1"/>
          </p:cNvSpPr>
          <p:nvPr/>
        </p:nvSpPr>
        <p:spPr>
          <a:xfrm>
            <a:off x="1498421" y="1822141"/>
            <a:ext cx="6944249" cy="119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문제 </a:t>
            </a:r>
            <a:r>
              <a:rPr lang="en-US" altLang="ko-KR" sz="1400" dirty="0">
                <a:latin typeface="+mn-ea"/>
                <a:ea typeface="+mn-ea"/>
              </a:rPr>
              <a:t>: AG_RTD_TEMP_GLASS_OUT</a:t>
            </a:r>
            <a:r>
              <a:rPr lang="ko-KR" altLang="en-US" sz="1400" dirty="0">
                <a:latin typeface="+mn-ea"/>
                <a:ea typeface="+mn-ea"/>
              </a:rPr>
              <a:t>이 </a:t>
            </a:r>
            <a:r>
              <a:rPr lang="en-US" altLang="ko-KR" sz="1400" dirty="0">
                <a:latin typeface="+mn-ea"/>
                <a:ea typeface="+mn-ea"/>
              </a:rPr>
              <a:t>46</a:t>
            </a:r>
            <a:r>
              <a:rPr lang="ko-KR" altLang="en-US" sz="1400" dirty="0">
                <a:latin typeface="+mn-ea"/>
                <a:ea typeface="+mn-ea"/>
              </a:rPr>
              <a:t>도 이상인 고온일 경우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불량률이 높음</a:t>
            </a:r>
            <a:endParaRPr lang="en-US" altLang="ko-KR" sz="14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해결방안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고온의 경우</a:t>
            </a:r>
            <a:r>
              <a:rPr lang="en-US" altLang="ko-KR" sz="1400" dirty="0">
                <a:latin typeface="+mn-ea"/>
                <a:ea typeface="+mn-ea"/>
              </a:rPr>
              <a:t>, BUS </a:t>
            </a:r>
            <a:r>
              <a:rPr lang="ko-KR" altLang="en-US" sz="1400" dirty="0">
                <a:latin typeface="+mn-ea"/>
                <a:ea typeface="+mn-ea"/>
              </a:rPr>
              <a:t>현상 </a:t>
            </a:r>
            <a:r>
              <a:rPr lang="en-US" altLang="ko-KR" sz="1400" dirty="0">
                <a:latin typeface="+mn-ea"/>
                <a:ea typeface="+mn-ea"/>
              </a:rPr>
              <a:t>TANK </a:t>
            </a:r>
            <a:r>
              <a:rPr lang="ko-KR" altLang="en-US" sz="1400" dirty="0">
                <a:latin typeface="+mn-ea"/>
                <a:ea typeface="+mn-ea"/>
              </a:rPr>
              <a:t>온도를 조절하여 불량률 개선</a:t>
            </a:r>
            <a:endParaRPr lang="en-US" altLang="ko-KR" sz="140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결과 </a:t>
            </a:r>
            <a:r>
              <a:rPr lang="en-US" altLang="ko-KR" sz="1400" dirty="0">
                <a:latin typeface="+mn-ea"/>
                <a:ea typeface="+mn-ea"/>
              </a:rPr>
              <a:t>: BUS</a:t>
            </a:r>
            <a:r>
              <a:rPr lang="ko-KR" altLang="en-US" sz="1400" dirty="0">
                <a:latin typeface="+mn-ea"/>
                <a:ea typeface="+mn-ea"/>
              </a:rPr>
              <a:t> 현상 </a:t>
            </a:r>
            <a:r>
              <a:rPr lang="en-US" altLang="ko-KR" sz="1400" dirty="0">
                <a:latin typeface="+mn-ea"/>
                <a:ea typeface="+mn-ea"/>
              </a:rPr>
              <a:t>TANK </a:t>
            </a:r>
            <a:r>
              <a:rPr lang="ko-KR" altLang="en-US" sz="1400" dirty="0">
                <a:latin typeface="+mn-ea"/>
                <a:ea typeface="+mn-ea"/>
              </a:rPr>
              <a:t>온도가 </a:t>
            </a:r>
            <a:r>
              <a:rPr lang="en-US" altLang="ko-KR" sz="1400" dirty="0">
                <a:latin typeface="+mn-ea"/>
                <a:ea typeface="+mn-ea"/>
              </a:rPr>
              <a:t>31</a:t>
            </a:r>
            <a:r>
              <a:rPr lang="ko-KR" altLang="en-US" sz="1400" dirty="0">
                <a:latin typeface="+mn-ea"/>
                <a:ea typeface="+mn-ea"/>
              </a:rPr>
              <a:t>도 미만일 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약 </a:t>
            </a:r>
            <a:r>
              <a:rPr lang="en-US" altLang="ko-KR" sz="1400" dirty="0">
                <a:latin typeface="+mn-ea"/>
                <a:ea typeface="+mn-ea"/>
              </a:rPr>
              <a:t>10%</a:t>
            </a:r>
            <a:r>
              <a:rPr lang="ko-KR" altLang="en-US" sz="1400" dirty="0">
                <a:latin typeface="+mn-ea"/>
                <a:ea typeface="+mn-ea"/>
              </a:rPr>
              <a:t> 불량률 개선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219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233</Words>
  <Application>Microsoft Office PowerPoint</Application>
  <PresentationFormat>A4 용지(210x297mm)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나눔스퀘어OTF_ac Bold</vt:lpstr>
      <vt:lpstr>나눔스퀘어OTF_ac ExtraBold</vt:lpstr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장 혜림</cp:lastModifiedBy>
  <cp:revision>93</cp:revision>
  <dcterms:created xsi:type="dcterms:W3CDTF">2020-02-19T13:37:33Z</dcterms:created>
  <dcterms:modified xsi:type="dcterms:W3CDTF">2020-04-28T11:37:52Z</dcterms:modified>
</cp:coreProperties>
</file>