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325" r:id="rId2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Calibri Light" panose="020F0302020204030204" pitchFamily="34" charset="0"/>
      <p:regular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Arial Black" panose="020B0A04020102020204" pitchFamily="34" charset="0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933" userDrawn="1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14C"/>
    <a:srgbClr val="002060"/>
    <a:srgbClr val="4C5E78"/>
    <a:srgbClr val="1B212B"/>
    <a:srgbClr val="E3E3E3"/>
    <a:srgbClr val="1F4F7B"/>
    <a:srgbClr val="D2D2D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4" autoAdjust="0"/>
    <p:restoredTop sz="95488" autoAdjust="0"/>
  </p:normalViewPr>
  <p:slideViewPr>
    <p:cSldViewPr snapToGrid="0">
      <p:cViewPr varScale="1">
        <p:scale>
          <a:sx n="87" d="100"/>
          <a:sy n="87" d="100"/>
        </p:scale>
        <p:origin x="1474" y="77"/>
      </p:cViewPr>
      <p:guideLst>
        <p:guide orient="horz" pos="193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43447-E39D-4DD5-958D-B923A3188061}" type="datetimeFigureOut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2BEFA-21B3-4CC9-B96F-B65D60000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5C92-4E68-41CB-87F9-A730F8CC15D1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7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B849E-AA98-48B9-9CE6-D7176260A261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ED13-A260-4499-BF83-377BE72235C7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9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9302-2D61-4076-B78C-980A1AA48935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1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162E-6284-4C9F-AA12-1A73E2492EC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64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220A-AF3B-4A73-95A8-0AA34839F4DD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14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59AE-E65A-40BF-BE0D-6FAFB1CF7535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5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6228-04A1-4884-B1CF-3A6D8C918D96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1828-A350-43C8-BEBF-FEEFD2C76B83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BB404-E2F2-47D1-B3C3-B6E5ABDF9168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9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3C5D-7AF7-44C9-94AE-4476788D7FEE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A5811-318D-4B25-8BDD-F3F6D9197525}" type="datetime1">
              <a:rPr lang="ko-KR" altLang="en-US" smtClean="0"/>
              <a:t>2020-04-30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57DA9-D061-434C-A620-33FE0A54C4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146B2A-4544-4BF9-AA04-5642C49C92CE}"/>
              </a:ext>
            </a:extLst>
          </p:cNvPr>
          <p:cNvSpPr/>
          <p:nvPr/>
        </p:nvSpPr>
        <p:spPr>
          <a:xfrm>
            <a:off x="389789" y="1600212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9B8109-98C8-45ED-98AE-19144C2509CC}"/>
              </a:ext>
            </a:extLst>
          </p:cNvPr>
          <p:cNvGrpSpPr/>
          <p:nvPr/>
        </p:nvGrpSpPr>
        <p:grpSpPr>
          <a:xfrm>
            <a:off x="0" y="-558195"/>
            <a:ext cx="1354649" cy="1416192"/>
            <a:chOff x="1090298" y="2985327"/>
            <a:chExt cx="1636294" cy="1748589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4429016-CDC7-49C1-A367-298631C2D99E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5B5533A-04FC-4281-958F-2EA4DD23FFD0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C3FFEF-B461-4F71-BB53-7DFD2D17D947}"/>
                </a:ext>
              </a:extLst>
            </p:cNvPr>
            <p:cNvSpPr txBox="1"/>
            <p:nvPr/>
          </p:nvSpPr>
          <p:spPr>
            <a:xfrm>
              <a:off x="1409017" y="3645920"/>
              <a:ext cx="1276540" cy="1026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dirty="0">
                  <a:solidFill>
                    <a:schemeClr val="bg1">
                      <a:lumMod val="95000"/>
                    </a:schemeClr>
                  </a:solidFill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03</a:t>
              </a:r>
              <a:endParaRPr lang="ko-KR" altLang="en-US" sz="4800" dirty="0">
                <a:solidFill>
                  <a:schemeClr val="bg1">
                    <a:lumMod val="95000"/>
                  </a:schemeClr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D48BC80-712C-4C12-B335-6F8B2726469D}"/>
              </a:ext>
            </a:extLst>
          </p:cNvPr>
          <p:cNvSpPr txBox="1"/>
          <p:nvPr/>
        </p:nvSpPr>
        <p:spPr>
          <a:xfrm>
            <a:off x="1584126" y="158461"/>
            <a:ext cx="646521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분석 결과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640E67-CA10-41DA-85AA-B6616694AAFD}"/>
              </a:ext>
            </a:extLst>
          </p:cNvPr>
          <p:cNvGrpSpPr/>
          <p:nvPr/>
        </p:nvGrpSpPr>
        <p:grpSpPr>
          <a:xfrm>
            <a:off x="8442672" y="30751"/>
            <a:ext cx="1477269" cy="307777"/>
            <a:chOff x="8485802" y="4873"/>
            <a:chExt cx="1477269" cy="307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5118D0-C239-4E43-B03A-6CB31B1CBB13}"/>
                </a:ext>
              </a:extLst>
            </p:cNvPr>
            <p:cNvSpPr txBox="1"/>
            <p:nvPr/>
          </p:nvSpPr>
          <p:spPr>
            <a:xfrm>
              <a:off x="8675539" y="4873"/>
              <a:ext cx="12875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(</a:t>
              </a:r>
              <a:r>
                <a:rPr lang="ko-KR" altLang="en-US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주</a:t>
              </a:r>
              <a:r>
                <a:rPr lang="en-US" altLang="ko-KR" sz="1400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rPr>
                <a:t>) PDP-One</a:t>
              </a:r>
              <a:endParaRPr lang="ko-KR" altLang="en-US" sz="1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7D2D921-73AC-45EA-96B4-1D1E8B7592EE}"/>
                </a:ext>
              </a:extLst>
            </p:cNvPr>
            <p:cNvGrpSpPr/>
            <p:nvPr/>
          </p:nvGrpSpPr>
          <p:grpSpPr>
            <a:xfrm>
              <a:off x="8485802" y="79737"/>
              <a:ext cx="252766" cy="154383"/>
              <a:chOff x="5943600" y="517585"/>
              <a:chExt cx="364310" cy="222511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AA0E04B-2226-4D80-B9C2-4ED06D49FF98}"/>
                  </a:ext>
                </a:extLst>
              </p:cNvPr>
              <p:cNvSpPr/>
              <p:nvPr/>
            </p:nvSpPr>
            <p:spPr>
              <a:xfrm>
                <a:off x="5943600" y="517585"/>
                <a:ext cx="222511" cy="222511"/>
              </a:xfrm>
              <a:prstGeom prst="ellipse">
                <a:avLst/>
              </a:prstGeom>
              <a:solidFill>
                <a:srgbClr val="00206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08712B1-066C-4C83-A615-EC0B654B7B06}"/>
                  </a:ext>
                </a:extLst>
              </p:cNvPr>
              <p:cNvSpPr/>
              <p:nvPr/>
            </p:nvSpPr>
            <p:spPr>
              <a:xfrm>
                <a:off x="6085399" y="517585"/>
                <a:ext cx="222511" cy="222511"/>
              </a:xfrm>
              <a:prstGeom prst="ellipse">
                <a:avLst/>
              </a:prstGeom>
              <a:solidFill>
                <a:srgbClr val="7030A0">
                  <a:alpha val="4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1D489D1-951A-4C0F-8838-F6BD652E964D}"/>
              </a:ext>
            </a:extLst>
          </p:cNvPr>
          <p:cNvSpPr txBox="1"/>
          <p:nvPr/>
        </p:nvSpPr>
        <p:spPr>
          <a:xfrm>
            <a:off x="2819792" y="21628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설비와 작업 시간의 차이에 의한 불량 발생 분석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11B92-A8AD-48A5-A936-8434BB7F08F3}"/>
              </a:ext>
            </a:extLst>
          </p:cNvPr>
          <p:cNvSpPr txBox="1"/>
          <p:nvPr/>
        </p:nvSpPr>
        <p:spPr>
          <a:xfrm>
            <a:off x="4664581" y="304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2E3E4F-E52F-4D87-84D4-1E7728E0229C}"/>
              </a:ext>
            </a:extLst>
          </p:cNvPr>
          <p:cNvSpPr/>
          <p:nvPr/>
        </p:nvSpPr>
        <p:spPr>
          <a:xfrm>
            <a:off x="5080641" y="1629629"/>
            <a:ext cx="4459248" cy="4879001"/>
          </a:xfrm>
          <a:prstGeom prst="rect">
            <a:avLst/>
          </a:prstGeom>
          <a:solidFill>
            <a:schemeClr val="bg1">
              <a:lumMod val="6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794EF7-BE01-4116-91E8-8A01FDCDAE80}"/>
              </a:ext>
            </a:extLst>
          </p:cNvPr>
          <p:cNvSpPr/>
          <p:nvPr/>
        </p:nvSpPr>
        <p:spPr>
          <a:xfrm rot="10800000" flipH="1">
            <a:off x="5144167" y="4180239"/>
            <a:ext cx="4309535" cy="2247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D0AB8C-814A-4A23-B2E2-13681EAAB4B2}"/>
              </a:ext>
            </a:extLst>
          </p:cNvPr>
          <p:cNvSpPr/>
          <p:nvPr/>
        </p:nvSpPr>
        <p:spPr>
          <a:xfrm rot="10800000" flipH="1">
            <a:off x="5145542" y="1670287"/>
            <a:ext cx="4309534" cy="2420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42A574-E0D8-4A62-9D2C-15C79820C619}"/>
              </a:ext>
            </a:extLst>
          </p:cNvPr>
          <p:cNvSpPr/>
          <p:nvPr/>
        </p:nvSpPr>
        <p:spPr>
          <a:xfrm rot="10800000" flipH="1">
            <a:off x="459312" y="4180239"/>
            <a:ext cx="4309535" cy="2247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516363-E863-44E3-B471-682668D82425}"/>
              </a:ext>
            </a:extLst>
          </p:cNvPr>
          <p:cNvSpPr/>
          <p:nvPr/>
        </p:nvSpPr>
        <p:spPr>
          <a:xfrm rot="10800000" flipH="1">
            <a:off x="464070" y="1670287"/>
            <a:ext cx="4309534" cy="24201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82CA5AC-64E7-428F-B999-6A0FE06F6F77}"/>
              </a:ext>
            </a:extLst>
          </p:cNvPr>
          <p:cNvSpPr/>
          <p:nvPr/>
        </p:nvSpPr>
        <p:spPr>
          <a:xfrm>
            <a:off x="391761" y="1205929"/>
            <a:ext cx="3627346" cy="39173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공정 설비 차이에 의한 불량 발생 분석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1A13A7-831F-4DCC-8C26-931097B2F285}"/>
              </a:ext>
            </a:extLst>
          </p:cNvPr>
          <p:cNvSpPr txBox="1"/>
          <p:nvPr/>
        </p:nvSpPr>
        <p:spPr>
          <a:xfrm>
            <a:off x="383360" y="1699802"/>
            <a:ext cx="5018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 </a:t>
            </a:r>
            <a:r>
              <a:rPr lang="ko-KR" altLang="en-US" sz="140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카이제곱</a:t>
            </a:r>
            <a:r>
              <a:rPr lang="ko-KR" altLang="en-US" sz="14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4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독립성 검정을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통한 </a:t>
            </a:r>
            <a:r>
              <a:rPr lang="ko-KR" altLang="en-US" sz="14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설비와 </a:t>
            </a:r>
            <a:r>
              <a:rPr lang="ko-KR" altLang="en-US" sz="14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합</a:t>
            </a:r>
            <a:r>
              <a:rPr lang="en-US" altLang="ko-KR" sz="14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</a:t>
            </a:r>
            <a:r>
              <a:rPr lang="ko-KR" altLang="en-US" sz="14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불간의 관계 분석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59E6F-59D2-4DEC-B272-D9ADAD072B78}"/>
              </a:ext>
            </a:extLst>
          </p:cNvPr>
          <p:cNvSpPr txBox="1"/>
          <p:nvPr/>
        </p:nvSpPr>
        <p:spPr>
          <a:xfrm>
            <a:off x="415989" y="4223370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</a:t>
            </a:r>
            <a:r>
              <a:rPr lang="en-US" altLang="ko-KR" sz="14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. </a:t>
            </a:r>
            <a:r>
              <a:rPr lang="ko-KR" altLang="en-US" sz="14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분산분석을 </a:t>
            </a:r>
            <a:r>
              <a:rPr lang="ko-KR" altLang="en-US" sz="14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통한 </a:t>
            </a:r>
            <a:r>
              <a:rPr lang="ko-KR" altLang="en-US" sz="14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주요 설비별 불량률 차이의 유의성 검정</a:t>
            </a:r>
            <a:endParaRPr lang="ko-KR" altLang="en-US" sz="1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9317E5F2-0DB4-4E11-B080-ABE6395B8863}"/>
              </a:ext>
            </a:extLst>
          </p:cNvPr>
          <p:cNvSpPr>
            <a:spLocks noGrp="1"/>
          </p:cNvSpPr>
          <p:nvPr/>
        </p:nvSpPr>
        <p:spPr>
          <a:xfrm>
            <a:off x="527105" y="4476795"/>
            <a:ext cx="4309536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E0CFC-284B-4B4C-A51B-20F204C741BB}"/>
              </a:ext>
            </a:extLst>
          </p:cNvPr>
          <p:cNvSpPr txBox="1"/>
          <p:nvPr/>
        </p:nvSpPr>
        <p:spPr>
          <a:xfrm>
            <a:off x="5158597" y="1699802"/>
            <a:ext cx="4357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로지스틱 회귀분석을 통한 주요 설비 탐색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CD70BB-7DD5-440A-8966-8C4EE498F2C5}"/>
              </a:ext>
            </a:extLst>
          </p:cNvPr>
          <p:cNvSpPr txBox="1"/>
          <p:nvPr/>
        </p:nvSpPr>
        <p:spPr>
          <a:xfrm>
            <a:off x="5164298" y="4206118"/>
            <a:ext cx="435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의사결정나무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랜덤 포레스트</a:t>
            </a:r>
            <a:r>
              <a:rPr lang="en-US" altLang="ko-KR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,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그래디언트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1400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부스팅을</a:t>
            </a:r>
            <a:r>
              <a:rPr lang="ko-KR" altLang="en-US" sz="1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통한 주요 설비 탐색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EC295-44DC-46CE-B12E-3DF0258E42F5}"/>
              </a:ext>
            </a:extLst>
          </p:cNvPr>
          <p:cNvSpPr txBox="1"/>
          <p:nvPr/>
        </p:nvSpPr>
        <p:spPr>
          <a:xfrm>
            <a:off x="9561347" y="6488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9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graphicFrame>
        <p:nvGraphicFramePr>
          <p:cNvPr id="32" name="표 7">
            <a:extLst>
              <a:ext uri="{FF2B5EF4-FFF2-40B4-BE49-F238E27FC236}">
                <a16:creationId xmlns:a16="http://schemas.microsoft.com/office/drawing/2014/main" id="{668671F2-DE10-4F18-9949-27510DC66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92284"/>
              </p:ext>
            </p:extLst>
          </p:nvPr>
        </p:nvGraphicFramePr>
        <p:xfrm>
          <a:off x="602802" y="2084660"/>
          <a:ext cx="2216990" cy="1571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495">
                  <a:extLst>
                    <a:ext uri="{9D8B030D-6E8A-4147-A177-3AD203B41FA5}">
                      <a16:colId xmlns:a16="http://schemas.microsoft.com/office/drawing/2014/main" val="1219523437"/>
                    </a:ext>
                  </a:extLst>
                </a:gridCol>
                <a:gridCol w="1108495">
                  <a:extLst>
                    <a:ext uri="{9D8B030D-6E8A-4147-A177-3AD203B41FA5}">
                      <a16:colId xmlns:a16="http://schemas.microsoft.com/office/drawing/2014/main" val="1859486436"/>
                    </a:ext>
                  </a:extLst>
                </a:gridCol>
              </a:tblGrid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P-value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28104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 RTD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98640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BUS </a:t>
                      </a:r>
                      <a:r>
                        <a:rPr lang="ko-KR" altLang="en-US" sz="1100" dirty="0"/>
                        <a:t>현상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02571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52402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</a:t>
                      </a:r>
                      <a:r>
                        <a:rPr lang="en-US" altLang="ko-KR" sz="1100" dirty="0"/>
                        <a:t>G </a:t>
                      </a:r>
                      <a:r>
                        <a:rPr lang="ko-KR" altLang="en-US" sz="1100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23469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0.07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07424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55F2318F-F0F0-4712-B4FF-063FF3D397CA}"/>
              </a:ext>
            </a:extLst>
          </p:cNvPr>
          <p:cNvSpPr>
            <a:spLocks noGrp="1"/>
          </p:cNvSpPr>
          <p:nvPr/>
        </p:nvSpPr>
        <p:spPr>
          <a:xfrm>
            <a:off x="2824595" y="2191893"/>
            <a:ext cx="2092243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범주형 범수의 특성에 따라 카이제곱 독립성 검정 수행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설비와 불량판정 변수간 연관성 분석</a:t>
            </a:r>
            <a:endParaRPr lang="en-US" altLang="ko-KR" sz="11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불량판정 변수와 종속 관계를 가진 설비 도출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도출된 설비 호기 차이에 따른 불량률 차이 분석을 통한 교차 검증 결정</a:t>
            </a:r>
            <a:endParaRPr lang="en-US" altLang="ko-KR" sz="110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154B24C-B3C5-464D-BBC4-63E15EA8EC21}"/>
              </a:ext>
            </a:extLst>
          </p:cNvPr>
          <p:cNvGrpSpPr/>
          <p:nvPr/>
        </p:nvGrpSpPr>
        <p:grpSpPr>
          <a:xfrm>
            <a:off x="5254598" y="2136976"/>
            <a:ext cx="2300095" cy="1773511"/>
            <a:chOff x="450687" y="4576171"/>
            <a:chExt cx="2300095" cy="1773511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15CD878C-4B69-4F9F-9EDC-A32005F08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922" t="1984" r="4203" b="5190"/>
            <a:stretch/>
          </p:blipFill>
          <p:spPr>
            <a:xfrm>
              <a:off x="497893" y="4576171"/>
              <a:ext cx="2252889" cy="1773511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46A4DFC-9B03-4532-8D4B-8D849C43C17D}"/>
                </a:ext>
              </a:extLst>
            </p:cNvPr>
            <p:cNvSpPr/>
            <p:nvPr/>
          </p:nvSpPr>
          <p:spPr>
            <a:xfrm>
              <a:off x="543465" y="5408762"/>
              <a:ext cx="1302590" cy="11861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AF8DB1-BF51-4E11-A15A-E78E057305DC}"/>
                </a:ext>
              </a:extLst>
            </p:cNvPr>
            <p:cNvSpPr/>
            <p:nvPr/>
          </p:nvSpPr>
          <p:spPr>
            <a:xfrm>
              <a:off x="450687" y="5247790"/>
              <a:ext cx="1210588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7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MC_4DIELEC_1FIRE 3</a:t>
              </a:r>
              <a:r>
                <a:rPr lang="ko-KR" altLang="en-US" sz="700" dirty="0"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호기</a:t>
              </a:r>
              <a:endParaRPr lang="en-US" altLang="ko-KR" sz="700" dirty="0">
                <a:latin typeface="나눔스퀘어OTF_ac" panose="020B0600000101010101" pitchFamily="34" charset="-127"/>
                <a:ea typeface="나눔스퀘어OTF_ac" panose="020B0600000101010101" pitchFamily="34" charset="-127"/>
              </a:endParaRPr>
            </a:p>
          </p:txBody>
        </p:sp>
      </p:grpSp>
      <p:sp>
        <p:nvSpPr>
          <p:cNvPr id="39" name="제목 1">
            <a:extLst>
              <a:ext uri="{FF2B5EF4-FFF2-40B4-BE49-F238E27FC236}">
                <a16:creationId xmlns:a16="http://schemas.microsoft.com/office/drawing/2014/main" id="{F45E4682-C000-45EB-B80E-8C721B6957C8}"/>
              </a:ext>
            </a:extLst>
          </p:cNvPr>
          <p:cNvSpPr>
            <a:spLocks noGrp="1"/>
          </p:cNvSpPr>
          <p:nvPr/>
        </p:nvSpPr>
        <p:spPr>
          <a:xfrm>
            <a:off x="7557805" y="1906116"/>
            <a:ext cx="2092243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호기의 영향력이 가장 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-&gt; 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호기일 때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불량 발생이 가장 낮음을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확인함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 </a:t>
            </a:r>
          </a:p>
        </p:txBody>
      </p:sp>
      <p:graphicFrame>
        <p:nvGraphicFramePr>
          <p:cNvPr id="40" name="표 7">
            <a:extLst>
              <a:ext uri="{FF2B5EF4-FFF2-40B4-BE49-F238E27FC236}">
                <a16:creationId xmlns:a16="http://schemas.microsoft.com/office/drawing/2014/main" id="{E986CBE0-0355-475B-9BA5-97A0B9C4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41885"/>
              </p:ext>
            </p:extLst>
          </p:nvPr>
        </p:nvGraphicFramePr>
        <p:xfrm>
          <a:off x="5291534" y="5160507"/>
          <a:ext cx="3975129" cy="123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043">
                  <a:extLst>
                    <a:ext uri="{9D8B030D-6E8A-4147-A177-3AD203B41FA5}">
                      <a16:colId xmlns:a16="http://schemas.microsoft.com/office/drawing/2014/main" val="879808542"/>
                    </a:ext>
                  </a:extLst>
                </a:gridCol>
                <a:gridCol w="1325043">
                  <a:extLst>
                    <a:ext uri="{9D8B030D-6E8A-4147-A177-3AD203B41FA5}">
                      <a16:colId xmlns:a16="http://schemas.microsoft.com/office/drawing/2014/main" val="1847072093"/>
                    </a:ext>
                  </a:extLst>
                </a:gridCol>
                <a:gridCol w="1325043">
                  <a:extLst>
                    <a:ext uri="{9D8B030D-6E8A-4147-A177-3AD203B41FA5}">
                      <a16:colId xmlns:a16="http://schemas.microsoft.com/office/drawing/2014/main" val="1517246309"/>
                    </a:ext>
                  </a:extLst>
                </a:gridCol>
              </a:tblGrid>
              <a:tr h="224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RF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GB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18657"/>
                  </a:ext>
                </a:extLst>
              </a:tr>
              <a:tr h="272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소성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 </a:t>
                      </a:r>
                      <a:r>
                        <a:rPr lang="ko-KR" altLang="en-US" sz="1100" dirty="0" err="1"/>
                        <a:t>노광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3647"/>
                  </a:ext>
                </a:extLst>
              </a:tr>
              <a:tr h="272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BLACK </a:t>
                      </a:r>
                      <a:r>
                        <a:rPr lang="ko-KR" altLang="en-US" sz="1100" dirty="0"/>
                        <a:t>인쇄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1551"/>
                  </a:ext>
                </a:extLst>
              </a:tr>
              <a:tr h="3699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</a:t>
                      </a:r>
                      <a:r>
                        <a:rPr lang="en-US" altLang="ko-KR" sz="1100" dirty="0"/>
                        <a:t>G dispenser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MGO 1</a:t>
                      </a:r>
                      <a:r>
                        <a:rPr lang="ko-KR" altLang="en-US" sz="1100" dirty="0"/>
                        <a:t>호기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69553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54B8018E-D831-420A-B0C1-5EE1AEF412C4}"/>
              </a:ext>
            </a:extLst>
          </p:cNvPr>
          <p:cNvSpPr>
            <a:spLocks noGrp="1"/>
          </p:cNvSpPr>
          <p:nvPr/>
        </p:nvSpPr>
        <p:spPr>
          <a:xfrm>
            <a:off x="5123663" y="4218051"/>
            <a:ext cx="4407355" cy="1404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변수중요도 상위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개를 살펴본 결과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유전체 소성 </a:t>
            </a:r>
            <a:r>
              <a:rPr lang="en-US" altLang="ko-KR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호기가 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주요 변수로 도출됨</a:t>
            </a:r>
            <a:endParaRPr lang="en-US" altLang="ko-KR" sz="11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A46F01-6EDA-4A1B-9E73-86E09AA4D0FE}"/>
              </a:ext>
            </a:extLst>
          </p:cNvPr>
          <p:cNvSpPr txBox="1"/>
          <p:nvPr/>
        </p:nvSpPr>
        <p:spPr>
          <a:xfrm>
            <a:off x="5118100" y="807820"/>
            <a:ext cx="3575402" cy="30777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분석 </a:t>
            </a:r>
            <a:r>
              <a:rPr lang="en-US" altLang="ko-KR" sz="1400" dirty="0"/>
              <a:t>good, </a:t>
            </a:r>
            <a:r>
              <a:rPr lang="ko-KR" altLang="en-US" sz="1400" dirty="0"/>
              <a:t>자료 정리</a:t>
            </a:r>
            <a:r>
              <a:rPr lang="en-US" altLang="ko-KR" sz="1400" dirty="0"/>
              <a:t>,</a:t>
            </a:r>
            <a:r>
              <a:rPr lang="ko-KR" altLang="en-US" sz="1400" dirty="0"/>
              <a:t>표현에 신경 써 주세요</a:t>
            </a:r>
          </a:p>
        </p:txBody>
      </p:sp>
      <p:sp>
        <p:nvSpPr>
          <p:cNvPr id="43" name="사각형 설명선 42"/>
          <p:cNvSpPr/>
          <p:nvPr/>
        </p:nvSpPr>
        <p:spPr>
          <a:xfrm>
            <a:off x="2057691" y="350573"/>
            <a:ext cx="3418905" cy="1077218"/>
          </a:xfrm>
          <a:prstGeom prst="wedgeRectCallout">
            <a:avLst>
              <a:gd name="adj1" fmla="val -59055"/>
              <a:gd name="adj2" fmla="val 8053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분석은 </a:t>
            </a:r>
            <a:r>
              <a:rPr lang="en-US" altLang="ko-KR" sz="1600" dirty="0" smtClean="0">
                <a:solidFill>
                  <a:schemeClr val="tx1"/>
                </a:solidFill>
              </a:rPr>
              <a:t>Ok, </a:t>
            </a:r>
            <a:r>
              <a:rPr lang="ko-KR" altLang="en-US" sz="1600" dirty="0" smtClean="0">
                <a:solidFill>
                  <a:schemeClr val="tx1"/>
                </a:solidFill>
              </a:rPr>
              <a:t>그러면 어떤 방향으로 활용할 것인지 </a:t>
            </a:r>
            <a:r>
              <a:rPr lang="ko-KR" altLang="en-US" sz="1600" smtClean="0">
                <a:solidFill>
                  <a:schemeClr val="tx1"/>
                </a:solidFill>
              </a:rPr>
              <a:t>기술 바랍니다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/>
              <a:t>-&gt; </a:t>
            </a:r>
            <a:r>
              <a:rPr lang="ko-KR" altLang="en-US" sz="1600" smtClean="0">
                <a:solidFill>
                  <a:srgbClr val="FF0000"/>
                </a:solidFill>
              </a:rPr>
              <a:t>분석의 결과 해석을 활용하여 다음 분석이 결정됨을 보여준다</a:t>
            </a:r>
            <a:r>
              <a:rPr lang="en-US" altLang="ko-KR" sz="1600" smtClean="0">
                <a:solidFill>
                  <a:srgbClr val="FF0000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55F2318F-F0F0-4712-B4FF-063FF3D397CA}"/>
              </a:ext>
            </a:extLst>
          </p:cNvPr>
          <p:cNvSpPr>
            <a:spLocks noGrp="1"/>
          </p:cNvSpPr>
          <p:nvPr/>
        </p:nvSpPr>
        <p:spPr>
          <a:xfrm>
            <a:off x="2824596" y="4528779"/>
            <a:ext cx="1944252" cy="1901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분산분석으로 도출된 설비 차이에 의한 평균 불량률 차이 분석</a:t>
            </a:r>
            <a:endParaRPr lang="en-US" altLang="ko-KR" sz="110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10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설비 호기에 의한 불량률 차이 유의함 확인</a:t>
            </a:r>
            <a:r>
              <a:rPr lang="en-US" altLang="ko-KR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10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해당 설비의 공정 세부 분석을 결정</a:t>
            </a:r>
            <a:endParaRPr lang="en-US" altLang="ko-KR" sz="110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aphicFrame>
        <p:nvGraphicFramePr>
          <p:cNvPr id="46" name="표 7">
            <a:extLst>
              <a:ext uri="{FF2B5EF4-FFF2-40B4-BE49-F238E27FC236}">
                <a16:creationId xmlns:a16="http://schemas.microsoft.com/office/drawing/2014/main" id="{668671F2-DE10-4F18-9949-27510DC66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63449"/>
              </p:ext>
            </p:extLst>
          </p:nvPr>
        </p:nvGraphicFramePr>
        <p:xfrm>
          <a:off x="602802" y="4595417"/>
          <a:ext cx="2216990" cy="1571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495">
                  <a:extLst>
                    <a:ext uri="{9D8B030D-6E8A-4147-A177-3AD203B41FA5}">
                      <a16:colId xmlns:a16="http://schemas.microsoft.com/office/drawing/2014/main" val="1219523437"/>
                    </a:ext>
                  </a:extLst>
                </a:gridCol>
                <a:gridCol w="1108495">
                  <a:extLst>
                    <a:ext uri="{9D8B030D-6E8A-4147-A177-3AD203B41FA5}">
                      <a16:colId xmlns:a16="http://schemas.microsoft.com/office/drawing/2014/main" val="1859486436"/>
                    </a:ext>
                  </a:extLst>
                </a:gridCol>
              </a:tblGrid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공정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P-value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28104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 RTD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0.006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98640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BUS </a:t>
                      </a:r>
                      <a:r>
                        <a:rPr lang="ko-KR" altLang="en-US" sz="1100" dirty="0"/>
                        <a:t>현상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0.02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902571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유전체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0.001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52402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</a:t>
                      </a:r>
                      <a:r>
                        <a:rPr lang="en-US" altLang="ko-KR" sz="1100" dirty="0"/>
                        <a:t>G </a:t>
                      </a:r>
                      <a:r>
                        <a:rPr lang="ko-KR" altLang="en-US" sz="1100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0.05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23469"/>
                  </a:ext>
                </a:extLst>
              </a:tr>
              <a:tr h="2619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형광체 소성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0.03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0742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700412" y="3667801"/>
            <a:ext cx="21499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</a:t>
            </a:r>
            <a:r>
              <a:rPr lang="ko-KR" altLang="en-US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설비</a:t>
            </a:r>
            <a:r>
              <a:rPr lang="en-US" altLang="ko-KR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- </a:t>
            </a:r>
            <a:r>
              <a:rPr lang="ko-KR" altLang="en-US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불량판정 변수</a:t>
            </a:r>
            <a:r>
              <a:rPr lang="en-US" altLang="ko-KR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r>
              <a:rPr lang="ko-KR" altLang="en-US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간 독립성 검정 결과</a:t>
            </a:r>
            <a:r>
              <a:rPr lang="en-US" altLang="ko-KR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</a:t>
            </a:r>
            <a:endParaRPr lang="ko-KR" altLang="en-US" sz="900"/>
          </a:p>
        </p:txBody>
      </p:sp>
      <p:sp>
        <p:nvSpPr>
          <p:cNvPr id="47" name="직사각형 46"/>
          <p:cNvSpPr/>
          <p:nvPr/>
        </p:nvSpPr>
        <p:spPr>
          <a:xfrm>
            <a:off x="464069" y="6188606"/>
            <a:ext cx="25923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&lt;</a:t>
            </a:r>
            <a:r>
              <a:rPr lang="ko-KR" altLang="en-US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설비 차이에 의한 불량률 차이의 유의성 검정 결과</a:t>
            </a:r>
            <a:r>
              <a:rPr lang="en-US" altLang="ko-KR" sz="90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&gt;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8375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2652</TotalTime>
  <Words>286</Words>
  <Application>Microsoft Office PowerPoint</Application>
  <PresentationFormat>A4 용지(210x297mm)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맑은 고딕</vt:lpstr>
      <vt:lpstr>Arial</vt:lpstr>
      <vt:lpstr>나눔스퀘어OTF_ac Bold</vt:lpstr>
      <vt:lpstr>나눔스퀘어OTF_ac ExtraBold</vt:lpstr>
      <vt:lpstr>나눔스퀘어OTF_ac</vt:lpstr>
      <vt:lpstr>Calibri Light</vt:lpstr>
      <vt:lpstr>Calibri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Hyemin</dc:creator>
  <cp:lastModifiedBy>유 대선</cp:lastModifiedBy>
  <cp:revision>150</cp:revision>
  <dcterms:created xsi:type="dcterms:W3CDTF">2020-02-19T13:37:33Z</dcterms:created>
  <dcterms:modified xsi:type="dcterms:W3CDTF">2020-04-30T10:13:19Z</dcterms:modified>
</cp:coreProperties>
</file>