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4"/>
  </p:notesMasterIdLst>
  <p:sldIdLst>
    <p:sldId id="298" r:id="rId2"/>
    <p:sldId id="297" r:id="rId3"/>
  </p:sldIdLst>
  <p:sldSz cx="9906000" cy="6858000" type="A4"/>
  <p:notesSz cx="6858000" cy="9144000"/>
  <p:embeddedFontLst>
    <p:embeddedFont>
      <p:font typeface="나눔스퀘어OTF_ac" panose="020B0600000101010101" charset="-127"/>
      <p:regular r:id="rId5"/>
    </p:embeddedFont>
    <p:embeddedFont>
      <p:font typeface="나눔스퀘어OTF_ac Bold" panose="020B0600000101010101" charset="-127"/>
      <p:bold r:id="rId6"/>
    </p:embeddedFont>
    <p:embeddedFont>
      <p:font typeface="나눔스퀘어OTF_ac ExtraBold" panose="020B0600000101010101" charset="-127"/>
      <p:bold r:id="rId7"/>
    </p:embeddedFont>
    <p:embeddedFont>
      <p:font typeface="Arial Black" panose="020B0A04020102020204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D2D2D2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4" autoAdjust="0"/>
    <p:restoredTop sz="90591" autoAdjust="0"/>
  </p:normalViewPr>
  <p:slideViewPr>
    <p:cSldViewPr snapToGrid="0">
      <p:cViewPr varScale="1">
        <p:scale>
          <a:sx n="57" d="100"/>
          <a:sy n="57" d="100"/>
        </p:scale>
        <p:origin x="1416" y="36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3447-E39D-4DD5-958D-B923A318806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2BEFA-21B3-4CC9-B96F-B65D60000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3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설비와 작업시간 각각 페이지 분리했습니다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공정 설비 차이에 의한 불량 발생에서는 </a:t>
            </a:r>
            <a:r>
              <a:rPr lang="en-US" altLang="ko-KR" dirty="0"/>
              <a:t>4</a:t>
            </a:r>
            <a:r>
              <a:rPr lang="ko-KR" altLang="en-US" dirty="0"/>
              <a:t>가지의 분석으로 진행됩니다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카이제곱</a:t>
            </a:r>
            <a:r>
              <a:rPr lang="ko-KR" altLang="en-US" dirty="0"/>
              <a:t> 검정</a:t>
            </a:r>
            <a:r>
              <a:rPr lang="en-US" altLang="ko-KR" dirty="0"/>
              <a:t>: </a:t>
            </a:r>
            <a:r>
              <a:rPr lang="ko-KR" altLang="en-US" dirty="0"/>
              <a:t>범주형 변수들 간의 연관성을 검정하는 통계분석으로</a:t>
            </a:r>
            <a:r>
              <a:rPr lang="en-US" altLang="ko-KR" dirty="0"/>
              <a:t>, </a:t>
            </a:r>
            <a:r>
              <a:rPr lang="ko-KR" altLang="en-US" dirty="0"/>
              <a:t>설비와 </a:t>
            </a:r>
            <a:r>
              <a:rPr lang="ko-KR" altLang="en-US" dirty="0" err="1"/>
              <a:t>명점</a:t>
            </a:r>
            <a:r>
              <a:rPr lang="en-US" altLang="ko-KR" dirty="0"/>
              <a:t>(</a:t>
            </a:r>
            <a:r>
              <a:rPr lang="ko-KR" altLang="en-US" dirty="0"/>
              <a:t>불량</a:t>
            </a:r>
            <a:r>
              <a:rPr lang="en-US" altLang="ko-KR" dirty="0"/>
              <a:t>) </a:t>
            </a:r>
            <a:r>
              <a:rPr lang="ko-KR" altLang="en-US" dirty="0"/>
              <a:t>발생 간의 연관성을 분석합니다</a:t>
            </a:r>
            <a:r>
              <a:rPr lang="en-US" altLang="ko-KR" dirty="0"/>
              <a:t>. </a:t>
            </a:r>
            <a:r>
              <a:rPr lang="ko-KR" altLang="en-US" dirty="0"/>
              <a:t>유의수준 </a:t>
            </a:r>
            <a:r>
              <a:rPr lang="en-US" altLang="ko-KR" dirty="0"/>
              <a:t>0.1 </a:t>
            </a:r>
            <a:r>
              <a:rPr lang="ko-KR" altLang="en-US" dirty="0"/>
              <a:t>기준으로 </a:t>
            </a:r>
            <a:r>
              <a:rPr lang="en-US" altLang="ko-KR" dirty="0"/>
              <a:t>5</a:t>
            </a:r>
            <a:r>
              <a:rPr lang="ko-KR" altLang="en-US" dirty="0"/>
              <a:t>개 공정은 설비와 </a:t>
            </a:r>
            <a:r>
              <a:rPr lang="ko-KR" altLang="en-US" dirty="0" err="1"/>
              <a:t>명점</a:t>
            </a:r>
            <a:r>
              <a:rPr lang="ko-KR" altLang="en-US" dirty="0"/>
              <a:t> 간의 연관성이 있는 공정임을 확인함</a:t>
            </a:r>
            <a:r>
              <a:rPr lang="en-US" altLang="ko-KR" dirty="0"/>
              <a:t>. (</a:t>
            </a:r>
            <a:r>
              <a:rPr lang="ko-KR" altLang="en-US" dirty="0"/>
              <a:t>대선오빠 </a:t>
            </a:r>
            <a:r>
              <a:rPr lang="ko-KR" altLang="en-US" dirty="0" err="1"/>
              <a:t>카이제곱</a:t>
            </a:r>
            <a:r>
              <a:rPr lang="ko-KR" altLang="en-US" dirty="0"/>
              <a:t> 검정 결과 참고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T</a:t>
            </a:r>
            <a:r>
              <a:rPr lang="ko-KR" altLang="en-US" dirty="0"/>
              <a:t>검정</a:t>
            </a:r>
            <a:r>
              <a:rPr lang="en-US" altLang="ko-KR" dirty="0"/>
              <a:t>: </a:t>
            </a:r>
            <a:r>
              <a:rPr lang="ko-KR" altLang="en-US" dirty="0"/>
              <a:t>설비와 불량률 간의 차이가 있는지 검정</a:t>
            </a:r>
            <a:r>
              <a:rPr lang="en-US" altLang="ko-KR" dirty="0"/>
              <a:t>. </a:t>
            </a:r>
            <a:r>
              <a:rPr lang="ko-KR" altLang="en-US" dirty="0"/>
              <a:t>대선오빠 분석 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 </a:t>
            </a:r>
            <a:r>
              <a:rPr lang="ko-KR" altLang="en-US" dirty="0"/>
              <a:t>로지스틱 회귀분석</a:t>
            </a:r>
            <a:r>
              <a:rPr lang="en-US" altLang="ko-KR" dirty="0"/>
              <a:t>: </a:t>
            </a:r>
            <a:r>
              <a:rPr lang="ko-KR" altLang="en-US" dirty="0"/>
              <a:t>회귀계수를 보여주는 그래프 사용하여</a:t>
            </a:r>
            <a:r>
              <a:rPr lang="en-US" altLang="ko-KR" dirty="0"/>
              <a:t>, </a:t>
            </a:r>
            <a:r>
              <a:rPr lang="ko-KR" altLang="en-US" dirty="0"/>
              <a:t>유전체 소성 </a:t>
            </a:r>
            <a:r>
              <a:rPr lang="en-US" altLang="ko-KR" dirty="0"/>
              <a:t>3</a:t>
            </a:r>
            <a:r>
              <a:rPr lang="ko-KR" altLang="en-US" dirty="0"/>
              <a:t>호기가 가장 영향력이 큰 설비임을 확인함</a:t>
            </a:r>
            <a:r>
              <a:rPr lang="en-US" altLang="ko-KR" dirty="0"/>
              <a:t>. </a:t>
            </a:r>
            <a:r>
              <a:rPr lang="ko-KR" altLang="en-US" dirty="0"/>
              <a:t>음의 회귀계수 값으로 불량 발생이 가장 낮은 설비라고 판단함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트리</a:t>
            </a:r>
            <a:r>
              <a:rPr lang="en-US" altLang="ko-KR" dirty="0"/>
              <a:t>3</a:t>
            </a:r>
            <a:r>
              <a:rPr lang="ko-KR" altLang="en-US" dirty="0"/>
              <a:t>종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DT, RF, GB</a:t>
            </a:r>
            <a:r>
              <a:rPr lang="ko-KR" altLang="en-US" dirty="0"/>
              <a:t> 를 이용하여 변수 중요도 탐색</a:t>
            </a:r>
            <a:r>
              <a:rPr lang="en-US" altLang="ko-KR" dirty="0"/>
              <a:t> -&gt; </a:t>
            </a:r>
            <a:r>
              <a:rPr lang="ko-KR" altLang="en-US" dirty="0"/>
              <a:t>변수중요도 상위 </a:t>
            </a:r>
            <a:r>
              <a:rPr lang="en-US" altLang="ko-KR" dirty="0"/>
              <a:t>3</a:t>
            </a:r>
            <a:r>
              <a:rPr lang="ko-KR" altLang="en-US" dirty="0"/>
              <a:t>개만 작성한 표 </a:t>
            </a:r>
            <a:r>
              <a:rPr lang="en-US" altLang="ko-KR" dirty="0"/>
              <a:t>: </a:t>
            </a:r>
            <a:r>
              <a:rPr lang="ko-KR" altLang="en-US" dirty="0"/>
              <a:t>유전체 소성 </a:t>
            </a:r>
            <a:r>
              <a:rPr lang="en-US" altLang="ko-KR" dirty="0"/>
              <a:t>2</a:t>
            </a:r>
            <a:r>
              <a:rPr lang="ko-KR" altLang="en-US" dirty="0"/>
              <a:t>호기 공통적으로 존재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2BEFA-21B3-4CC9-B96F-B65D600002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3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소요시간 대신 작업시간이라는 용어로 통칭함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*gap </a:t>
            </a:r>
            <a:r>
              <a:rPr lang="ko-KR" altLang="en-US" dirty="0"/>
              <a:t>구하는 식 변경됨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작업시간의 편차를 나타내는 파생변수 </a:t>
            </a:r>
            <a:r>
              <a:rPr lang="en-US" altLang="ko-KR" dirty="0"/>
              <a:t>gap </a:t>
            </a:r>
            <a:r>
              <a:rPr lang="ko-KR" altLang="en-US" dirty="0"/>
              <a:t>생성하여 작업시간의 차이에 의한 불량 발생 분석</a:t>
            </a:r>
            <a:r>
              <a:rPr lang="en-US" altLang="ko-KR" dirty="0"/>
              <a:t> : </a:t>
            </a:r>
            <a:r>
              <a:rPr lang="ko-KR" altLang="en-US" dirty="0"/>
              <a:t>유전체 소성 작업시간의 경우 편차가 </a:t>
            </a:r>
            <a:r>
              <a:rPr lang="en-US" altLang="ko-KR" dirty="0"/>
              <a:t>0</a:t>
            </a:r>
            <a:r>
              <a:rPr lang="ko-KR" altLang="en-US" dirty="0"/>
              <a:t> 이상일 때 불량 가능성이 높음</a:t>
            </a:r>
            <a:r>
              <a:rPr lang="en-US" altLang="ko-KR" dirty="0"/>
              <a:t>. (bus</a:t>
            </a:r>
            <a:r>
              <a:rPr lang="ko-KR" altLang="en-US" dirty="0"/>
              <a:t> 소성 작업시간이랑 </a:t>
            </a:r>
            <a:r>
              <a:rPr lang="en-US" altLang="ko-KR" dirty="0"/>
              <a:t>ag </a:t>
            </a:r>
            <a:r>
              <a:rPr lang="en-US" altLang="ko-KR" dirty="0" err="1"/>
              <a:t>rtd</a:t>
            </a:r>
            <a:r>
              <a:rPr lang="ko-KR" altLang="en-US" dirty="0"/>
              <a:t>도 해봤는데 유전체가 특이 케이스였음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로지스틱 회귀분석 </a:t>
            </a:r>
            <a:r>
              <a:rPr lang="en-US" altLang="ko-KR" dirty="0"/>
              <a:t>: (</a:t>
            </a:r>
            <a:r>
              <a:rPr lang="ko-KR" altLang="en-US" dirty="0"/>
              <a:t>결과 다시 살펴보니</a:t>
            </a:r>
            <a:r>
              <a:rPr lang="en-US" altLang="ko-KR" dirty="0"/>
              <a:t>, </a:t>
            </a:r>
            <a:r>
              <a:rPr lang="ko-KR" altLang="en-US" dirty="0"/>
              <a:t>회귀계수가 가장 큰 값은 </a:t>
            </a:r>
            <a:r>
              <a:rPr lang="en-US" altLang="ko-KR" dirty="0"/>
              <a:t>Black print</a:t>
            </a:r>
            <a:r>
              <a:rPr lang="ko-KR" altLang="en-US" dirty="0"/>
              <a:t>였음</a:t>
            </a:r>
            <a:r>
              <a:rPr lang="en-US" altLang="ko-KR" dirty="0"/>
              <a:t>.. </a:t>
            </a:r>
            <a:r>
              <a:rPr lang="ko-KR" altLang="en-US" dirty="0"/>
              <a:t>근데 불량에 영향을 미치는 변수를 볼 거니까</a:t>
            </a:r>
            <a:r>
              <a:rPr lang="en-US" altLang="ko-KR" dirty="0"/>
              <a:t> </a:t>
            </a:r>
            <a:r>
              <a:rPr lang="ko-KR" altLang="en-US" dirty="0"/>
              <a:t>유전체 소성에 포커스 맞추는 방향으로 가면 괜찮지 </a:t>
            </a:r>
            <a:r>
              <a:rPr lang="ko-KR" altLang="en-US" dirty="0" err="1"/>
              <a:t>않을까하는</a:t>
            </a:r>
            <a:r>
              <a:rPr lang="en-US" altLang="ko-KR" dirty="0"/>
              <a:t>.. </a:t>
            </a:r>
            <a:r>
              <a:rPr lang="ko-KR" altLang="en-US" dirty="0" err="1"/>
              <a:t>큽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트리</a:t>
            </a:r>
            <a:r>
              <a:rPr lang="en-US" altLang="ko-KR" dirty="0"/>
              <a:t>3</a:t>
            </a:r>
            <a:r>
              <a:rPr lang="ko-KR" altLang="en-US" dirty="0"/>
              <a:t>종</a:t>
            </a:r>
            <a:r>
              <a:rPr lang="en-US" altLang="ko-KR" dirty="0"/>
              <a:t> : </a:t>
            </a:r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공통적으로 유전체 소성 작업시간이 변수중요도 가장 높았음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2BEFA-21B3-4CC9-B96F-B65D600002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9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5C92-4E68-41CB-87F9-A730F8CC15D1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49E-AA98-48B9-9CE6-D7176260A261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ED13-A260-4499-BF83-377BE72235C7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302-2D61-4076-B78C-980A1AA4893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162E-6284-4C9F-AA12-1A73E2492EC6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20A-AF3B-4A73-95A8-0AA34839F4DD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AE-E65A-40BF-BE0D-6FAFB1CF753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6228-04A1-4884-B1CF-3A6D8C918D96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828-A350-43C8-BEBF-FEEFD2C76B83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B404-E2F2-47D1-B3C3-B6E5ABDF9168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C5D-7AF7-44C9-94AE-4476788D7FEE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5811-318D-4B25-8BDD-F3F6D919752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6F36AC-0818-4D48-B405-3785D3669B74}"/>
              </a:ext>
            </a:extLst>
          </p:cNvPr>
          <p:cNvSpPr/>
          <p:nvPr/>
        </p:nvSpPr>
        <p:spPr>
          <a:xfrm>
            <a:off x="5080641" y="1629629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675461D-F67A-4BA2-87F5-88835B283C69}"/>
              </a:ext>
            </a:extLst>
          </p:cNvPr>
          <p:cNvSpPr/>
          <p:nvPr/>
        </p:nvSpPr>
        <p:spPr>
          <a:xfrm rot="10800000" flipH="1">
            <a:off x="5144167" y="4180239"/>
            <a:ext cx="4309535" cy="2247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F1BD693-DF95-4B60-B6BB-1BB4D1197A17}"/>
              </a:ext>
            </a:extLst>
          </p:cNvPr>
          <p:cNvSpPr/>
          <p:nvPr/>
        </p:nvSpPr>
        <p:spPr>
          <a:xfrm rot="10800000" flipH="1">
            <a:off x="5145542" y="1670287"/>
            <a:ext cx="4309534" cy="2420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79FE5E-838F-4290-A143-7306437CB041}"/>
              </a:ext>
            </a:extLst>
          </p:cNvPr>
          <p:cNvSpPr/>
          <p:nvPr/>
        </p:nvSpPr>
        <p:spPr>
          <a:xfrm>
            <a:off x="389789" y="1600212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134A70D-A325-42FD-8948-6BD0606429F8}"/>
              </a:ext>
            </a:extLst>
          </p:cNvPr>
          <p:cNvSpPr/>
          <p:nvPr/>
        </p:nvSpPr>
        <p:spPr>
          <a:xfrm rot="10800000" flipH="1">
            <a:off x="459312" y="4180239"/>
            <a:ext cx="4309535" cy="2247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63A620F-A991-4BEE-BAEA-8F34672AEA76}"/>
              </a:ext>
            </a:extLst>
          </p:cNvPr>
          <p:cNvSpPr/>
          <p:nvPr/>
        </p:nvSpPr>
        <p:spPr>
          <a:xfrm rot="10800000" flipH="1">
            <a:off x="464070" y="1670287"/>
            <a:ext cx="4309534" cy="2420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582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Part1.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설비와 작업 시간의 차이에 의한 불량 발생 분석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CB10200-1F78-4C5F-B8F1-39753BADACD5}"/>
              </a:ext>
            </a:extLst>
          </p:cNvPr>
          <p:cNvSpPr/>
          <p:nvPr/>
        </p:nvSpPr>
        <p:spPr>
          <a:xfrm>
            <a:off x="391761" y="1205929"/>
            <a:ext cx="3627346" cy="3917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 설비 차이에 의한 불량 발생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AD9E7-1696-40B6-8B11-105B3E2C064F}"/>
              </a:ext>
            </a:extLst>
          </p:cNvPr>
          <p:cNvSpPr txBox="1"/>
          <p:nvPr/>
        </p:nvSpPr>
        <p:spPr>
          <a:xfrm>
            <a:off x="383360" y="1699802"/>
            <a:ext cx="5018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카이제곱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검정을 통한 설비와 불량 간의 유의차 분석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FD111D-725B-4A59-8683-A46A709CEE7C}"/>
              </a:ext>
            </a:extLst>
          </p:cNvPr>
          <p:cNvSpPr txBox="1"/>
          <p:nvPr/>
        </p:nvSpPr>
        <p:spPr>
          <a:xfrm>
            <a:off x="415989" y="4223370"/>
            <a:ext cx="435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 t-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검정을 통한 설비와 불량률 간의 유의차 분석</a:t>
            </a:r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id="{D8A84B14-15F1-478B-BBFC-C89B2B852C00}"/>
              </a:ext>
            </a:extLst>
          </p:cNvPr>
          <p:cNvSpPr>
            <a:spLocks noGrp="1"/>
          </p:cNvSpPr>
          <p:nvPr/>
        </p:nvSpPr>
        <p:spPr>
          <a:xfrm>
            <a:off x="527105" y="4476795"/>
            <a:ext cx="4309536" cy="1901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대선 오빠 분석 결과물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FCE7FA-4478-4D33-9BF3-92C814D3EB1D}"/>
              </a:ext>
            </a:extLst>
          </p:cNvPr>
          <p:cNvSpPr txBox="1"/>
          <p:nvPr/>
        </p:nvSpPr>
        <p:spPr>
          <a:xfrm>
            <a:off x="5158597" y="1699802"/>
            <a:ext cx="435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로지스틱 회귀분석을 통한 주요 설비 탐색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F84355-C729-495C-9DC4-8FA0213D1AC6}"/>
              </a:ext>
            </a:extLst>
          </p:cNvPr>
          <p:cNvSpPr txBox="1"/>
          <p:nvPr/>
        </p:nvSpPr>
        <p:spPr>
          <a:xfrm>
            <a:off x="5164298" y="4206118"/>
            <a:ext cx="435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의사결정나무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랜덤 포레스트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그래디언트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부스팅을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통한 주요 설비 탐색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5B49A3-8DC7-4C7A-9BD3-84002F8408ED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6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E0D886-11C5-4AB3-807E-78C896AD3449}"/>
              </a:ext>
            </a:extLst>
          </p:cNvPr>
          <p:cNvGraphicFramePr>
            <a:graphicFrameLocks noGrp="1"/>
          </p:cNvGraphicFramePr>
          <p:nvPr/>
        </p:nvGraphicFramePr>
        <p:xfrm>
          <a:off x="602802" y="2359221"/>
          <a:ext cx="2216990" cy="1571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495">
                  <a:extLst>
                    <a:ext uri="{9D8B030D-6E8A-4147-A177-3AD203B41FA5}">
                      <a16:colId xmlns:a16="http://schemas.microsoft.com/office/drawing/2014/main" val="1219523437"/>
                    </a:ext>
                  </a:extLst>
                </a:gridCol>
                <a:gridCol w="1108495">
                  <a:extLst>
                    <a:ext uri="{9D8B030D-6E8A-4147-A177-3AD203B41FA5}">
                      <a16:colId xmlns:a16="http://schemas.microsoft.com/office/drawing/2014/main" val="1859486436"/>
                    </a:ext>
                  </a:extLst>
                </a:gridCol>
              </a:tblGrid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설비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P-value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28104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AG RTD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0.03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98640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BUS </a:t>
                      </a:r>
                      <a:r>
                        <a:rPr lang="ko-KR" altLang="en-US" sz="1100" dirty="0"/>
                        <a:t>현상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0.06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02571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0.00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52402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</a:t>
                      </a:r>
                      <a:r>
                        <a:rPr lang="en-US" altLang="ko-KR" sz="1100" dirty="0"/>
                        <a:t>G </a:t>
                      </a:r>
                      <a:r>
                        <a:rPr lang="ko-KR" altLang="en-US" sz="1100" dirty="0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0.07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23469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소성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0.07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07424"/>
                  </a:ext>
                </a:extLst>
              </a:tr>
            </a:tbl>
          </a:graphicData>
        </a:graphic>
      </p:graphicFrame>
      <p:sp>
        <p:nvSpPr>
          <p:cNvPr id="46" name="제목 1">
            <a:extLst>
              <a:ext uri="{FF2B5EF4-FFF2-40B4-BE49-F238E27FC236}">
                <a16:creationId xmlns:a16="http://schemas.microsoft.com/office/drawing/2014/main" id="{D0B2E538-59AF-41F9-B402-9F61C5E5DD2E}"/>
              </a:ext>
            </a:extLst>
          </p:cNvPr>
          <p:cNvSpPr>
            <a:spLocks noGrp="1"/>
          </p:cNvSpPr>
          <p:nvPr/>
        </p:nvSpPr>
        <p:spPr>
          <a:xfrm>
            <a:off x="2824595" y="2191893"/>
            <a:ext cx="2092243" cy="1901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유의수준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0.1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기준으로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설비와 불량 간의 연관성 있는 공정 도출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BDB6E9-97A9-44C9-9B66-2EE83B4623CD}"/>
              </a:ext>
            </a:extLst>
          </p:cNvPr>
          <p:cNvGrpSpPr/>
          <p:nvPr/>
        </p:nvGrpSpPr>
        <p:grpSpPr>
          <a:xfrm>
            <a:off x="5254598" y="2136976"/>
            <a:ext cx="2300095" cy="1773511"/>
            <a:chOff x="450687" y="4576171"/>
            <a:chExt cx="2300095" cy="177351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A054248-8B02-4646-8DCF-BF21055EA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922" t="1984" r="4203" b="5190"/>
            <a:stretch/>
          </p:blipFill>
          <p:spPr>
            <a:xfrm>
              <a:off x="497893" y="4576171"/>
              <a:ext cx="2252889" cy="1773511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4BC3D26-1B79-4EBD-A1D7-99B118BA2213}"/>
                </a:ext>
              </a:extLst>
            </p:cNvPr>
            <p:cNvSpPr/>
            <p:nvPr/>
          </p:nvSpPr>
          <p:spPr>
            <a:xfrm>
              <a:off x="543465" y="5408762"/>
              <a:ext cx="1302590" cy="11861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0B7119E-BEF2-4D73-B237-E8CE627DA7BF}"/>
                </a:ext>
              </a:extLst>
            </p:cNvPr>
            <p:cNvSpPr/>
            <p:nvPr/>
          </p:nvSpPr>
          <p:spPr>
            <a:xfrm>
              <a:off x="450687" y="5247790"/>
              <a:ext cx="121058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MC_4DIELEC_1FIRE 3</a:t>
              </a:r>
              <a:r>
                <a:rPr lang="ko-KR" altLang="en-US" sz="7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호기</a:t>
              </a:r>
              <a:endParaRPr lang="en-US" altLang="ko-KR" sz="7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sp>
        <p:nvSpPr>
          <p:cNvPr id="48" name="제목 1">
            <a:extLst>
              <a:ext uri="{FF2B5EF4-FFF2-40B4-BE49-F238E27FC236}">
                <a16:creationId xmlns:a16="http://schemas.microsoft.com/office/drawing/2014/main" id="{07C73ACD-1FA1-4A8C-B3AA-E845E184DF85}"/>
              </a:ext>
            </a:extLst>
          </p:cNvPr>
          <p:cNvSpPr>
            <a:spLocks noGrp="1"/>
          </p:cNvSpPr>
          <p:nvPr/>
        </p:nvSpPr>
        <p:spPr>
          <a:xfrm>
            <a:off x="7557805" y="1906116"/>
            <a:ext cx="2092243" cy="1901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호기의 영향력이 가장 큼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-&gt; 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호기일 때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 발생이 가장 낮음을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확인함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 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77DF2F20-86B9-4400-863D-9813C606E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86512"/>
              </p:ext>
            </p:extLst>
          </p:nvPr>
        </p:nvGraphicFramePr>
        <p:xfrm>
          <a:off x="5291534" y="5160507"/>
          <a:ext cx="3975129" cy="123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043">
                  <a:extLst>
                    <a:ext uri="{9D8B030D-6E8A-4147-A177-3AD203B41FA5}">
                      <a16:colId xmlns:a16="http://schemas.microsoft.com/office/drawing/2014/main" val="879808542"/>
                    </a:ext>
                  </a:extLst>
                </a:gridCol>
                <a:gridCol w="1325043">
                  <a:extLst>
                    <a:ext uri="{9D8B030D-6E8A-4147-A177-3AD203B41FA5}">
                      <a16:colId xmlns:a16="http://schemas.microsoft.com/office/drawing/2014/main" val="1847072093"/>
                    </a:ext>
                  </a:extLst>
                </a:gridCol>
                <a:gridCol w="1325043">
                  <a:extLst>
                    <a:ext uri="{9D8B030D-6E8A-4147-A177-3AD203B41FA5}">
                      <a16:colId xmlns:a16="http://schemas.microsoft.com/office/drawing/2014/main" val="1517246309"/>
                    </a:ext>
                  </a:extLst>
                </a:gridCol>
              </a:tblGrid>
              <a:tr h="224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GB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18657"/>
                  </a:ext>
                </a:extLst>
              </a:tr>
              <a:tr h="272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소성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AG </a:t>
                      </a:r>
                      <a:r>
                        <a:rPr lang="ko-KR" altLang="en-US" sz="1100" dirty="0" err="1"/>
                        <a:t>노광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647"/>
                  </a:ext>
                </a:extLst>
              </a:tr>
              <a:tr h="272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BLACK </a:t>
                      </a:r>
                      <a:r>
                        <a:rPr lang="ko-KR" altLang="en-US" sz="1100" dirty="0"/>
                        <a:t>인쇄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1551"/>
                  </a:ext>
                </a:extLst>
              </a:tr>
              <a:tr h="369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</a:t>
                      </a:r>
                      <a:r>
                        <a:rPr lang="en-US" altLang="ko-KR" sz="1100" dirty="0"/>
                        <a:t>G dispenser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MGO 1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69553"/>
                  </a:ext>
                </a:extLst>
              </a:tr>
            </a:tbl>
          </a:graphicData>
        </a:graphic>
      </p:graphicFrame>
      <p:sp>
        <p:nvSpPr>
          <p:cNvPr id="51" name="제목 1">
            <a:extLst>
              <a:ext uri="{FF2B5EF4-FFF2-40B4-BE49-F238E27FC236}">
                <a16:creationId xmlns:a16="http://schemas.microsoft.com/office/drawing/2014/main" id="{92D2CEDE-C06E-454B-9543-91E855B66701}"/>
              </a:ext>
            </a:extLst>
          </p:cNvPr>
          <p:cNvSpPr>
            <a:spLocks noGrp="1"/>
          </p:cNvSpPr>
          <p:nvPr/>
        </p:nvSpPr>
        <p:spPr>
          <a:xfrm>
            <a:off x="5123663" y="4218051"/>
            <a:ext cx="4407355" cy="1404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변수중요도 상위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개를 살펴본 결과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호기가 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주요 변수로 도출됨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52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79FE5E-838F-4290-A143-7306437CB041}"/>
              </a:ext>
            </a:extLst>
          </p:cNvPr>
          <p:cNvSpPr/>
          <p:nvPr/>
        </p:nvSpPr>
        <p:spPr>
          <a:xfrm>
            <a:off x="389789" y="1600212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63A620F-A991-4BEE-BAEA-8F34672AEA76}"/>
              </a:ext>
            </a:extLst>
          </p:cNvPr>
          <p:cNvSpPr/>
          <p:nvPr/>
        </p:nvSpPr>
        <p:spPr>
          <a:xfrm rot="10800000" flipH="1">
            <a:off x="464070" y="1670287"/>
            <a:ext cx="4309534" cy="46822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582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Part1.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설비와 작업 시간의 편차에 의한 불량 발생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AD9E7-1696-40B6-8B11-105B3E2C064F}"/>
              </a:ext>
            </a:extLst>
          </p:cNvPr>
          <p:cNvSpPr txBox="1"/>
          <p:nvPr/>
        </p:nvSpPr>
        <p:spPr>
          <a:xfrm>
            <a:off x="383361" y="1699802"/>
            <a:ext cx="435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파생변수 생성하여 작업시간의 편차와 불량 비교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BE257B5-C298-4314-9FEF-ABF818E47709}"/>
              </a:ext>
            </a:extLst>
          </p:cNvPr>
          <p:cNvSpPr/>
          <p:nvPr/>
        </p:nvSpPr>
        <p:spPr>
          <a:xfrm>
            <a:off x="391761" y="1205929"/>
            <a:ext cx="3627346" cy="3917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작업시간 편차에 의한 불량 발생 분석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176BB8-5821-4F9B-B9D5-0F2F0594FCC6}"/>
              </a:ext>
            </a:extLst>
          </p:cNvPr>
          <p:cNvSpPr/>
          <p:nvPr/>
        </p:nvSpPr>
        <p:spPr>
          <a:xfrm>
            <a:off x="5080641" y="1629629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B57A16-7B2E-464E-9B86-74BA4F963C46}"/>
              </a:ext>
            </a:extLst>
          </p:cNvPr>
          <p:cNvSpPr/>
          <p:nvPr/>
        </p:nvSpPr>
        <p:spPr>
          <a:xfrm rot="10800000" flipH="1">
            <a:off x="5144167" y="4180239"/>
            <a:ext cx="4309535" cy="2247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84937F-431E-4642-9A3C-1D6457FCB851}"/>
              </a:ext>
            </a:extLst>
          </p:cNvPr>
          <p:cNvSpPr/>
          <p:nvPr/>
        </p:nvSpPr>
        <p:spPr>
          <a:xfrm rot="10800000" flipH="1">
            <a:off x="5145542" y="1670287"/>
            <a:ext cx="4309534" cy="2420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DE7CC1-AF19-4239-9CB2-1EEF6F165E91}"/>
              </a:ext>
            </a:extLst>
          </p:cNvPr>
          <p:cNvSpPr txBox="1"/>
          <p:nvPr/>
        </p:nvSpPr>
        <p:spPr>
          <a:xfrm>
            <a:off x="5158597" y="1699802"/>
            <a:ext cx="500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로지스틱 회귀분석을 통한 주요 작업시간 탐색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D7A0BB-81F9-4533-915B-7F485818A477}"/>
              </a:ext>
            </a:extLst>
          </p:cNvPr>
          <p:cNvSpPr txBox="1"/>
          <p:nvPr/>
        </p:nvSpPr>
        <p:spPr>
          <a:xfrm>
            <a:off x="5164298" y="4206118"/>
            <a:ext cx="435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의사결정나무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랜덤 포레스트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그래디언트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부스팅을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통한 주요 작업시간 탐색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6CB232-0B51-4FB5-88D8-D8B17E37F213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F3A61E1-A2FB-4007-B8F1-9699205B887F}"/>
              </a:ext>
            </a:extLst>
          </p:cNvPr>
          <p:cNvSpPr>
            <a:spLocks noGrp="1"/>
          </p:cNvSpPr>
          <p:nvPr/>
        </p:nvSpPr>
        <p:spPr>
          <a:xfrm>
            <a:off x="7546653" y="1906116"/>
            <a:ext cx="2012843" cy="1901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양의 회귀계수 중 유전체 소성 작업시간의 영향력이 가장 큼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aphicFrame>
        <p:nvGraphicFramePr>
          <p:cNvPr id="77" name="표 7">
            <a:extLst>
              <a:ext uri="{FF2B5EF4-FFF2-40B4-BE49-F238E27FC236}">
                <a16:creationId xmlns:a16="http://schemas.microsoft.com/office/drawing/2014/main" id="{6ABBDB4A-E2BE-4B06-B954-AA82EDBB5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56943"/>
              </p:ext>
            </p:extLst>
          </p:nvPr>
        </p:nvGraphicFramePr>
        <p:xfrm>
          <a:off x="5291533" y="5149356"/>
          <a:ext cx="4037463" cy="120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821">
                  <a:extLst>
                    <a:ext uri="{9D8B030D-6E8A-4147-A177-3AD203B41FA5}">
                      <a16:colId xmlns:a16="http://schemas.microsoft.com/office/drawing/2014/main" val="879808542"/>
                    </a:ext>
                  </a:extLst>
                </a:gridCol>
                <a:gridCol w="1345821">
                  <a:extLst>
                    <a:ext uri="{9D8B030D-6E8A-4147-A177-3AD203B41FA5}">
                      <a16:colId xmlns:a16="http://schemas.microsoft.com/office/drawing/2014/main" val="1847072093"/>
                    </a:ext>
                  </a:extLst>
                </a:gridCol>
                <a:gridCol w="1345821">
                  <a:extLst>
                    <a:ext uri="{9D8B030D-6E8A-4147-A177-3AD203B41FA5}">
                      <a16:colId xmlns:a16="http://schemas.microsoft.com/office/drawing/2014/main" val="1517246309"/>
                    </a:ext>
                  </a:extLst>
                </a:gridCol>
              </a:tblGrid>
              <a:tr h="188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GB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18657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647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버스 소성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버스 소성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버스 소성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31551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AGING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AGING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</a:t>
                      </a:r>
                      <a:r>
                        <a:rPr lang="en-US" altLang="ko-KR" sz="1100" dirty="0"/>
                        <a:t>B dispenser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69553"/>
                  </a:ext>
                </a:extLst>
              </a:tr>
            </a:tbl>
          </a:graphicData>
        </a:graphic>
      </p:graphicFrame>
      <p:sp>
        <p:nvSpPr>
          <p:cNvPr id="78" name="제목 1">
            <a:extLst>
              <a:ext uri="{FF2B5EF4-FFF2-40B4-BE49-F238E27FC236}">
                <a16:creationId xmlns:a16="http://schemas.microsoft.com/office/drawing/2014/main" id="{F11C12F3-BE18-44D8-A329-5D0FB3CD7CFE}"/>
              </a:ext>
            </a:extLst>
          </p:cNvPr>
          <p:cNvSpPr>
            <a:spLocks noGrp="1"/>
          </p:cNvSpPr>
          <p:nvPr/>
        </p:nvSpPr>
        <p:spPr>
          <a:xfrm>
            <a:off x="5123663" y="4218051"/>
            <a:ext cx="4407355" cy="1404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변수중요도 상위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개를 살펴본 결과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작업시간이 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주요 변수로 도출됨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6AE7AC-5767-4C62-9C8E-4FF25FB9250A}"/>
              </a:ext>
            </a:extLst>
          </p:cNvPr>
          <p:cNvGrpSpPr/>
          <p:nvPr/>
        </p:nvGrpSpPr>
        <p:grpSpPr>
          <a:xfrm>
            <a:off x="5232056" y="2191893"/>
            <a:ext cx="2325749" cy="1753154"/>
            <a:chOff x="5232056" y="2191893"/>
            <a:chExt cx="2325749" cy="175315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5519605-2EAB-4950-B9EE-E41F691436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1" t="3087" r="5654" b="3042"/>
            <a:stretch/>
          </p:blipFill>
          <p:spPr>
            <a:xfrm>
              <a:off x="5232056" y="2191893"/>
              <a:ext cx="2325749" cy="1753154"/>
            </a:xfrm>
            <a:prstGeom prst="rect">
              <a:avLst/>
            </a:prstGeom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720D23E-BB9A-41F0-A306-65FD94465D89}"/>
                </a:ext>
              </a:extLst>
            </p:cNvPr>
            <p:cNvSpPr/>
            <p:nvPr/>
          </p:nvSpPr>
          <p:spPr>
            <a:xfrm>
              <a:off x="6411951" y="2968927"/>
              <a:ext cx="1145854" cy="9381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5D2417-B2E8-416A-80EE-F0584ABFB9E4}"/>
                </a:ext>
              </a:extLst>
            </p:cNvPr>
            <p:cNvSpPr/>
            <p:nvPr/>
          </p:nvSpPr>
          <p:spPr>
            <a:xfrm>
              <a:off x="5481381" y="2920107"/>
              <a:ext cx="10246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TAT_4DIELEC_FIRE </a:t>
              </a:r>
            </a:p>
          </p:txBody>
        </p:sp>
      </p:grpSp>
      <p:sp>
        <p:nvSpPr>
          <p:cNvPr id="82" name="제목 1">
            <a:extLst>
              <a:ext uri="{FF2B5EF4-FFF2-40B4-BE49-F238E27FC236}">
                <a16:creationId xmlns:a16="http://schemas.microsoft.com/office/drawing/2014/main" id="{D1C2B0CE-1D1A-4B70-B78F-E50C8EBFB294}"/>
              </a:ext>
            </a:extLst>
          </p:cNvPr>
          <p:cNvSpPr>
            <a:spLocks noGrp="1"/>
          </p:cNvSpPr>
          <p:nvPr/>
        </p:nvSpPr>
        <p:spPr>
          <a:xfrm>
            <a:off x="677324" y="2312083"/>
            <a:ext cx="3495178" cy="675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‘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편차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’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나타내는 파생변수 생성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gap = (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변량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LOT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별 평균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Ex.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gap = LOT 101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변량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LOT 101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평균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9B16EA6-94FF-40B8-A062-144609166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15"/>
          <a:stretch/>
        </p:blipFill>
        <p:spPr>
          <a:xfrm>
            <a:off x="507314" y="4255151"/>
            <a:ext cx="2644462" cy="1709167"/>
          </a:xfrm>
          <a:prstGeom prst="rect">
            <a:avLst/>
          </a:prstGeom>
        </p:spPr>
      </p:pic>
      <p:sp>
        <p:nvSpPr>
          <p:cNvPr id="84" name="제목 1">
            <a:extLst>
              <a:ext uri="{FF2B5EF4-FFF2-40B4-BE49-F238E27FC236}">
                <a16:creationId xmlns:a16="http://schemas.microsoft.com/office/drawing/2014/main" id="{12AAFEF8-E6C7-4C03-82F4-FB00555F19CA}"/>
              </a:ext>
            </a:extLst>
          </p:cNvPr>
          <p:cNvSpPr>
            <a:spLocks noGrp="1"/>
          </p:cNvSpPr>
          <p:nvPr/>
        </p:nvSpPr>
        <p:spPr>
          <a:xfrm>
            <a:off x="600606" y="3345397"/>
            <a:ext cx="3495178" cy="450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작업시간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38ABEA93-68B3-4A05-97C9-0515D1761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68654"/>
              </p:ext>
            </p:extLst>
          </p:nvPr>
        </p:nvGraphicFramePr>
        <p:xfrm>
          <a:off x="3200672" y="4621924"/>
          <a:ext cx="1506026" cy="90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13">
                  <a:extLst>
                    <a:ext uri="{9D8B030D-6E8A-4147-A177-3AD203B41FA5}">
                      <a16:colId xmlns:a16="http://schemas.microsoft.com/office/drawing/2014/main" val="1267269363"/>
                    </a:ext>
                  </a:extLst>
                </a:gridCol>
                <a:gridCol w="753013">
                  <a:extLst>
                    <a:ext uri="{9D8B030D-6E8A-4147-A177-3AD203B41FA5}">
                      <a16:colId xmlns:a16="http://schemas.microsoft.com/office/drawing/2014/main" val="2600504529"/>
                    </a:ext>
                  </a:extLst>
                </a:gridCol>
              </a:tblGrid>
              <a:tr h="281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불량률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4580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</a:t>
                      </a:r>
                      <a:r>
                        <a:rPr lang="ko-KR" altLang="en-US" sz="1200" dirty="0"/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16.7%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857252"/>
                  </a:ext>
                </a:extLst>
              </a:tr>
              <a:tr h="281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</a:t>
                      </a:r>
                      <a:r>
                        <a:rPr lang="ko-KR" altLang="en-US" sz="1200" dirty="0"/>
                        <a:t>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7.3 %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10449"/>
                  </a:ext>
                </a:extLst>
              </a:tr>
            </a:tbl>
          </a:graphicData>
        </a:graphic>
      </p:graphicFrame>
      <p:sp>
        <p:nvSpPr>
          <p:cNvPr id="85" name="제목 1">
            <a:extLst>
              <a:ext uri="{FF2B5EF4-FFF2-40B4-BE49-F238E27FC236}">
                <a16:creationId xmlns:a16="http://schemas.microsoft.com/office/drawing/2014/main" id="{0B03DCD7-0C3E-43BB-A926-B26F0490F29F}"/>
              </a:ext>
            </a:extLst>
          </p:cNvPr>
          <p:cNvSpPr>
            <a:spLocks noGrp="1"/>
          </p:cNvSpPr>
          <p:nvPr/>
        </p:nvSpPr>
        <p:spPr>
          <a:xfrm>
            <a:off x="442638" y="3556532"/>
            <a:ext cx="4352395" cy="675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작업시간의 편차가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클 때 불량 발생 가능성이 높음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BAB63D-13C9-4502-8BD5-25459C644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86629" y="1008106"/>
            <a:ext cx="3224335" cy="254842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900D2AB-EDF7-4BBC-AC4C-D04A888D9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16679" y="3710806"/>
            <a:ext cx="3224335" cy="28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8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</TotalTime>
  <Words>573</Words>
  <Application>Microsoft Office PowerPoint</Application>
  <PresentationFormat>A4 용지(210x297mm)</PresentationFormat>
  <Paragraphs>97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Arial</vt:lpstr>
      <vt:lpstr>맑은 고딕</vt:lpstr>
      <vt:lpstr>나눔스퀘어OTF_ac</vt:lpstr>
      <vt:lpstr>Calibri Light</vt:lpstr>
      <vt:lpstr>Arial Black</vt:lpstr>
      <vt:lpstr>Calibri</vt:lpstr>
      <vt:lpstr>나눔스퀘어OTF_ac Bold</vt:lpstr>
      <vt:lpstr>나눔스퀘어OTF_ac ExtraBold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장 혜림</cp:lastModifiedBy>
  <cp:revision>109</cp:revision>
  <dcterms:created xsi:type="dcterms:W3CDTF">2020-02-19T13:37:33Z</dcterms:created>
  <dcterms:modified xsi:type="dcterms:W3CDTF">2020-04-29T12:28:27Z</dcterms:modified>
</cp:coreProperties>
</file>