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61" r:id="rId2"/>
    <p:sldId id="262" r:id="rId3"/>
    <p:sldId id="277" r:id="rId4"/>
    <p:sldId id="276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30" d="100"/>
          <a:sy n="130" d="100"/>
        </p:scale>
        <p:origin x="720" y="-426"/>
      </p:cViewPr>
      <p:guideLst>
        <p:guide pos="312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FFF2B-950A-427D-B3A7-55BD8F6B6742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C5EE3-C72E-4977-BD62-7F9DB0E38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739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7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27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94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1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4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14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5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7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61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29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56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A7FAC-D0B0-4C5C-B606-D03360F55BD6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22865D5-5BBE-4064-844D-7F1752270116}"/>
              </a:ext>
            </a:extLst>
          </p:cNvPr>
          <p:cNvGrpSpPr/>
          <p:nvPr/>
        </p:nvGrpSpPr>
        <p:grpSpPr>
          <a:xfrm>
            <a:off x="1" y="-5415"/>
            <a:ext cx="9906000" cy="6868828"/>
            <a:chOff x="-3314" y="-5415"/>
            <a:chExt cx="12203859" cy="6868828"/>
          </a:xfrm>
          <a:gradFill>
            <a:gsLst>
              <a:gs pos="5000">
                <a:srgbClr val="002060"/>
              </a:gs>
              <a:gs pos="68000">
                <a:schemeClr val="accent1">
                  <a:lumMod val="60000"/>
                  <a:lumOff val="40000"/>
                </a:schemeClr>
              </a:gs>
              <a:gs pos="78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2700000" scaled="1"/>
          </a:gra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D7FA208-A66D-4451-898D-9A95CD548BC5}"/>
                </a:ext>
              </a:extLst>
            </p:cNvPr>
            <p:cNvSpPr/>
            <p:nvPr/>
          </p:nvSpPr>
          <p:spPr>
            <a:xfrm>
              <a:off x="-3314" y="-5415"/>
              <a:ext cx="12191999" cy="3179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1A421F-F60D-4E10-A11C-2BF62B200FAC}"/>
                </a:ext>
              </a:extLst>
            </p:cNvPr>
            <p:cNvSpPr/>
            <p:nvPr/>
          </p:nvSpPr>
          <p:spPr>
            <a:xfrm rot="5400000">
              <a:off x="-3268580" y="3268580"/>
              <a:ext cx="6858002" cy="3208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FAB2B3-60CC-4B30-89B6-5C880F4B83B9}"/>
                </a:ext>
              </a:extLst>
            </p:cNvPr>
            <p:cNvSpPr/>
            <p:nvPr/>
          </p:nvSpPr>
          <p:spPr>
            <a:xfrm rot="5400000">
              <a:off x="8611123" y="3268578"/>
              <a:ext cx="6858002" cy="3208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20BD1D-4CA1-4D49-9A2D-60B38DC0EF62}"/>
                </a:ext>
              </a:extLst>
            </p:cNvPr>
            <p:cNvSpPr/>
            <p:nvPr/>
          </p:nvSpPr>
          <p:spPr>
            <a:xfrm>
              <a:off x="-3313" y="6545436"/>
              <a:ext cx="12191999" cy="3179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1A711834-EE74-4195-91B3-DAEA8F6A75A2}"/>
              </a:ext>
            </a:extLst>
          </p:cNvPr>
          <p:cNvSpPr/>
          <p:nvPr/>
        </p:nvSpPr>
        <p:spPr>
          <a:xfrm rot="16200000">
            <a:off x="4200942" y="-454548"/>
            <a:ext cx="1504121" cy="1179444"/>
          </a:xfrm>
          <a:prstGeom prst="chevron">
            <a:avLst/>
          </a:prstGeom>
          <a:solidFill>
            <a:srgbClr val="00206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D9B49F-BD2A-40C2-A288-FFBBB528C7D7}"/>
              </a:ext>
            </a:extLst>
          </p:cNvPr>
          <p:cNvSpPr/>
          <p:nvPr/>
        </p:nvSpPr>
        <p:spPr>
          <a:xfrm>
            <a:off x="-1000" y="2223145"/>
            <a:ext cx="9906000" cy="3339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200" dirty="0">
                <a:solidFill>
                  <a:srgbClr val="0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진행 보고서</a:t>
            </a:r>
            <a:endParaRPr lang="en-US" altLang="ko-KR" sz="4200" dirty="0">
              <a:solidFill>
                <a:srgbClr val="00000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2020.04.17</a:t>
            </a:r>
          </a:p>
          <a:p>
            <a:pPr algn="ctr">
              <a:lnSpc>
                <a:spcPct val="150000"/>
              </a:lnSpc>
            </a:pPr>
            <a:b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A</a:t>
            </a:r>
            <a:r>
              <a:rPr lang="ko-KR" altLang="en-US" sz="1400" dirty="0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반 </a:t>
            </a:r>
            <a:r>
              <a:rPr lang="en-US" altLang="ko-KR" sz="1400" dirty="0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4</a:t>
            </a:r>
            <a:r>
              <a:rPr lang="ko-KR" altLang="en-US" sz="1400" dirty="0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조</a:t>
            </a:r>
            <a:endParaRPr lang="en-US" altLang="ko-KR" sz="1400" dirty="0">
              <a:solidFill>
                <a:srgbClr val="000000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구본철</a:t>
            </a:r>
            <a:r>
              <a:rPr lang="ko-KR" altLang="en-US" sz="1400" dirty="0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박진주  </a:t>
            </a:r>
            <a:r>
              <a:rPr lang="ko-KR" altLang="en-US" sz="1400" dirty="0" err="1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서혜민</a:t>
            </a:r>
            <a:r>
              <a:rPr lang="ko-KR" altLang="en-US" sz="1400" dirty="0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</a:t>
            </a:r>
            <a:r>
              <a:rPr lang="ko-KR" altLang="en-US" sz="1400" dirty="0" err="1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유대선</a:t>
            </a:r>
            <a:r>
              <a:rPr lang="ko-KR" altLang="en-US" sz="1400" dirty="0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</a:t>
            </a:r>
            <a:r>
              <a:rPr lang="ko-KR" altLang="en-US" sz="1400" dirty="0" err="1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이종하</a:t>
            </a:r>
            <a:r>
              <a:rPr lang="ko-KR" altLang="en-US" sz="1400" dirty="0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</a:t>
            </a:r>
            <a:r>
              <a:rPr lang="ko-KR" altLang="en-US" sz="1400" dirty="0" err="1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장혜림</a:t>
            </a:r>
            <a:endParaRPr lang="ko-KR" altLang="en-US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4ACC709-D7D8-4B23-93BC-36EA3B60CB07}"/>
              </a:ext>
            </a:extLst>
          </p:cNvPr>
          <p:cNvGrpSpPr/>
          <p:nvPr/>
        </p:nvGrpSpPr>
        <p:grpSpPr>
          <a:xfrm>
            <a:off x="3884785" y="1566067"/>
            <a:ext cx="2136429" cy="400110"/>
            <a:chOff x="3915688" y="1293708"/>
            <a:chExt cx="2136429" cy="4001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468F39-CB0A-4F4C-920C-17BFA7093C16}"/>
                </a:ext>
              </a:extLst>
            </p:cNvPr>
            <p:cNvSpPr txBox="1"/>
            <p:nvPr/>
          </p:nvSpPr>
          <p:spPr>
            <a:xfrm>
              <a:off x="4288493" y="1293708"/>
              <a:ext cx="17636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20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20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20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20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59FACA7-FFCC-4C15-AB57-BE0092786785}"/>
                </a:ext>
              </a:extLst>
            </p:cNvPr>
            <p:cNvGrpSpPr/>
            <p:nvPr/>
          </p:nvGrpSpPr>
          <p:grpSpPr>
            <a:xfrm>
              <a:off x="3915688" y="1369242"/>
              <a:ext cx="413447" cy="252523"/>
              <a:chOff x="5943600" y="517585"/>
              <a:chExt cx="364310" cy="222511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09188DB-6C3D-4679-A04F-AAFBD105FCA0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4BAD3EFE-5391-40C1-B1EB-F226FE7A3AC2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522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B6671C3-7BAD-419C-97A3-D1CDCA08AA02}"/>
              </a:ext>
            </a:extLst>
          </p:cNvPr>
          <p:cNvSpPr/>
          <p:nvPr/>
        </p:nvSpPr>
        <p:spPr>
          <a:xfrm>
            <a:off x="514709" y="763379"/>
            <a:ext cx="8876582" cy="2889736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사각형: 잘린 한쪽 모서리 36">
            <a:extLst>
              <a:ext uri="{FF2B5EF4-FFF2-40B4-BE49-F238E27FC236}">
                <a16:creationId xmlns:a16="http://schemas.microsoft.com/office/drawing/2014/main" id="{40B070A7-D111-4AAA-9E05-181198737AD5}"/>
              </a:ext>
            </a:extLst>
          </p:cNvPr>
          <p:cNvSpPr/>
          <p:nvPr/>
        </p:nvSpPr>
        <p:spPr>
          <a:xfrm rot="10800000" flipH="1">
            <a:off x="6766399" y="1474747"/>
            <a:ext cx="2170561" cy="194944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각 삼각형 37">
            <a:extLst>
              <a:ext uri="{FF2B5EF4-FFF2-40B4-BE49-F238E27FC236}">
                <a16:creationId xmlns:a16="http://schemas.microsoft.com/office/drawing/2014/main" id="{57EE311E-4DAB-41F8-97F0-F708DFEC4038}"/>
              </a:ext>
            </a:extLst>
          </p:cNvPr>
          <p:cNvSpPr/>
          <p:nvPr/>
        </p:nvSpPr>
        <p:spPr>
          <a:xfrm rot="5400000">
            <a:off x="8591677" y="3097051"/>
            <a:ext cx="323816" cy="366750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1BC9FC-8D81-4DF5-B579-083ED0DA2329}"/>
              </a:ext>
            </a:extLst>
          </p:cNvPr>
          <p:cNvSpPr/>
          <p:nvPr/>
        </p:nvSpPr>
        <p:spPr>
          <a:xfrm>
            <a:off x="514709" y="3725288"/>
            <a:ext cx="8876582" cy="2889735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ACCC90A-576B-4241-86B0-57985CD5E6F2}"/>
              </a:ext>
            </a:extLst>
          </p:cNvPr>
          <p:cNvGrpSpPr/>
          <p:nvPr/>
        </p:nvGrpSpPr>
        <p:grpSpPr>
          <a:xfrm>
            <a:off x="8342466" y="76918"/>
            <a:ext cx="1477269" cy="307777"/>
            <a:chOff x="8485802" y="4873"/>
            <a:chExt cx="1477269" cy="30777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6EAB2B-7451-4AF8-A693-3321DF90B286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C5BFBEEE-C546-487A-9BF4-2E5E07CAC562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A5648613-C2D7-46CE-AF13-FF562592AD06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94696739-DE8C-4546-9738-EA49981D0D1E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F95F2AF-FBE3-4914-AEA0-F0E4D3EEACD9}"/>
              </a:ext>
            </a:extLst>
          </p:cNvPr>
          <p:cNvSpPr txBox="1"/>
          <p:nvPr/>
        </p:nvSpPr>
        <p:spPr>
          <a:xfrm>
            <a:off x="215660" y="102796"/>
            <a:ext cx="2659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01 </a:t>
            </a:r>
            <a:r>
              <a:rPr lang="ko-KR" altLang="en-US" sz="28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프로젝트 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7F0C443-4544-417E-8E7D-F62C0CA0950E}"/>
              </a:ext>
            </a:extLst>
          </p:cNvPr>
          <p:cNvSpPr/>
          <p:nvPr/>
        </p:nvSpPr>
        <p:spPr>
          <a:xfrm>
            <a:off x="720667" y="901300"/>
            <a:ext cx="1362144" cy="35771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D57F07-30B5-46D1-9B8A-3891DC523B77}"/>
              </a:ext>
            </a:extLst>
          </p:cNvPr>
          <p:cNvSpPr txBox="1"/>
          <p:nvPr/>
        </p:nvSpPr>
        <p:spPr>
          <a:xfrm>
            <a:off x="720667" y="918134"/>
            <a:ext cx="1401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진행 계획표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BE85167D-B2C7-4A8A-864E-5B0C1D5DD2BD}"/>
              </a:ext>
            </a:extLst>
          </p:cNvPr>
          <p:cNvSpPr txBox="1">
            <a:spLocks/>
          </p:cNvSpPr>
          <p:nvPr/>
        </p:nvSpPr>
        <p:spPr>
          <a:xfrm>
            <a:off x="669977" y="4223469"/>
            <a:ext cx="8249731" cy="22808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상판 공정 내 </a:t>
            </a:r>
            <a:r>
              <a:rPr lang="ko-KR" altLang="en-US" sz="1100" dirty="0" err="1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유전층</a:t>
            </a:r>
            <a:r>
              <a:rPr lang="ko-KR" altLang="en-US" sz="11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형성 과정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에서 유의할 점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-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1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열처리 온도</a:t>
            </a:r>
            <a:r>
              <a:rPr lang="en-US" altLang="ko-KR" sz="11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sz="11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시간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을 적절하게 설정하여 기포의 크기를 관리하는 것</a:t>
            </a:r>
            <a:b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출처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1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문철희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PDP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공정 기술  최근 동향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물리학과 첨단기술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2007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년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9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월</a:t>
            </a: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형광체 특성 및 개발동향</a:t>
            </a:r>
            <a:b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출처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1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정하균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최성호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PDP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용 형광체 기술 및 최근 개발현황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2007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년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9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월</a:t>
            </a: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불안정한 </a:t>
            </a:r>
            <a:r>
              <a:rPr lang="ko-KR" altLang="en-US" sz="11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서스테인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방전의 원인은 어드레스 펄스에 의한 스트레스 때문</a:t>
            </a:r>
            <a:b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출처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김동훈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AC PDP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의 </a:t>
            </a:r>
            <a:r>
              <a:rPr lang="ko-KR" altLang="en-US" sz="11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오방전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원인 분석을 위한 어드레스 방전 특성에 관한 연구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2007,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대한전기학회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X,Y,Z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전압에 따른 </a:t>
            </a:r>
            <a:r>
              <a:rPr lang="ko-KR" altLang="en-US" sz="11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벽전하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분포</a:t>
            </a:r>
            <a:b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출처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1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허민녕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이성현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1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박정후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외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명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AC PDP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의 </a:t>
            </a:r>
            <a:r>
              <a:rPr lang="en-US" altLang="ko-KR" sz="11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adressing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기간 중 </a:t>
            </a:r>
            <a:r>
              <a:rPr lang="ko-KR" altLang="en-US" sz="11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벽전하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분포에 관한 연구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2000,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대한전기학회</a:t>
            </a: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방전지연시간 개념 및 </a:t>
            </a:r>
            <a:r>
              <a:rPr lang="ko-KR" altLang="en-US" sz="11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오방전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원인 분석</a:t>
            </a:r>
            <a:b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출처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신재화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김근수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AC PDP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의 방전지연시간과 </a:t>
            </a:r>
            <a:r>
              <a:rPr lang="ko-KR" altLang="en-US" sz="11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오방전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특성관계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2015, </a:t>
            </a:r>
            <a:r>
              <a:rPr lang="ko-KR" altLang="en-US" sz="11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한국전지전자재료학회</a:t>
            </a:r>
            <a:endParaRPr lang="ko-KR" altLang="en-US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417CC4F-8EA6-4D6B-8CAE-89D789EAC75B}"/>
              </a:ext>
            </a:extLst>
          </p:cNvPr>
          <p:cNvSpPr/>
          <p:nvPr/>
        </p:nvSpPr>
        <p:spPr>
          <a:xfrm>
            <a:off x="720667" y="3856891"/>
            <a:ext cx="1362144" cy="35771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6D221B-EB67-4958-984B-7BE18CDDBC7D}"/>
              </a:ext>
            </a:extLst>
          </p:cNvPr>
          <p:cNvSpPr txBox="1"/>
          <p:nvPr/>
        </p:nvSpPr>
        <p:spPr>
          <a:xfrm>
            <a:off x="681489" y="3877910"/>
            <a:ext cx="1401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논문 참고 내용</a:t>
            </a: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14C611F5-09A2-4CE1-A737-4EBA2AA06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503385"/>
              </p:ext>
            </p:extLst>
          </p:nvPr>
        </p:nvGraphicFramePr>
        <p:xfrm>
          <a:off x="733249" y="1367865"/>
          <a:ext cx="5615795" cy="22229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3159">
                  <a:extLst>
                    <a:ext uri="{9D8B030D-6E8A-4147-A177-3AD203B41FA5}">
                      <a16:colId xmlns:a16="http://schemas.microsoft.com/office/drawing/2014/main" val="2546887727"/>
                    </a:ext>
                  </a:extLst>
                </a:gridCol>
                <a:gridCol w="1123159">
                  <a:extLst>
                    <a:ext uri="{9D8B030D-6E8A-4147-A177-3AD203B41FA5}">
                      <a16:colId xmlns:a16="http://schemas.microsoft.com/office/drawing/2014/main" val="2078728625"/>
                    </a:ext>
                  </a:extLst>
                </a:gridCol>
                <a:gridCol w="1123159">
                  <a:extLst>
                    <a:ext uri="{9D8B030D-6E8A-4147-A177-3AD203B41FA5}">
                      <a16:colId xmlns:a16="http://schemas.microsoft.com/office/drawing/2014/main" val="4230037042"/>
                    </a:ext>
                  </a:extLst>
                </a:gridCol>
                <a:gridCol w="1123159">
                  <a:extLst>
                    <a:ext uri="{9D8B030D-6E8A-4147-A177-3AD203B41FA5}">
                      <a16:colId xmlns:a16="http://schemas.microsoft.com/office/drawing/2014/main" val="909380672"/>
                    </a:ext>
                  </a:extLst>
                </a:gridCol>
                <a:gridCol w="1123159">
                  <a:extLst>
                    <a:ext uri="{9D8B030D-6E8A-4147-A177-3AD203B41FA5}">
                      <a16:colId xmlns:a16="http://schemas.microsoft.com/office/drawing/2014/main" val="683482461"/>
                    </a:ext>
                  </a:extLst>
                </a:gridCol>
              </a:tblGrid>
              <a:tr h="1690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4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월 </a:t>
                      </a:r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13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일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4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월 </a:t>
                      </a:r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14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일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4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월 </a:t>
                      </a:r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15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4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월 </a:t>
                      </a:r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16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4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월 </a:t>
                      </a:r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17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161907"/>
                  </a:ext>
                </a:extLst>
              </a:tr>
              <a:tr h="1690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온라인 회의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온라인 회의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온라인 회의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246379"/>
                  </a:ext>
                </a:extLst>
              </a:tr>
              <a:tr h="340425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역할 분담</a:t>
                      </a:r>
                      <a:endParaRPr lang="en-US" altLang="ko-KR" sz="1000" u="none" strike="noStrike" dirty="0"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주간계획 수립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논문 정리</a:t>
                      </a:r>
                      <a:b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-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 분석 및 결과 확인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멘토링 자료 작성</a:t>
                      </a:r>
                      <a:b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분석 결과 논의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-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 논문 정리</a:t>
                      </a:r>
                      <a:b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-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 분석 및 결과 확인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-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PPT 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자료 추가</a:t>
                      </a:r>
                      <a:b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분석 결과 논의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059424"/>
                  </a:ext>
                </a:extLst>
              </a:tr>
              <a:tr h="1690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4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월 </a:t>
                      </a:r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20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일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4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월 </a:t>
                      </a:r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21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일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4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월 </a:t>
                      </a:r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22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4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월 </a:t>
                      </a:r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23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4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월 </a:t>
                      </a:r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24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22726"/>
                  </a:ext>
                </a:extLst>
              </a:tr>
              <a:tr h="1690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온라인 회의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온라인 회의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멘토링 결과 피드백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온라인 회의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443598"/>
                  </a:ext>
                </a:extLst>
              </a:tr>
              <a:tr h="37137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-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 주간계획 수립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-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 논문 정리</a:t>
                      </a:r>
                      <a:b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-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 분석 및 결과 확인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-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 논문 정리</a:t>
                      </a:r>
                      <a:b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-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 분석 및 결과 확인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-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 발표 자료 검토</a:t>
                      </a:r>
                      <a:b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피드백 검토 및 보완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090202"/>
                  </a:ext>
                </a:extLst>
              </a:tr>
              <a:tr h="1690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4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월 </a:t>
                      </a:r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27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4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월 </a:t>
                      </a:r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28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4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월 </a:t>
                      </a:r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29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4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월 </a:t>
                      </a:r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30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5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월 </a:t>
                      </a:r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558593"/>
                  </a:ext>
                </a:extLst>
              </a:tr>
              <a:tr h="1690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멘토링 결과 피드백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온라인 회의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온라인 회의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멘토링 결과 피드백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온라인 회의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53992"/>
                  </a:ext>
                </a:extLst>
              </a:tr>
              <a:tr h="49683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-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 주간계획 수립</a:t>
                      </a:r>
                      <a:b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최종보고서 초안</a:t>
                      </a:r>
                      <a:b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피드백 검토 및 보완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참고 문헌 정리</a:t>
                      </a:r>
                      <a:endParaRPr lang="en-US" altLang="ko-KR" sz="1000" u="none" strike="noStrike" dirty="0"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-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 최종보고서 작성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발표 자료 보완</a:t>
                      </a:r>
                      <a:endParaRPr lang="en-US" altLang="ko-KR" sz="1000" u="none" strike="noStrike" dirty="0"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최종보고서 작성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-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 발표 자료 보완</a:t>
                      </a:r>
                      <a:endParaRPr lang="en-US" altLang="ko-KR" sz="1000" u="none" strike="noStrike" dirty="0"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최종보고서 작성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발표 자료 검토</a:t>
                      </a:r>
                      <a:endParaRPr lang="en-US" altLang="ko-KR" sz="1000" u="none" strike="noStrike" dirty="0"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피드백 검토 및 보완</a:t>
                      </a:r>
                      <a:b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최종보고서 검토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875890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CA2D3189-FE34-48E8-BC51-E78A20989C36}"/>
              </a:ext>
            </a:extLst>
          </p:cNvPr>
          <p:cNvSpPr txBox="1"/>
          <p:nvPr/>
        </p:nvSpPr>
        <p:spPr>
          <a:xfrm>
            <a:off x="6766403" y="1552382"/>
            <a:ext cx="1988045" cy="1739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본철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진행 계획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논문 요약</a:t>
            </a:r>
          </a:p>
          <a:p>
            <a:pPr>
              <a:lnSpc>
                <a:spcPct val="200000"/>
              </a:lnSpc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혜림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종하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모델링 인사이트 요약</a:t>
            </a:r>
          </a:p>
          <a:p>
            <a:pPr>
              <a:lnSpc>
                <a:spcPct val="200000"/>
              </a:lnSpc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혜민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PPT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정리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보고서 취합</a:t>
            </a: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대선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프로세스 정리</a:t>
            </a:r>
          </a:p>
          <a:p>
            <a:pPr>
              <a:lnSpc>
                <a:spcPct val="200000"/>
              </a:lnSpc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진주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논문 요약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FD4E163-526A-4728-A81A-6217D17152FE}"/>
              </a:ext>
            </a:extLst>
          </p:cNvPr>
          <p:cNvSpPr/>
          <p:nvPr/>
        </p:nvSpPr>
        <p:spPr>
          <a:xfrm>
            <a:off x="6726253" y="895760"/>
            <a:ext cx="1362144" cy="35771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F22E6F-C551-4030-AFC4-2223F56D14B5}"/>
              </a:ext>
            </a:extLst>
          </p:cNvPr>
          <p:cNvSpPr txBox="1"/>
          <p:nvPr/>
        </p:nvSpPr>
        <p:spPr>
          <a:xfrm>
            <a:off x="6687075" y="919094"/>
            <a:ext cx="1401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역할 분담</a:t>
            </a:r>
          </a:p>
        </p:txBody>
      </p:sp>
    </p:spTree>
    <p:extLst>
      <p:ext uri="{BB962C8B-B14F-4D97-AF65-F5344CB8AC3E}">
        <p14:creationId xmlns:p14="http://schemas.microsoft.com/office/powerpoint/2010/main" val="421729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02F46F-1932-4F4B-8736-568922513E5D}"/>
              </a:ext>
            </a:extLst>
          </p:cNvPr>
          <p:cNvSpPr/>
          <p:nvPr/>
        </p:nvSpPr>
        <p:spPr>
          <a:xfrm>
            <a:off x="6439979" y="859357"/>
            <a:ext cx="2937261" cy="5672435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7029C6E-4388-4EFF-9778-AF65E43D53C1}"/>
              </a:ext>
            </a:extLst>
          </p:cNvPr>
          <p:cNvSpPr/>
          <p:nvPr/>
        </p:nvSpPr>
        <p:spPr>
          <a:xfrm rot="10800000" flipH="1">
            <a:off x="6540278" y="1436598"/>
            <a:ext cx="2739678" cy="6508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4724C18-614D-42D9-A6B4-829951976958}"/>
              </a:ext>
            </a:extLst>
          </p:cNvPr>
          <p:cNvSpPr/>
          <p:nvPr/>
        </p:nvSpPr>
        <p:spPr>
          <a:xfrm rot="10800000" flipH="1">
            <a:off x="6534221" y="5985378"/>
            <a:ext cx="2739678" cy="392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15F97D0-9CB1-40AB-95C0-CAE203D11D90}"/>
              </a:ext>
            </a:extLst>
          </p:cNvPr>
          <p:cNvSpPr/>
          <p:nvPr/>
        </p:nvSpPr>
        <p:spPr>
          <a:xfrm rot="10800000" flipH="1">
            <a:off x="6534221" y="5484071"/>
            <a:ext cx="2739678" cy="392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CD792C-E783-47D3-8F6F-F85E0C00B2B9}"/>
              </a:ext>
            </a:extLst>
          </p:cNvPr>
          <p:cNvSpPr/>
          <p:nvPr/>
        </p:nvSpPr>
        <p:spPr>
          <a:xfrm rot="10800000" flipH="1">
            <a:off x="6540277" y="5006587"/>
            <a:ext cx="2739678" cy="392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34E024-155E-43DD-882B-471B500EA8B0}"/>
              </a:ext>
            </a:extLst>
          </p:cNvPr>
          <p:cNvSpPr/>
          <p:nvPr/>
        </p:nvSpPr>
        <p:spPr>
          <a:xfrm rot="10800000" flipH="1">
            <a:off x="6540277" y="3737993"/>
            <a:ext cx="2739678" cy="392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49528B-8980-4BA1-A2B0-64C62441806C}"/>
              </a:ext>
            </a:extLst>
          </p:cNvPr>
          <p:cNvSpPr/>
          <p:nvPr/>
        </p:nvSpPr>
        <p:spPr>
          <a:xfrm rot="10800000" flipH="1">
            <a:off x="6540278" y="4247119"/>
            <a:ext cx="2739678" cy="6508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BB26CE6-958C-423D-9A36-1C07677E30B3}"/>
              </a:ext>
            </a:extLst>
          </p:cNvPr>
          <p:cNvSpPr/>
          <p:nvPr/>
        </p:nvSpPr>
        <p:spPr>
          <a:xfrm rot="10800000" flipH="1">
            <a:off x="6540277" y="2952432"/>
            <a:ext cx="2739678" cy="6508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6B3D8AC-3115-4477-BA19-49547200BDCD}"/>
              </a:ext>
            </a:extLst>
          </p:cNvPr>
          <p:cNvSpPr/>
          <p:nvPr/>
        </p:nvSpPr>
        <p:spPr>
          <a:xfrm rot="10800000" flipH="1">
            <a:off x="6540278" y="2199471"/>
            <a:ext cx="2739678" cy="6508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5418D0-3EAD-4FE9-8CC2-A4AAEEAEE9B6}"/>
              </a:ext>
            </a:extLst>
          </p:cNvPr>
          <p:cNvSpPr/>
          <p:nvPr/>
        </p:nvSpPr>
        <p:spPr>
          <a:xfrm>
            <a:off x="487752" y="859357"/>
            <a:ext cx="5837062" cy="5672435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ACCC90A-576B-4241-86B0-57985CD5E6F2}"/>
              </a:ext>
            </a:extLst>
          </p:cNvPr>
          <p:cNvGrpSpPr/>
          <p:nvPr/>
        </p:nvGrpSpPr>
        <p:grpSpPr>
          <a:xfrm>
            <a:off x="8342466" y="76918"/>
            <a:ext cx="1477269" cy="307777"/>
            <a:chOff x="8485802" y="4873"/>
            <a:chExt cx="1477269" cy="30777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6EAB2B-7451-4AF8-A693-3321DF90B286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C5BFBEEE-C546-487A-9BF4-2E5E07CAC562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A5648613-C2D7-46CE-AF13-FF562592AD06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94696739-DE8C-4546-9738-EA49981D0D1E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F95F2AF-FBE3-4914-AEA0-F0E4D3EEACD9}"/>
              </a:ext>
            </a:extLst>
          </p:cNvPr>
          <p:cNvSpPr txBox="1"/>
          <p:nvPr/>
        </p:nvSpPr>
        <p:spPr>
          <a:xfrm>
            <a:off x="215660" y="102796"/>
            <a:ext cx="1951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02 </a:t>
            </a:r>
            <a:r>
              <a:rPr lang="ko-KR" altLang="en-US" sz="28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진행사항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49F46A-190B-40CA-89AE-30E30AB6CD9A}"/>
              </a:ext>
            </a:extLst>
          </p:cNvPr>
          <p:cNvGrpSpPr/>
          <p:nvPr/>
        </p:nvGrpSpPr>
        <p:grpSpPr>
          <a:xfrm>
            <a:off x="2087754" y="960756"/>
            <a:ext cx="2614523" cy="357711"/>
            <a:chOff x="3645738" y="823809"/>
            <a:chExt cx="2614523" cy="357711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13FAD4B-B7E6-4E93-88CA-3BD07BABFD60}"/>
                </a:ext>
              </a:extLst>
            </p:cNvPr>
            <p:cNvSpPr/>
            <p:nvPr/>
          </p:nvSpPr>
          <p:spPr>
            <a:xfrm>
              <a:off x="3684917" y="823809"/>
              <a:ext cx="2536166" cy="357711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EA32A8-BEFE-4542-8376-83495DCD8F21}"/>
                </a:ext>
              </a:extLst>
            </p:cNvPr>
            <p:cNvSpPr txBox="1"/>
            <p:nvPr/>
          </p:nvSpPr>
          <p:spPr>
            <a:xfrm>
              <a:off x="3645738" y="847591"/>
              <a:ext cx="26145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인사이트 및 분석 진행 사항</a:t>
              </a:r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C8480AC-6B7B-45CB-AD19-5C47CA3B25FA}"/>
              </a:ext>
            </a:extLst>
          </p:cNvPr>
          <p:cNvSpPr/>
          <p:nvPr/>
        </p:nvSpPr>
        <p:spPr>
          <a:xfrm>
            <a:off x="7085835" y="960756"/>
            <a:ext cx="1756320" cy="35771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E5B63-066E-4FFC-A404-94F5BEDF01F3}"/>
              </a:ext>
            </a:extLst>
          </p:cNvPr>
          <p:cNvSpPr txBox="1"/>
          <p:nvPr/>
        </p:nvSpPr>
        <p:spPr>
          <a:xfrm>
            <a:off x="7221727" y="982618"/>
            <a:ext cx="1484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분석 프로세스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CBE734-9735-4C5F-B0B2-FED6563A31A1}"/>
              </a:ext>
            </a:extLst>
          </p:cNvPr>
          <p:cNvSpPr txBox="1"/>
          <p:nvPr/>
        </p:nvSpPr>
        <p:spPr>
          <a:xfrm>
            <a:off x="496378" y="1399804"/>
            <a:ext cx="191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1. 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공장 설비에 의한 차이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BD906E-60D3-4FAA-BFD0-1890F15A96BC}"/>
              </a:ext>
            </a:extLst>
          </p:cNvPr>
          <p:cNvSpPr txBox="1"/>
          <p:nvPr/>
        </p:nvSpPr>
        <p:spPr>
          <a:xfrm>
            <a:off x="501672" y="3118422"/>
            <a:ext cx="2417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2. 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공정의 작업시간의 편차 확인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AD7765-9118-44D0-BB95-9FDA27B245C4}"/>
              </a:ext>
            </a:extLst>
          </p:cNvPr>
          <p:cNvSpPr txBox="1"/>
          <p:nvPr/>
        </p:nvSpPr>
        <p:spPr>
          <a:xfrm>
            <a:off x="495414" y="4820772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3. 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공정의 설비 작업조건의 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Vital Few </a:t>
            </a:r>
            <a:endParaRPr lang="ko-KR" altLang="en-US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789864-00BF-49C7-961B-A7C9B19B3469}"/>
              </a:ext>
            </a:extLst>
          </p:cNvPr>
          <p:cNvSpPr/>
          <p:nvPr/>
        </p:nvSpPr>
        <p:spPr>
          <a:xfrm>
            <a:off x="492586" y="1637193"/>
            <a:ext cx="5535610" cy="1337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카이제곱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검정 결과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1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유전체 소성 </a:t>
            </a:r>
            <a:r>
              <a:rPr lang="ko-KR" altLang="en-US" sz="1100" dirty="0" err="1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호기</a:t>
            </a:r>
            <a:r>
              <a:rPr lang="ko-KR" altLang="en-US" sz="11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별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불량률 차이 有</a:t>
            </a: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변수중요도 결과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b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유전체 소성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호기의 경우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음의 값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회귀계수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을 가지며 다른 변수들보다 절댓값이 큼</a:t>
            </a: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유전체 소성 호기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특히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호기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의 변수중요도 높음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GB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통해 </a:t>
            </a:r>
            <a:r>
              <a:rPr lang="ko-KR" altLang="en-US" sz="11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‘유전체 소성 </a:t>
            </a:r>
            <a:r>
              <a:rPr lang="en-US" altLang="ko-KR" sz="11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</a:t>
            </a:r>
            <a:r>
              <a:rPr lang="ko-KR" altLang="en-US" sz="11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호기’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가 중요도 높은 변수로 선택됨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</a:t>
            </a:r>
            <a:endParaRPr lang="ko-KR" altLang="en-US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178D26B-73B5-4DCF-9CCB-90481485961F}"/>
              </a:ext>
            </a:extLst>
          </p:cNvPr>
          <p:cNvSpPr/>
          <p:nvPr/>
        </p:nvSpPr>
        <p:spPr>
          <a:xfrm>
            <a:off x="493046" y="3341570"/>
            <a:ext cx="5854942" cy="1337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유전체 소성 소요시간의 편차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각 변량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–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변수의 평균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이용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panel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별 작업시간 편차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(gap)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확인</a:t>
            </a: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원 데이터의 불량률은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10.6%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인 것에 반해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gap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5~10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이상인 데이터의 경우 불량률이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34.3%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 불량일 가능성이 높음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로지스틱 회귀분석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트리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3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종 검정 결과 유전체 소성 소요시간의 변수중요도 가장 높음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결론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(insight) : </a:t>
            </a:r>
            <a:r>
              <a:rPr lang="ko-KR" altLang="en-US" sz="11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유전체 소성 소요시간</a:t>
            </a:r>
            <a:r>
              <a:rPr lang="en-US" altLang="ko-KR" sz="11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11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작업시간</a:t>
            </a:r>
            <a:r>
              <a:rPr lang="en-US" altLang="ko-KR" sz="11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  <a:r>
              <a:rPr lang="ko-KR" altLang="en-US" sz="11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의 편차가 클 경우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불량 발생 가능성이 높음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1D9A307-272D-4AE1-BC59-BAEF2F9AA830}"/>
              </a:ext>
            </a:extLst>
          </p:cNvPr>
          <p:cNvSpPr/>
          <p:nvPr/>
        </p:nvSpPr>
        <p:spPr>
          <a:xfrm>
            <a:off x="487752" y="5068166"/>
            <a:ext cx="5913048" cy="1337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과제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설비 작업 조건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Process dataset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을 활용하여 다양한 알고리즘 적용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-&gt; Vital Few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도출 </a:t>
            </a: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진행 사항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: </a:t>
            </a:r>
            <a:r>
              <a:rPr lang="en-US" altLang="ko-KR" sz="11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RF </a:t>
            </a:r>
            <a:r>
              <a:rPr lang="en-US" altLang="ko-KR" sz="1100" dirty="0" err="1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Graphviz</a:t>
            </a:r>
            <a:r>
              <a:rPr lang="en-US" altLang="ko-KR" sz="11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1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활용한 공정별 최적</a:t>
            </a:r>
            <a:r>
              <a:rPr lang="en-US" altLang="ko-KR" sz="11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sz="11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최악 작업조건 도출</a:t>
            </a:r>
            <a:b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특이점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AG_RTD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출구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GLASS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온도가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48.05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보다 높을 경우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AG_RTD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출구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GLASS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온도가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47.65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보다 높을 경우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유전체 소성 </a:t>
            </a:r>
            <a:r>
              <a:rPr lang="ko-KR" altLang="en-US" sz="11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소성로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[H5]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배기량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(㎥/min)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3243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보다 낮을 경우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형광체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건조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RTD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후드시작온도가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92.5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보다 높으면  </a:t>
            </a:r>
            <a:r>
              <a:rPr lang="ko-KR" altLang="en-US" sz="11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명점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발생 가능성이 높음</a:t>
            </a: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677CA2-E73C-4860-B16F-9D41E8E6B2B2}"/>
              </a:ext>
            </a:extLst>
          </p:cNvPr>
          <p:cNvSpPr txBox="1"/>
          <p:nvPr/>
        </p:nvSpPr>
        <p:spPr>
          <a:xfrm>
            <a:off x="6472917" y="1475727"/>
            <a:ext cx="2447591" cy="4892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설비 별 불량률 차이 유의성 비교 </a:t>
            </a:r>
            <a:b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    -&gt;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관심 설비 선정</a:t>
            </a:r>
            <a:b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관심 설비 호기간 평균 작업시간과</a:t>
            </a:r>
            <a:b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  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환경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온도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배기량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차이 분석</a:t>
            </a:r>
            <a:b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관심 설비 작업시간 편차와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불량률  </a:t>
            </a: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  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관계의 분석</a:t>
            </a:r>
            <a:b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4.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불량 원인 가설 설정</a:t>
            </a:r>
            <a:b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5.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관심 설비 내부 프로세스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및 작업시간 </a:t>
            </a: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  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분석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-&gt;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관심 설비 별 중심요소 도출 </a:t>
            </a:r>
            <a:b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6.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중심요소 호기간 차이 유의성 검정</a:t>
            </a:r>
            <a:b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7. Vital Few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선정</a:t>
            </a:r>
            <a:b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8.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관리한계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규격한계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대책 도출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DF0A8-7A50-4C8C-91EF-F51223DDAB89}"/>
              </a:ext>
            </a:extLst>
          </p:cNvPr>
          <p:cNvSpPr txBox="1"/>
          <p:nvPr/>
        </p:nvSpPr>
        <p:spPr>
          <a:xfrm>
            <a:off x="8768809" y="1625166"/>
            <a:ext cx="450764" cy="276999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5B599F-2628-4631-A5A7-A2F807385153}"/>
              </a:ext>
            </a:extLst>
          </p:cNvPr>
          <p:cNvSpPr txBox="1"/>
          <p:nvPr/>
        </p:nvSpPr>
        <p:spPr>
          <a:xfrm>
            <a:off x="8768809" y="2376759"/>
            <a:ext cx="450764" cy="276999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미완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210E89-FDD4-413F-B647-C115B1577317}"/>
              </a:ext>
            </a:extLst>
          </p:cNvPr>
          <p:cNvSpPr txBox="1"/>
          <p:nvPr/>
        </p:nvSpPr>
        <p:spPr>
          <a:xfrm>
            <a:off x="8760183" y="3142618"/>
            <a:ext cx="457176" cy="276999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완료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21448E-1172-4805-916D-A0529C405D09}"/>
              </a:ext>
            </a:extLst>
          </p:cNvPr>
          <p:cNvSpPr txBox="1"/>
          <p:nvPr/>
        </p:nvSpPr>
        <p:spPr>
          <a:xfrm>
            <a:off x="8774916" y="3801700"/>
            <a:ext cx="450764" cy="276999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예정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F04EA7-5ED8-4CB4-B4A9-D41335F152ED}"/>
              </a:ext>
            </a:extLst>
          </p:cNvPr>
          <p:cNvSpPr txBox="1"/>
          <p:nvPr/>
        </p:nvSpPr>
        <p:spPr>
          <a:xfrm>
            <a:off x="8760183" y="4431633"/>
            <a:ext cx="457176" cy="276999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완료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53EF98-248F-4977-919B-34339CB145A4}"/>
              </a:ext>
            </a:extLst>
          </p:cNvPr>
          <p:cNvSpPr txBox="1"/>
          <p:nvPr/>
        </p:nvSpPr>
        <p:spPr>
          <a:xfrm>
            <a:off x="8768809" y="5062461"/>
            <a:ext cx="450764" cy="276999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예정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F21299-8BDF-4EE0-9DC9-F4F1A1D0C02E}"/>
              </a:ext>
            </a:extLst>
          </p:cNvPr>
          <p:cNvSpPr txBox="1"/>
          <p:nvPr/>
        </p:nvSpPr>
        <p:spPr>
          <a:xfrm>
            <a:off x="8768809" y="5541807"/>
            <a:ext cx="450764" cy="276999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예정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A4A062-110E-4BF7-8826-EB63780FE960}"/>
              </a:ext>
            </a:extLst>
          </p:cNvPr>
          <p:cNvSpPr txBox="1"/>
          <p:nvPr/>
        </p:nvSpPr>
        <p:spPr>
          <a:xfrm>
            <a:off x="8769036" y="6043114"/>
            <a:ext cx="450764" cy="276999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예정</a:t>
            </a:r>
          </a:p>
        </p:txBody>
      </p:sp>
    </p:spTree>
    <p:extLst>
      <p:ext uri="{BB962C8B-B14F-4D97-AF65-F5344CB8AC3E}">
        <p14:creationId xmlns:p14="http://schemas.microsoft.com/office/powerpoint/2010/main" val="83924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9ACCC90A-576B-4241-86B0-57985CD5E6F2}"/>
              </a:ext>
            </a:extLst>
          </p:cNvPr>
          <p:cNvGrpSpPr/>
          <p:nvPr/>
        </p:nvGrpSpPr>
        <p:grpSpPr>
          <a:xfrm>
            <a:off x="8342466" y="76918"/>
            <a:ext cx="1477269" cy="307777"/>
            <a:chOff x="8485802" y="4873"/>
            <a:chExt cx="1477269" cy="30777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6EAB2B-7451-4AF8-A693-3321DF90B286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C5BFBEEE-C546-487A-9BF4-2E5E07CAC562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A5648613-C2D7-46CE-AF13-FF562592AD06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94696739-DE8C-4546-9738-EA49981D0D1E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F95F2AF-FBE3-4914-AEA0-F0E4D3EEACD9}"/>
              </a:ext>
            </a:extLst>
          </p:cNvPr>
          <p:cNvSpPr txBox="1"/>
          <p:nvPr/>
        </p:nvSpPr>
        <p:spPr>
          <a:xfrm>
            <a:off x="215660" y="102796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03 </a:t>
            </a:r>
            <a:r>
              <a:rPr lang="ko-KR" altLang="en-US" sz="28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질문 </a:t>
            </a:r>
            <a:r>
              <a:rPr lang="en-US" altLang="ko-KR" sz="28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&amp; </a:t>
            </a:r>
            <a:r>
              <a:rPr lang="ko-KR" altLang="en-US" sz="28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피드백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8751DE-7636-4B17-804B-FF6F2D36C3DE}"/>
              </a:ext>
            </a:extLst>
          </p:cNvPr>
          <p:cNvSpPr/>
          <p:nvPr/>
        </p:nvSpPr>
        <p:spPr>
          <a:xfrm>
            <a:off x="529183" y="919389"/>
            <a:ext cx="8819189" cy="892231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2960E-881B-465D-A0E3-CCD445C6E47B}"/>
              </a:ext>
            </a:extLst>
          </p:cNvPr>
          <p:cNvSpPr txBox="1"/>
          <p:nvPr/>
        </p:nvSpPr>
        <p:spPr>
          <a:xfrm>
            <a:off x="549003" y="893510"/>
            <a:ext cx="8560491" cy="89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1 Q. </a:t>
            </a:r>
            <a:r>
              <a:rPr lang="ko-KR" altLang="en-US" sz="14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명점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발생률이 적은 작업 조건이 부합한 호기 별 우선 순위로 최적 경로를 도출 하는 것이 옳은 방향인지 궁금합니다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예시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 RF </a:t>
            </a:r>
            <a:r>
              <a:rPr lang="en-US" altLang="ko-KR" sz="11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Graphviz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활용하여 </a:t>
            </a:r>
            <a:r>
              <a:rPr lang="ko-KR" altLang="en-US" sz="11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명점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발생률을 기준으로 각 공정별 최적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최악 작업조건을 도출하였음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</a:t>
            </a:r>
            <a:r>
              <a:rPr lang="ko-KR" altLang="en-US" sz="11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명점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발생률이 가장 적은 각각의 작업 조건과 부합한 호기 간 우선 순위를 선정함으로써 최적 경로를 설정하고자 함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6EB86D-8E73-4F3F-BC2B-56F8B3DDA90E}"/>
              </a:ext>
            </a:extLst>
          </p:cNvPr>
          <p:cNvSpPr/>
          <p:nvPr/>
        </p:nvSpPr>
        <p:spPr>
          <a:xfrm>
            <a:off x="529180" y="1877949"/>
            <a:ext cx="8819189" cy="736062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D8CD08-EF5D-442D-AA15-A05F372A18C9}"/>
              </a:ext>
            </a:extLst>
          </p:cNvPr>
          <p:cNvSpPr/>
          <p:nvPr/>
        </p:nvSpPr>
        <p:spPr>
          <a:xfrm>
            <a:off x="529177" y="2680339"/>
            <a:ext cx="8819189" cy="2745675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490D60-950F-46AC-9894-F95BE3704AE0}"/>
              </a:ext>
            </a:extLst>
          </p:cNvPr>
          <p:cNvSpPr/>
          <p:nvPr/>
        </p:nvSpPr>
        <p:spPr>
          <a:xfrm>
            <a:off x="529176" y="5487499"/>
            <a:ext cx="8819189" cy="1023802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9F13F0-B67F-4A45-A95A-FA5FBA67DED1}"/>
              </a:ext>
            </a:extLst>
          </p:cNvPr>
          <p:cNvSpPr txBox="1"/>
          <p:nvPr/>
        </p:nvSpPr>
        <p:spPr>
          <a:xfrm>
            <a:off x="549002" y="1877352"/>
            <a:ext cx="8560491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2 Q.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전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前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 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공정의 진행 설비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/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작업조건에 따른 후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後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 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공정의 설비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/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작업 </a:t>
            </a:r>
            <a:r>
              <a:rPr lang="ko-KR" altLang="en-US" sz="14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조건별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불량률을 어떻게 예측할 수 있는지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  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그에 대한 접근 방법이 궁금합니다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 </a:t>
            </a:r>
            <a:endParaRPr lang="ko-KR" altLang="en-US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618617-C9B7-4801-9E8C-50912665D4B5}"/>
              </a:ext>
            </a:extLst>
          </p:cNvPr>
          <p:cNvSpPr txBox="1"/>
          <p:nvPr/>
        </p:nvSpPr>
        <p:spPr>
          <a:xfrm>
            <a:off x="540376" y="2708387"/>
            <a:ext cx="8560491" cy="1501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3 Q. </a:t>
            </a:r>
            <a:r>
              <a:rPr lang="en-US" altLang="ko-KR" sz="14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Graphviz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를 해석할 때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특정 조건 이후 데이터가 명점으로 </a:t>
            </a:r>
            <a:endParaRPr lang="en-US" altLang="ko-KR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      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다량 분류된 경우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그 조건을 </a:t>
            </a:r>
            <a:r>
              <a:rPr lang="ko-KR" altLang="en-US" sz="14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명점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발생에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유의미한 조건으로</a:t>
            </a:r>
            <a:endParaRPr lang="en-US" altLang="ko-KR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     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판단할 수 있는지 궁금합니다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예시</a:t>
            </a:r>
            <a:r>
              <a:rPr lang="en-US" altLang="ko-KR" sz="1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 ‘DIELEC_FIRE_EXHAUST_HEAT5</a:t>
            </a:r>
            <a:r>
              <a:rPr lang="ko-KR" altLang="en-US" sz="1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가 </a:t>
            </a:r>
            <a:r>
              <a:rPr lang="en-US" altLang="ko-KR" sz="1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3243</a:t>
            </a:r>
            <a:r>
              <a:rPr lang="ko-KR" altLang="en-US" sz="1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보다 낮으면</a:t>
            </a:r>
            <a:r>
              <a:rPr lang="en-US" altLang="ko-KR" sz="1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명점</a:t>
            </a:r>
            <a:r>
              <a:rPr lang="ko-KR" altLang="en-US" sz="1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발생 가능성이 높음’</a:t>
            </a:r>
            <a:endParaRPr lang="en-US" altLang="ko-KR" sz="1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        </a:t>
            </a:r>
            <a:r>
              <a:rPr lang="ko-KR" altLang="en-US" sz="1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으로 해석이 가능한지에 대한 여부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CBC0614-8C62-40AD-B542-A28517B5BA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0" b="3846"/>
          <a:stretch/>
        </p:blipFill>
        <p:spPr>
          <a:xfrm>
            <a:off x="5115464" y="2840437"/>
            <a:ext cx="4146765" cy="124546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6DBCAC2-EEA8-4AD0-BD23-DB70628A2E45}"/>
              </a:ext>
            </a:extLst>
          </p:cNvPr>
          <p:cNvSpPr txBox="1"/>
          <p:nvPr/>
        </p:nvSpPr>
        <p:spPr>
          <a:xfrm>
            <a:off x="540376" y="4270000"/>
            <a:ext cx="8560491" cy="947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3-1 Q. 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만약 위처럼 해석이 가능하다면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분류되는 데이터 수가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적은 경우에도 적용 가능한지</a:t>
            </a:r>
            <a:endParaRPr lang="en-US" altLang="ko-KR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    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궁금합니다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 </a:t>
            </a:r>
            <a:endParaRPr lang="en-US" altLang="ko-KR" sz="1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예시</a:t>
            </a:r>
            <a:r>
              <a:rPr lang="en-US" altLang="ko-KR" sz="1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 AG_RTD_TEMP_HOOD_START</a:t>
            </a:r>
            <a:r>
              <a:rPr lang="ko-KR" altLang="en-US" sz="1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가 </a:t>
            </a:r>
            <a:r>
              <a:rPr lang="en-US" altLang="ko-KR" sz="1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91.85</a:t>
            </a:r>
            <a:r>
              <a:rPr lang="ko-KR" altLang="en-US" sz="1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보다 낮으면 </a:t>
            </a:r>
            <a:r>
              <a:rPr lang="ko-KR" altLang="en-US" sz="1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명점</a:t>
            </a:r>
            <a:r>
              <a:rPr lang="ko-KR" altLang="en-US" sz="1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발생 가능성이 높음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CA6FEEC-9EC2-4AB3-9623-4CA4ECAD0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043" y="4271875"/>
            <a:ext cx="2228186" cy="10783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1AB3625-3708-4FCC-A08A-08633901E6FB}"/>
              </a:ext>
            </a:extLst>
          </p:cNvPr>
          <p:cNvSpPr txBox="1"/>
          <p:nvPr/>
        </p:nvSpPr>
        <p:spPr>
          <a:xfrm>
            <a:off x="549002" y="5492614"/>
            <a:ext cx="8713227" cy="968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4 Q. 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관리도를 통한 개선안의 도출이 공정 관리 한계선 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/ 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규격 한계선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공정능력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 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두 가지 측면 모두 제시되어야 하는지 여쭈어 보고자 합니다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예시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 CL-&gt;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개선안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-&gt;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관리한계선 도출 후 공정상태 안정 모니터링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  LSL/ULS -&gt;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도출된 불량 원인에 따라 소성 온도 규격 한계를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30~60'C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사이로 도출</a:t>
            </a: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554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934</TotalTime>
  <Words>1016</Words>
  <Application>Microsoft Office PowerPoint</Application>
  <PresentationFormat>A4 용지(210x297mm)</PresentationFormat>
  <Paragraphs>123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나눔스퀘어OTF_ac</vt:lpstr>
      <vt:lpstr>나눔스퀘어OTF_ac Bold</vt:lpstr>
      <vt:lpstr>나눔스퀘어OTF_ac ExtraBold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 Hyemin</dc:creator>
  <cp:lastModifiedBy>Seo Hyemin</cp:lastModifiedBy>
  <cp:revision>47</cp:revision>
  <dcterms:created xsi:type="dcterms:W3CDTF">2020-02-19T13:37:33Z</dcterms:created>
  <dcterms:modified xsi:type="dcterms:W3CDTF">2020-04-17T09:23:28Z</dcterms:modified>
</cp:coreProperties>
</file>