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26"/>
  </p:notesMasterIdLst>
  <p:sldIdLst>
    <p:sldId id="653" r:id="rId4"/>
    <p:sldId id="657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4" r:id="rId22"/>
    <p:sldId id="675" r:id="rId23"/>
    <p:sldId id="676" r:id="rId24"/>
    <p:sldId id="677" r:id="rId2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BF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5FD55-E504-F44D-9A17-B6054E345156}" v="10" dt="2019-05-10T00:30:03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82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태흔" userId="cb46c8b058422675" providerId="LiveId" clId="{8925FD55-E504-F44D-9A17-B6054E345156}"/>
    <pc:docChg chg="delSld modSld">
      <pc:chgData name="이 태흔" userId="cb46c8b058422675" providerId="LiveId" clId="{8925FD55-E504-F44D-9A17-B6054E345156}" dt="2019-05-10T00:30:03.174" v="3244" actId="207"/>
      <pc:docMkLst>
        <pc:docMk/>
      </pc:docMkLst>
      <pc:sldChg chg="modSp">
        <pc:chgData name="이 태흔" userId="cb46c8b058422675" providerId="LiveId" clId="{8925FD55-E504-F44D-9A17-B6054E345156}" dt="2019-05-10T00:29:24.616" v="3239" actId="207"/>
        <pc:sldMkLst>
          <pc:docMk/>
          <pc:sldMk cId="4069969935" sldId="414"/>
        </pc:sldMkLst>
        <pc:spChg chg="mod">
          <ac:chgData name="이 태흔" userId="cb46c8b058422675" providerId="LiveId" clId="{8925FD55-E504-F44D-9A17-B6054E345156}" dt="2019-05-10T00:29:24.616" v="3239" actId="207"/>
          <ac:spMkLst>
            <pc:docMk/>
            <pc:sldMk cId="4069969935" sldId="414"/>
            <ac:spMk id="6" creationId="{00000000-0000-0000-0000-000000000000}"/>
          </ac:spMkLst>
        </pc:spChg>
      </pc:sldChg>
      <pc:sldChg chg="modSp">
        <pc:chgData name="이 태흔" userId="cb46c8b058422675" providerId="LiveId" clId="{8925FD55-E504-F44D-9A17-B6054E345156}" dt="2019-05-10T00:29:43.004" v="3242" actId="207"/>
        <pc:sldMkLst>
          <pc:docMk/>
          <pc:sldMk cId="152940656" sldId="628"/>
        </pc:sldMkLst>
        <pc:spChg chg="mod">
          <ac:chgData name="이 태흔" userId="cb46c8b058422675" providerId="LiveId" clId="{8925FD55-E504-F44D-9A17-B6054E345156}" dt="2019-05-10T00:29:43.004" v="3242" actId="207"/>
          <ac:spMkLst>
            <pc:docMk/>
            <pc:sldMk cId="152940656" sldId="628"/>
            <ac:spMk id="6" creationId="{00000000-0000-0000-0000-000000000000}"/>
          </ac:spMkLst>
        </pc:spChg>
      </pc:sldChg>
      <pc:sldChg chg="modSp">
        <pc:chgData name="이 태흔" userId="cb46c8b058422675" providerId="LiveId" clId="{8925FD55-E504-F44D-9A17-B6054E345156}" dt="2019-05-10T00:29:30.049" v="3240" actId="207"/>
        <pc:sldMkLst>
          <pc:docMk/>
          <pc:sldMk cId="76978246" sldId="632"/>
        </pc:sldMkLst>
        <pc:spChg chg="mod">
          <ac:chgData name="이 태흔" userId="cb46c8b058422675" providerId="LiveId" clId="{8925FD55-E504-F44D-9A17-B6054E345156}" dt="2019-05-10T00:29:30.049" v="3240" actId="207"/>
          <ac:spMkLst>
            <pc:docMk/>
            <pc:sldMk cId="76978246" sldId="632"/>
            <ac:spMk id="6" creationId="{00000000-0000-0000-0000-000000000000}"/>
          </ac:spMkLst>
        </pc:spChg>
      </pc:sldChg>
      <pc:sldChg chg="modSp">
        <pc:chgData name="이 태흔" userId="cb46c8b058422675" providerId="LiveId" clId="{8925FD55-E504-F44D-9A17-B6054E345156}" dt="2019-05-10T00:29:36.731" v="3241" actId="207"/>
        <pc:sldMkLst>
          <pc:docMk/>
          <pc:sldMk cId="4273597386" sldId="633"/>
        </pc:sldMkLst>
        <pc:spChg chg="mod">
          <ac:chgData name="이 태흔" userId="cb46c8b058422675" providerId="LiveId" clId="{8925FD55-E504-F44D-9A17-B6054E345156}" dt="2019-05-10T00:29:36.731" v="3241" actId="207"/>
          <ac:spMkLst>
            <pc:docMk/>
            <pc:sldMk cId="4273597386" sldId="633"/>
            <ac:spMk id="6" creationId="{00000000-0000-0000-0000-000000000000}"/>
          </ac:spMkLst>
        </pc:spChg>
      </pc:sldChg>
      <pc:sldChg chg="modSp">
        <pc:chgData name="이 태흔" userId="cb46c8b058422675" providerId="LiveId" clId="{8925FD55-E504-F44D-9A17-B6054E345156}" dt="2019-05-09T17:50:42.473" v="3238" actId="20577"/>
        <pc:sldMkLst>
          <pc:docMk/>
          <pc:sldMk cId="3515125221" sldId="648"/>
        </pc:sldMkLst>
        <pc:spChg chg="mod">
          <ac:chgData name="이 태흔" userId="cb46c8b058422675" providerId="LiveId" clId="{8925FD55-E504-F44D-9A17-B6054E345156}" dt="2019-05-09T17:50:42.473" v="3238" actId="20577"/>
          <ac:spMkLst>
            <pc:docMk/>
            <pc:sldMk cId="3515125221" sldId="648"/>
            <ac:spMk id="6" creationId="{00000000-0000-0000-0000-000000000000}"/>
          </ac:spMkLst>
        </pc:spChg>
      </pc:sldChg>
      <pc:sldChg chg="modSp">
        <pc:chgData name="이 태흔" userId="cb46c8b058422675" providerId="LiveId" clId="{8925FD55-E504-F44D-9A17-B6054E345156}" dt="2019-05-10T00:29:54.776" v="3243" actId="207"/>
        <pc:sldMkLst>
          <pc:docMk/>
          <pc:sldMk cId="2771906285" sldId="649"/>
        </pc:sldMkLst>
        <pc:spChg chg="mod">
          <ac:chgData name="이 태흔" userId="cb46c8b058422675" providerId="LiveId" clId="{8925FD55-E504-F44D-9A17-B6054E345156}" dt="2019-05-10T00:29:54.776" v="3243" actId="207"/>
          <ac:spMkLst>
            <pc:docMk/>
            <pc:sldMk cId="2771906285" sldId="649"/>
            <ac:spMk id="6" creationId="{00000000-0000-0000-0000-000000000000}"/>
          </ac:spMkLst>
        </pc:spChg>
      </pc:sldChg>
      <pc:sldChg chg="modSp">
        <pc:chgData name="이 태흔" userId="cb46c8b058422675" providerId="LiveId" clId="{8925FD55-E504-F44D-9A17-B6054E345156}" dt="2019-05-10T00:30:03.174" v="3244" actId="207"/>
        <pc:sldMkLst>
          <pc:docMk/>
          <pc:sldMk cId="1639814618" sldId="650"/>
        </pc:sldMkLst>
        <pc:spChg chg="mod">
          <ac:chgData name="이 태흔" userId="cb46c8b058422675" providerId="LiveId" clId="{8925FD55-E504-F44D-9A17-B6054E345156}" dt="2019-05-10T00:30:03.174" v="3244" actId="207"/>
          <ac:spMkLst>
            <pc:docMk/>
            <pc:sldMk cId="1639814618" sldId="650"/>
            <ac:spMk id="6" creationId="{00000000-0000-0000-0000-000000000000}"/>
          </ac:spMkLst>
        </pc:spChg>
      </pc:sldChg>
      <pc:sldChg chg="del">
        <pc:chgData name="이 태흔" userId="cb46c8b058422675" providerId="LiveId" clId="{8925FD55-E504-F44D-9A17-B6054E345156}" dt="2019-05-09T17:02:30.382" v="1868" actId="2696"/>
        <pc:sldMkLst>
          <pc:docMk/>
          <pc:sldMk cId="1939193588" sldId="651"/>
        </pc:sldMkLst>
      </pc:sldChg>
    </pc:docChg>
  </pc:docChgLst>
  <pc:docChgLst>
    <pc:chgData name="이 태흔" userId="cb46c8b058422675" providerId="LiveId" clId="{877B1C1E-6DF1-D144-9602-AD39A5C132AE}"/>
    <pc:docChg chg="undo custSel addSld modSld sldOrd">
      <pc:chgData name="이 태흔" userId="cb46c8b058422675" providerId="LiveId" clId="{877B1C1E-6DF1-D144-9602-AD39A5C132AE}" dt="2019-03-24T13:18:19.014" v="3022"/>
      <pc:docMkLst>
        <pc:docMk/>
      </pc:docMkLst>
      <pc:sldChg chg="modSp">
        <pc:chgData name="이 태흔" userId="cb46c8b058422675" providerId="LiveId" clId="{877B1C1E-6DF1-D144-9602-AD39A5C132AE}" dt="2019-03-12T14:59:30.186" v="1622" actId="207"/>
        <pc:sldMkLst>
          <pc:docMk/>
          <pc:sldMk cId="4069969935" sldId="414"/>
        </pc:sldMkLst>
        <pc:spChg chg="mod">
          <ac:chgData name="이 태흔" userId="cb46c8b058422675" providerId="LiveId" clId="{877B1C1E-6DF1-D144-9602-AD39A5C132AE}" dt="2019-03-12T14:59:30.186" v="1622" actId="207"/>
          <ac:spMkLst>
            <pc:docMk/>
            <pc:sldMk cId="4069969935" sldId="414"/>
            <ac:spMk id="6" creationId="{00000000-0000-0000-0000-000000000000}"/>
          </ac:spMkLst>
        </pc:spChg>
      </pc:sldChg>
      <pc:sldChg chg="modSp ord">
        <pc:chgData name="이 태흔" userId="cb46c8b058422675" providerId="LiveId" clId="{877B1C1E-6DF1-D144-9602-AD39A5C132AE}" dt="2019-03-24T13:18:19.014" v="3022"/>
        <pc:sldMkLst>
          <pc:docMk/>
          <pc:sldMk cId="152940656" sldId="628"/>
        </pc:sldMkLst>
        <pc:spChg chg="mod">
          <ac:chgData name="이 태흔" userId="cb46c8b058422675" providerId="LiveId" clId="{877B1C1E-6DF1-D144-9602-AD39A5C132AE}" dt="2019-03-18T23:34:38.818" v="2768" actId="207"/>
          <ac:spMkLst>
            <pc:docMk/>
            <pc:sldMk cId="152940656" sldId="628"/>
            <ac:spMk id="6" creationId="{00000000-0000-0000-0000-000000000000}"/>
          </ac:spMkLst>
        </pc:spChg>
      </pc:sldChg>
      <pc:sldChg chg="modSp">
        <pc:chgData name="이 태흔" userId="cb46c8b058422675" providerId="LiveId" clId="{877B1C1E-6DF1-D144-9602-AD39A5C132AE}" dt="2019-03-18T23:23:25.603" v="2148" actId="20577"/>
        <pc:sldMkLst>
          <pc:docMk/>
          <pc:sldMk cId="76978246" sldId="632"/>
        </pc:sldMkLst>
        <pc:spChg chg="mod">
          <ac:chgData name="이 태흔" userId="cb46c8b058422675" providerId="LiveId" clId="{877B1C1E-6DF1-D144-9602-AD39A5C132AE}" dt="2019-03-18T23:23:25.603" v="2148" actId="20577"/>
          <ac:spMkLst>
            <pc:docMk/>
            <pc:sldMk cId="76978246" sldId="632"/>
            <ac:spMk id="6" creationId="{00000000-0000-0000-0000-000000000000}"/>
          </ac:spMkLst>
        </pc:spChg>
      </pc:sldChg>
      <pc:sldChg chg="modSp">
        <pc:chgData name="이 태흔" userId="cb46c8b058422675" providerId="LiveId" clId="{877B1C1E-6DF1-D144-9602-AD39A5C132AE}" dt="2019-03-18T23:28:17.853" v="2403" actId="20577"/>
        <pc:sldMkLst>
          <pc:docMk/>
          <pc:sldMk cId="4273597386" sldId="633"/>
        </pc:sldMkLst>
        <pc:spChg chg="mod">
          <ac:chgData name="이 태흔" userId="cb46c8b058422675" providerId="LiveId" clId="{877B1C1E-6DF1-D144-9602-AD39A5C132AE}" dt="2019-03-18T23:28:17.853" v="2403" actId="20577"/>
          <ac:spMkLst>
            <pc:docMk/>
            <pc:sldMk cId="4273597386" sldId="633"/>
            <ac:spMk id="6" creationId="{00000000-0000-0000-0000-000000000000}"/>
          </ac:spMkLst>
        </pc:spChg>
      </pc:sldChg>
      <pc:sldChg chg="modSp">
        <pc:chgData name="이 태흔" userId="cb46c8b058422675" providerId="LiveId" clId="{877B1C1E-6DF1-D144-9602-AD39A5C132AE}" dt="2019-03-11T02:45:10.547" v="13" actId="20577"/>
        <pc:sldMkLst>
          <pc:docMk/>
          <pc:sldMk cId="3515125221" sldId="648"/>
        </pc:sldMkLst>
        <pc:spChg chg="mod">
          <ac:chgData name="이 태흔" userId="cb46c8b058422675" providerId="LiveId" clId="{877B1C1E-6DF1-D144-9602-AD39A5C132AE}" dt="2019-03-11T02:45:10.547" v="13" actId="20577"/>
          <ac:spMkLst>
            <pc:docMk/>
            <pc:sldMk cId="3515125221" sldId="648"/>
            <ac:spMk id="6" creationId="{00000000-0000-0000-0000-000000000000}"/>
          </ac:spMkLst>
        </pc:spChg>
      </pc:sldChg>
      <pc:sldChg chg="modSp">
        <pc:chgData name="이 태흔" userId="cb46c8b058422675" providerId="LiveId" clId="{877B1C1E-6DF1-D144-9602-AD39A5C132AE}" dt="2019-03-12T08:20:26.864" v="1616" actId="20577"/>
        <pc:sldMkLst>
          <pc:docMk/>
          <pc:sldMk cId="2771906285" sldId="649"/>
        </pc:sldMkLst>
        <pc:spChg chg="mod">
          <ac:chgData name="이 태흔" userId="cb46c8b058422675" providerId="LiveId" clId="{877B1C1E-6DF1-D144-9602-AD39A5C132AE}" dt="2019-03-12T08:20:26.864" v="1616" actId="20577"/>
          <ac:spMkLst>
            <pc:docMk/>
            <pc:sldMk cId="2771906285" sldId="649"/>
            <ac:spMk id="6" creationId="{00000000-0000-0000-0000-000000000000}"/>
          </ac:spMkLst>
        </pc:spChg>
      </pc:sldChg>
      <pc:sldChg chg="modSp">
        <pc:chgData name="이 태흔" userId="cb46c8b058422675" providerId="LiveId" clId="{877B1C1E-6DF1-D144-9602-AD39A5C132AE}" dt="2019-03-12T14:39:04.814" v="1619" actId="20577"/>
        <pc:sldMkLst>
          <pc:docMk/>
          <pc:sldMk cId="1639814618" sldId="650"/>
        </pc:sldMkLst>
        <pc:spChg chg="mod">
          <ac:chgData name="이 태흔" userId="cb46c8b058422675" providerId="LiveId" clId="{877B1C1E-6DF1-D144-9602-AD39A5C132AE}" dt="2019-03-12T14:39:04.814" v="1619" actId="20577"/>
          <ac:spMkLst>
            <pc:docMk/>
            <pc:sldMk cId="1639814618" sldId="650"/>
            <ac:spMk id="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24DEF-8775-4B83-9E40-C12CEEEE3D29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8211A-A03E-45A7-B722-4AF7F0D20D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7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30EC72-7B3C-4B88-B0F9-E5B6A741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19E8F26-EE04-4D8C-BC92-17A79C54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BE488DB-1493-4FDF-9086-E92A6897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CB2B8B-3A57-44C8-88DE-71730A3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FF592D-E6A4-4CA8-AE5B-26CB9927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5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01590F-2CD9-4DBC-978F-4F7FF719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424767C-34FA-4A74-84CF-754EBC65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79A17D-F43B-440E-8280-5415AE3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CE90D4A-1885-4417-BF62-16ECDCCD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83CEC8-C272-4525-8061-DCFA415C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62840B5-D588-4C18-9D56-3125F10B9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F8C5162-DCBE-41E7-8606-461A9861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17D666-AB75-46A4-8475-E5A52152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090FB8B-0E0F-4E75-AB7B-2FD51B42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E0BA9E-62A6-4D17-AF60-B566A23A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6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238450" y="3127388"/>
            <a:ext cx="8183286" cy="2359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1" b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r>
              <a:rPr lang="en-GB" altLang="zh-TW"/>
              <a:t>Click to edit Master subtitle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33688" y="1674477"/>
            <a:ext cx="8129302" cy="430887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72708" name="Line 4"/>
          <p:cNvSpPr>
            <a:spLocks noChangeShapeType="1"/>
          </p:cNvSpPr>
          <p:nvPr userDrawn="1"/>
        </p:nvSpPr>
        <p:spPr bwMode="ltGray">
          <a:xfrm flipV="1">
            <a:off x="1217815" y="2168525"/>
            <a:ext cx="81626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 sz="180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9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62F8-EB20-44DF-9765-53598A9B510B}" type="datetime1">
              <a:rPr lang="ko-KR" altLang="en-US" smtClean="0">
                <a:solidFill>
                  <a:prstClr val="black"/>
                </a:solidFill>
              </a:rPr>
              <a:pPr/>
              <a:t>2019-10-04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7C93-62DD-4BF7-9E90-9D266EFBBBF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4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62F8-EB20-44DF-9765-53598A9B510B}" type="datetime1">
              <a:rPr lang="ko-KR" altLang="en-US" smtClean="0">
                <a:solidFill>
                  <a:prstClr val="black"/>
                </a:solidFill>
              </a:rPr>
              <a:pPr/>
              <a:t>2019-10-04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7C93-62DD-4BF7-9E90-9D266EFBBBF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67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=""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745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412" y="352426"/>
            <a:ext cx="844073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08050" y="1371600"/>
            <a:ext cx="41275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00650" y="1371600"/>
            <a:ext cx="41275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60400" y="6477000"/>
            <a:ext cx="206375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6900" y="6477000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67750" y="6477000"/>
            <a:ext cx="66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DE80A0-9CB1-4D1A-805D-A2B6690265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774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412" y="352426"/>
            <a:ext cx="844073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8050" y="1371600"/>
            <a:ext cx="84201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0400" y="6477000"/>
            <a:ext cx="206375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36900" y="6477000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67750" y="6477000"/>
            <a:ext cx="66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54B54B-852E-4939-BAE3-2BC8BF8170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7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8377BF-8150-4335-BA69-9245A124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243B31-0FA9-46EA-BDE7-B772B769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6DC280-0522-4793-AC35-811951F9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2C004C9-05EF-44DE-9112-FBAEA4F0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6CB2D3-F13B-4C14-93E3-6A0FC32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1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48ABE6-4088-4E87-A0D3-640E0EB3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17431A-6A70-42B0-BDEE-99703FEF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8F5EEA-7909-4D8D-9CC5-59346A62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48FED82-6E8F-4ADD-A3E0-BDDF8C04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A2FA159-1D20-4893-9A58-50BE6936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8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EA8059-7810-401B-BC0E-848901E0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A0AC41-1A7E-4AAD-AB82-985380BF9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CECCC87-6C69-4428-9343-D0735A39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BA19A12-9A47-4C16-AACD-BF29CB8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8998FC3-3BDA-4AB2-A357-F217FAE3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6070410-4F0B-4330-9D35-25379061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89C8D3-45ED-4CCB-9BFF-E28729DA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DE414E9-8827-4CEE-9111-23E34736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4D95B6-425F-4C90-AA5F-F1E426BB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E0E3E61-7637-416C-9BF6-5E6FED4DA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A2084C4-67B1-4140-8079-8E2C0EC6D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FF0F47F-172F-41A5-BCC0-8E0D93D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BD8DDF8-AAAB-41B7-9842-74B230AE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6B0720B-1179-43B2-8648-57624FCB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5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B08551-426A-4A5E-873C-C345E974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6D97EE9-D293-4E1D-8D58-2883826D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EAAD037-7D3E-4E70-88E0-C05EB73E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A077BEC-AACD-46D7-88C5-AFF5A82A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5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FA11D56-A28E-45FE-AC42-53D4C1E1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EDBC677-0669-4C0B-AC55-5A0A2D8E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3D7AF9-EE34-41F9-9907-918663A9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D858B8-7CE3-4958-A1A6-28AB851D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9509318-FF4D-4627-91DC-3941ACF2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4B4C37-083B-4D15-BAD7-9FBC0EE3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10F0CA-D632-4051-A634-1DBF5981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1CF227-C7F6-4123-8026-9E846AF8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A0DBEDC-95D0-453C-A4C1-C76126E3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3EC78-D5A3-4691-9948-BFBAD547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8000D91-D56E-4F2F-A78F-D30A3F4C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36D6BFB-CD3F-4060-8306-B4B75B48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179FED4-DC33-4188-8842-09D1443E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D2E6E6-E342-4489-BD94-9A605C16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628DFD-14E9-40D3-8401-D039B532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17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C7620EE-B132-4F50-997D-9B68381D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1A9D54-6ED7-4B44-B82C-E71B1DA4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F4AC4B-04D3-4B2F-9A10-C9FA06E1B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0269-1067-45D7-8BA0-2C978F8DCDC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695F11-43BC-41D0-AC31-5AEC9EE10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88B052-1FBE-41C7-A8EC-2387CB3F5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5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70" eaLnBrk="1" latinLnBrk="1" hangingPunct="1"/>
            <a:r>
              <a:rPr kumimoji="1" lang="en-US" sz="1401" b="1" dirty="0">
                <a:solidFill>
                  <a:srgbClr val="000000"/>
                </a:solidFill>
                <a:ea typeface="맑은 고딕" pitchFamily="50" charset="-127"/>
                <a:cs typeface="+mn-cs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6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7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1" descr="PPT-A3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39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74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413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49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406" indent="-342406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26" indent="-224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1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85" indent="-226259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1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50" indent="-227767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524" indent="-227767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78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9014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152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288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74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3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9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7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3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1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7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7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eaLnBrk="1" latinLnBrk="1" hangingPunct="1"/>
            <a:r>
              <a:rPr kumimoji="1" lang="en-US" sz="1400" b="1" dirty="0">
                <a:solidFill>
                  <a:srgbClr val="000000"/>
                </a:solidFill>
                <a:ea typeface="맑은 고딕" pitchFamily="50" charset="-127"/>
                <a:cs typeface="+mn-cs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8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9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1" descr="PPT-A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1" r:id="rId3"/>
    <p:sldLayoutId id="2147483672" r:id="rId4"/>
    <p:sldLayoutId id="2147483673" r:id="rId5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20087" y="1263652"/>
            <a:ext cx="8401050" cy="8590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5pPr>
            <a:lvl6pPr marL="457139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6pPr>
            <a:lvl7pPr marL="914274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7pPr>
            <a:lvl8pPr marL="1371413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8pPr>
            <a:lvl9pPr marL="1828549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9pPr>
          </a:lstStyle>
          <a:p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PDP(Plasma Display Panel)</a:t>
            </a:r>
          </a:p>
          <a:p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제조공정</a:t>
            </a:r>
            <a:endParaRPr lang="en-US" altLang="ko-KR" sz="4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63" descr="EMB34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7801" y="4085966"/>
            <a:ext cx="3540474" cy="2199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28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상판 제조공정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25500" y="1447800"/>
            <a:ext cx="8255000" cy="4419600"/>
            <a:chOff x="2448" y="2544"/>
            <a:chExt cx="3039" cy="1542"/>
          </a:xfrm>
        </p:grpSpPr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2448" y="2544"/>
              <a:ext cx="3039" cy="1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/>
            </a:p>
          </p:txBody>
        </p:sp>
        <p:sp>
          <p:nvSpPr>
            <p:cNvPr id="46086" name="AutoShape 6"/>
            <p:cNvSpPr>
              <a:spLocks noChangeAspect="1" noChangeArrowheads="1"/>
            </p:cNvSpPr>
            <p:nvPr/>
          </p:nvSpPr>
          <p:spPr bwMode="auto">
            <a:xfrm>
              <a:off x="3691" y="3411"/>
              <a:ext cx="1411" cy="566"/>
            </a:xfrm>
            <a:prstGeom prst="cube">
              <a:avLst>
                <a:gd name="adj" fmla="val 70194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7" name="Line 7"/>
            <p:cNvSpPr>
              <a:spLocks noChangeAspect="1" noChangeShapeType="1"/>
            </p:cNvSpPr>
            <p:nvPr/>
          </p:nvSpPr>
          <p:spPr bwMode="auto">
            <a:xfrm flipH="1">
              <a:off x="3836" y="3419"/>
              <a:ext cx="338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8" name="Line 8"/>
            <p:cNvSpPr>
              <a:spLocks noChangeAspect="1" noChangeShapeType="1"/>
            </p:cNvSpPr>
            <p:nvPr/>
          </p:nvSpPr>
          <p:spPr bwMode="auto">
            <a:xfrm flipV="1">
              <a:off x="4174" y="3348"/>
              <a:ext cx="0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9" name="Line 9"/>
            <p:cNvSpPr>
              <a:spLocks noChangeAspect="1" noChangeShapeType="1"/>
            </p:cNvSpPr>
            <p:nvPr/>
          </p:nvSpPr>
          <p:spPr bwMode="auto">
            <a:xfrm flipH="1">
              <a:off x="3831" y="3759"/>
              <a:ext cx="8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0" name="Line 10"/>
            <p:cNvSpPr>
              <a:spLocks noChangeAspect="1" noChangeShapeType="1"/>
            </p:cNvSpPr>
            <p:nvPr/>
          </p:nvSpPr>
          <p:spPr bwMode="auto">
            <a:xfrm>
              <a:off x="4689" y="3673"/>
              <a:ext cx="0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1" name="Line 11"/>
            <p:cNvSpPr>
              <a:spLocks noChangeAspect="1" noChangeShapeType="1"/>
            </p:cNvSpPr>
            <p:nvPr/>
          </p:nvSpPr>
          <p:spPr bwMode="auto">
            <a:xfrm flipV="1">
              <a:off x="4684" y="3343"/>
              <a:ext cx="325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2" name="Line 12"/>
            <p:cNvSpPr>
              <a:spLocks noChangeAspect="1" noChangeShapeType="1"/>
            </p:cNvSpPr>
            <p:nvPr/>
          </p:nvSpPr>
          <p:spPr bwMode="auto">
            <a:xfrm flipV="1">
              <a:off x="4707" y="3434"/>
              <a:ext cx="304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3" name="Line 13"/>
            <p:cNvSpPr>
              <a:spLocks noChangeAspect="1" noChangeShapeType="1"/>
            </p:cNvSpPr>
            <p:nvPr/>
          </p:nvSpPr>
          <p:spPr bwMode="auto">
            <a:xfrm>
              <a:off x="5011" y="3343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4" name="Line 14"/>
            <p:cNvSpPr>
              <a:spLocks noChangeAspect="1" noChangeShapeType="1"/>
            </p:cNvSpPr>
            <p:nvPr/>
          </p:nvSpPr>
          <p:spPr bwMode="auto">
            <a:xfrm>
              <a:off x="3836" y="3671"/>
              <a:ext cx="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5" name="AutoShape 15"/>
            <p:cNvSpPr>
              <a:spLocks noChangeAspect="1" noChangeArrowheads="1"/>
            </p:cNvSpPr>
            <p:nvPr/>
          </p:nvSpPr>
          <p:spPr bwMode="auto">
            <a:xfrm>
              <a:off x="4044" y="3286"/>
              <a:ext cx="1032" cy="130"/>
            </a:xfrm>
            <a:prstGeom prst="cube">
              <a:avLst>
                <a:gd name="adj" fmla="val 23593"/>
              </a:avLst>
            </a:prstGeom>
            <a:solidFill>
              <a:srgbClr val="CBCBC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6" name="AutoShape 16"/>
            <p:cNvSpPr>
              <a:spLocks noChangeAspect="1" noChangeArrowheads="1"/>
            </p:cNvSpPr>
            <p:nvPr/>
          </p:nvSpPr>
          <p:spPr bwMode="auto">
            <a:xfrm>
              <a:off x="3675" y="3302"/>
              <a:ext cx="437" cy="514"/>
            </a:xfrm>
            <a:prstGeom prst="cube">
              <a:avLst>
                <a:gd name="adj" fmla="val 88194"/>
              </a:avLst>
            </a:prstGeom>
            <a:solidFill>
              <a:srgbClr val="CBCBC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7" name="AutoShape 17"/>
            <p:cNvSpPr>
              <a:spLocks noChangeAspect="1" noChangeArrowheads="1"/>
            </p:cNvSpPr>
            <p:nvPr/>
          </p:nvSpPr>
          <p:spPr bwMode="auto">
            <a:xfrm>
              <a:off x="3878" y="3369"/>
              <a:ext cx="1089" cy="333"/>
            </a:xfrm>
            <a:prstGeom prst="cube">
              <a:avLst>
                <a:gd name="adj" fmla="val 78593"/>
              </a:avLst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8" name="Line 18"/>
            <p:cNvSpPr>
              <a:spLocks noChangeAspect="1" noChangeShapeType="1"/>
            </p:cNvSpPr>
            <p:nvPr/>
          </p:nvSpPr>
          <p:spPr bwMode="auto">
            <a:xfrm flipH="1">
              <a:off x="4148" y="3424"/>
              <a:ext cx="86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9" name="Line 19"/>
            <p:cNvSpPr>
              <a:spLocks noChangeAspect="1" noChangeShapeType="1"/>
            </p:cNvSpPr>
            <p:nvPr/>
          </p:nvSpPr>
          <p:spPr bwMode="auto">
            <a:xfrm flipH="1" flipV="1">
              <a:off x="3836" y="3671"/>
              <a:ext cx="845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0" name="Line 20"/>
            <p:cNvSpPr>
              <a:spLocks noChangeAspect="1" noChangeShapeType="1"/>
            </p:cNvSpPr>
            <p:nvPr/>
          </p:nvSpPr>
          <p:spPr bwMode="auto">
            <a:xfrm flipV="1">
              <a:off x="3878" y="3369"/>
              <a:ext cx="26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1" name="Line 21"/>
            <p:cNvSpPr>
              <a:spLocks noChangeAspect="1" noChangeShapeType="1"/>
            </p:cNvSpPr>
            <p:nvPr/>
          </p:nvSpPr>
          <p:spPr bwMode="auto">
            <a:xfrm flipH="1">
              <a:off x="4135" y="3367"/>
              <a:ext cx="8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2" name="AutoShape 22"/>
            <p:cNvSpPr>
              <a:spLocks noChangeAspect="1" noChangeArrowheads="1"/>
            </p:cNvSpPr>
            <p:nvPr/>
          </p:nvSpPr>
          <p:spPr bwMode="auto">
            <a:xfrm>
              <a:off x="4668" y="3286"/>
              <a:ext cx="445" cy="530"/>
            </a:xfrm>
            <a:prstGeom prst="cube">
              <a:avLst>
                <a:gd name="adj" fmla="val 90593"/>
              </a:avLst>
            </a:prstGeom>
            <a:solidFill>
              <a:srgbClr val="CBCBC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3" name="Line 23"/>
            <p:cNvSpPr>
              <a:spLocks noChangeAspect="1" noChangeShapeType="1"/>
            </p:cNvSpPr>
            <p:nvPr/>
          </p:nvSpPr>
          <p:spPr bwMode="auto">
            <a:xfrm>
              <a:off x="4135" y="3372"/>
              <a:ext cx="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4" name="Freeform 24"/>
            <p:cNvSpPr>
              <a:spLocks noChangeAspect="1"/>
            </p:cNvSpPr>
            <p:nvPr/>
          </p:nvSpPr>
          <p:spPr bwMode="auto">
            <a:xfrm>
              <a:off x="3678" y="3289"/>
              <a:ext cx="1437" cy="532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551" y="49"/>
                </a:cxn>
                <a:cxn ang="0">
                  <a:pos x="394" y="204"/>
                </a:cxn>
                <a:cxn ang="0">
                  <a:pos x="0" y="204"/>
                </a:cxn>
                <a:cxn ang="0">
                  <a:pos x="0" y="201"/>
                </a:cxn>
                <a:cxn ang="0">
                  <a:pos x="0" y="154"/>
                </a:cxn>
              </a:cxnLst>
              <a:rect l="0" t="0" r="r" b="b"/>
              <a:pathLst>
                <a:path w="553" h="205">
                  <a:moveTo>
                    <a:pt x="552" y="0"/>
                  </a:moveTo>
                  <a:lnTo>
                    <a:pt x="551" y="49"/>
                  </a:lnTo>
                  <a:lnTo>
                    <a:pt x="394" y="204"/>
                  </a:lnTo>
                  <a:lnTo>
                    <a:pt x="0" y="204"/>
                  </a:lnTo>
                  <a:lnTo>
                    <a:pt x="0" y="201"/>
                  </a:lnTo>
                  <a:lnTo>
                    <a:pt x="0" y="15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5" name="Line 25"/>
            <p:cNvSpPr>
              <a:spLocks noChangeAspect="1" noChangeShapeType="1"/>
            </p:cNvSpPr>
            <p:nvPr/>
          </p:nvSpPr>
          <p:spPr bwMode="auto">
            <a:xfrm flipV="1">
              <a:off x="4704" y="3691"/>
              <a:ext cx="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6" name="Line 26"/>
            <p:cNvSpPr>
              <a:spLocks noChangeAspect="1" noChangeShapeType="1"/>
            </p:cNvSpPr>
            <p:nvPr/>
          </p:nvSpPr>
          <p:spPr bwMode="auto">
            <a:xfrm>
              <a:off x="4107" y="3315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7" name="Line 27"/>
            <p:cNvSpPr>
              <a:spLocks noChangeAspect="1" noChangeShapeType="1"/>
            </p:cNvSpPr>
            <p:nvPr/>
          </p:nvSpPr>
          <p:spPr bwMode="auto">
            <a:xfrm>
              <a:off x="3878" y="3629"/>
              <a:ext cx="82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8" name="Line 28"/>
            <p:cNvSpPr>
              <a:spLocks noChangeAspect="1" noChangeShapeType="1"/>
            </p:cNvSpPr>
            <p:nvPr/>
          </p:nvSpPr>
          <p:spPr bwMode="auto">
            <a:xfrm flipV="1">
              <a:off x="4710" y="3374"/>
              <a:ext cx="257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9" name="AutoShape 29"/>
            <p:cNvSpPr>
              <a:spLocks noChangeAspect="1" noChangeArrowheads="1"/>
            </p:cNvSpPr>
            <p:nvPr/>
          </p:nvSpPr>
          <p:spPr bwMode="auto">
            <a:xfrm>
              <a:off x="3878" y="3346"/>
              <a:ext cx="1094" cy="288"/>
            </a:xfrm>
            <a:prstGeom prst="cube">
              <a:avLst>
                <a:gd name="adj" fmla="val 91194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0" name="Line 30"/>
            <p:cNvSpPr>
              <a:spLocks noChangeAspect="1" noChangeShapeType="1"/>
            </p:cNvSpPr>
            <p:nvPr/>
          </p:nvSpPr>
          <p:spPr bwMode="auto">
            <a:xfrm flipH="1" flipV="1">
              <a:off x="4143" y="3434"/>
              <a:ext cx="78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1" name="AutoShape 31" descr="10%"/>
            <p:cNvSpPr>
              <a:spLocks noChangeAspect="1" noChangeArrowheads="1"/>
            </p:cNvSpPr>
            <p:nvPr/>
          </p:nvSpPr>
          <p:spPr bwMode="auto">
            <a:xfrm>
              <a:off x="3896" y="3416"/>
              <a:ext cx="395" cy="338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2" name="AutoShape 32"/>
            <p:cNvSpPr>
              <a:spLocks noChangeAspect="1" noChangeArrowheads="1"/>
            </p:cNvSpPr>
            <p:nvPr/>
          </p:nvSpPr>
          <p:spPr bwMode="auto">
            <a:xfrm>
              <a:off x="3899" y="3393"/>
              <a:ext cx="335" cy="340"/>
            </a:xfrm>
            <a:prstGeom prst="cube">
              <a:avLst>
                <a:gd name="adj" fmla="val 92093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3" name="AutoShape 33" descr="10%"/>
            <p:cNvSpPr>
              <a:spLocks noChangeAspect="1" noChangeArrowheads="1"/>
            </p:cNvSpPr>
            <p:nvPr/>
          </p:nvSpPr>
          <p:spPr bwMode="auto">
            <a:xfrm>
              <a:off x="4289" y="3416"/>
              <a:ext cx="395" cy="338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4" name="AutoShape 34" descr="10%"/>
            <p:cNvSpPr>
              <a:spLocks noChangeAspect="1" noChangeArrowheads="1"/>
            </p:cNvSpPr>
            <p:nvPr/>
          </p:nvSpPr>
          <p:spPr bwMode="auto">
            <a:xfrm>
              <a:off x="4455" y="3416"/>
              <a:ext cx="400" cy="338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5" name="AutoShape 35"/>
            <p:cNvSpPr>
              <a:spLocks noChangeAspect="1" noChangeArrowheads="1"/>
            </p:cNvSpPr>
            <p:nvPr/>
          </p:nvSpPr>
          <p:spPr bwMode="auto">
            <a:xfrm>
              <a:off x="4291" y="3393"/>
              <a:ext cx="338" cy="340"/>
            </a:xfrm>
            <a:prstGeom prst="cube">
              <a:avLst>
                <a:gd name="adj" fmla="val 92093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6" name="AutoShape 36"/>
            <p:cNvSpPr>
              <a:spLocks noChangeAspect="1" noChangeArrowheads="1"/>
            </p:cNvSpPr>
            <p:nvPr/>
          </p:nvSpPr>
          <p:spPr bwMode="auto">
            <a:xfrm>
              <a:off x="4522" y="3393"/>
              <a:ext cx="333" cy="340"/>
            </a:xfrm>
            <a:prstGeom prst="cube">
              <a:avLst>
                <a:gd name="adj" fmla="val 92093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7" name="AutoShape 37" descr="10%"/>
            <p:cNvSpPr>
              <a:spLocks noChangeAspect="1" noChangeArrowheads="1"/>
            </p:cNvSpPr>
            <p:nvPr/>
          </p:nvSpPr>
          <p:spPr bwMode="auto">
            <a:xfrm>
              <a:off x="4065" y="3416"/>
              <a:ext cx="403" cy="338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8" name="AutoShape 38"/>
            <p:cNvSpPr>
              <a:spLocks noChangeAspect="1" noChangeArrowheads="1"/>
            </p:cNvSpPr>
            <p:nvPr/>
          </p:nvSpPr>
          <p:spPr bwMode="auto">
            <a:xfrm>
              <a:off x="4133" y="3393"/>
              <a:ext cx="335" cy="340"/>
            </a:xfrm>
            <a:prstGeom prst="cube">
              <a:avLst>
                <a:gd name="adj" fmla="val 92093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9" name="Line 39"/>
            <p:cNvSpPr>
              <a:spLocks noChangeAspect="1" noChangeShapeType="1"/>
            </p:cNvSpPr>
            <p:nvPr/>
          </p:nvSpPr>
          <p:spPr bwMode="auto">
            <a:xfrm>
              <a:off x="4143" y="3343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0" name="Line 40"/>
            <p:cNvSpPr>
              <a:spLocks noChangeAspect="1" noChangeShapeType="1"/>
            </p:cNvSpPr>
            <p:nvPr/>
          </p:nvSpPr>
          <p:spPr bwMode="auto">
            <a:xfrm flipH="1">
              <a:off x="3912" y="3429"/>
              <a:ext cx="234" cy="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1" name="AutoShape 41"/>
            <p:cNvSpPr>
              <a:spLocks noChangeAspect="1" noChangeArrowheads="1"/>
            </p:cNvSpPr>
            <p:nvPr/>
          </p:nvSpPr>
          <p:spPr bwMode="auto">
            <a:xfrm>
              <a:off x="3724" y="3663"/>
              <a:ext cx="973" cy="153"/>
            </a:xfrm>
            <a:prstGeom prst="cube">
              <a:avLst>
                <a:gd name="adj" fmla="val 18394"/>
              </a:avLst>
            </a:prstGeom>
            <a:solidFill>
              <a:srgbClr val="CBCBC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2" name="Freeform 42"/>
            <p:cNvSpPr>
              <a:spLocks noChangeAspect="1"/>
            </p:cNvSpPr>
            <p:nvPr/>
          </p:nvSpPr>
          <p:spPr bwMode="auto">
            <a:xfrm>
              <a:off x="3672" y="3283"/>
              <a:ext cx="1443" cy="414"/>
            </a:xfrm>
            <a:custGeom>
              <a:avLst/>
              <a:gdLst/>
              <a:ahLst/>
              <a:cxnLst>
                <a:cxn ang="0">
                  <a:pos x="554" y="1"/>
                </a:cxn>
                <a:cxn ang="0">
                  <a:pos x="397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554" y="1"/>
                </a:cxn>
              </a:cxnLst>
              <a:rect l="0" t="0" r="r" b="b"/>
              <a:pathLst>
                <a:path w="555" h="159">
                  <a:moveTo>
                    <a:pt x="554" y="1"/>
                  </a:moveTo>
                  <a:lnTo>
                    <a:pt x="397" y="158"/>
                  </a:lnTo>
                  <a:lnTo>
                    <a:pt x="0" y="158"/>
                  </a:lnTo>
                  <a:lnTo>
                    <a:pt x="157" y="0"/>
                  </a:lnTo>
                  <a:lnTo>
                    <a:pt x="554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23" name="Freeform 43"/>
            <p:cNvSpPr>
              <a:spLocks noChangeAspect="1"/>
            </p:cNvSpPr>
            <p:nvPr/>
          </p:nvSpPr>
          <p:spPr bwMode="auto">
            <a:xfrm>
              <a:off x="3758" y="3317"/>
              <a:ext cx="1292" cy="351"/>
            </a:xfrm>
            <a:custGeom>
              <a:avLst/>
              <a:gdLst/>
              <a:ahLst/>
              <a:cxnLst>
                <a:cxn ang="0">
                  <a:pos x="495" y="0"/>
                </a:cxn>
                <a:cxn ang="0">
                  <a:pos x="134" y="0"/>
                </a:cxn>
                <a:cxn ang="0">
                  <a:pos x="0" y="134"/>
                </a:cxn>
                <a:cxn ang="0">
                  <a:pos x="361" y="134"/>
                </a:cxn>
                <a:cxn ang="0">
                  <a:pos x="496" y="0"/>
                </a:cxn>
                <a:cxn ang="0">
                  <a:pos x="490" y="0"/>
                </a:cxn>
              </a:cxnLst>
              <a:rect l="0" t="0" r="r" b="b"/>
              <a:pathLst>
                <a:path w="497" h="135">
                  <a:moveTo>
                    <a:pt x="495" y="0"/>
                  </a:moveTo>
                  <a:lnTo>
                    <a:pt x="134" y="0"/>
                  </a:lnTo>
                  <a:lnTo>
                    <a:pt x="0" y="134"/>
                  </a:lnTo>
                  <a:lnTo>
                    <a:pt x="361" y="134"/>
                  </a:lnTo>
                  <a:lnTo>
                    <a:pt x="496" y="0"/>
                  </a:lnTo>
                  <a:lnTo>
                    <a:pt x="49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24" name="Line 44"/>
            <p:cNvSpPr>
              <a:spLocks noChangeAspect="1" noChangeShapeType="1"/>
            </p:cNvSpPr>
            <p:nvPr/>
          </p:nvSpPr>
          <p:spPr bwMode="auto">
            <a:xfrm flipV="1">
              <a:off x="3891" y="3372"/>
              <a:ext cx="257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5" name="Line 45"/>
            <p:cNvSpPr>
              <a:spLocks noChangeAspect="1" noChangeShapeType="1"/>
            </p:cNvSpPr>
            <p:nvPr/>
          </p:nvSpPr>
          <p:spPr bwMode="auto">
            <a:xfrm>
              <a:off x="4143" y="3369"/>
              <a:ext cx="8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6" name="Line 46"/>
            <p:cNvSpPr>
              <a:spLocks noChangeAspect="1" noChangeShapeType="1"/>
            </p:cNvSpPr>
            <p:nvPr/>
          </p:nvSpPr>
          <p:spPr bwMode="auto">
            <a:xfrm>
              <a:off x="4972" y="3348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7" name="Line 47"/>
            <p:cNvSpPr>
              <a:spLocks noChangeAspect="1" noChangeShapeType="1"/>
            </p:cNvSpPr>
            <p:nvPr/>
          </p:nvSpPr>
          <p:spPr bwMode="auto">
            <a:xfrm flipH="1">
              <a:off x="4712" y="3606"/>
              <a:ext cx="5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8" name="Line 48"/>
            <p:cNvSpPr>
              <a:spLocks noChangeAspect="1" noChangeShapeType="1"/>
            </p:cNvSpPr>
            <p:nvPr/>
          </p:nvSpPr>
          <p:spPr bwMode="auto">
            <a:xfrm>
              <a:off x="3878" y="3608"/>
              <a:ext cx="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9" name="Freeform 49"/>
            <p:cNvSpPr>
              <a:spLocks noChangeAspect="1"/>
            </p:cNvSpPr>
            <p:nvPr/>
          </p:nvSpPr>
          <p:spPr bwMode="auto">
            <a:xfrm>
              <a:off x="3880" y="3369"/>
              <a:ext cx="1095" cy="260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20" y="99"/>
                </a:cxn>
                <a:cxn ang="0">
                  <a:pos x="0" y="97"/>
                </a:cxn>
              </a:cxnLst>
              <a:rect l="0" t="0" r="r" b="b"/>
              <a:pathLst>
                <a:path w="421" h="100">
                  <a:moveTo>
                    <a:pt x="420" y="0"/>
                  </a:moveTo>
                  <a:lnTo>
                    <a:pt x="320" y="99"/>
                  </a:lnTo>
                  <a:lnTo>
                    <a:pt x="0" y="9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30" name="Freeform 50"/>
            <p:cNvSpPr>
              <a:spLocks noChangeAspect="1"/>
            </p:cNvSpPr>
            <p:nvPr/>
          </p:nvSpPr>
          <p:spPr bwMode="auto">
            <a:xfrm>
              <a:off x="3875" y="3341"/>
              <a:ext cx="1097" cy="265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101" y="0"/>
                </a:cxn>
                <a:cxn ang="0">
                  <a:pos x="0" y="101"/>
                </a:cxn>
                <a:cxn ang="0">
                  <a:pos x="320" y="101"/>
                </a:cxn>
                <a:cxn ang="0">
                  <a:pos x="421" y="0"/>
                </a:cxn>
              </a:cxnLst>
              <a:rect l="0" t="0" r="r" b="b"/>
              <a:pathLst>
                <a:path w="422" h="102">
                  <a:moveTo>
                    <a:pt x="421" y="0"/>
                  </a:moveTo>
                  <a:lnTo>
                    <a:pt x="101" y="0"/>
                  </a:lnTo>
                  <a:lnTo>
                    <a:pt x="0" y="101"/>
                  </a:lnTo>
                  <a:lnTo>
                    <a:pt x="320" y="101"/>
                  </a:lnTo>
                  <a:lnTo>
                    <a:pt x="42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31" name="Freeform 51"/>
            <p:cNvSpPr>
              <a:spLocks noChangeAspect="1"/>
            </p:cNvSpPr>
            <p:nvPr/>
          </p:nvSpPr>
          <p:spPr bwMode="auto">
            <a:xfrm>
              <a:off x="4534" y="3168"/>
              <a:ext cx="378" cy="209"/>
            </a:xfrm>
            <a:custGeom>
              <a:avLst/>
              <a:gdLst/>
              <a:ahLst/>
              <a:cxnLst>
                <a:cxn ang="0">
                  <a:pos x="328" y="180"/>
                </a:cxn>
                <a:cxn ang="0">
                  <a:pos x="172" y="0"/>
                </a:cxn>
                <a:cxn ang="0">
                  <a:pos x="0" y="0"/>
                </a:cxn>
              </a:cxnLst>
              <a:rect l="0" t="0" r="r" b="b"/>
              <a:pathLst>
                <a:path w="329" h="181">
                  <a:moveTo>
                    <a:pt x="328" y="180"/>
                  </a:moveTo>
                  <a:lnTo>
                    <a:pt x="172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32" name="Rectangle 52"/>
            <p:cNvSpPr>
              <a:spLocks noChangeAspect="1" noChangeArrowheads="1"/>
            </p:cNvSpPr>
            <p:nvPr/>
          </p:nvSpPr>
          <p:spPr bwMode="auto">
            <a:xfrm>
              <a:off x="3763" y="3061"/>
              <a:ext cx="116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9050" tIns="11112" rIns="19050" bIns="11112">
              <a:spAutoFit/>
            </a:bodyPr>
            <a:lstStyle/>
            <a:p>
              <a:pPr defTabSz="28575" latinLnBrk="0"/>
              <a:r>
                <a:rPr lang="en-US" altLang="ko-KR" sz="1600" dirty="0"/>
                <a:t>Protection Layer (</a:t>
              </a:r>
              <a:r>
                <a:rPr lang="en-US" altLang="ko-KR" sz="1600" dirty="0" err="1"/>
                <a:t>MgO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46133" name="Rectangle 53"/>
            <p:cNvSpPr>
              <a:spLocks noChangeArrowheads="1"/>
            </p:cNvSpPr>
            <p:nvPr/>
          </p:nvSpPr>
          <p:spPr bwMode="auto">
            <a:xfrm>
              <a:off x="2538" y="3042"/>
              <a:ext cx="1020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MgO </a:t>
              </a:r>
              <a:r>
                <a:rPr lang="ko-KR" altLang="en-US" sz="1800"/>
                <a:t>증착</a:t>
              </a:r>
            </a:p>
          </p:txBody>
        </p:sp>
        <p:sp>
          <p:nvSpPr>
            <p:cNvPr id="46134" name="Rectangle 54"/>
            <p:cNvSpPr>
              <a:spLocks noChangeArrowheads="1"/>
            </p:cNvSpPr>
            <p:nvPr/>
          </p:nvSpPr>
          <p:spPr bwMode="auto">
            <a:xfrm>
              <a:off x="2448" y="2544"/>
              <a:ext cx="303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ko-KR" sz="1900" dirty="0"/>
            </a:p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ko-KR" sz="1900" dirty="0"/>
                <a:t>4. </a:t>
              </a:r>
              <a:r>
                <a:rPr lang="ko-KR" altLang="en-US" sz="1800" dirty="0" err="1"/>
                <a:t>유전층의</a:t>
              </a:r>
              <a:r>
                <a:rPr lang="ko-KR" altLang="en-US" sz="1800" dirty="0"/>
                <a:t> 보호와 </a:t>
              </a:r>
              <a:r>
                <a:rPr lang="en-US" altLang="ko-KR" sz="1800" dirty="0"/>
                <a:t>2</a:t>
              </a:r>
              <a:r>
                <a:rPr lang="ko-KR" altLang="en-US" sz="1800" dirty="0" err="1"/>
                <a:t>차전자</a:t>
              </a:r>
              <a:r>
                <a:rPr lang="ko-KR" altLang="en-US" sz="1800" dirty="0"/>
                <a:t> 방출계수의 증가를 위해 </a:t>
              </a:r>
              <a:r>
                <a:rPr lang="en-US" altLang="ko-KR" sz="1800" dirty="0" err="1"/>
                <a:t>MgO</a:t>
              </a:r>
              <a:r>
                <a:rPr lang="ko-KR" altLang="en-US" sz="1800" dirty="0"/>
                <a:t>박막을 </a:t>
              </a:r>
              <a:r>
                <a:rPr lang="ko-KR" altLang="en-US" sz="1800" dirty="0" err="1"/>
                <a:t>증착하여</a:t>
              </a:r>
              <a:r>
                <a:rPr lang="ko-KR" altLang="en-US" sz="1800" dirty="0"/>
                <a:t> 보호막 형성한다</a:t>
              </a:r>
              <a:r>
                <a:rPr lang="en-US" altLang="ko-KR" sz="1800" dirty="0"/>
                <a:t>.</a:t>
              </a:r>
              <a:endParaRPr lang="en-US" altLang="ko-KR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8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하판 제조공정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7216" y="1223316"/>
            <a:ext cx="9493250" cy="4953000"/>
          </a:xfrm>
        </p:spPr>
        <p:txBody>
          <a:bodyPr/>
          <a:lstStyle/>
          <a:p>
            <a:r>
              <a:rPr lang="ko-KR" altLang="en-US" sz="2000" dirty="0"/>
              <a:t>하판 제조공정 </a:t>
            </a:r>
            <a:r>
              <a:rPr lang="en-US" altLang="ko-KR" sz="2000" dirty="0"/>
              <a:t>Flow Chart</a:t>
            </a:r>
          </a:p>
        </p:txBody>
      </p:sp>
      <p:grpSp>
        <p:nvGrpSpPr>
          <p:cNvPr id="20563" name="Group 83"/>
          <p:cNvGrpSpPr>
            <a:grpSpLocks/>
          </p:cNvGrpSpPr>
          <p:nvPr/>
        </p:nvGrpSpPr>
        <p:grpSpPr bwMode="auto">
          <a:xfrm>
            <a:off x="247650" y="2005014"/>
            <a:ext cx="1224492" cy="1944687"/>
            <a:chOff x="144" y="1263"/>
            <a:chExt cx="712" cy="1225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46" y="1263"/>
              <a:ext cx="710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Glass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44" y="1715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Glass </a:t>
              </a:r>
              <a:r>
                <a:rPr lang="ko-KR" altLang="en-US" sz="1800"/>
                <a:t>투입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144" y="2166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Cleaning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475" y="2037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64" name="Group 84"/>
          <p:cNvGrpSpPr>
            <a:grpSpLocks/>
          </p:cNvGrpSpPr>
          <p:nvPr/>
        </p:nvGrpSpPr>
        <p:grpSpPr bwMode="auto">
          <a:xfrm>
            <a:off x="1616605" y="2005013"/>
            <a:ext cx="1222772" cy="2671762"/>
            <a:chOff x="940" y="1263"/>
            <a:chExt cx="711" cy="1683"/>
          </a:xfrm>
        </p:grpSpPr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942" y="1263"/>
              <a:ext cx="709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하지막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940" y="1715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Coating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940" y="2166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Dry</a:t>
              </a: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1271" y="2037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940" y="2624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Fire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271" y="2495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66" name="Group 86"/>
          <p:cNvGrpSpPr>
            <a:grpSpLocks/>
          </p:cNvGrpSpPr>
          <p:nvPr/>
        </p:nvGrpSpPr>
        <p:grpSpPr bwMode="auto">
          <a:xfrm>
            <a:off x="4351073" y="2005013"/>
            <a:ext cx="1224492" cy="3390900"/>
            <a:chOff x="2530" y="1263"/>
            <a:chExt cx="712" cy="2136"/>
          </a:xfrm>
        </p:grpSpPr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2532" y="1263"/>
              <a:ext cx="710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유전층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2530" y="1715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세정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2530" y="2166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Coat</a:t>
              </a: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2862" y="2037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2530" y="2624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Dry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2862" y="2495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530" y="3077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Fire</a:t>
              </a:r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862" y="2948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65" name="Group 85"/>
          <p:cNvGrpSpPr>
            <a:grpSpLocks/>
          </p:cNvGrpSpPr>
          <p:nvPr/>
        </p:nvGrpSpPr>
        <p:grpSpPr bwMode="auto">
          <a:xfrm>
            <a:off x="2982119" y="2005014"/>
            <a:ext cx="1226212" cy="4471987"/>
            <a:chOff x="1734" y="1263"/>
            <a:chExt cx="713" cy="2817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737" y="1263"/>
              <a:ext cx="710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Data </a:t>
              </a:r>
              <a:r>
                <a:rPr lang="ko-KR" altLang="en-US" sz="1800"/>
                <a:t>전극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1735" y="1715"/>
              <a:ext cx="710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Coat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1735" y="2065"/>
              <a:ext cx="710" cy="2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Dry</a:t>
              </a:r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2067" y="1965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1735" y="2420"/>
              <a:ext cx="710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Expose</a:t>
              </a:r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2067" y="232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1735" y="2771"/>
              <a:ext cx="710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Develop</a:t>
              </a: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2067" y="2671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1735" y="3123"/>
              <a:ext cx="710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Fire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067" y="3023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5" name="AutoShape 35"/>
            <p:cNvSpPr>
              <a:spLocks noChangeArrowheads="1"/>
            </p:cNvSpPr>
            <p:nvPr/>
          </p:nvSpPr>
          <p:spPr bwMode="auto">
            <a:xfrm>
              <a:off x="1734" y="3478"/>
              <a:ext cx="712" cy="247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P.</a:t>
              </a:r>
              <a:r>
                <a:rPr lang="ko-KR" altLang="en-US" sz="1800"/>
                <a:t>검사</a:t>
              </a:r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2070" y="3378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1734" y="3830"/>
              <a:ext cx="710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Repair</a:t>
              </a:r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2070" y="3725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67" name="Group 87"/>
          <p:cNvGrpSpPr>
            <a:grpSpLocks/>
          </p:cNvGrpSpPr>
          <p:nvPr/>
        </p:nvGrpSpPr>
        <p:grpSpPr bwMode="auto">
          <a:xfrm>
            <a:off x="5720028" y="2005014"/>
            <a:ext cx="1222772" cy="4471987"/>
            <a:chOff x="3326" y="1263"/>
            <a:chExt cx="711" cy="2817"/>
          </a:xfrm>
        </p:grpSpPr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3328" y="1263"/>
              <a:ext cx="709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Rib</a:t>
              </a:r>
            </a:p>
          </p:txBody>
        </p:sp>
        <p:grpSp>
          <p:nvGrpSpPr>
            <p:cNvPr id="20519" name="Group 39"/>
            <p:cNvGrpSpPr>
              <a:grpSpLocks/>
            </p:cNvGrpSpPr>
            <p:nvPr/>
          </p:nvGrpSpPr>
          <p:grpSpPr bwMode="auto">
            <a:xfrm>
              <a:off x="3326" y="1715"/>
              <a:ext cx="711" cy="2365"/>
              <a:chOff x="3619" y="1428"/>
              <a:chExt cx="771" cy="3953"/>
            </a:xfrm>
          </p:grpSpPr>
          <p:sp>
            <p:nvSpPr>
              <p:cNvPr id="20520" name="Rectangle 40"/>
              <p:cNvSpPr>
                <a:spLocks noChangeArrowheads="1"/>
              </p:cNvSpPr>
              <p:nvPr/>
            </p:nvSpPr>
            <p:spPr bwMode="auto">
              <a:xfrm>
                <a:off x="3619" y="1428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세정</a:t>
                </a:r>
              </a:p>
            </p:txBody>
          </p:sp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3619" y="1879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Coat</a:t>
                </a:r>
              </a:p>
            </p:txBody>
          </p:sp>
          <p:sp>
            <p:nvSpPr>
              <p:cNvPr id="20522" name="Line 42"/>
              <p:cNvSpPr>
                <a:spLocks noChangeShapeType="1"/>
              </p:cNvSpPr>
              <p:nvPr/>
            </p:nvSpPr>
            <p:spPr bwMode="auto">
              <a:xfrm>
                <a:off x="3978" y="1750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3619" y="2337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Dry</a:t>
                </a:r>
              </a:p>
            </p:txBody>
          </p:sp>
          <p:sp>
            <p:nvSpPr>
              <p:cNvPr id="20524" name="Line 44"/>
              <p:cNvSpPr>
                <a:spLocks noChangeShapeType="1"/>
              </p:cNvSpPr>
              <p:nvPr/>
            </p:nvSpPr>
            <p:spPr bwMode="auto">
              <a:xfrm>
                <a:off x="3978" y="2208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25" name="Rectangle 45"/>
              <p:cNvSpPr>
                <a:spLocks noChangeArrowheads="1"/>
              </p:cNvSpPr>
              <p:nvPr/>
            </p:nvSpPr>
            <p:spPr bwMode="auto">
              <a:xfrm>
                <a:off x="3619" y="2790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latinLnBrk="0" hangingPunct="0"/>
                <a:r>
                  <a:rPr lang="en-US" altLang="ko-KR" sz="1800"/>
                  <a:t>DFR Lami.</a:t>
                </a:r>
              </a:p>
            </p:txBody>
          </p:sp>
          <p:sp>
            <p:nvSpPr>
              <p:cNvPr id="20526" name="Line 46"/>
              <p:cNvSpPr>
                <a:spLocks noChangeShapeType="1"/>
              </p:cNvSpPr>
              <p:nvPr/>
            </p:nvSpPr>
            <p:spPr bwMode="auto">
              <a:xfrm>
                <a:off x="3978" y="2661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27" name="Rectangle 47"/>
              <p:cNvSpPr>
                <a:spLocks noChangeArrowheads="1"/>
              </p:cNvSpPr>
              <p:nvPr/>
            </p:nvSpPr>
            <p:spPr bwMode="auto">
              <a:xfrm>
                <a:off x="3621" y="3249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Expose</a:t>
                </a:r>
              </a:p>
            </p:txBody>
          </p:sp>
          <p:sp>
            <p:nvSpPr>
              <p:cNvPr id="20528" name="Rectangle 48"/>
              <p:cNvSpPr>
                <a:spLocks noChangeArrowheads="1"/>
              </p:cNvSpPr>
              <p:nvPr/>
            </p:nvSpPr>
            <p:spPr bwMode="auto">
              <a:xfrm>
                <a:off x="3621" y="3700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Develop</a:t>
                </a:r>
              </a:p>
            </p:txBody>
          </p:sp>
          <p:sp>
            <p:nvSpPr>
              <p:cNvPr id="20529" name="Line 49"/>
              <p:cNvSpPr>
                <a:spLocks noChangeShapeType="1"/>
              </p:cNvSpPr>
              <p:nvPr/>
            </p:nvSpPr>
            <p:spPr bwMode="auto">
              <a:xfrm>
                <a:off x="3980" y="3571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30" name="Rectangle 50"/>
              <p:cNvSpPr>
                <a:spLocks noChangeArrowheads="1"/>
              </p:cNvSpPr>
              <p:nvPr/>
            </p:nvSpPr>
            <p:spPr bwMode="auto">
              <a:xfrm>
                <a:off x="3621" y="4158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Sandblast</a:t>
                </a:r>
              </a:p>
            </p:txBody>
          </p:sp>
          <p:sp>
            <p:nvSpPr>
              <p:cNvPr id="20531" name="Line 51"/>
              <p:cNvSpPr>
                <a:spLocks noChangeShapeType="1"/>
              </p:cNvSpPr>
              <p:nvPr/>
            </p:nvSpPr>
            <p:spPr bwMode="auto">
              <a:xfrm>
                <a:off x="3980" y="4029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32" name="Rectangle 52"/>
              <p:cNvSpPr>
                <a:spLocks noChangeArrowheads="1"/>
              </p:cNvSpPr>
              <p:nvPr/>
            </p:nvSpPr>
            <p:spPr bwMode="auto">
              <a:xfrm>
                <a:off x="3621" y="4611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latinLnBrk="0" hangingPunct="0"/>
                <a:r>
                  <a:rPr lang="en-US" altLang="ko-KR" sz="1800"/>
                  <a:t>Strip</a:t>
                </a:r>
              </a:p>
            </p:txBody>
          </p:sp>
          <p:sp>
            <p:nvSpPr>
              <p:cNvPr id="20533" name="Line 53"/>
              <p:cNvSpPr>
                <a:spLocks noChangeShapeType="1"/>
              </p:cNvSpPr>
              <p:nvPr/>
            </p:nvSpPr>
            <p:spPr bwMode="auto">
              <a:xfrm>
                <a:off x="3980" y="4482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34" name="Line 54"/>
              <p:cNvSpPr>
                <a:spLocks noChangeShapeType="1"/>
              </p:cNvSpPr>
              <p:nvPr/>
            </p:nvSpPr>
            <p:spPr bwMode="auto">
              <a:xfrm>
                <a:off x="3982" y="3113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35" name="Rectangle 55"/>
              <p:cNvSpPr>
                <a:spLocks noChangeArrowheads="1"/>
              </p:cNvSpPr>
              <p:nvPr/>
            </p:nvSpPr>
            <p:spPr bwMode="auto">
              <a:xfrm>
                <a:off x="3619" y="5059"/>
                <a:ext cx="769" cy="32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latinLnBrk="0" hangingPunct="0"/>
                <a:r>
                  <a:rPr lang="en-US" altLang="ko-KR" sz="1800"/>
                  <a:t>Fire</a:t>
                </a:r>
              </a:p>
            </p:txBody>
          </p:sp>
          <p:sp>
            <p:nvSpPr>
              <p:cNvPr id="20536" name="Line 56"/>
              <p:cNvSpPr>
                <a:spLocks noChangeShapeType="1"/>
              </p:cNvSpPr>
              <p:nvPr/>
            </p:nvSpPr>
            <p:spPr bwMode="auto">
              <a:xfrm>
                <a:off x="3982" y="4934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569" name="Group 89"/>
          <p:cNvGrpSpPr>
            <a:grpSpLocks/>
          </p:cNvGrpSpPr>
          <p:nvPr/>
        </p:nvGrpSpPr>
        <p:grpSpPr bwMode="auto">
          <a:xfrm>
            <a:off x="7087263" y="2005014"/>
            <a:ext cx="2590006" cy="4471987"/>
            <a:chOff x="4121" y="1263"/>
            <a:chExt cx="1506" cy="2817"/>
          </a:xfrm>
        </p:grpSpPr>
        <p:grpSp>
          <p:nvGrpSpPr>
            <p:cNvPr id="20568" name="Group 88"/>
            <p:cNvGrpSpPr>
              <a:grpSpLocks/>
            </p:cNvGrpSpPr>
            <p:nvPr/>
          </p:nvGrpSpPr>
          <p:grpSpPr bwMode="auto">
            <a:xfrm>
              <a:off x="4121" y="1263"/>
              <a:ext cx="712" cy="2817"/>
              <a:chOff x="4121" y="1263"/>
              <a:chExt cx="712" cy="2817"/>
            </a:xfrm>
          </p:grpSpPr>
          <p:sp>
            <p:nvSpPr>
              <p:cNvPr id="20537" name="Rectangle 57"/>
              <p:cNvSpPr>
                <a:spLocks noChangeArrowheads="1"/>
              </p:cNvSpPr>
              <p:nvPr/>
            </p:nvSpPr>
            <p:spPr bwMode="auto">
              <a:xfrm>
                <a:off x="4123" y="1263"/>
                <a:ext cx="710" cy="32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형광체</a:t>
                </a:r>
              </a:p>
            </p:txBody>
          </p:sp>
          <p:grpSp>
            <p:nvGrpSpPr>
              <p:cNvPr id="20538" name="Group 58"/>
              <p:cNvGrpSpPr>
                <a:grpSpLocks/>
              </p:cNvGrpSpPr>
              <p:nvPr/>
            </p:nvGrpSpPr>
            <p:grpSpPr bwMode="auto">
              <a:xfrm>
                <a:off x="4121" y="1715"/>
                <a:ext cx="712" cy="2365"/>
                <a:chOff x="3619" y="1428"/>
                <a:chExt cx="771" cy="3953"/>
              </a:xfrm>
            </p:grpSpPr>
            <p:sp>
              <p:nvSpPr>
                <p:cNvPr id="20539" name="Rectangle 59"/>
                <p:cNvSpPr>
                  <a:spLocks noChangeArrowheads="1"/>
                </p:cNvSpPr>
                <p:nvPr/>
              </p:nvSpPr>
              <p:spPr bwMode="auto">
                <a:xfrm>
                  <a:off x="3619" y="1428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800"/>
                    <a:t>Coat (R)</a:t>
                  </a:r>
                </a:p>
              </p:txBody>
            </p:sp>
            <p:sp>
              <p:nvSpPr>
                <p:cNvPr id="20540" name="Rectangle 60"/>
                <p:cNvSpPr>
                  <a:spLocks noChangeArrowheads="1"/>
                </p:cNvSpPr>
                <p:nvPr/>
              </p:nvSpPr>
              <p:spPr bwMode="auto">
                <a:xfrm>
                  <a:off x="3619" y="1879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800"/>
                    <a:t>Dry (R)</a:t>
                  </a:r>
                </a:p>
              </p:txBody>
            </p:sp>
            <p:sp>
              <p:nvSpPr>
                <p:cNvPr id="20541" name="Line 61"/>
                <p:cNvSpPr>
                  <a:spLocks noChangeShapeType="1"/>
                </p:cNvSpPr>
                <p:nvPr/>
              </p:nvSpPr>
              <p:spPr bwMode="auto">
                <a:xfrm>
                  <a:off x="3978" y="1750"/>
                  <a:ext cx="0" cy="1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42" name="Rectangle 62"/>
                <p:cNvSpPr>
                  <a:spLocks noChangeArrowheads="1"/>
                </p:cNvSpPr>
                <p:nvPr/>
              </p:nvSpPr>
              <p:spPr bwMode="auto">
                <a:xfrm>
                  <a:off x="3619" y="2337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800"/>
                    <a:t>Expose</a:t>
                  </a:r>
                </a:p>
              </p:txBody>
            </p:sp>
            <p:sp>
              <p:nvSpPr>
                <p:cNvPr id="20543" name="Line 63"/>
                <p:cNvSpPr>
                  <a:spLocks noChangeShapeType="1"/>
                </p:cNvSpPr>
                <p:nvPr/>
              </p:nvSpPr>
              <p:spPr bwMode="auto">
                <a:xfrm>
                  <a:off x="3978" y="2208"/>
                  <a:ext cx="0" cy="1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44" name="Rectangle 64"/>
                <p:cNvSpPr>
                  <a:spLocks noChangeArrowheads="1"/>
                </p:cNvSpPr>
                <p:nvPr/>
              </p:nvSpPr>
              <p:spPr bwMode="auto">
                <a:xfrm>
                  <a:off x="3619" y="2790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eaLnBrk="0" latinLnBrk="0" hangingPunct="0"/>
                  <a:r>
                    <a:rPr lang="en-US" altLang="ko-KR" sz="1800"/>
                    <a:t>Develop</a:t>
                  </a:r>
                </a:p>
              </p:txBody>
            </p:sp>
            <p:sp>
              <p:nvSpPr>
                <p:cNvPr id="20545" name="Line 65"/>
                <p:cNvSpPr>
                  <a:spLocks noChangeShapeType="1"/>
                </p:cNvSpPr>
                <p:nvPr/>
              </p:nvSpPr>
              <p:spPr bwMode="auto">
                <a:xfrm>
                  <a:off x="3978" y="2661"/>
                  <a:ext cx="0" cy="1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46" name="Rectangle 66"/>
                <p:cNvSpPr>
                  <a:spLocks noChangeArrowheads="1"/>
                </p:cNvSpPr>
                <p:nvPr/>
              </p:nvSpPr>
              <p:spPr bwMode="auto">
                <a:xfrm>
                  <a:off x="3621" y="3249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800"/>
                    <a:t>Coat (G)</a:t>
                  </a:r>
                </a:p>
              </p:txBody>
            </p:sp>
            <p:sp>
              <p:nvSpPr>
                <p:cNvPr id="20547" name="Rectangle 67"/>
                <p:cNvSpPr>
                  <a:spLocks noChangeArrowheads="1"/>
                </p:cNvSpPr>
                <p:nvPr/>
              </p:nvSpPr>
              <p:spPr bwMode="auto">
                <a:xfrm>
                  <a:off x="3621" y="3700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800"/>
                    <a:t>Dry (G)</a:t>
                  </a:r>
                </a:p>
              </p:txBody>
            </p:sp>
            <p:sp>
              <p:nvSpPr>
                <p:cNvPr id="20548" name="Line 68"/>
                <p:cNvSpPr>
                  <a:spLocks noChangeShapeType="1"/>
                </p:cNvSpPr>
                <p:nvPr/>
              </p:nvSpPr>
              <p:spPr bwMode="auto">
                <a:xfrm>
                  <a:off x="3980" y="3571"/>
                  <a:ext cx="0" cy="1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49" name="Rectangle 69"/>
                <p:cNvSpPr>
                  <a:spLocks noChangeArrowheads="1"/>
                </p:cNvSpPr>
                <p:nvPr/>
              </p:nvSpPr>
              <p:spPr bwMode="auto">
                <a:xfrm>
                  <a:off x="3621" y="4158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800"/>
                    <a:t>Expose</a:t>
                  </a:r>
                </a:p>
              </p:txBody>
            </p:sp>
            <p:sp>
              <p:nvSpPr>
                <p:cNvPr id="20550" name="Line 70"/>
                <p:cNvSpPr>
                  <a:spLocks noChangeShapeType="1"/>
                </p:cNvSpPr>
                <p:nvPr/>
              </p:nvSpPr>
              <p:spPr bwMode="auto">
                <a:xfrm>
                  <a:off x="3980" y="4029"/>
                  <a:ext cx="0" cy="1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51" name="Rectangle 71"/>
                <p:cNvSpPr>
                  <a:spLocks noChangeArrowheads="1"/>
                </p:cNvSpPr>
                <p:nvPr/>
              </p:nvSpPr>
              <p:spPr bwMode="auto">
                <a:xfrm>
                  <a:off x="3621" y="4611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eaLnBrk="0" latinLnBrk="0" hangingPunct="0"/>
                  <a:r>
                    <a:rPr lang="en-US" altLang="ko-KR" sz="1800"/>
                    <a:t>Develop</a:t>
                  </a:r>
                </a:p>
              </p:txBody>
            </p:sp>
            <p:sp>
              <p:nvSpPr>
                <p:cNvPr id="20552" name="Line 72"/>
                <p:cNvSpPr>
                  <a:spLocks noChangeShapeType="1"/>
                </p:cNvSpPr>
                <p:nvPr/>
              </p:nvSpPr>
              <p:spPr bwMode="auto">
                <a:xfrm>
                  <a:off x="3980" y="4482"/>
                  <a:ext cx="0" cy="1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53" name="Line 73"/>
                <p:cNvSpPr>
                  <a:spLocks noChangeShapeType="1"/>
                </p:cNvSpPr>
                <p:nvPr/>
              </p:nvSpPr>
              <p:spPr bwMode="auto">
                <a:xfrm>
                  <a:off x="3982" y="3113"/>
                  <a:ext cx="0" cy="1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54" name="Rectangle 74"/>
                <p:cNvSpPr>
                  <a:spLocks noChangeArrowheads="1"/>
                </p:cNvSpPr>
                <p:nvPr/>
              </p:nvSpPr>
              <p:spPr bwMode="auto">
                <a:xfrm>
                  <a:off x="3619" y="5059"/>
                  <a:ext cx="769" cy="32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800"/>
                    <a:t>Coat (B)</a:t>
                  </a:r>
                </a:p>
              </p:txBody>
            </p:sp>
            <p:sp>
              <p:nvSpPr>
                <p:cNvPr id="20555" name="Line 75"/>
                <p:cNvSpPr>
                  <a:spLocks noChangeShapeType="1"/>
                </p:cNvSpPr>
                <p:nvPr/>
              </p:nvSpPr>
              <p:spPr bwMode="auto">
                <a:xfrm>
                  <a:off x="3982" y="4934"/>
                  <a:ext cx="0" cy="1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0556" name="Rectangle 76"/>
            <p:cNvSpPr>
              <a:spLocks noChangeArrowheads="1"/>
            </p:cNvSpPr>
            <p:nvPr/>
          </p:nvSpPr>
          <p:spPr bwMode="auto">
            <a:xfrm>
              <a:off x="4917" y="1721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Dry (B)</a:t>
              </a:r>
            </a:p>
          </p:txBody>
        </p:sp>
        <p:sp>
          <p:nvSpPr>
            <p:cNvPr id="20557" name="Rectangle 77"/>
            <p:cNvSpPr>
              <a:spLocks noChangeArrowheads="1"/>
            </p:cNvSpPr>
            <p:nvPr/>
          </p:nvSpPr>
          <p:spPr bwMode="auto">
            <a:xfrm>
              <a:off x="4917" y="2172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Expose</a:t>
              </a:r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>
              <a:off x="5249" y="2043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9" name="Rectangle 79"/>
            <p:cNvSpPr>
              <a:spLocks noChangeArrowheads="1"/>
            </p:cNvSpPr>
            <p:nvPr/>
          </p:nvSpPr>
          <p:spPr bwMode="auto">
            <a:xfrm>
              <a:off x="4917" y="2630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Develop</a:t>
              </a:r>
            </a:p>
          </p:txBody>
        </p:sp>
        <p:sp>
          <p:nvSpPr>
            <p:cNvPr id="20560" name="Line 80"/>
            <p:cNvSpPr>
              <a:spLocks noChangeShapeType="1"/>
            </p:cNvSpPr>
            <p:nvPr/>
          </p:nvSpPr>
          <p:spPr bwMode="auto">
            <a:xfrm>
              <a:off x="5249" y="2501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1" name="Rectangle 81"/>
            <p:cNvSpPr>
              <a:spLocks noChangeArrowheads="1"/>
            </p:cNvSpPr>
            <p:nvPr/>
          </p:nvSpPr>
          <p:spPr bwMode="auto">
            <a:xfrm>
              <a:off x="4917" y="3083"/>
              <a:ext cx="710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Fire</a:t>
              </a:r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>
              <a:off x="5249" y="2954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하판 제조공정</a:t>
            </a:r>
          </a:p>
        </p:txBody>
      </p:sp>
      <p:grpSp>
        <p:nvGrpSpPr>
          <p:cNvPr id="21575" name="Group 71"/>
          <p:cNvGrpSpPr>
            <a:grpSpLocks/>
          </p:cNvGrpSpPr>
          <p:nvPr/>
        </p:nvGrpSpPr>
        <p:grpSpPr bwMode="auto">
          <a:xfrm>
            <a:off x="495300" y="1456161"/>
            <a:ext cx="8585200" cy="4716040"/>
            <a:chOff x="69" y="910"/>
            <a:chExt cx="2847" cy="2179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69" y="912"/>
              <a:ext cx="2847" cy="2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/>
            </a:p>
          </p:txBody>
        </p:sp>
        <p:grpSp>
          <p:nvGrpSpPr>
            <p:cNvPr id="21510" name="Group 6"/>
            <p:cNvGrpSpPr>
              <a:grpSpLocks/>
            </p:cNvGrpSpPr>
            <p:nvPr/>
          </p:nvGrpSpPr>
          <p:grpSpPr bwMode="auto">
            <a:xfrm>
              <a:off x="1590" y="1488"/>
              <a:ext cx="1289" cy="1286"/>
              <a:chOff x="1986" y="2381"/>
              <a:chExt cx="1396" cy="1286"/>
            </a:xfrm>
          </p:grpSpPr>
          <p:sp>
            <p:nvSpPr>
              <p:cNvPr id="21511" name="AutoShape 7"/>
              <p:cNvSpPr>
                <a:spLocks noChangeAspect="1" noChangeArrowheads="1"/>
              </p:cNvSpPr>
              <p:nvPr/>
            </p:nvSpPr>
            <p:spPr bwMode="auto">
              <a:xfrm>
                <a:off x="1998" y="2722"/>
                <a:ext cx="1384" cy="540"/>
              </a:xfrm>
              <a:prstGeom prst="cube">
                <a:avLst>
                  <a:gd name="adj" fmla="val 69093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2" name="AutoShape 8" descr="10%"/>
              <p:cNvSpPr>
                <a:spLocks noChangeAspect="1" noChangeArrowheads="1"/>
              </p:cNvSpPr>
              <p:nvPr/>
            </p:nvSpPr>
            <p:spPr bwMode="auto">
              <a:xfrm>
                <a:off x="2058" y="2690"/>
                <a:ext cx="1290" cy="403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3" name="Freeform 9"/>
              <p:cNvSpPr>
                <a:spLocks noChangeAspect="1"/>
              </p:cNvSpPr>
              <p:nvPr/>
            </p:nvSpPr>
            <p:spPr bwMode="auto">
              <a:xfrm>
                <a:off x="2224" y="2508"/>
                <a:ext cx="593" cy="136"/>
              </a:xfrm>
              <a:custGeom>
                <a:avLst/>
                <a:gdLst/>
                <a:ahLst/>
                <a:cxnLst>
                  <a:cxn ang="0">
                    <a:pos x="227" y="51"/>
                  </a:cxn>
                  <a:cxn ang="0">
                    <a:pos x="171" y="0"/>
                  </a:cxn>
                  <a:cxn ang="0">
                    <a:pos x="0" y="0"/>
                  </a:cxn>
                  <a:cxn ang="0">
                    <a:pos x="1" y="1"/>
                  </a:cxn>
                </a:cxnLst>
                <a:rect l="0" t="0" r="r" b="b"/>
                <a:pathLst>
                  <a:path w="228" h="52">
                    <a:moveTo>
                      <a:pt x="227" y="51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1" y="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14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198" y="2381"/>
                <a:ext cx="524" cy="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11112" rIns="19050" bIns="11112">
                <a:spAutoFit/>
              </a:bodyPr>
              <a:lstStyle/>
              <a:p>
                <a:pPr defTabSz="28575" latinLnBrk="0">
                  <a:lnSpc>
                    <a:spcPct val="80000"/>
                  </a:lnSpc>
                </a:pPr>
                <a:r>
                  <a:rPr lang="en-US" altLang="ko-KR" sz="1600" dirty="0"/>
                  <a:t>Dielectric Layer</a:t>
                </a:r>
              </a:p>
            </p:txBody>
          </p:sp>
          <p:sp>
            <p:nvSpPr>
              <p:cNvPr id="2151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2067" y="3119"/>
                <a:ext cx="360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1112" tIns="6350" rIns="11112" bIns="6350">
                <a:spAutoFit/>
              </a:bodyPr>
              <a:lstStyle/>
              <a:p>
                <a:pPr defTabSz="11113" eaLnBrk="0" latinLnBrk="0" hangingPunct="0"/>
                <a:r>
                  <a:rPr lang="en-US" altLang="ko-KR" sz="1600" dirty="0"/>
                  <a:t>Back Glass</a:t>
                </a:r>
              </a:p>
            </p:txBody>
          </p:sp>
          <p:sp>
            <p:nvSpPr>
              <p:cNvPr id="21516" name="Freeform 12"/>
              <p:cNvSpPr>
                <a:spLocks noChangeAspect="1"/>
              </p:cNvSpPr>
              <p:nvPr/>
            </p:nvSpPr>
            <p:spPr bwMode="auto">
              <a:xfrm>
                <a:off x="2396" y="3088"/>
                <a:ext cx="590" cy="317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226" y="121"/>
                  </a:cxn>
                  <a:cxn ang="0">
                    <a:pos x="0" y="121"/>
                  </a:cxn>
                  <a:cxn ang="0">
                    <a:pos x="2" y="121"/>
                  </a:cxn>
                </a:cxnLst>
                <a:rect l="0" t="0" r="r" b="b"/>
                <a:pathLst>
                  <a:path w="227" h="122">
                    <a:moveTo>
                      <a:pt x="161" y="0"/>
                    </a:moveTo>
                    <a:lnTo>
                      <a:pt x="226" y="121"/>
                    </a:lnTo>
                    <a:lnTo>
                      <a:pt x="0" y="121"/>
                    </a:lnTo>
                    <a:lnTo>
                      <a:pt x="2" y="12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17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1986" y="3400"/>
                <a:ext cx="615" cy="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11112" rIns="19050" bIns="11112">
                <a:spAutoFit/>
              </a:bodyPr>
              <a:lstStyle/>
              <a:p>
                <a:pPr defTabSz="28575" latinLnBrk="0">
                  <a:lnSpc>
                    <a:spcPct val="80000"/>
                  </a:lnSpc>
                </a:pPr>
                <a:r>
                  <a:rPr lang="en-US" altLang="ko-KR" sz="1600"/>
                  <a:t>Address Electrode</a:t>
                </a:r>
              </a:p>
            </p:txBody>
          </p:sp>
          <p:sp>
            <p:nvSpPr>
              <p:cNvPr id="21518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2058" y="2659"/>
                <a:ext cx="1290" cy="403"/>
              </a:xfrm>
              <a:prstGeom prst="cube">
                <a:avLst>
                  <a:gd name="adj" fmla="val 92093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9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2783" y="3060"/>
                <a:ext cx="58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0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656" y="3062"/>
                <a:ext cx="55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1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523" y="3062"/>
                <a:ext cx="55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2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2393" y="3062"/>
                <a:ext cx="52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3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2271" y="3062"/>
                <a:ext cx="50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4" name="Freeform 20"/>
              <p:cNvSpPr>
                <a:spLocks noChangeAspect="1"/>
              </p:cNvSpPr>
              <p:nvPr/>
            </p:nvSpPr>
            <p:spPr bwMode="auto">
              <a:xfrm>
                <a:off x="2495" y="3083"/>
                <a:ext cx="616" cy="465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35" y="178"/>
                  </a:cxn>
                  <a:cxn ang="0">
                    <a:pos x="0" y="178"/>
                  </a:cxn>
                </a:cxnLst>
                <a:rect l="0" t="0" r="r" b="b"/>
                <a:pathLst>
                  <a:path w="236" h="179">
                    <a:moveTo>
                      <a:pt x="145" y="0"/>
                    </a:moveTo>
                    <a:lnTo>
                      <a:pt x="235" y="178"/>
                    </a:lnTo>
                    <a:lnTo>
                      <a:pt x="0" y="17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25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2464" y="3566"/>
                <a:ext cx="419" cy="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11112" rIns="19050" bIns="11112">
                <a:spAutoFit/>
              </a:bodyPr>
              <a:lstStyle/>
              <a:p>
                <a:pPr defTabSz="28575" latinLnBrk="0">
                  <a:lnSpc>
                    <a:spcPct val="80000"/>
                  </a:lnSpc>
                </a:pPr>
                <a:r>
                  <a:rPr lang="en-US" altLang="ko-KR" sz="1600"/>
                  <a:t>Under Layer</a:t>
                </a:r>
              </a:p>
            </p:txBody>
          </p:sp>
        </p:grp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104" y="1344"/>
              <a:ext cx="1360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뒷판 인쇄</a:t>
              </a:r>
              <a:r>
                <a:rPr lang="en-US" altLang="ko-KR" sz="1800"/>
                <a:t>/</a:t>
              </a:r>
              <a:r>
                <a:rPr lang="ko-KR" altLang="en-US" sz="1800"/>
                <a:t>건조</a:t>
              </a:r>
              <a:r>
                <a:rPr lang="en-US" altLang="ko-KR" sz="1800"/>
                <a:t>/</a:t>
              </a:r>
              <a:r>
                <a:rPr lang="ko-KR" altLang="en-US" sz="1800"/>
                <a:t>소성</a:t>
              </a:r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04" y="1684"/>
              <a:ext cx="1360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r>
                <a:rPr lang="ko-KR" altLang="en-US" sz="1800"/>
                <a:t>전극 인쇄</a:t>
              </a: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04" y="2025"/>
              <a:ext cx="1360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전극 건조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104" y="2365"/>
              <a:ext cx="1360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전극 소성</a:t>
              </a:r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104" y="2705"/>
              <a:ext cx="1438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유전층 인쇄</a:t>
              </a:r>
              <a:r>
                <a:rPr lang="en-US" altLang="ko-KR" sz="1800"/>
                <a:t>/</a:t>
              </a:r>
              <a:r>
                <a:rPr lang="ko-KR" altLang="en-US" sz="1800"/>
                <a:t>건조</a:t>
              </a:r>
              <a:r>
                <a:rPr lang="en-US" altLang="ko-KR" sz="1800"/>
                <a:t>/</a:t>
              </a:r>
              <a:r>
                <a:rPr lang="ko-KR" altLang="en-US" sz="1800"/>
                <a:t>소성</a:t>
              </a:r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71" y="910"/>
              <a:ext cx="2797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ko-KR" sz="1700" dirty="0"/>
            </a:p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ko-KR" sz="1700" dirty="0"/>
                <a:t>5. </a:t>
              </a:r>
              <a:r>
                <a:rPr lang="ko-KR" altLang="en-US" sz="1600" dirty="0"/>
                <a:t>방전선택용</a:t>
              </a:r>
              <a:r>
                <a:rPr lang="ko-KR" altLang="en-US" sz="1700" dirty="0"/>
                <a:t> </a:t>
              </a:r>
              <a:r>
                <a:rPr lang="en-US" altLang="ko-KR" sz="1700" dirty="0"/>
                <a:t>Address </a:t>
              </a:r>
              <a:r>
                <a:rPr lang="ko-KR" altLang="en-US" sz="1700" dirty="0"/>
                <a:t>전극을 인쇄방식으로  형성한다</a:t>
              </a:r>
              <a:r>
                <a:rPr lang="en-US" altLang="ko-KR" sz="17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1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하판 제조공정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876" y="1223316"/>
            <a:ext cx="8420100" cy="4953000"/>
          </a:xfrm>
        </p:spPr>
        <p:txBody>
          <a:bodyPr/>
          <a:lstStyle/>
          <a:p>
            <a:r>
              <a:rPr lang="ko-KR" altLang="en-US" sz="2000" dirty="0"/>
              <a:t>전극형성 </a:t>
            </a:r>
            <a:r>
              <a:rPr lang="en-US" altLang="ko-KR" sz="2000" dirty="0"/>
              <a:t>(Address </a:t>
            </a:r>
            <a:r>
              <a:rPr lang="ko-KR" altLang="en-US" sz="2000" dirty="0"/>
              <a:t>감광성 </a:t>
            </a:r>
            <a:r>
              <a:rPr lang="en-US" altLang="ko-KR" sz="2000" dirty="0"/>
              <a:t>Ag)</a:t>
            </a:r>
            <a:br>
              <a:rPr lang="en-US" altLang="ko-KR" sz="2000" dirty="0"/>
            </a:br>
            <a:endParaRPr lang="en-US" altLang="ko-KR" sz="2000" dirty="0"/>
          </a:p>
        </p:txBody>
      </p:sp>
      <p:grpSp>
        <p:nvGrpSpPr>
          <p:cNvPr id="22566" name="Group 38"/>
          <p:cNvGrpSpPr>
            <a:grpSpLocks/>
          </p:cNvGrpSpPr>
          <p:nvPr/>
        </p:nvGrpSpPr>
        <p:grpSpPr bwMode="auto">
          <a:xfrm>
            <a:off x="653521" y="2157413"/>
            <a:ext cx="3424105" cy="1728787"/>
            <a:chOff x="231" y="980"/>
            <a:chExt cx="1991" cy="1089"/>
          </a:xfrm>
        </p:grpSpPr>
        <p:sp>
          <p:nvSpPr>
            <p:cNvPr id="22567" name="Text Box 39"/>
            <p:cNvSpPr txBox="1">
              <a:spLocks noChangeAspect="1" noChangeArrowheads="1"/>
            </p:cNvSpPr>
            <p:nvPr/>
          </p:nvSpPr>
          <p:spPr bwMode="auto">
            <a:xfrm>
              <a:off x="231" y="980"/>
              <a:ext cx="1026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 dirty="0"/>
                <a:t>1. PR Coating</a:t>
              </a:r>
            </a:p>
          </p:txBody>
        </p:sp>
        <p:sp>
          <p:nvSpPr>
            <p:cNvPr id="22568" name="Rectangle 40"/>
            <p:cNvSpPr>
              <a:spLocks noChangeArrowheads="1"/>
            </p:cNvSpPr>
            <p:nvPr/>
          </p:nvSpPr>
          <p:spPr bwMode="auto">
            <a:xfrm>
              <a:off x="293" y="1706"/>
              <a:ext cx="732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Glass</a:t>
              </a:r>
            </a:p>
          </p:txBody>
        </p:sp>
        <p:sp>
          <p:nvSpPr>
            <p:cNvPr id="22569" name="Arc 41"/>
            <p:cNvSpPr>
              <a:spLocks noChangeAspect="1"/>
            </p:cNvSpPr>
            <p:nvPr/>
          </p:nvSpPr>
          <p:spPr bwMode="auto">
            <a:xfrm>
              <a:off x="527" y="1479"/>
              <a:ext cx="58" cy="134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12700">
              <a:noFill/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0" name="Arc 42"/>
            <p:cNvSpPr>
              <a:spLocks noChangeAspect="1"/>
            </p:cNvSpPr>
            <p:nvPr/>
          </p:nvSpPr>
          <p:spPr bwMode="auto">
            <a:xfrm>
              <a:off x="418" y="1207"/>
              <a:ext cx="29" cy="200"/>
            </a:xfrm>
            <a:custGeom>
              <a:avLst/>
              <a:gdLst>
                <a:gd name="G0" fmla="+- 450 0 0"/>
                <a:gd name="G1" fmla="+- 21600 0 0"/>
                <a:gd name="G2" fmla="+- 21600 0 0"/>
                <a:gd name="T0" fmla="*/ 0 w 22050"/>
                <a:gd name="T1" fmla="*/ 5 h 21600"/>
                <a:gd name="T2" fmla="*/ 22050 w 22050"/>
                <a:gd name="T3" fmla="*/ 21600 h 21600"/>
                <a:gd name="T4" fmla="*/ 450 w 220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0" h="21600" fill="none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</a:path>
                <a:path w="22050" h="21600" stroke="0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  <a:lnTo>
                    <a:pt x="450" y="21600"/>
                  </a:lnTo>
                  <a:close/>
                </a:path>
              </a:pathLst>
            </a:cu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1" name="Arc 43"/>
            <p:cNvSpPr>
              <a:spLocks noChangeAspect="1"/>
            </p:cNvSpPr>
            <p:nvPr/>
          </p:nvSpPr>
          <p:spPr bwMode="auto">
            <a:xfrm>
              <a:off x="292" y="1937"/>
              <a:ext cx="28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2" name="Line 44"/>
            <p:cNvSpPr>
              <a:spLocks noChangeAspect="1" noChangeShapeType="1"/>
            </p:cNvSpPr>
            <p:nvPr/>
          </p:nvSpPr>
          <p:spPr bwMode="auto">
            <a:xfrm flipV="1">
              <a:off x="627" y="1525"/>
              <a:ext cx="172" cy="134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1338" y="1706"/>
              <a:ext cx="732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Glass</a:t>
              </a:r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1338" y="1661"/>
              <a:ext cx="732" cy="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5" name="Line 47"/>
            <p:cNvSpPr>
              <a:spLocks noChangeAspect="1" noChangeShapeType="1"/>
            </p:cNvSpPr>
            <p:nvPr/>
          </p:nvSpPr>
          <p:spPr bwMode="auto">
            <a:xfrm flipV="1">
              <a:off x="1419" y="1525"/>
              <a:ext cx="171" cy="134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76" name="Rectangle 48"/>
            <p:cNvSpPr>
              <a:spLocks noChangeAspect="1" noChangeArrowheads="1"/>
            </p:cNvSpPr>
            <p:nvPr/>
          </p:nvSpPr>
          <p:spPr bwMode="auto">
            <a:xfrm>
              <a:off x="1297" y="1463"/>
              <a:ext cx="925" cy="2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500"/>
                <a:t>감광성 </a:t>
              </a:r>
              <a:r>
                <a:rPr lang="en-US" altLang="ko-KR" sz="1500"/>
                <a:t>Ag Paste</a:t>
              </a:r>
            </a:p>
          </p:txBody>
        </p:sp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953" y="1236"/>
              <a:ext cx="466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200" i="1">
                  <a:solidFill>
                    <a:schemeClr val="tx2"/>
                  </a:solidFill>
                  <a:latin typeface="돋움체" pitchFamily="49" charset="-127"/>
                  <a:ea typeface="돋움체" pitchFamily="49" charset="-127"/>
                </a:rPr>
                <a:t>Squeezer</a:t>
              </a:r>
            </a:p>
          </p:txBody>
        </p:sp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326" y="1463"/>
              <a:ext cx="33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200" i="1">
                  <a:solidFill>
                    <a:schemeClr val="tx2"/>
                  </a:solidFill>
                  <a:latin typeface="돋움체" pitchFamily="49" charset="-127"/>
                  <a:ea typeface="돋움체" pitchFamily="49" charset="-127"/>
                </a:rPr>
                <a:t>Paste</a:t>
              </a:r>
            </a:p>
          </p:txBody>
        </p:sp>
        <p:sp>
          <p:nvSpPr>
            <p:cNvPr id="22579" name="Rectangle 51"/>
            <p:cNvSpPr>
              <a:spLocks noChangeArrowheads="1"/>
            </p:cNvSpPr>
            <p:nvPr/>
          </p:nvSpPr>
          <p:spPr bwMode="auto">
            <a:xfrm rot="1380000">
              <a:off x="921" y="1338"/>
              <a:ext cx="23" cy="169"/>
            </a:xfrm>
            <a:prstGeom prst="rect">
              <a:avLst/>
            </a:prstGeom>
            <a:solidFill>
              <a:srgbClr val="969696">
                <a:alpha val="50000"/>
              </a:srgbClr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1500000" lon="0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grpSp>
          <p:nvGrpSpPr>
            <p:cNvPr id="22580" name="Group 52"/>
            <p:cNvGrpSpPr>
              <a:grpSpLocks/>
            </p:cNvGrpSpPr>
            <p:nvPr/>
          </p:nvGrpSpPr>
          <p:grpSpPr bwMode="auto">
            <a:xfrm rot="296813">
              <a:off x="410" y="1652"/>
              <a:ext cx="499" cy="55"/>
              <a:chOff x="835" y="2789"/>
              <a:chExt cx="1168" cy="117"/>
            </a:xfrm>
          </p:grpSpPr>
          <p:sp>
            <p:nvSpPr>
              <p:cNvPr id="22581" name="Freeform 53"/>
              <p:cNvSpPr>
                <a:spLocks/>
              </p:cNvSpPr>
              <p:nvPr/>
            </p:nvSpPr>
            <p:spPr bwMode="auto">
              <a:xfrm>
                <a:off x="835" y="2837"/>
                <a:ext cx="1168" cy="69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44" y="0"/>
                  </a:cxn>
                  <a:cxn ang="0">
                    <a:pos x="288" y="48"/>
                  </a:cxn>
                  <a:cxn ang="0">
                    <a:pos x="432" y="96"/>
                  </a:cxn>
                  <a:cxn ang="0">
                    <a:pos x="576" y="48"/>
                  </a:cxn>
                  <a:cxn ang="0">
                    <a:pos x="720" y="0"/>
                  </a:cxn>
                  <a:cxn ang="0">
                    <a:pos x="864" y="48"/>
                  </a:cxn>
                  <a:cxn ang="0">
                    <a:pos x="1008" y="96"/>
                  </a:cxn>
                  <a:cxn ang="0">
                    <a:pos x="1152" y="48"/>
                  </a:cxn>
                  <a:cxn ang="0">
                    <a:pos x="1296" y="0"/>
                  </a:cxn>
                  <a:cxn ang="0">
                    <a:pos x="1440" y="48"/>
                  </a:cxn>
                </a:cxnLst>
                <a:rect l="0" t="0" r="r" b="b"/>
                <a:pathLst>
                  <a:path w="1440" h="96">
                    <a:moveTo>
                      <a:pt x="0" y="48"/>
                    </a:moveTo>
                    <a:cubicBezTo>
                      <a:pt x="48" y="24"/>
                      <a:pt x="96" y="0"/>
                      <a:pt x="144" y="0"/>
                    </a:cubicBezTo>
                    <a:cubicBezTo>
                      <a:pt x="192" y="0"/>
                      <a:pt x="240" y="32"/>
                      <a:pt x="288" y="48"/>
                    </a:cubicBezTo>
                    <a:cubicBezTo>
                      <a:pt x="336" y="64"/>
                      <a:pt x="384" y="96"/>
                      <a:pt x="432" y="96"/>
                    </a:cubicBezTo>
                    <a:cubicBezTo>
                      <a:pt x="480" y="96"/>
                      <a:pt x="528" y="64"/>
                      <a:pt x="576" y="48"/>
                    </a:cubicBezTo>
                    <a:cubicBezTo>
                      <a:pt x="624" y="32"/>
                      <a:pt x="672" y="0"/>
                      <a:pt x="720" y="0"/>
                    </a:cubicBezTo>
                    <a:cubicBezTo>
                      <a:pt x="768" y="0"/>
                      <a:pt x="816" y="32"/>
                      <a:pt x="864" y="48"/>
                    </a:cubicBezTo>
                    <a:cubicBezTo>
                      <a:pt x="912" y="64"/>
                      <a:pt x="960" y="96"/>
                      <a:pt x="1008" y="96"/>
                    </a:cubicBezTo>
                    <a:cubicBezTo>
                      <a:pt x="1056" y="96"/>
                      <a:pt x="1104" y="64"/>
                      <a:pt x="1152" y="48"/>
                    </a:cubicBezTo>
                    <a:cubicBezTo>
                      <a:pt x="1200" y="32"/>
                      <a:pt x="1248" y="0"/>
                      <a:pt x="1296" y="0"/>
                    </a:cubicBezTo>
                    <a:cubicBezTo>
                      <a:pt x="1344" y="0"/>
                      <a:pt x="1392" y="24"/>
                      <a:pt x="1440" y="4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82" name="Freeform 54"/>
              <p:cNvSpPr>
                <a:spLocks/>
              </p:cNvSpPr>
              <p:nvPr/>
            </p:nvSpPr>
            <p:spPr bwMode="auto">
              <a:xfrm>
                <a:off x="835" y="2789"/>
                <a:ext cx="1168" cy="69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44" y="0"/>
                  </a:cxn>
                  <a:cxn ang="0">
                    <a:pos x="288" y="48"/>
                  </a:cxn>
                  <a:cxn ang="0">
                    <a:pos x="432" y="96"/>
                  </a:cxn>
                  <a:cxn ang="0">
                    <a:pos x="576" y="48"/>
                  </a:cxn>
                  <a:cxn ang="0">
                    <a:pos x="720" y="0"/>
                  </a:cxn>
                  <a:cxn ang="0">
                    <a:pos x="864" y="48"/>
                  </a:cxn>
                  <a:cxn ang="0">
                    <a:pos x="1008" y="96"/>
                  </a:cxn>
                  <a:cxn ang="0">
                    <a:pos x="1152" y="48"/>
                  </a:cxn>
                  <a:cxn ang="0">
                    <a:pos x="1296" y="0"/>
                  </a:cxn>
                  <a:cxn ang="0">
                    <a:pos x="1440" y="48"/>
                  </a:cxn>
                </a:cxnLst>
                <a:rect l="0" t="0" r="r" b="b"/>
                <a:pathLst>
                  <a:path w="1440" h="96">
                    <a:moveTo>
                      <a:pt x="0" y="48"/>
                    </a:moveTo>
                    <a:cubicBezTo>
                      <a:pt x="48" y="24"/>
                      <a:pt x="96" y="0"/>
                      <a:pt x="144" y="0"/>
                    </a:cubicBezTo>
                    <a:cubicBezTo>
                      <a:pt x="192" y="0"/>
                      <a:pt x="240" y="32"/>
                      <a:pt x="288" y="48"/>
                    </a:cubicBezTo>
                    <a:cubicBezTo>
                      <a:pt x="336" y="64"/>
                      <a:pt x="384" y="96"/>
                      <a:pt x="432" y="96"/>
                    </a:cubicBezTo>
                    <a:cubicBezTo>
                      <a:pt x="480" y="96"/>
                      <a:pt x="528" y="64"/>
                      <a:pt x="576" y="48"/>
                    </a:cubicBezTo>
                    <a:cubicBezTo>
                      <a:pt x="624" y="32"/>
                      <a:pt x="672" y="0"/>
                      <a:pt x="720" y="0"/>
                    </a:cubicBezTo>
                    <a:cubicBezTo>
                      <a:pt x="768" y="0"/>
                      <a:pt x="816" y="32"/>
                      <a:pt x="864" y="48"/>
                    </a:cubicBezTo>
                    <a:cubicBezTo>
                      <a:pt x="912" y="64"/>
                      <a:pt x="960" y="96"/>
                      <a:pt x="1008" y="96"/>
                    </a:cubicBezTo>
                    <a:cubicBezTo>
                      <a:pt x="1056" y="96"/>
                      <a:pt x="1104" y="64"/>
                      <a:pt x="1152" y="48"/>
                    </a:cubicBezTo>
                    <a:cubicBezTo>
                      <a:pt x="1200" y="32"/>
                      <a:pt x="1248" y="0"/>
                      <a:pt x="1296" y="0"/>
                    </a:cubicBezTo>
                    <a:cubicBezTo>
                      <a:pt x="1344" y="0"/>
                      <a:pt x="1392" y="24"/>
                      <a:pt x="1440" y="4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583" name="Oval 55"/>
            <p:cNvSpPr>
              <a:spLocks noChangeArrowheads="1"/>
            </p:cNvSpPr>
            <p:nvPr/>
          </p:nvSpPr>
          <p:spPr bwMode="auto">
            <a:xfrm>
              <a:off x="1057" y="1664"/>
              <a:ext cx="21" cy="22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4" name="Oval 56"/>
            <p:cNvSpPr>
              <a:spLocks noChangeArrowheads="1"/>
            </p:cNvSpPr>
            <p:nvPr/>
          </p:nvSpPr>
          <p:spPr bwMode="auto">
            <a:xfrm>
              <a:off x="952" y="1664"/>
              <a:ext cx="21" cy="22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5" name="Oval 57"/>
            <p:cNvSpPr>
              <a:spLocks noChangeArrowheads="1"/>
            </p:cNvSpPr>
            <p:nvPr/>
          </p:nvSpPr>
          <p:spPr bwMode="auto">
            <a:xfrm>
              <a:off x="439" y="1688"/>
              <a:ext cx="21" cy="21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6" name="Oval 58"/>
            <p:cNvSpPr>
              <a:spLocks noChangeArrowheads="1"/>
            </p:cNvSpPr>
            <p:nvPr/>
          </p:nvSpPr>
          <p:spPr bwMode="auto">
            <a:xfrm>
              <a:off x="649" y="1688"/>
              <a:ext cx="21" cy="21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7" name="Oval 59"/>
            <p:cNvSpPr>
              <a:spLocks noChangeArrowheads="1"/>
            </p:cNvSpPr>
            <p:nvPr/>
          </p:nvSpPr>
          <p:spPr bwMode="auto">
            <a:xfrm>
              <a:off x="555" y="1653"/>
              <a:ext cx="20" cy="21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8" name="Oval 60"/>
            <p:cNvSpPr>
              <a:spLocks noChangeArrowheads="1"/>
            </p:cNvSpPr>
            <p:nvPr/>
          </p:nvSpPr>
          <p:spPr bwMode="auto">
            <a:xfrm>
              <a:off x="755" y="1677"/>
              <a:ext cx="20" cy="22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89" name="Oval 61"/>
            <p:cNvSpPr>
              <a:spLocks noChangeArrowheads="1"/>
            </p:cNvSpPr>
            <p:nvPr/>
          </p:nvSpPr>
          <p:spPr bwMode="auto">
            <a:xfrm>
              <a:off x="1165" y="1642"/>
              <a:ext cx="21" cy="22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0" name="Oval 62"/>
            <p:cNvSpPr>
              <a:spLocks noChangeArrowheads="1"/>
            </p:cNvSpPr>
            <p:nvPr/>
          </p:nvSpPr>
          <p:spPr bwMode="auto">
            <a:xfrm>
              <a:off x="1259" y="1642"/>
              <a:ext cx="22" cy="22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852" y="1642"/>
              <a:ext cx="84" cy="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592" name="Group 64"/>
            <p:cNvGrpSpPr>
              <a:grpSpLocks/>
            </p:cNvGrpSpPr>
            <p:nvPr/>
          </p:nvGrpSpPr>
          <p:grpSpPr bwMode="auto">
            <a:xfrm rot="-319828">
              <a:off x="810" y="1642"/>
              <a:ext cx="513" cy="53"/>
              <a:chOff x="2768" y="3456"/>
              <a:chExt cx="1168" cy="117"/>
            </a:xfrm>
          </p:grpSpPr>
          <p:sp>
            <p:nvSpPr>
              <p:cNvPr id="22593" name="Freeform 65"/>
              <p:cNvSpPr>
                <a:spLocks/>
              </p:cNvSpPr>
              <p:nvPr/>
            </p:nvSpPr>
            <p:spPr bwMode="auto">
              <a:xfrm>
                <a:off x="2768" y="3504"/>
                <a:ext cx="1168" cy="69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44" y="0"/>
                  </a:cxn>
                  <a:cxn ang="0">
                    <a:pos x="288" y="48"/>
                  </a:cxn>
                  <a:cxn ang="0">
                    <a:pos x="432" y="96"/>
                  </a:cxn>
                  <a:cxn ang="0">
                    <a:pos x="576" y="48"/>
                  </a:cxn>
                  <a:cxn ang="0">
                    <a:pos x="720" y="0"/>
                  </a:cxn>
                  <a:cxn ang="0">
                    <a:pos x="864" y="48"/>
                  </a:cxn>
                  <a:cxn ang="0">
                    <a:pos x="1008" y="96"/>
                  </a:cxn>
                  <a:cxn ang="0">
                    <a:pos x="1152" y="48"/>
                  </a:cxn>
                  <a:cxn ang="0">
                    <a:pos x="1296" y="0"/>
                  </a:cxn>
                  <a:cxn ang="0">
                    <a:pos x="1440" y="48"/>
                  </a:cxn>
                </a:cxnLst>
                <a:rect l="0" t="0" r="r" b="b"/>
                <a:pathLst>
                  <a:path w="1440" h="96">
                    <a:moveTo>
                      <a:pt x="0" y="48"/>
                    </a:moveTo>
                    <a:cubicBezTo>
                      <a:pt x="48" y="24"/>
                      <a:pt x="96" y="0"/>
                      <a:pt x="144" y="0"/>
                    </a:cubicBezTo>
                    <a:cubicBezTo>
                      <a:pt x="192" y="0"/>
                      <a:pt x="240" y="32"/>
                      <a:pt x="288" y="48"/>
                    </a:cubicBezTo>
                    <a:cubicBezTo>
                      <a:pt x="336" y="64"/>
                      <a:pt x="384" y="96"/>
                      <a:pt x="432" y="96"/>
                    </a:cubicBezTo>
                    <a:cubicBezTo>
                      <a:pt x="480" y="96"/>
                      <a:pt x="528" y="64"/>
                      <a:pt x="576" y="48"/>
                    </a:cubicBezTo>
                    <a:cubicBezTo>
                      <a:pt x="624" y="32"/>
                      <a:pt x="672" y="0"/>
                      <a:pt x="720" y="0"/>
                    </a:cubicBezTo>
                    <a:cubicBezTo>
                      <a:pt x="768" y="0"/>
                      <a:pt x="816" y="32"/>
                      <a:pt x="864" y="48"/>
                    </a:cubicBezTo>
                    <a:cubicBezTo>
                      <a:pt x="912" y="64"/>
                      <a:pt x="960" y="96"/>
                      <a:pt x="1008" y="96"/>
                    </a:cubicBezTo>
                    <a:cubicBezTo>
                      <a:pt x="1056" y="96"/>
                      <a:pt x="1104" y="64"/>
                      <a:pt x="1152" y="48"/>
                    </a:cubicBezTo>
                    <a:cubicBezTo>
                      <a:pt x="1200" y="32"/>
                      <a:pt x="1248" y="0"/>
                      <a:pt x="1296" y="0"/>
                    </a:cubicBezTo>
                    <a:cubicBezTo>
                      <a:pt x="1344" y="0"/>
                      <a:pt x="1392" y="24"/>
                      <a:pt x="1440" y="4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94" name="Freeform 66"/>
              <p:cNvSpPr>
                <a:spLocks/>
              </p:cNvSpPr>
              <p:nvPr/>
            </p:nvSpPr>
            <p:spPr bwMode="auto">
              <a:xfrm>
                <a:off x="2768" y="3456"/>
                <a:ext cx="1168" cy="69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44" y="0"/>
                  </a:cxn>
                  <a:cxn ang="0">
                    <a:pos x="288" y="48"/>
                  </a:cxn>
                  <a:cxn ang="0">
                    <a:pos x="432" y="96"/>
                  </a:cxn>
                  <a:cxn ang="0">
                    <a:pos x="576" y="48"/>
                  </a:cxn>
                  <a:cxn ang="0">
                    <a:pos x="720" y="0"/>
                  </a:cxn>
                  <a:cxn ang="0">
                    <a:pos x="864" y="48"/>
                  </a:cxn>
                  <a:cxn ang="0">
                    <a:pos x="1008" y="96"/>
                  </a:cxn>
                  <a:cxn ang="0">
                    <a:pos x="1152" y="48"/>
                  </a:cxn>
                  <a:cxn ang="0">
                    <a:pos x="1296" y="0"/>
                  </a:cxn>
                  <a:cxn ang="0">
                    <a:pos x="1440" y="48"/>
                  </a:cxn>
                </a:cxnLst>
                <a:rect l="0" t="0" r="r" b="b"/>
                <a:pathLst>
                  <a:path w="1440" h="96">
                    <a:moveTo>
                      <a:pt x="0" y="48"/>
                    </a:moveTo>
                    <a:cubicBezTo>
                      <a:pt x="48" y="24"/>
                      <a:pt x="96" y="0"/>
                      <a:pt x="144" y="0"/>
                    </a:cubicBezTo>
                    <a:cubicBezTo>
                      <a:pt x="192" y="0"/>
                      <a:pt x="240" y="32"/>
                      <a:pt x="288" y="48"/>
                    </a:cubicBezTo>
                    <a:cubicBezTo>
                      <a:pt x="336" y="64"/>
                      <a:pt x="384" y="96"/>
                      <a:pt x="432" y="96"/>
                    </a:cubicBezTo>
                    <a:cubicBezTo>
                      <a:pt x="480" y="96"/>
                      <a:pt x="528" y="64"/>
                      <a:pt x="576" y="48"/>
                    </a:cubicBezTo>
                    <a:cubicBezTo>
                      <a:pt x="624" y="32"/>
                      <a:pt x="672" y="0"/>
                      <a:pt x="720" y="0"/>
                    </a:cubicBezTo>
                    <a:cubicBezTo>
                      <a:pt x="768" y="0"/>
                      <a:pt x="816" y="32"/>
                      <a:pt x="864" y="48"/>
                    </a:cubicBezTo>
                    <a:cubicBezTo>
                      <a:pt x="912" y="64"/>
                      <a:pt x="960" y="96"/>
                      <a:pt x="1008" y="96"/>
                    </a:cubicBezTo>
                    <a:cubicBezTo>
                      <a:pt x="1056" y="96"/>
                      <a:pt x="1104" y="64"/>
                      <a:pt x="1152" y="48"/>
                    </a:cubicBezTo>
                    <a:cubicBezTo>
                      <a:pt x="1200" y="32"/>
                      <a:pt x="1248" y="0"/>
                      <a:pt x="1296" y="0"/>
                    </a:cubicBezTo>
                    <a:cubicBezTo>
                      <a:pt x="1344" y="0"/>
                      <a:pt x="1392" y="24"/>
                      <a:pt x="1440" y="4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595" name="Oval 67"/>
            <p:cNvSpPr>
              <a:spLocks noChangeArrowheads="1"/>
            </p:cNvSpPr>
            <p:nvPr/>
          </p:nvSpPr>
          <p:spPr bwMode="auto">
            <a:xfrm>
              <a:off x="847" y="1686"/>
              <a:ext cx="21" cy="21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96" name="Freeform 68"/>
            <p:cNvSpPr>
              <a:spLocks/>
            </p:cNvSpPr>
            <p:nvPr/>
          </p:nvSpPr>
          <p:spPr bwMode="auto">
            <a:xfrm>
              <a:off x="771" y="1603"/>
              <a:ext cx="116" cy="79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25" y="143"/>
                </a:cxn>
                <a:cxn ang="0">
                  <a:pos x="48" y="116"/>
                </a:cxn>
                <a:cxn ang="0">
                  <a:pos x="55" y="105"/>
                </a:cxn>
                <a:cxn ang="0">
                  <a:pos x="63" y="83"/>
                </a:cxn>
                <a:cxn ang="0">
                  <a:pos x="78" y="60"/>
                </a:cxn>
                <a:cxn ang="0">
                  <a:pos x="93" y="38"/>
                </a:cxn>
                <a:cxn ang="0">
                  <a:pos x="115" y="15"/>
                </a:cxn>
                <a:cxn ang="0">
                  <a:pos x="138" y="8"/>
                </a:cxn>
                <a:cxn ang="0">
                  <a:pos x="160" y="0"/>
                </a:cxn>
                <a:cxn ang="0">
                  <a:pos x="183" y="0"/>
                </a:cxn>
                <a:cxn ang="0">
                  <a:pos x="205" y="0"/>
                </a:cxn>
                <a:cxn ang="0">
                  <a:pos x="228" y="0"/>
                </a:cxn>
                <a:cxn ang="0">
                  <a:pos x="243" y="2"/>
                </a:cxn>
                <a:cxn ang="0">
                  <a:pos x="250" y="15"/>
                </a:cxn>
                <a:cxn ang="0">
                  <a:pos x="249" y="11"/>
                </a:cxn>
                <a:cxn ang="0">
                  <a:pos x="265" y="23"/>
                </a:cxn>
                <a:cxn ang="0">
                  <a:pos x="273" y="45"/>
                </a:cxn>
                <a:cxn ang="0">
                  <a:pos x="280" y="68"/>
                </a:cxn>
                <a:cxn ang="0">
                  <a:pos x="288" y="90"/>
                </a:cxn>
                <a:cxn ang="0">
                  <a:pos x="288" y="113"/>
                </a:cxn>
                <a:cxn ang="0">
                  <a:pos x="288" y="135"/>
                </a:cxn>
                <a:cxn ang="0">
                  <a:pos x="265" y="143"/>
                </a:cxn>
                <a:cxn ang="0">
                  <a:pos x="243" y="150"/>
                </a:cxn>
                <a:cxn ang="0">
                  <a:pos x="220" y="150"/>
                </a:cxn>
                <a:cxn ang="0">
                  <a:pos x="198" y="158"/>
                </a:cxn>
                <a:cxn ang="0">
                  <a:pos x="175" y="165"/>
                </a:cxn>
                <a:cxn ang="0">
                  <a:pos x="153" y="173"/>
                </a:cxn>
                <a:cxn ang="0">
                  <a:pos x="130" y="180"/>
                </a:cxn>
                <a:cxn ang="0">
                  <a:pos x="99" y="179"/>
                </a:cxn>
                <a:cxn ang="0">
                  <a:pos x="78" y="179"/>
                </a:cxn>
                <a:cxn ang="0">
                  <a:pos x="54" y="182"/>
                </a:cxn>
                <a:cxn ang="0">
                  <a:pos x="36" y="182"/>
                </a:cxn>
                <a:cxn ang="0">
                  <a:pos x="0" y="179"/>
                </a:cxn>
                <a:cxn ang="0">
                  <a:pos x="0" y="179"/>
                </a:cxn>
              </a:cxnLst>
              <a:rect l="0" t="0" r="r" b="b"/>
              <a:pathLst>
                <a:path w="289" h="183">
                  <a:moveTo>
                    <a:pt x="0" y="179"/>
                  </a:moveTo>
                  <a:lnTo>
                    <a:pt x="25" y="143"/>
                  </a:lnTo>
                  <a:lnTo>
                    <a:pt x="48" y="116"/>
                  </a:lnTo>
                  <a:lnTo>
                    <a:pt x="55" y="105"/>
                  </a:lnTo>
                  <a:lnTo>
                    <a:pt x="63" y="83"/>
                  </a:lnTo>
                  <a:lnTo>
                    <a:pt x="78" y="60"/>
                  </a:lnTo>
                  <a:lnTo>
                    <a:pt x="93" y="38"/>
                  </a:lnTo>
                  <a:lnTo>
                    <a:pt x="115" y="15"/>
                  </a:lnTo>
                  <a:lnTo>
                    <a:pt x="138" y="8"/>
                  </a:lnTo>
                  <a:lnTo>
                    <a:pt x="160" y="0"/>
                  </a:lnTo>
                  <a:lnTo>
                    <a:pt x="183" y="0"/>
                  </a:lnTo>
                  <a:lnTo>
                    <a:pt x="205" y="0"/>
                  </a:lnTo>
                  <a:lnTo>
                    <a:pt x="228" y="0"/>
                  </a:lnTo>
                  <a:lnTo>
                    <a:pt x="243" y="2"/>
                  </a:lnTo>
                  <a:lnTo>
                    <a:pt x="250" y="15"/>
                  </a:lnTo>
                  <a:lnTo>
                    <a:pt x="249" y="11"/>
                  </a:lnTo>
                  <a:lnTo>
                    <a:pt x="265" y="23"/>
                  </a:lnTo>
                  <a:lnTo>
                    <a:pt x="273" y="45"/>
                  </a:lnTo>
                  <a:lnTo>
                    <a:pt x="280" y="68"/>
                  </a:lnTo>
                  <a:lnTo>
                    <a:pt x="288" y="90"/>
                  </a:lnTo>
                  <a:lnTo>
                    <a:pt x="288" y="113"/>
                  </a:lnTo>
                  <a:lnTo>
                    <a:pt x="288" y="135"/>
                  </a:lnTo>
                  <a:lnTo>
                    <a:pt x="265" y="143"/>
                  </a:lnTo>
                  <a:lnTo>
                    <a:pt x="243" y="150"/>
                  </a:lnTo>
                  <a:lnTo>
                    <a:pt x="220" y="150"/>
                  </a:lnTo>
                  <a:lnTo>
                    <a:pt x="198" y="158"/>
                  </a:lnTo>
                  <a:lnTo>
                    <a:pt x="175" y="165"/>
                  </a:lnTo>
                  <a:lnTo>
                    <a:pt x="153" y="173"/>
                  </a:lnTo>
                  <a:lnTo>
                    <a:pt x="130" y="180"/>
                  </a:lnTo>
                  <a:lnTo>
                    <a:pt x="99" y="179"/>
                  </a:lnTo>
                  <a:lnTo>
                    <a:pt x="78" y="179"/>
                  </a:lnTo>
                  <a:lnTo>
                    <a:pt x="54" y="182"/>
                  </a:lnTo>
                  <a:lnTo>
                    <a:pt x="36" y="182"/>
                  </a:lnTo>
                  <a:lnTo>
                    <a:pt x="0" y="179"/>
                  </a:lnTo>
                  <a:lnTo>
                    <a:pt x="0" y="179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97" name="Freeform 69"/>
            <p:cNvSpPr>
              <a:spLocks/>
            </p:cNvSpPr>
            <p:nvPr/>
          </p:nvSpPr>
          <p:spPr bwMode="auto">
            <a:xfrm>
              <a:off x="702" y="1425"/>
              <a:ext cx="200" cy="284"/>
            </a:xfrm>
            <a:custGeom>
              <a:avLst/>
              <a:gdLst/>
              <a:ahLst/>
              <a:cxnLst>
                <a:cxn ang="0">
                  <a:pos x="240" y="96"/>
                </a:cxn>
                <a:cxn ang="0">
                  <a:pos x="96" y="432"/>
                </a:cxn>
                <a:cxn ang="0">
                  <a:pos x="0" y="576"/>
                </a:cxn>
                <a:cxn ang="0">
                  <a:pos x="96" y="672"/>
                </a:cxn>
                <a:cxn ang="0">
                  <a:pos x="192" y="528"/>
                </a:cxn>
                <a:cxn ang="0">
                  <a:pos x="384" y="48"/>
                </a:cxn>
                <a:cxn ang="0">
                  <a:pos x="288" y="0"/>
                </a:cxn>
                <a:cxn ang="0">
                  <a:pos x="240" y="96"/>
                </a:cxn>
              </a:cxnLst>
              <a:rect l="0" t="0" r="r" b="b"/>
              <a:pathLst>
                <a:path w="385" h="673">
                  <a:moveTo>
                    <a:pt x="240" y="96"/>
                  </a:moveTo>
                  <a:lnTo>
                    <a:pt x="96" y="432"/>
                  </a:lnTo>
                  <a:lnTo>
                    <a:pt x="0" y="576"/>
                  </a:lnTo>
                  <a:lnTo>
                    <a:pt x="96" y="672"/>
                  </a:lnTo>
                  <a:lnTo>
                    <a:pt x="192" y="528"/>
                  </a:lnTo>
                  <a:lnTo>
                    <a:pt x="384" y="48"/>
                  </a:lnTo>
                  <a:lnTo>
                    <a:pt x="288" y="0"/>
                  </a:lnTo>
                  <a:lnTo>
                    <a:pt x="240" y="96"/>
                  </a:lnTo>
                </a:path>
              </a:pathLst>
            </a:custGeom>
            <a:solidFill>
              <a:srgbClr val="EAEAEA"/>
            </a:solidFill>
            <a:ln w="12700" cap="rnd" cmpd="sng">
              <a:prstDash val="solid"/>
              <a:round/>
              <a:headEnd/>
              <a:tailEnd/>
            </a:ln>
            <a:effectLst/>
            <a:scene3d>
              <a:camera prst="legacyPerspectiveFront">
                <a:rot lat="1200000" lon="300000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>
              <a:flatTx/>
            </a:bodyPr>
            <a:lstStyle/>
            <a:p>
              <a:endParaRPr lang="ko-KR" altLang="en-US"/>
            </a:p>
          </p:txBody>
        </p:sp>
        <p:sp>
          <p:nvSpPr>
            <p:cNvPr id="22598" name="Rectangle 70"/>
            <p:cNvSpPr>
              <a:spLocks noChangeArrowheads="1"/>
            </p:cNvSpPr>
            <p:nvPr/>
          </p:nvSpPr>
          <p:spPr bwMode="auto">
            <a:xfrm rot="1380000">
              <a:off x="837" y="1327"/>
              <a:ext cx="22" cy="170"/>
            </a:xfrm>
            <a:prstGeom prst="rect">
              <a:avLst/>
            </a:prstGeom>
            <a:solidFill>
              <a:srgbClr val="969696">
                <a:alpha val="50000"/>
              </a:srgbClr>
            </a:solidFill>
            <a:ln w="12700">
              <a:miter lim="800000"/>
              <a:headEnd/>
              <a:tailEnd/>
            </a:ln>
            <a:effectLst/>
            <a:scene3d>
              <a:camera prst="legacyPerspectiveFront">
                <a:rot lat="1500000" lon="0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sp>
          <p:nvSpPr>
            <p:cNvPr id="22599" name="Line 71"/>
            <p:cNvSpPr>
              <a:spLocks noChangeShapeType="1"/>
            </p:cNvSpPr>
            <p:nvPr/>
          </p:nvSpPr>
          <p:spPr bwMode="auto">
            <a:xfrm flipV="1">
              <a:off x="410" y="1642"/>
              <a:ext cx="0" cy="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4543689" y="2208213"/>
            <a:ext cx="4536811" cy="1601787"/>
            <a:chOff x="2642" y="1295"/>
            <a:chExt cx="2638" cy="1009"/>
          </a:xfrm>
        </p:grpSpPr>
        <p:sp>
          <p:nvSpPr>
            <p:cNvPr id="22600" name="Rectangle 72"/>
            <p:cNvSpPr>
              <a:spLocks noChangeArrowheads="1"/>
            </p:cNvSpPr>
            <p:nvPr/>
          </p:nvSpPr>
          <p:spPr bwMode="auto">
            <a:xfrm>
              <a:off x="3186" y="1896"/>
              <a:ext cx="24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600"/>
                <a:t>PR</a:t>
              </a:r>
            </a:p>
          </p:txBody>
        </p:sp>
        <p:sp>
          <p:nvSpPr>
            <p:cNvPr id="22601" name="Rectangle 73"/>
            <p:cNvSpPr>
              <a:spLocks noChangeArrowheads="1"/>
            </p:cNvSpPr>
            <p:nvPr/>
          </p:nvSpPr>
          <p:spPr bwMode="auto">
            <a:xfrm>
              <a:off x="3480" y="1578"/>
              <a:ext cx="8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/>
                <a:t>UV(365nm)</a:t>
              </a:r>
              <a:r>
                <a:rPr lang="ko-KR" altLang="en-US" sz="1400"/>
                <a:t>조사</a:t>
              </a:r>
            </a:p>
          </p:txBody>
        </p:sp>
        <p:sp>
          <p:nvSpPr>
            <p:cNvPr id="22602" name="Rectangle 74"/>
            <p:cNvSpPr>
              <a:spLocks noChangeArrowheads="1"/>
            </p:cNvSpPr>
            <p:nvPr/>
          </p:nvSpPr>
          <p:spPr bwMode="auto">
            <a:xfrm>
              <a:off x="2642" y="1714"/>
              <a:ext cx="75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600"/>
                <a:t>Photo-mask</a:t>
              </a:r>
            </a:p>
          </p:txBody>
        </p:sp>
        <p:sp>
          <p:nvSpPr>
            <p:cNvPr id="22603" name="Text Box 75"/>
            <p:cNvSpPr txBox="1">
              <a:spLocks noChangeArrowheads="1"/>
            </p:cNvSpPr>
            <p:nvPr/>
          </p:nvSpPr>
          <p:spPr bwMode="auto">
            <a:xfrm>
              <a:off x="2774" y="1295"/>
              <a:ext cx="1124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 dirty="0"/>
                <a:t>2. </a:t>
              </a:r>
              <a:r>
                <a:rPr lang="ko-KR" altLang="en-US" sz="2000" dirty="0"/>
                <a:t>건조 후 </a:t>
              </a:r>
              <a:r>
                <a:rPr lang="ko-KR" altLang="en-US" sz="2000" dirty="0" err="1"/>
                <a:t>노광</a:t>
              </a:r>
              <a:endParaRPr lang="ko-KR" altLang="en-US" sz="2000" dirty="0"/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 flipH="1" flipV="1">
              <a:off x="5113" y="1987"/>
              <a:ext cx="41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5" name="Text Box 77"/>
            <p:cNvSpPr txBox="1">
              <a:spLocks noChangeArrowheads="1"/>
            </p:cNvSpPr>
            <p:nvPr/>
          </p:nvSpPr>
          <p:spPr bwMode="auto">
            <a:xfrm>
              <a:off x="4577" y="1839"/>
              <a:ext cx="6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ko-KR" altLang="en-US" sz="1400"/>
                <a:t>감광된 부분</a:t>
              </a:r>
            </a:p>
          </p:txBody>
        </p:sp>
        <p:sp>
          <p:nvSpPr>
            <p:cNvPr id="22606" name="Rectangle 78"/>
            <p:cNvSpPr>
              <a:spLocks noChangeArrowheads="1"/>
            </p:cNvSpPr>
            <p:nvPr/>
          </p:nvSpPr>
          <p:spPr bwMode="auto">
            <a:xfrm>
              <a:off x="3563" y="2123"/>
              <a:ext cx="732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Glass</a:t>
              </a:r>
            </a:p>
          </p:txBody>
        </p:sp>
        <p:sp>
          <p:nvSpPr>
            <p:cNvPr id="22607" name="Rectangle 79"/>
            <p:cNvSpPr>
              <a:spLocks noChangeArrowheads="1"/>
            </p:cNvSpPr>
            <p:nvPr/>
          </p:nvSpPr>
          <p:spPr bwMode="auto">
            <a:xfrm>
              <a:off x="3563" y="2078"/>
              <a:ext cx="732" cy="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8" name="Line 80"/>
            <p:cNvSpPr>
              <a:spLocks noChangeAspect="1" noChangeShapeType="1"/>
            </p:cNvSpPr>
            <p:nvPr/>
          </p:nvSpPr>
          <p:spPr bwMode="auto">
            <a:xfrm>
              <a:off x="4317" y="2213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9" name="Line 81"/>
            <p:cNvSpPr>
              <a:spLocks noChangeShapeType="1"/>
            </p:cNvSpPr>
            <p:nvPr/>
          </p:nvSpPr>
          <p:spPr bwMode="auto">
            <a:xfrm flipH="1" flipV="1">
              <a:off x="3396" y="2032"/>
              <a:ext cx="167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610" name="Group 82"/>
            <p:cNvGrpSpPr>
              <a:grpSpLocks/>
            </p:cNvGrpSpPr>
            <p:nvPr/>
          </p:nvGrpSpPr>
          <p:grpSpPr bwMode="auto">
            <a:xfrm>
              <a:off x="3563" y="1987"/>
              <a:ext cx="732" cy="46"/>
              <a:chOff x="1759" y="2568"/>
              <a:chExt cx="793" cy="46"/>
            </a:xfrm>
          </p:grpSpPr>
          <p:sp>
            <p:nvSpPr>
              <p:cNvPr id="22611" name="Rectangle 83"/>
              <p:cNvSpPr>
                <a:spLocks noChangeArrowheads="1"/>
              </p:cNvSpPr>
              <p:nvPr/>
            </p:nvSpPr>
            <p:spPr bwMode="auto">
              <a:xfrm>
                <a:off x="1759" y="2568"/>
                <a:ext cx="793" cy="2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/>
            </p:nvSpPr>
            <p:spPr bwMode="auto">
              <a:xfrm>
                <a:off x="1759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/>
            </p:nvSpPr>
            <p:spPr bwMode="auto">
              <a:xfrm>
                <a:off x="1895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/>
            </p:nvSpPr>
            <p:spPr bwMode="auto">
              <a:xfrm>
                <a:off x="2031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/>
            </p:nvSpPr>
            <p:spPr bwMode="auto">
              <a:xfrm>
                <a:off x="2173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/>
            </p:nvSpPr>
            <p:spPr bwMode="auto">
              <a:xfrm>
                <a:off x="2309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/>
            </p:nvSpPr>
            <p:spPr bwMode="auto">
              <a:xfrm>
                <a:off x="2445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618" name="Group 90"/>
            <p:cNvGrpSpPr>
              <a:grpSpLocks/>
            </p:cNvGrpSpPr>
            <p:nvPr/>
          </p:nvGrpSpPr>
          <p:grpSpPr bwMode="auto">
            <a:xfrm>
              <a:off x="3565" y="1760"/>
              <a:ext cx="714" cy="189"/>
              <a:chOff x="1761" y="2159"/>
              <a:chExt cx="774" cy="417"/>
            </a:xfrm>
          </p:grpSpPr>
          <p:sp>
            <p:nvSpPr>
              <p:cNvPr id="22619" name="Line 91"/>
              <p:cNvSpPr>
                <a:spLocks noChangeShapeType="1"/>
              </p:cNvSpPr>
              <p:nvPr/>
            </p:nvSpPr>
            <p:spPr bwMode="auto">
              <a:xfrm>
                <a:off x="1761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0" name="Line 92"/>
              <p:cNvSpPr>
                <a:spLocks noChangeShapeType="1"/>
              </p:cNvSpPr>
              <p:nvPr/>
            </p:nvSpPr>
            <p:spPr bwMode="auto">
              <a:xfrm>
                <a:off x="1800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1" name="Line 93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2" name="Line 94"/>
              <p:cNvSpPr>
                <a:spLocks noChangeShapeType="1"/>
              </p:cNvSpPr>
              <p:nvPr/>
            </p:nvSpPr>
            <p:spPr bwMode="auto">
              <a:xfrm>
                <a:off x="1900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3" name="Line 95"/>
              <p:cNvSpPr>
                <a:spLocks noChangeShapeType="1"/>
              </p:cNvSpPr>
              <p:nvPr/>
            </p:nvSpPr>
            <p:spPr bwMode="auto">
              <a:xfrm>
                <a:off x="1944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4" name="Line 96"/>
              <p:cNvSpPr>
                <a:spLocks noChangeShapeType="1"/>
              </p:cNvSpPr>
              <p:nvPr/>
            </p:nvSpPr>
            <p:spPr bwMode="auto">
              <a:xfrm>
                <a:off x="1984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5" name="Line 97"/>
              <p:cNvSpPr>
                <a:spLocks noChangeShapeType="1"/>
              </p:cNvSpPr>
              <p:nvPr/>
            </p:nvSpPr>
            <p:spPr bwMode="auto">
              <a:xfrm>
                <a:off x="2031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6" name="Line 98"/>
              <p:cNvSpPr>
                <a:spLocks noChangeShapeType="1"/>
              </p:cNvSpPr>
              <p:nvPr/>
            </p:nvSpPr>
            <p:spPr bwMode="auto">
              <a:xfrm>
                <a:off x="2083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7" name="Line 99"/>
              <p:cNvSpPr>
                <a:spLocks noChangeShapeType="1"/>
              </p:cNvSpPr>
              <p:nvPr/>
            </p:nvSpPr>
            <p:spPr bwMode="auto">
              <a:xfrm>
                <a:off x="2130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8" name="Line 100"/>
              <p:cNvSpPr>
                <a:spLocks noChangeShapeType="1"/>
              </p:cNvSpPr>
              <p:nvPr/>
            </p:nvSpPr>
            <p:spPr bwMode="auto">
              <a:xfrm>
                <a:off x="2169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29" name="Line 101"/>
              <p:cNvSpPr>
                <a:spLocks noChangeShapeType="1"/>
              </p:cNvSpPr>
              <p:nvPr/>
            </p:nvSpPr>
            <p:spPr bwMode="auto">
              <a:xfrm>
                <a:off x="2217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30" name="Line 102"/>
              <p:cNvSpPr>
                <a:spLocks noChangeShapeType="1"/>
              </p:cNvSpPr>
              <p:nvPr/>
            </p:nvSpPr>
            <p:spPr bwMode="auto">
              <a:xfrm>
                <a:off x="2268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31" name="Line 103"/>
              <p:cNvSpPr>
                <a:spLocks noChangeShapeType="1"/>
              </p:cNvSpPr>
              <p:nvPr/>
            </p:nvSpPr>
            <p:spPr bwMode="auto">
              <a:xfrm>
                <a:off x="2304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32" name="Line 104"/>
              <p:cNvSpPr>
                <a:spLocks noChangeShapeType="1"/>
              </p:cNvSpPr>
              <p:nvPr/>
            </p:nvSpPr>
            <p:spPr bwMode="auto">
              <a:xfrm>
                <a:off x="2352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33" name="Line 105"/>
              <p:cNvSpPr>
                <a:spLocks noChangeShapeType="1"/>
              </p:cNvSpPr>
              <p:nvPr/>
            </p:nvSpPr>
            <p:spPr bwMode="auto">
              <a:xfrm>
                <a:off x="2404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34" name="Line 106"/>
              <p:cNvSpPr>
                <a:spLocks noChangeShapeType="1"/>
              </p:cNvSpPr>
              <p:nvPr/>
            </p:nvSpPr>
            <p:spPr bwMode="auto">
              <a:xfrm>
                <a:off x="2448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35" name="Line 107"/>
              <p:cNvSpPr>
                <a:spLocks noChangeShapeType="1"/>
              </p:cNvSpPr>
              <p:nvPr/>
            </p:nvSpPr>
            <p:spPr bwMode="auto">
              <a:xfrm>
                <a:off x="2488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36" name="Line 108"/>
              <p:cNvSpPr>
                <a:spLocks noChangeShapeType="1"/>
              </p:cNvSpPr>
              <p:nvPr/>
            </p:nvSpPr>
            <p:spPr bwMode="auto">
              <a:xfrm>
                <a:off x="2535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637" name="Line 109"/>
            <p:cNvSpPr>
              <a:spLocks noChangeShapeType="1"/>
            </p:cNvSpPr>
            <p:nvPr/>
          </p:nvSpPr>
          <p:spPr bwMode="auto">
            <a:xfrm flipH="1" flipV="1">
              <a:off x="3396" y="1851"/>
              <a:ext cx="167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8" name="Rectangle 110"/>
            <p:cNvSpPr>
              <a:spLocks noChangeArrowheads="1"/>
            </p:cNvSpPr>
            <p:nvPr/>
          </p:nvSpPr>
          <p:spPr bwMode="auto">
            <a:xfrm>
              <a:off x="4548" y="2123"/>
              <a:ext cx="732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Glass</a:t>
              </a:r>
            </a:p>
          </p:txBody>
        </p:sp>
        <p:sp>
          <p:nvSpPr>
            <p:cNvPr id="22639" name="Rectangle 111"/>
            <p:cNvSpPr>
              <a:spLocks noChangeArrowheads="1"/>
            </p:cNvSpPr>
            <p:nvPr/>
          </p:nvSpPr>
          <p:spPr bwMode="auto">
            <a:xfrm>
              <a:off x="4548" y="2078"/>
              <a:ext cx="732" cy="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4610" y="2077"/>
              <a:ext cx="78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4735" y="2077"/>
              <a:ext cx="79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2" name="Rectangle 114"/>
            <p:cNvSpPr>
              <a:spLocks noChangeArrowheads="1"/>
            </p:cNvSpPr>
            <p:nvPr/>
          </p:nvSpPr>
          <p:spPr bwMode="auto">
            <a:xfrm>
              <a:off x="4861" y="2077"/>
              <a:ext cx="78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3" name="Rectangle 115"/>
            <p:cNvSpPr>
              <a:spLocks noChangeArrowheads="1"/>
            </p:cNvSpPr>
            <p:nvPr/>
          </p:nvSpPr>
          <p:spPr bwMode="auto">
            <a:xfrm>
              <a:off x="4992" y="2077"/>
              <a:ext cx="78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5113" y="2077"/>
              <a:ext cx="78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673" name="Group 145"/>
          <p:cNvGrpSpPr>
            <a:grpSpLocks/>
          </p:cNvGrpSpPr>
          <p:nvPr/>
        </p:nvGrpSpPr>
        <p:grpSpPr bwMode="auto">
          <a:xfrm>
            <a:off x="543455" y="4003675"/>
            <a:ext cx="3088745" cy="1635125"/>
            <a:chOff x="316" y="2522"/>
            <a:chExt cx="1796" cy="1030"/>
          </a:xfrm>
        </p:grpSpPr>
        <p:sp>
          <p:nvSpPr>
            <p:cNvPr id="22646" name="Text Box 118"/>
            <p:cNvSpPr txBox="1">
              <a:spLocks noChangeArrowheads="1"/>
            </p:cNvSpPr>
            <p:nvPr/>
          </p:nvSpPr>
          <p:spPr bwMode="auto">
            <a:xfrm>
              <a:off x="316" y="2522"/>
              <a:ext cx="57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 dirty="0"/>
                <a:t>3. </a:t>
              </a:r>
              <a:r>
                <a:rPr lang="ko-KR" altLang="en-US" sz="2000" dirty="0"/>
                <a:t>현상</a:t>
              </a:r>
            </a:p>
          </p:txBody>
        </p:sp>
        <p:grpSp>
          <p:nvGrpSpPr>
            <p:cNvPr id="22647" name="Group 119"/>
            <p:cNvGrpSpPr>
              <a:grpSpLocks/>
            </p:cNvGrpSpPr>
            <p:nvPr/>
          </p:nvGrpSpPr>
          <p:grpSpPr bwMode="auto">
            <a:xfrm>
              <a:off x="402" y="2962"/>
              <a:ext cx="839" cy="264"/>
              <a:chOff x="226" y="2664"/>
              <a:chExt cx="908" cy="264"/>
            </a:xfrm>
          </p:grpSpPr>
          <p:sp>
            <p:nvSpPr>
              <p:cNvPr id="22648" name="Line 120"/>
              <p:cNvSpPr>
                <a:spLocks noChangeShapeType="1"/>
              </p:cNvSpPr>
              <p:nvPr/>
            </p:nvSpPr>
            <p:spPr bwMode="auto">
              <a:xfrm>
                <a:off x="226" y="2664"/>
                <a:ext cx="9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/>
            </p:nvSpPr>
            <p:spPr bwMode="auto">
              <a:xfrm>
                <a:off x="616" y="2664"/>
                <a:ext cx="98" cy="4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50" name="Oval 122"/>
              <p:cNvSpPr>
                <a:spLocks noChangeArrowheads="1"/>
              </p:cNvSpPr>
              <p:nvPr/>
            </p:nvSpPr>
            <p:spPr bwMode="auto">
              <a:xfrm>
                <a:off x="616" y="2696"/>
                <a:ext cx="9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51" name="Line 123"/>
              <p:cNvSpPr>
                <a:spLocks noChangeShapeType="1"/>
              </p:cNvSpPr>
              <p:nvPr/>
            </p:nvSpPr>
            <p:spPr bwMode="auto">
              <a:xfrm flipH="1">
                <a:off x="322" y="2728"/>
                <a:ext cx="278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52" name="Line 124"/>
              <p:cNvSpPr>
                <a:spLocks noChangeShapeType="1"/>
              </p:cNvSpPr>
              <p:nvPr/>
            </p:nvSpPr>
            <p:spPr bwMode="auto">
              <a:xfrm>
                <a:off x="665" y="273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53" name="Line 125"/>
              <p:cNvSpPr>
                <a:spLocks noChangeShapeType="1"/>
              </p:cNvSpPr>
              <p:nvPr/>
            </p:nvSpPr>
            <p:spPr bwMode="auto">
              <a:xfrm>
                <a:off x="714" y="2712"/>
                <a:ext cx="278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54" name="Line 126"/>
              <p:cNvSpPr>
                <a:spLocks noChangeShapeType="1"/>
              </p:cNvSpPr>
              <p:nvPr/>
            </p:nvSpPr>
            <p:spPr bwMode="auto">
              <a:xfrm flipH="1">
                <a:off x="453" y="2712"/>
                <a:ext cx="1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55" name="Line 127"/>
              <p:cNvSpPr>
                <a:spLocks noChangeShapeType="1"/>
              </p:cNvSpPr>
              <p:nvPr/>
            </p:nvSpPr>
            <p:spPr bwMode="auto">
              <a:xfrm>
                <a:off x="681" y="2704"/>
                <a:ext cx="19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656" name="Rectangle 128"/>
            <p:cNvSpPr>
              <a:spLocks noChangeArrowheads="1"/>
            </p:cNvSpPr>
            <p:nvPr/>
          </p:nvSpPr>
          <p:spPr bwMode="auto">
            <a:xfrm>
              <a:off x="445" y="3326"/>
              <a:ext cx="732" cy="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657" name="Group 129"/>
            <p:cNvGrpSpPr>
              <a:grpSpLocks/>
            </p:cNvGrpSpPr>
            <p:nvPr/>
          </p:nvGrpSpPr>
          <p:grpSpPr bwMode="auto">
            <a:xfrm>
              <a:off x="445" y="3325"/>
              <a:ext cx="732" cy="227"/>
              <a:chOff x="272" y="2914"/>
              <a:chExt cx="793" cy="227"/>
            </a:xfrm>
          </p:grpSpPr>
          <p:sp>
            <p:nvSpPr>
              <p:cNvPr id="22658" name="Rectangle 130"/>
              <p:cNvSpPr>
                <a:spLocks noChangeArrowheads="1"/>
              </p:cNvSpPr>
              <p:nvPr/>
            </p:nvSpPr>
            <p:spPr bwMode="auto">
              <a:xfrm>
                <a:off x="272" y="2960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Glass</a:t>
                </a:r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/>
            </p:nvSpPr>
            <p:spPr bwMode="auto">
              <a:xfrm>
                <a:off x="339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/>
            </p:nvSpPr>
            <p:spPr bwMode="auto">
              <a:xfrm>
                <a:off x="475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/>
            </p:nvSpPr>
            <p:spPr bwMode="auto">
              <a:xfrm>
                <a:off x="611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/>
            </p:nvSpPr>
            <p:spPr bwMode="auto">
              <a:xfrm>
                <a:off x="753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/>
            </p:nvSpPr>
            <p:spPr bwMode="auto">
              <a:xfrm>
                <a:off x="884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664" name="Line 136"/>
            <p:cNvSpPr>
              <a:spLocks noChangeAspect="1" noChangeShapeType="1"/>
            </p:cNvSpPr>
            <p:nvPr/>
          </p:nvSpPr>
          <p:spPr bwMode="auto">
            <a:xfrm>
              <a:off x="1199" y="3461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65" name="Rectangle 137"/>
            <p:cNvSpPr>
              <a:spLocks noChangeArrowheads="1"/>
            </p:cNvSpPr>
            <p:nvPr/>
          </p:nvSpPr>
          <p:spPr bwMode="auto">
            <a:xfrm>
              <a:off x="1431" y="3121"/>
              <a:ext cx="5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400" dirty="0"/>
                <a:t>전극 형성</a:t>
              </a:r>
            </a:p>
          </p:txBody>
        </p:sp>
        <p:grpSp>
          <p:nvGrpSpPr>
            <p:cNvPr id="22666" name="Group 138"/>
            <p:cNvGrpSpPr>
              <a:grpSpLocks/>
            </p:cNvGrpSpPr>
            <p:nvPr/>
          </p:nvGrpSpPr>
          <p:grpSpPr bwMode="auto">
            <a:xfrm>
              <a:off x="1380" y="3324"/>
              <a:ext cx="732" cy="227"/>
              <a:chOff x="272" y="2914"/>
              <a:chExt cx="793" cy="227"/>
            </a:xfrm>
          </p:grpSpPr>
          <p:sp>
            <p:nvSpPr>
              <p:cNvPr id="22667" name="Rectangle 139"/>
              <p:cNvSpPr>
                <a:spLocks noChangeArrowheads="1"/>
              </p:cNvSpPr>
              <p:nvPr/>
            </p:nvSpPr>
            <p:spPr bwMode="auto">
              <a:xfrm>
                <a:off x="272" y="2960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Glass</a:t>
                </a:r>
              </a:p>
            </p:txBody>
          </p:sp>
          <p:sp>
            <p:nvSpPr>
              <p:cNvPr id="22668" name="Rectangle 140"/>
              <p:cNvSpPr>
                <a:spLocks noChangeArrowheads="1"/>
              </p:cNvSpPr>
              <p:nvPr/>
            </p:nvSpPr>
            <p:spPr bwMode="auto">
              <a:xfrm>
                <a:off x="339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69" name="Rectangle 141"/>
              <p:cNvSpPr>
                <a:spLocks noChangeArrowheads="1"/>
              </p:cNvSpPr>
              <p:nvPr/>
            </p:nvSpPr>
            <p:spPr bwMode="auto">
              <a:xfrm>
                <a:off x="475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70" name="Rectangle 142"/>
              <p:cNvSpPr>
                <a:spLocks noChangeArrowheads="1"/>
              </p:cNvSpPr>
              <p:nvPr/>
            </p:nvSpPr>
            <p:spPr bwMode="auto">
              <a:xfrm>
                <a:off x="611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71" name="Rectangle 143"/>
              <p:cNvSpPr>
                <a:spLocks noChangeArrowheads="1"/>
              </p:cNvSpPr>
              <p:nvPr/>
            </p:nvSpPr>
            <p:spPr bwMode="auto">
              <a:xfrm>
                <a:off x="753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72" name="Rectangle 144"/>
              <p:cNvSpPr>
                <a:spLocks noChangeArrowheads="1"/>
              </p:cNvSpPr>
              <p:nvPr/>
            </p:nvSpPr>
            <p:spPr bwMode="auto">
              <a:xfrm>
                <a:off x="884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22675" name="Object 147"/>
          <p:cNvGraphicFramePr>
            <a:graphicFrameLocks/>
          </p:cNvGraphicFramePr>
          <p:nvPr/>
        </p:nvGraphicFramePr>
        <p:xfrm>
          <a:off x="4756944" y="4087814"/>
          <a:ext cx="3745706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비트맵 이미지" r:id="rId3" imgW="3333693" imgH="2495243" progId="Paint.Picture">
                  <p:embed/>
                </p:oleObj>
              </mc:Choice>
              <mc:Fallback>
                <p:oleObj name="비트맵 이미지" r:id="rId3" imgW="3333693" imgH="2495243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44" y="4087814"/>
                        <a:ext cx="3745706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3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하판 제조공정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742950" y="1524000"/>
            <a:ext cx="8420100" cy="4572000"/>
            <a:chOff x="2976" y="1824"/>
            <a:chExt cx="2784" cy="2304"/>
          </a:xfrm>
        </p:grpSpPr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2976" y="1824"/>
              <a:ext cx="2688" cy="23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/>
            </a:p>
          </p:txBody>
        </p:sp>
        <p:grpSp>
          <p:nvGrpSpPr>
            <p:cNvPr id="51205" name="Group 5"/>
            <p:cNvGrpSpPr>
              <a:grpSpLocks/>
            </p:cNvGrpSpPr>
            <p:nvPr/>
          </p:nvGrpSpPr>
          <p:grpSpPr bwMode="auto">
            <a:xfrm>
              <a:off x="4310" y="2645"/>
              <a:ext cx="1182" cy="1003"/>
              <a:chOff x="3353" y="2220"/>
              <a:chExt cx="1385" cy="1093"/>
            </a:xfrm>
          </p:grpSpPr>
          <p:sp>
            <p:nvSpPr>
              <p:cNvPr id="51206" name="AutoShape 6"/>
              <p:cNvSpPr>
                <a:spLocks noChangeAspect="1" noChangeArrowheads="1"/>
              </p:cNvSpPr>
              <p:nvPr/>
            </p:nvSpPr>
            <p:spPr bwMode="auto">
              <a:xfrm>
                <a:off x="3353" y="2770"/>
                <a:ext cx="1385" cy="543"/>
              </a:xfrm>
              <a:prstGeom prst="cube">
                <a:avLst>
                  <a:gd name="adj" fmla="val 69093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07" name="AutoShape 7" descr="10%"/>
              <p:cNvSpPr>
                <a:spLocks noChangeAspect="1" noChangeArrowheads="1"/>
              </p:cNvSpPr>
              <p:nvPr/>
            </p:nvSpPr>
            <p:spPr bwMode="auto">
              <a:xfrm>
                <a:off x="3412" y="2742"/>
                <a:ext cx="1289" cy="400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08" name="AutoShape 8"/>
              <p:cNvSpPr>
                <a:spLocks noChangeAspect="1" noChangeArrowheads="1"/>
              </p:cNvSpPr>
              <p:nvPr/>
            </p:nvSpPr>
            <p:spPr bwMode="auto">
              <a:xfrm>
                <a:off x="3412" y="2710"/>
                <a:ext cx="1289" cy="401"/>
              </a:xfrm>
              <a:prstGeom prst="cube">
                <a:avLst>
                  <a:gd name="adj" fmla="val 92093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09" name="AutoShape 9"/>
              <p:cNvSpPr>
                <a:spLocks noChangeAspect="1" noChangeArrowheads="1"/>
              </p:cNvSpPr>
              <p:nvPr/>
            </p:nvSpPr>
            <p:spPr bwMode="auto">
              <a:xfrm>
                <a:off x="4143" y="3108"/>
                <a:ext cx="49" cy="42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10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4013" y="3113"/>
                <a:ext cx="54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11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3880" y="3116"/>
                <a:ext cx="55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12" name="AutoShape 12"/>
              <p:cNvSpPr>
                <a:spLocks noChangeAspect="1" noChangeArrowheads="1"/>
              </p:cNvSpPr>
              <p:nvPr/>
            </p:nvSpPr>
            <p:spPr bwMode="auto">
              <a:xfrm>
                <a:off x="3750" y="3113"/>
                <a:ext cx="55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13" name="AutoShape 13"/>
              <p:cNvSpPr>
                <a:spLocks noChangeAspect="1" noChangeArrowheads="1"/>
              </p:cNvSpPr>
              <p:nvPr/>
            </p:nvSpPr>
            <p:spPr bwMode="auto">
              <a:xfrm>
                <a:off x="3623" y="3116"/>
                <a:ext cx="55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14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3503" y="3116"/>
                <a:ext cx="50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1215" name="Group 15"/>
              <p:cNvGrpSpPr>
                <a:grpSpLocks noChangeAspect="1"/>
              </p:cNvGrpSpPr>
              <p:nvPr/>
            </p:nvGrpSpPr>
            <p:grpSpPr bwMode="auto">
              <a:xfrm>
                <a:off x="3472" y="2568"/>
                <a:ext cx="395" cy="509"/>
                <a:chOff x="2242" y="1954"/>
                <a:chExt cx="152" cy="196"/>
              </a:xfrm>
            </p:grpSpPr>
            <p:sp>
              <p:nvSpPr>
                <p:cNvPr id="51216" name="AutoShap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2242" y="1965"/>
                  <a:ext cx="152" cy="185"/>
                </a:xfrm>
                <a:prstGeom prst="cube">
                  <a:avLst>
                    <a:gd name="adj" fmla="val 9213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217" name="AutoShap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242" y="1954"/>
                  <a:ext cx="152" cy="152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218" name="Group 18"/>
              <p:cNvGrpSpPr>
                <a:grpSpLocks noChangeAspect="1"/>
              </p:cNvGrpSpPr>
              <p:nvPr/>
            </p:nvGrpSpPr>
            <p:grpSpPr bwMode="auto">
              <a:xfrm>
                <a:off x="3602" y="2573"/>
                <a:ext cx="393" cy="509"/>
                <a:chOff x="2291" y="1956"/>
                <a:chExt cx="152" cy="196"/>
              </a:xfrm>
            </p:grpSpPr>
            <p:sp>
              <p:nvSpPr>
                <p:cNvPr id="51219" name="AutoShap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2291" y="1965"/>
                  <a:ext cx="152" cy="187"/>
                </a:xfrm>
                <a:prstGeom prst="cube">
                  <a:avLst>
                    <a:gd name="adj" fmla="val 9213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220" name="AutoShap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2291" y="1956"/>
                  <a:ext cx="152" cy="151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221" name="Group 21"/>
              <p:cNvGrpSpPr>
                <a:grpSpLocks noChangeAspect="1"/>
              </p:cNvGrpSpPr>
              <p:nvPr/>
            </p:nvGrpSpPr>
            <p:grpSpPr bwMode="auto">
              <a:xfrm>
                <a:off x="3729" y="2573"/>
                <a:ext cx="395" cy="509"/>
                <a:chOff x="2341" y="1956"/>
                <a:chExt cx="152" cy="196"/>
              </a:xfrm>
            </p:grpSpPr>
            <p:sp>
              <p:nvSpPr>
                <p:cNvPr id="51222" name="AutoShap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2341" y="1965"/>
                  <a:ext cx="152" cy="187"/>
                </a:xfrm>
                <a:prstGeom prst="cube">
                  <a:avLst>
                    <a:gd name="adj" fmla="val 9213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223" name="AutoShap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2341" y="1956"/>
                  <a:ext cx="152" cy="151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224" name="Group 24"/>
              <p:cNvGrpSpPr>
                <a:grpSpLocks noChangeAspect="1"/>
              </p:cNvGrpSpPr>
              <p:nvPr/>
            </p:nvGrpSpPr>
            <p:grpSpPr bwMode="auto">
              <a:xfrm>
                <a:off x="3852" y="2573"/>
                <a:ext cx="392" cy="509"/>
                <a:chOff x="2388" y="1956"/>
                <a:chExt cx="151" cy="196"/>
              </a:xfrm>
            </p:grpSpPr>
            <p:sp>
              <p:nvSpPr>
                <p:cNvPr id="51225" name="AutoShap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2388" y="1965"/>
                  <a:ext cx="151" cy="187"/>
                </a:xfrm>
                <a:prstGeom prst="cube">
                  <a:avLst>
                    <a:gd name="adj" fmla="val 9213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226" name="AutoShap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2388" y="1956"/>
                  <a:ext cx="151" cy="151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227" name="Group 27"/>
              <p:cNvGrpSpPr>
                <a:grpSpLocks noChangeAspect="1"/>
              </p:cNvGrpSpPr>
              <p:nvPr/>
            </p:nvGrpSpPr>
            <p:grpSpPr bwMode="auto">
              <a:xfrm>
                <a:off x="3992" y="2573"/>
                <a:ext cx="395" cy="509"/>
                <a:chOff x="2442" y="1956"/>
                <a:chExt cx="152" cy="196"/>
              </a:xfrm>
            </p:grpSpPr>
            <p:sp>
              <p:nvSpPr>
                <p:cNvPr id="51228" name="AutoShap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42" y="1965"/>
                  <a:ext cx="152" cy="187"/>
                </a:xfrm>
                <a:prstGeom prst="cube">
                  <a:avLst>
                    <a:gd name="adj" fmla="val 9213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229" name="AutoShap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2442" y="1956"/>
                  <a:ext cx="152" cy="151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230" name="Group 30"/>
              <p:cNvGrpSpPr>
                <a:grpSpLocks noChangeAspect="1"/>
              </p:cNvGrpSpPr>
              <p:nvPr/>
            </p:nvGrpSpPr>
            <p:grpSpPr bwMode="auto">
              <a:xfrm>
                <a:off x="4122" y="2573"/>
                <a:ext cx="397" cy="509"/>
                <a:chOff x="2492" y="1956"/>
                <a:chExt cx="153" cy="196"/>
              </a:xfrm>
            </p:grpSpPr>
            <p:sp>
              <p:nvSpPr>
                <p:cNvPr id="51231" name="AutoShap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1965"/>
                  <a:ext cx="153" cy="187"/>
                </a:xfrm>
                <a:prstGeom prst="cube">
                  <a:avLst>
                    <a:gd name="adj" fmla="val 9213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232" name="AutoShape 32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1956"/>
                  <a:ext cx="153" cy="151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233" name="Group 33"/>
              <p:cNvGrpSpPr>
                <a:grpSpLocks noChangeAspect="1"/>
              </p:cNvGrpSpPr>
              <p:nvPr/>
            </p:nvGrpSpPr>
            <p:grpSpPr bwMode="auto">
              <a:xfrm>
                <a:off x="4252" y="2573"/>
                <a:ext cx="397" cy="509"/>
                <a:chOff x="2542" y="1956"/>
                <a:chExt cx="152" cy="196"/>
              </a:xfrm>
            </p:grpSpPr>
            <p:sp>
              <p:nvSpPr>
                <p:cNvPr id="51234" name="AutoShape 34"/>
                <p:cNvSpPr>
                  <a:spLocks noChangeAspect="1" noChangeArrowheads="1"/>
                </p:cNvSpPr>
                <p:nvPr/>
              </p:nvSpPr>
              <p:spPr bwMode="auto">
                <a:xfrm>
                  <a:off x="2542" y="1965"/>
                  <a:ext cx="152" cy="187"/>
                </a:xfrm>
                <a:prstGeom prst="cube">
                  <a:avLst>
                    <a:gd name="adj" fmla="val 9213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235" name="AutoShap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2542" y="1956"/>
                  <a:ext cx="152" cy="151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1236" name="Freeform 36"/>
              <p:cNvSpPr>
                <a:spLocks noChangeAspect="1"/>
              </p:cNvSpPr>
              <p:nvPr/>
            </p:nvSpPr>
            <p:spPr bwMode="auto">
              <a:xfrm>
                <a:off x="3813" y="2339"/>
                <a:ext cx="493" cy="294"/>
              </a:xfrm>
              <a:custGeom>
                <a:avLst/>
                <a:gdLst/>
                <a:ahLst/>
                <a:cxnLst>
                  <a:cxn ang="0">
                    <a:pos x="189" y="112"/>
                  </a:cxn>
                  <a:cxn ang="0">
                    <a:pos x="137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113">
                    <a:moveTo>
                      <a:pt x="189" y="112"/>
                    </a:moveTo>
                    <a:lnTo>
                      <a:pt x="137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3727" y="2220"/>
                <a:ext cx="394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11112" rIns="19050" bIns="11112">
                <a:spAutoFit/>
              </a:bodyPr>
              <a:lstStyle/>
              <a:p>
                <a:pPr defTabSz="28575" latinLnBrk="0">
                  <a:lnSpc>
                    <a:spcPct val="80000"/>
                  </a:lnSpc>
                </a:pPr>
                <a:r>
                  <a:rPr lang="en-US" altLang="ko-KR" sz="1600"/>
                  <a:t>Barrier Rib</a:t>
                </a:r>
              </a:p>
            </p:txBody>
          </p:sp>
        </p:grpSp>
        <p:sp>
          <p:nvSpPr>
            <p:cNvPr id="51238" name="Rectangle 38"/>
            <p:cNvSpPr>
              <a:spLocks noChangeArrowheads="1"/>
            </p:cNvSpPr>
            <p:nvPr/>
          </p:nvSpPr>
          <p:spPr bwMode="auto">
            <a:xfrm>
              <a:off x="2976" y="1824"/>
              <a:ext cx="278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ko-KR" sz="1700" dirty="0"/>
            </a:p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ko-KR" sz="1700" dirty="0"/>
                <a:t>6. </a:t>
              </a:r>
              <a:r>
                <a:rPr lang="ko-KR" altLang="en-US" sz="1700" dirty="0"/>
                <a:t>방전공간의 분할과 </a:t>
              </a:r>
              <a:r>
                <a:rPr lang="en-US" altLang="ko-KR" sz="1700" dirty="0"/>
                <a:t>Cross talk </a:t>
              </a:r>
              <a:r>
                <a:rPr lang="ko-KR" altLang="en-US" sz="1700" dirty="0"/>
                <a:t>방지를 위해 높이 </a:t>
              </a:r>
              <a:r>
                <a:rPr lang="en-US" altLang="ko-KR" sz="1700" dirty="0"/>
                <a:t>100㎛</a:t>
              </a:r>
              <a:r>
                <a:rPr lang="ko-KR" altLang="en-US" sz="1700" dirty="0"/>
                <a:t>가량의 </a:t>
              </a:r>
              <a:r>
                <a:rPr lang="ko-KR" altLang="en-US" sz="1700" dirty="0" err="1"/>
                <a:t>격벽을</a:t>
              </a:r>
              <a:r>
                <a:rPr lang="ko-KR" altLang="en-US" sz="1700" dirty="0"/>
                <a:t> </a:t>
              </a:r>
              <a:r>
                <a:rPr lang="en-US" altLang="ko-KR" sz="1700" dirty="0"/>
                <a:t>Sandblast </a:t>
              </a:r>
              <a:r>
                <a:rPr lang="ko-KR" altLang="en-US" sz="1700" dirty="0"/>
                <a:t>방법으로 형성한다</a:t>
              </a:r>
              <a:r>
                <a:rPr lang="en-US" altLang="ko-KR" sz="1700" dirty="0"/>
                <a:t>.</a:t>
              </a:r>
            </a:p>
          </p:txBody>
        </p:sp>
        <p:grpSp>
          <p:nvGrpSpPr>
            <p:cNvPr id="51239" name="Group 39"/>
            <p:cNvGrpSpPr>
              <a:grpSpLocks/>
            </p:cNvGrpSpPr>
            <p:nvPr/>
          </p:nvGrpSpPr>
          <p:grpSpPr bwMode="auto">
            <a:xfrm>
              <a:off x="3150" y="2528"/>
              <a:ext cx="1005" cy="1456"/>
              <a:chOff x="407" y="1356"/>
              <a:chExt cx="1020" cy="1588"/>
            </a:xfrm>
          </p:grpSpPr>
          <p:sp>
            <p:nvSpPr>
              <p:cNvPr id="51240" name="Rectangle 40"/>
              <p:cNvSpPr>
                <a:spLocks noChangeArrowheads="1"/>
              </p:cNvSpPr>
              <p:nvPr/>
            </p:nvSpPr>
            <p:spPr bwMode="auto">
              <a:xfrm>
                <a:off x="407" y="1356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1600"/>
                  <a:t>격벽재 인쇄</a:t>
                </a:r>
                <a:r>
                  <a:rPr lang="en-US" altLang="ko-KR" sz="1600"/>
                  <a:t>/</a:t>
                </a:r>
                <a:r>
                  <a:rPr lang="ko-KR" altLang="en-US" sz="1600"/>
                  <a:t>건조</a:t>
                </a:r>
              </a:p>
            </p:txBody>
          </p:sp>
          <p:sp>
            <p:nvSpPr>
              <p:cNvPr id="51241" name="Rectangle 41"/>
              <p:cNvSpPr>
                <a:spLocks noChangeArrowheads="1"/>
              </p:cNvSpPr>
              <p:nvPr/>
            </p:nvSpPr>
            <p:spPr bwMode="auto">
              <a:xfrm>
                <a:off x="407" y="1696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r>
                  <a:rPr lang="ko-KR" altLang="en-US" sz="1600"/>
                  <a:t>감광성 </a:t>
                </a:r>
                <a:r>
                  <a:rPr lang="en-US" altLang="ko-KR" sz="1600"/>
                  <a:t>Film </a:t>
                </a:r>
                <a:r>
                  <a:rPr lang="ko-KR" altLang="en-US" sz="1600"/>
                  <a:t>부착</a:t>
                </a:r>
              </a:p>
            </p:txBody>
          </p:sp>
          <p:sp>
            <p:nvSpPr>
              <p:cNvPr id="51242" name="Rectangle 42"/>
              <p:cNvSpPr>
                <a:spLocks noChangeArrowheads="1"/>
              </p:cNvSpPr>
              <p:nvPr/>
            </p:nvSpPr>
            <p:spPr bwMode="auto">
              <a:xfrm>
                <a:off x="407" y="2037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노광</a:t>
                </a:r>
                <a:r>
                  <a:rPr lang="en-US" altLang="ko-KR" sz="1800"/>
                  <a:t>/</a:t>
                </a:r>
                <a:r>
                  <a:rPr lang="ko-KR" altLang="en-US" sz="1800"/>
                  <a:t>현상</a:t>
                </a:r>
              </a:p>
            </p:txBody>
          </p:sp>
          <p:sp>
            <p:nvSpPr>
              <p:cNvPr id="51243" name="Rectangle 43"/>
              <p:cNvSpPr>
                <a:spLocks noChangeArrowheads="1"/>
              </p:cNvSpPr>
              <p:nvPr/>
            </p:nvSpPr>
            <p:spPr bwMode="auto">
              <a:xfrm>
                <a:off x="407" y="2377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Sandblast</a:t>
                </a:r>
              </a:p>
            </p:txBody>
          </p:sp>
          <p:sp>
            <p:nvSpPr>
              <p:cNvPr id="51244" name="Rectangle 44"/>
              <p:cNvSpPr>
                <a:spLocks noChangeArrowheads="1"/>
              </p:cNvSpPr>
              <p:nvPr/>
            </p:nvSpPr>
            <p:spPr bwMode="auto">
              <a:xfrm>
                <a:off x="407" y="2717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소성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5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하판 제조공정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1258"/>
            <a:ext cx="9493250" cy="4953000"/>
          </a:xfrm>
        </p:spPr>
        <p:txBody>
          <a:bodyPr/>
          <a:lstStyle/>
          <a:p>
            <a:r>
              <a:rPr lang="en-US" altLang="ko-KR" sz="2000" dirty="0"/>
              <a:t>Rib </a:t>
            </a:r>
            <a:r>
              <a:rPr lang="ko-KR" altLang="en-US" sz="2000" dirty="0"/>
              <a:t>형성 </a:t>
            </a:r>
            <a:r>
              <a:rPr lang="en-US" altLang="ko-KR" sz="2000" dirty="0"/>
              <a:t>: RGB</a:t>
            </a:r>
            <a:r>
              <a:rPr lang="ko-KR" altLang="en-US" sz="2000" dirty="0"/>
              <a:t>방전 영역을 분리</a:t>
            </a:r>
          </a:p>
          <a:p>
            <a:endParaRPr lang="en-US" altLang="ko-KR" sz="2000" dirty="0"/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1037036" y="4352926"/>
            <a:ext cx="1277594" cy="41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4450" tIns="22225" rIns="44450" bIns="22225">
            <a:spAutoFit/>
          </a:bodyPr>
          <a:lstStyle/>
          <a:p>
            <a:pPr defTabSz="212725"/>
            <a:r>
              <a:rPr lang="en-US" altLang="ko-KR" sz="1200"/>
              <a:t>  Repetition</a:t>
            </a:r>
          </a:p>
          <a:p>
            <a:pPr defTabSz="212725"/>
            <a:r>
              <a:rPr lang="en-US" altLang="ko-KR" sz="1200"/>
              <a:t>  (10 ~ 15 times)</a:t>
            </a:r>
          </a:p>
        </p:txBody>
      </p:sp>
      <p:grpSp>
        <p:nvGrpSpPr>
          <p:cNvPr id="27797" name="Group 149"/>
          <p:cNvGrpSpPr>
            <a:grpSpLocks/>
          </p:cNvGrpSpPr>
          <p:nvPr/>
        </p:nvGrpSpPr>
        <p:grpSpPr bwMode="auto">
          <a:xfrm>
            <a:off x="5948760" y="2151064"/>
            <a:ext cx="1965721" cy="3367087"/>
            <a:chOff x="3459" y="1355"/>
            <a:chExt cx="1143" cy="2121"/>
          </a:xfrm>
        </p:grpSpPr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3459" y="1355"/>
              <a:ext cx="1143" cy="172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478" y="1375"/>
              <a:ext cx="107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5562" tIns="28575" rIns="55562" bIns="28575">
              <a:spAutoFit/>
            </a:bodyPr>
            <a:lstStyle/>
            <a:p>
              <a:pPr defTabSz="330200"/>
              <a:r>
                <a:rPr lang="en-US" altLang="ko-KR" sz="1200"/>
                <a:t>Photolithograpy Method</a:t>
              </a:r>
            </a:p>
          </p:txBody>
        </p:sp>
        <p:sp>
          <p:nvSpPr>
            <p:cNvPr id="27734" name="Rectangle 86"/>
            <p:cNvSpPr>
              <a:spLocks noChangeArrowheads="1"/>
            </p:cNvSpPr>
            <p:nvPr/>
          </p:nvSpPr>
          <p:spPr bwMode="auto">
            <a:xfrm>
              <a:off x="3797" y="2757"/>
              <a:ext cx="457" cy="3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35" name="Rectangle 87"/>
            <p:cNvSpPr>
              <a:spLocks noChangeArrowheads="1"/>
            </p:cNvSpPr>
            <p:nvPr/>
          </p:nvSpPr>
          <p:spPr bwMode="auto">
            <a:xfrm>
              <a:off x="3797" y="2627"/>
              <a:ext cx="457" cy="124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36" name="Rectangle 88"/>
            <p:cNvSpPr>
              <a:spLocks noChangeArrowheads="1"/>
            </p:cNvSpPr>
            <p:nvPr/>
          </p:nvSpPr>
          <p:spPr bwMode="auto">
            <a:xfrm>
              <a:off x="4094" y="3297"/>
              <a:ext cx="64" cy="144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37" name="Rectangle 89"/>
            <p:cNvSpPr>
              <a:spLocks noChangeArrowheads="1"/>
            </p:cNvSpPr>
            <p:nvPr/>
          </p:nvSpPr>
          <p:spPr bwMode="auto">
            <a:xfrm>
              <a:off x="3898" y="3298"/>
              <a:ext cx="64" cy="146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38" name="Rectangle 90"/>
            <p:cNvSpPr>
              <a:spLocks noChangeArrowheads="1"/>
            </p:cNvSpPr>
            <p:nvPr/>
          </p:nvSpPr>
          <p:spPr bwMode="auto">
            <a:xfrm>
              <a:off x="3806" y="3439"/>
              <a:ext cx="456" cy="37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39" name="Rectangle 91"/>
            <p:cNvSpPr>
              <a:spLocks noChangeArrowheads="1"/>
            </p:cNvSpPr>
            <p:nvPr/>
          </p:nvSpPr>
          <p:spPr bwMode="auto">
            <a:xfrm>
              <a:off x="3800" y="2021"/>
              <a:ext cx="456" cy="40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40" name="Rectangle 92"/>
            <p:cNvSpPr>
              <a:spLocks noChangeArrowheads="1"/>
            </p:cNvSpPr>
            <p:nvPr/>
          </p:nvSpPr>
          <p:spPr bwMode="auto">
            <a:xfrm>
              <a:off x="3800" y="1892"/>
              <a:ext cx="456" cy="126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42" name="Rectangle 94"/>
            <p:cNvSpPr>
              <a:spLocks noChangeArrowheads="1"/>
            </p:cNvSpPr>
            <p:nvPr/>
          </p:nvSpPr>
          <p:spPr bwMode="auto">
            <a:xfrm>
              <a:off x="3775" y="1615"/>
              <a:ext cx="638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Photosensitive</a:t>
              </a:r>
            </a:p>
            <a:p>
              <a:pPr defTabSz="212725"/>
              <a:r>
                <a:rPr lang="en-US" altLang="ko-KR" sz="1200"/>
                <a:t> Glass Paste</a:t>
              </a:r>
            </a:p>
          </p:txBody>
        </p:sp>
        <p:sp>
          <p:nvSpPr>
            <p:cNvPr id="27743" name="AutoShape 95"/>
            <p:cNvSpPr>
              <a:spLocks noChangeArrowheads="1"/>
            </p:cNvSpPr>
            <p:nvPr/>
          </p:nvSpPr>
          <p:spPr bwMode="auto">
            <a:xfrm>
              <a:off x="4015" y="2186"/>
              <a:ext cx="29" cy="166"/>
            </a:xfrm>
            <a:prstGeom prst="downArrow">
              <a:avLst>
                <a:gd name="adj1" fmla="val 50000"/>
                <a:gd name="adj2" fmla="val 2862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44" name="Rectangle 96"/>
            <p:cNvSpPr>
              <a:spLocks noChangeArrowheads="1"/>
            </p:cNvSpPr>
            <p:nvPr/>
          </p:nvSpPr>
          <p:spPr bwMode="auto">
            <a:xfrm>
              <a:off x="4059" y="2186"/>
              <a:ext cx="48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Exposure </a:t>
              </a:r>
            </a:p>
          </p:txBody>
        </p:sp>
        <p:sp>
          <p:nvSpPr>
            <p:cNvPr id="27746" name="Line 98"/>
            <p:cNvSpPr>
              <a:spLocks noChangeShapeType="1"/>
            </p:cNvSpPr>
            <p:nvPr/>
          </p:nvSpPr>
          <p:spPr bwMode="auto">
            <a:xfrm>
              <a:off x="4157" y="2518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47" name="Line 99"/>
            <p:cNvSpPr>
              <a:spLocks noChangeShapeType="1"/>
            </p:cNvSpPr>
            <p:nvPr/>
          </p:nvSpPr>
          <p:spPr bwMode="auto">
            <a:xfrm>
              <a:off x="3967" y="2518"/>
              <a:ext cx="1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48" name="AutoShape 100"/>
            <p:cNvSpPr>
              <a:spLocks noChangeArrowheads="1"/>
            </p:cNvSpPr>
            <p:nvPr/>
          </p:nvSpPr>
          <p:spPr bwMode="auto">
            <a:xfrm>
              <a:off x="4022" y="2952"/>
              <a:ext cx="29" cy="166"/>
            </a:xfrm>
            <a:prstGeom prst="downArrow">
              <a:avLst>
                <a:gd name="adj1" fmla="val 50000"/>
                <a:gd name="adj2" fmla="val 2862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49" name="Rectangle 101"/>
            <p:cNvSpPr>
              <a:spLocks noChangeArrowheads="1"/>
            </p:cNvSpPr>
            <p:nvPr/>
          </p:nvSpPr>
          <p:spPr bwMode="auto">
            <a:xfrm>
              <a:off x="4067" y="2954"/>
              <a:ext cx="41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Develop</a:t>
              </a:r>
            </a:p>
          </p:txBody>
        </p:sp>
        <p:sp>
          <p:nvSpPr>
            <p:cNvPr id="27751" name="AutoShape 103"/>
            <p:cNvSpPr>
              <a:spLocks noChangeArrowheads="1"/>
            </p:cNvSpPr>
            <p:nvPr/>
          </p:nvSpPr>
          <p:spPr bwMode="auto">
            <a:xfrm>
              <a:off x="4118" y="2396"/>
              <a:ext cx="10" cy="112"/>
            </a:xfrm>
            <a:prstGeom prst="downArrow">
              <a:avLst>
                <a:gd name="adj1" fmla="val 50000"/>
                <a:gd name="adj2" fmla="val 560052"/>
              </a:avLst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grpSp>
        <p:nvGrpSpPr>
          <p:cNvPr id="27794" name="Group 146"/>
          <p:cNvGrpSpPr>
            <a:grpSpLocks/>
          </p:cNvGrpSpPr>
          <p:nvPr/>
        </p:nvGrpSpPr>
        <p:grpSpPr bwMode="auto">
          <a:xfrm>
            <a:off x="300964" y="2165350"/>
            <a:ext cx="1976040" cy="3130550"/>
            <a:chOff x="175" y="1364"/>
            <a:chExt cx="1149" cy="1972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234" y="1364"/>
              <a:ext cx="768" cy="172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237" y="1375"/>
              <a:ext cx="68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5562" tIns="28575" rIns="55562" bIns="28575">
              <a:spAutoFit/>
            </a:bodyPr>
            <a:lstStyle/>
            <a:p>
              <a:pPr defTabSz="330200"/>
              <a:r>
                <a:rPr lang="en-US" altLang="ko-KR" sz="1200"/>
                <a:t>Screen Printing</a:t>
              </a:r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V="1">
              <a:off x="474" y="1818"/>
              <a:ext cx="61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501" y="1699"/>
              <a:ext cx="50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Glass Paste</a:t>
              </a:r>
            </a:p>
          </p:txBody>
        </p:sp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640" y="1893"/>
              <a:ext cx="100" cy="68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422" y="1893"/>
              <a:ext cx="98" cy="68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352" y="1940"/>
              <a:ext cx="456" cy="37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7" name="AutoShape 19"/>
            <p:cNvSpPr>
              <a:spLocks noChangeArrowheads="1"/>
            </p:cNvSpPr>
            <p:nvPr/>
          </p:nvSpPr>
          <p:spPr bwMode="auto">
            <a:xfrm>
              <a:off x="573" y="2157"/>
              <a:ext cx="28" cy="166"/>
            </a:xfrm>
            <a:prstGeom prst="downArrow">
              <a:avLst>
                <a:gd name="adj1" fmla="val 50000"/>
                <a:gd name="adj2" fmla="val 2964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592" y="2128"/>
              <a:ext cx="73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 Screen Printing</a:t>
              </a:r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640" y="2513"/>
              <a:ext cx="92" cy="77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636" y="2549"/>
              <a:ext cx="100" cy="68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418" y="2513"/>
              <a:ext cx="92" cy="77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413" y="2549"/>
              <a:ext cx="100" cy="68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352" y="2596"/>
              <a:ext cx="456" cy="3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4" name="Oval 26"/>
            <p:cNvSpPr>
              <a:spLocks noChangeArrowheads="1"/>
            </p:cNvSpPr>
            <p:nvPr/>
          </p:nvSpPr>
          <p:spPr bwMode="auto">
            <a:xfrm>
              <a:off x="642" y="3097"/>
              <a:ext cx="92" cy="75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642" y="3127"/>
              <a:ext cx="92" cy="76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642" y="3159"/>
              <a:ext cx="92" cy="76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7" name="Oval 29"/>
            <p:cNvSpPr>
              <a:spLocks noChangeArrowheads="1"/>
            </p:cNvSpPr>
            <p:nvPr/>
          </p:nvSpPr>
          <p:spPr bwMode="auto">
            <a:xfrm>
              <a:off x="642" y="3192"/>
              <a:ext cx="92" cy="77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8" name="Oval 30"/>
            <p:cNvSpPr>
              <a:spLocks noChangeArrowheads="1"/>
            </p:cNvSpPr>
            <p:nvPr/>
          </p:nvSpPr>
          <p:spPr bwMode="auto">
            <a:xfrm>
              <a:off x="420" y="3097"/>
              <a:ext cx="92" cy="75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79" name="Oval 31"/>
            <p:cNvSpPr>
              <a:spLocks noChangeArrowheads="1"/>
            </p:cNvSpPr>
            <p:nvPr/>
          </p:nvSpPr>
          <p:spPr bwMode="auto">
            <a:xfrm>
              <a:off x="420" y="3127"/>
              <a:ext cx="92" cy="76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0" name="Oval 32"/>
            <p:cNvSpPr>
              <a:spLocks noChangeArrowheads="1"/>
            </p:cNvSpPr>
            <p:nvPr/>
          </p:nvSpPr>
          <p:spPr bwMode="auto">
            <a:xfrm>
              <a:off x="420" y="3159"/>
              <a:ext cx="92" cy="76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420" y="3192"/>
              <a:ext cx="92" cy="77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642" y="3217"/>
              <a:ext cx="92" cy="77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3" name="Oval 35"/>
            <p:cNvSpPr>
              <a:spLocks noChangeArrowheads="1"/>
            </p:cNvSpPr>
            <p:nvPr/>
          </p:nvSpPr>
          <p:spPr bwMode="auto">
            <a:xfrm>
              <a:off x="639" y="3255"/>
              <a:ext cx="100" cy="67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420" y="3217"/>
              <a:ext cx="92" cy="77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5" name="Oval 37"/>
            <p:cNvSpPr>
              <a:spLocks noChangeArrowheads="1"/>
            </p:cNvSpPr>
            <p:nvPr/>
          </p:nvSpPr>
          <p:spPr bwMode="auto">
            <a:xfrm>
              <a:off x="416" y="3255"/>
              <a:ext cx="100" cy="67"/>
            </a:xfrm>
            <a:prstGeom prst="ellipse">
              <a:avLst/>
            </a:prstGeom>
            <a:solidFill>
              <a:srgbClr val="A3F2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354" y="3300"/>
              <a:ext cx="457" cy="3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7" name="AutoShape 39"/>
            <p:cNvSpPr>
              <a:spLocks noChangeArrowheads="1"/>
            </p:cNvSpPr>
            <p:nvPr/>
          </p:nvSpPr>
          <p:spPr bwMode="auto">
            <a:xfrm>
              <a:off x="573" y="2775"/>
              <a:ext cx="28" cy="165"/>
            </a:xfrm>
            <a:prstGeom prst="downArrow">
              <a:avLst>
                <a:gd name="adj1" fmla="val 50000"/>
                <a:gd name="adj2" fmla="val 2946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75" name="Line 127"/>
            <p:cNvSpPr>
              <a:spLocks noChangeShapeType="1"/>
            </p:cNvSpPr>
            <p:nvPr/>
          </p:nvSpPr>
          <p:spPr bwMode="auto">
            <a:xfrm flipV="1">
              <a:off x="291" y="1986"/>
              <a:ext cx="61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6" name="Rectangle 128"/>
            <p:cNvSpPr>
              <a:spLocks noChangeArrowheads="1"/>
            </p:cNvSpPr>
            <p:nvPr/>
          </p:nvSpPr>
          <p:spPr bwMode="auto">
            <a:xfrm>
              <a:off x="175" y="2027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Glass</a:t>
              </a:r>
            </a:p>
          </p:txBody>
        </p:sp>
      </p:grpSp>
      <p:grpSp>
        <p:nvGrpSpPr>
          <p:cNvPr id="27798" name="Group 150"/>
          <p:cNvGrpSpPr>
            <a:grpSpLocks/>
          </p:cNvGrpSpPr>
          <p:nvPr/>
        </p:nvGrpSpPr>
        <p:grpSpPr bwMode="auto">
          <a:xfrm>
            <a:off x="7749381" y="2165350"/>
            <a:ext cx="1907249" cy="4235450"/>
            <a:chOff x="4506" y="1364"/>
            <a:chExt cx="1109" cy="266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4692" y="1364"/>
              <a:ext cx="912" cy="172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761" y="1375"/>
              <a:ext cx="665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5562" tIns="28575" rIns="55562" bIns="28575">
              <a:spAutoFit/>
            </a:bodyPr>
            <a:lstStyle/>
            <a:p>
              <a:pPr defTabSz="330200"/>
              <a:r>
                <a:rPr lang="en-US" altLang="ko-KR" sz="1200"/>
                <a:t> Direct Etching</a:t>
              </a:r>
            </a:p>
          </p:txBody>
        </p:sp>
        <p:sp>
          <p:nvSpPr>
            <p:cNvPr id="27752" name="Rectangle 104"/>
            <p:cNvSpPr>
              <a:spLocks noChangeArrowheads="1"/>
            </p:cNvSpPr>
            <p:nvPr/>
          </p:nvSpPr>
          <p:spPr bwMode="auto">
            <a:xfrm>
              <a:off x="4843" y="2757"/>
              <a:ext cx="456" cy="3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" name="Rectangle 105"/>
            <p:cNvSpPr>
              <a:spLocks noChangeArrowheads="1"/>
            </p:cNvSpPr>
            <p:nvPr/>
          </p:nvSpPr>
          <p:spPr bwMode="auto">
            <a:xfrm>
              <a:off x="4843" y="2627"/>
              <a:ext cx="456" cy="1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4" name="Rectangle 106"/>
            <p:cNvSpPr>
              <a:spLocks noChangeArrowheads="1"/>
            </p:cNvSpPr>
            <p:nvPr/>
          </p:nvSpPr>
          <p:spPr bwMode="auto">
            <a:xfrm>
              <a:off x="5139" y="3297"/>
              <a:ext cx="64" cy="14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5" name="Rectangle 107"/>
            <p:cNvSpPr>
              <a:spLocks noChangeArrowheads="1"/>
            </p:cNvSpPr>
            <p:nvPr/>
          </p:nvSpPr>
          <p:spPr bwMode="auto">
            <a:xfrm>
              <a:off x="4943" y="3298"/>
              <a:ext cx="64" cy="14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6" name="Rectangle 108"/>
            <p:cNvSpPr>
              <a:spLocks noChangeArrowheads="1"/>
            </p:cNvSpPr>
            <p:nvPr/>
          </p:nvSpPr>
          <p:spPr bwMode="auto">
            <a:xfrm>
              <a:off x="4851" y="3439"/>
              <a:ext cx="456" cy="37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7" name="Rectangle 109"/>
            <p:cNvSpPr>
              <a:spLocks noChangeArrowheads="1"/>
            </p:cNvSpPr>
            <p:nvPr/>
          </p:nvSpPr>
          <p:spPr bwMode="auto">
            <a:xfrm>
              <a:off x="4845" y="2021"/>
              <a:ext cx="456" cy="40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8" name="Rectangle 110"/>
            <p:cNvSpPr>
              <a:spLocks noChangeArrowheads="1"/>
            </p:cNvSpPr>
            <p:nvPr/>
          </p:nvSpPr>
          <p:spPr bwMode="auto">
            <a:xfrm>
              <a:off x="4845" y="1892"/>
              <a:ext cx="456" cy="12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9" name="Line 111"/>
            <p:cNvSpPr>
              <a:spLocks noChangeShapeType="1"/>
            </p:cNvSpPr>
            <p:nvPr/>
          </p:nvSpPr>
          <p:spPr bwMode="auto">
            <a:xfrm flipV="1">
              <a:off x="4917" y="1834"/>
              <a:ext cx="61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0" name="Rectangle 112"/>
            <p:cNvSpPr>
              <a:spLocks noChangeArrowheads="1"/>
            </p:cNvSpPr>
            <p:nvPr/>
          </p:nvSpPr>
          <p:spPr bwMode="auto">
            <a:xfrm>
              <a:off x="4820" y="1699"/>
              <a:ext cx="53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Glass Paste</a:t>
              </a:r>
            </a:p>
          </p:txBody>
        </p:sp>
        <p:sp>
          <p:nvSpPr>
            <p:cNvPr id="27761" name="AutoShape 113"/>
            <p:cNvSpPr>
              <a:spLocks noChangeArrowheads="1"/>
            </p:cNvSpPr>
            <p:nvPr/>
          </p:nvSpPr>
          <p:spPr bwMode="auto">
            <a:xfrm>
              <a:off x="5057" y="2189"/>
              <a:ext cx="30" cy="165"/>
            </a:xfrm>
            <a:prstGeom prst="downArrow">
              <a:avLst>
                <a:gd name="adj1" fmla="val 50000"/>
                <a:gd name="adj2" fmla="val 27502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62" name="Rectangle 114"/>
            <p:cNvSpPr>
              <a:spLocks noChangeArrowheads="1"/>
            </p:cNvSpPr>
            <p:nvPr/>
          </p:nvSpPr>
          <p:spPr bwMode="auto">
            <a:xfrm>
              <a:off x="5112" y="2094"/>
              <a:ext cx="503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Photoresist</a:t>
              </a:r>
            </a:p>
            <a:p>
              <a:pPr defTabSz="212725"/>
              <a:r>
                <a:rPr lang="en-US" altLang="ko-KR" sz="1200"/>
                <a:t>Coating &amp;</a:t>
              </a:r>
            </a:p>
            <a:p>
              <a:pPr defTabSz="212725"/>
              <a:r>
                <a:rPr lang="en-US" altLang="ko-KR" sz="1200"/>
                <a:t>Exposure </a:t>
              </a:r>
            </a:p>
          </p:txBody>
        </p:sp>
        <p:sp>
          <p:nvSpPr>
            <p:cNvPr id="27763" name="AutoShape 115"/>
            <p:cNvSpPr>
              <a:spLocks noChangeArrowheads="1"/>
            </p:cNvSpPr>
            <p:nvPr/>
          </p:nvSpPr>
          <p:spPr bwMode="auto">
            <a:xfrm>
              <a:off x="5067" y="2952"/>
              <a:ext cx="29" cy="166"/>
            </a:xfrm>
            <a:prstGeom prst="downArrow">
              <a:avLst>
                <a:gd name="adj1" fmla="val 50000"/>
                <a:gd name="adj2" fmla="val 2862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64" name="Line 116"/>
            <p:cNvSpPr>
              <a:spLocks noChangeShapeType="1"/>
            </p:cNvSpPr>
            <p:nvPr/>
          </p:nvSpPr>
          <p:spPr bwMode="auto">
            <a:xfrm>
              <a:off x="5002" y="2518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5" name="Line 117"/>
            <p:cNvSpPr>
              <a:spLocks noChangeShapeType="1"/>
            </p:cNvSpPr>
            <p:nvPr/>
          </p:nvSpPr>
          <p:spPr bwMode="auto">
            <a:xfrm>
              <a:off x="5202" y="2518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6" name="Line 118"/>
            <p:cNvSpPr>
              <a:spLocks noChangeShapeType="1"/>
            </p:cNvSpPr>
            <p:nvPr/>
          </p:nvSpPr>
          <p:spPr bwMode="auto">
            <a:xfrm>
              <a:off x="5017" y="2518"/>
              <a:ext cx="11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67" name="AutoShape 119"/>
            <p:cNvSpPr>
              <a:spLocks noChangeArrowheads="1"/>
            </p:cNvSpPr>
            <p:nvPr/>
          </p:nvSpPr>
          <p:spPr bwMode="auto">
            <a:xfrm>
              <a:off x="4969" y="2402"/>
              <a:ext cx="10" cy="112"/>
            </a:xfrm>
            <a:prstGeom prst="downArrow">
              <a:avLst>
                <a:gd name="adj1" fmla="val 50000"/>
                <a:gd name="adj2" fmla="val 560052"/>
              </a:avLst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68" name="AutoShape 120"/>
            <p:cNvSpPr>
              <a:spLocks noChangeArrowheads="1"/>
            </p:cNvSpPr>
            <p:nvPr/>
          </p:nvSpPr>
          <p:spPr bwMode="auto">
            <a:xfrm>
              <a:off x="5163" y="2396"/>
              <a:ext cx="10" cy="112"/>
            </a:xfrm>
            <a:prstGeom prst="downArrow">
              <a:avLst>
                <a:gd name="adj1" fmla="val 50000"/>
                <a:gd name="adj2" fmla="val 560052"/>
              </a:avLst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69" name="Rectangle 121"/>
            <p:cNvSpPr>
              <a:spLocks noChangeArrowheads="1"/>
            </p:cNvSpPr>
            <p:nvPr/>
          </p:nvSpPr>
          <p:spPr bwMode="auto">
            <a:xfrm>
              <a:off x="4843" y="2583"/>
              <a:ext cx="456" cy="38"/>
            </a:xfrm>
            <a:prstGeom prst="rect">
              <a:avLst/>
            </a:prstGeom>
            <a:solidFill>
              <a:srgbClr val="F7668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0" name="Rectangle 122"/>
            <p:cNvSpPr>
              <a:spLocks noChangeArrowheads="1"/>
            </p:cNvSpPr>
            <p:nvPr/>
          </p:nvSpPr>
          <p:spPr bwMode="auto">
            <a:xfrm>
              <a:off x="4506" y="2308"/>
              <a:ext cx="50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Photoresist</a:t>
              </a:r>
            </a:p>
          </p:txBody>
        </p:sp>
        <p:sp>
          <p:nvSpPr>
            <p:cNvPr id="27771" name="Line 123"/>
            <p:cNvSpPr>
              <a:spLocks noChangeShapeType="1"/>
            </p:cNvSpPr>
            <p:nvPr/>
          </p:nvSpPr>
          <p:spPr bwMode="auto">
            <a:xfrm>
              <a:off x="4782" y="2445"/>
              <a:ext cx="79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4" name="Line 126"/>
            <p:cNvSpPr>
              <a:spLocks noChangeShapeType="1"/>
            </p:cNvSpPr>
            <p:nvPr/>
          </p:nvSpPr>
          <p:spPr bwMode="auto">
            <a:xfrm>
              <a:off x="4842" y="2518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7" name="Rectangle 129"/>
            <p:cNvSpPr>
              <a:spLocks noChangeArrowheads="1"/>
            </p:cNvSpPr>
            <p:nvPr/>
          </p:nvSpPr>
          <p:spPr bwMode="auto">
            <a:xfrm>
              <a:off x="4940" y="3275"/>
              <a:ext cx="64" cy="50"/>
            </a:xfrm>
            <a:prstGeom prst="rect">
              <a:avLst/>
            </a:prstGeom>
            <a:solidFill>
              <a:srgbClr val="F7668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8" name="Rectangle 130"/>
            <p:cNvSpPr>
              <a:spLocks noChangeArrowheads="1"/>
            </p:cNvSpPr>
            <p:nvPr/>
          </p:nvSpPr>
          <p:spPr bwMode="auto">
            <a:xfrm>
              <a:off x="5137" y="3273"/>
              <a:ext cx="65" cy="50"/>
            </a:xfrm>
            <a:prstGeom prst="rect">
              <a:avLst/>
            </a:prstGeom>
            <a:solidFill>
              <a:srgbClr val="F7668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79" name="Rectangle 131"/>
            <p:cNvSpPr>
              <a:spLocks noChangeArrowheads="1"/>
            </p:cNvSpPr>
            <p:nvPr/>
          </p:nvSpPr>
          <p:spPr bwMode="auto">
            <a:xfrm>
              <a:off x="5139" y="3853"/>
              <a:ext cx="64" cy="14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80" name="Rectangle 132"/>
            <p:cNvSpPr>
              <a:spLocks noChangeArrowheads="1"/>
            </p:cNvSpPr>
            <p:nvPr/>
          </p:nvSpPr>
          <p:spPr bwMode="auto">
            <a:xfrm>
              <a:off x="4943" y="3854"/>
              <a:ext cx="64" cy="14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81" name="Rectangle 133"/>
            <p:cNvSpPr>
              <a:spLocks noChangeArrowheads="1"/>
            </p:cNvSpPr>
            <p:nvPr/>
          </p:nvSpPr>
          <p:spPr bwMode="auto">
            <a:xfrm>
              <a:off x="4851" y="3995"/>
              <a:ext cx="456" cy="37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82" name="AutoShape 134"/>
            <p:cNvSpPr>
              <a:spLocks noChangeArrowheads="1"/>
            </p:cNvSpPr>
            <p:nvPr/>
          </p:nvSpPr>
          <p:spPr bwMode="auto">
            <a:xfrm>
              <a:off x="5067" y="3611"/>
              <a:ext cx="29" cy="166"/>
            </a:xfrm>
            <a:prstGeom prst="downArrow">
              <a:avLst>
                <a:gd name="adj1" fmla="val 50000"/>
                <a:gd name="adj2" fmla="val 2862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83" name="Rectangle 135"/>
            <p:cNvSpPr>
              <a:spLocks noChangeArrowheads="1"/>
            </p:cNvSpPr>
            <p:nvPr/>
          </p:nvSpPr>
          <p:spPr bwMode="auto">
            <a:xfrm>
              <a:off x="5226" y="3588"/>
              <a:ext cx="29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/>
                <a:t>Strip</a:t>
              </a:r>
            </a:p>
          </p:txBody>
        </p:sp>
      </p:grpSp>
      <p:grpSp>
        <p:nvGrpSpPr>
          <p:cNvPr id="27796" name="Group 148"/>
          <p:cNvGrpSpPr>
            <a:grpSpLocks/>
          </p:cNvGrpSpPr>
          <p:nvPr/>
        </p:nvGrpSpPr>
        <p:grpSpPr bwMode="auto">
          <a:xfrm>
            <a:off x="3952082" y="2165351"/>
            <a:ext cx="2811860" cy="4187825"/>
            <a:chOff x="2298" y="1364"/>
            <a:chExt cx="1635" cy="2638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298" y="1364"/>
              <a:ext cx="1056" cy="172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332" y="1375"/>
              <a:ext cx="90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5562" tIns="28575" rIns="55562" bIns="28575">
              <a:spAutoFit/>
            </a:bodyPr>
            <a:lstStyle/>
            <a:p>
              <a:pPr defTabSz="330200"/>
              <a:r>
                <a:rPr lang="en-US" altLang="ko-KR" sz="1200"/>
                <a:t>  Squeezing Method</a:t>
              </a:r>
            </a:p>
          </p:txBody>
        </p:sp>
        <p:sp>
          <p:nvSpPr>
            <p:cNvPr id="27711" name="Rectangle 63"/>
            <p:cNvSpPr>
              <a:spLocks noChangeArrowheads="1"/>
            </p:cNvSpPr>
            <p:nvPr/>
          </p:nvSpPr>
          <p:spPr bwMode="auto">
            <a:xfrm>
              <a:off x="2629" y="2029"/>
              <a:ext cx="456" cy="39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2" name="Rectangle 64"/>
            <p:cNvSpPr>
              <a:spLocks noChangeArrowheads="1"/>
            </p:cNvSpPr>
            <p:nvPr/>
          </p:nvSpPr>
          <p:spPr bwMode="auto">
            <a:xfrm>
              <a:off x="2629" y="1898"/>
              <a:ext cx="456" cy="125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3" name="Rectangle 65"/>
            <p:cNvSpPr>
              <a:spLocks noChangeArrowheads="1"/>
            </p:cNvSpPr>
            <p:nvPr/>
          </p:nvSpPr>
          <p:spPr bwMode="auto">
            <a:xfrm>
              <a:off x="2793" y="2554"/>
              <a:ext cx="119" cy="134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4" name="Rectangle 66"/>
            <p:cNvSpPr>
              <a:spLocks noChangeArrowheads="1"/>
            </p:cNvSpPr>
            <p:nvPr/>
          </p:nvSpPr>
          <p:spPr bwMode="auto">
            <a:xfrm>
              <a:off x="2989" y="2554"/>
              <a:ext cx="97" cy="134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5" name="Rectangle 67"/>
            <p:cNvSpPr>
              <a:spLocks noChangeArrowheads="1"/>
            </p:cNvSpPr>
            <p:nvPr/>
          </p:nvSpPr>
          <p:spPr bwMode="auto">
            <a:xfrm>
              <a:off x="2630" y="2559"/>
              <a:ext cx="87" cy="129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200"/>
            </a:p>
          </p:txBody>
        </p:sp>
        <p:sp>
          <p:nvSpPr>
            <p:cNvPr id="27716" name="Rectangle 68"/>
            <p:cNvSpPr>
              <a:spLocks noChangeArrowheads="1"/>
            </p:cNvSpPr>
            <p:nvPr/>
          </p:nvSpPr>
          <p:spPr bwMode="auto">
            <a:xfrm>
              <a:off x="2630" y="2691"/>
              <a:ext cx="456" cy="39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7" name="Rectangle 69"/>
            <p:cNvSpPr>
              <a:spLocks noChangeArrowheads="1"/>
            </p:cNvSpPr>
            <p:nvPr/>
          </p:nvSpPr>
          <p:spPr bwMode="auto">
            <a:xfrm>
              <a:off x="2793" y="3257"/>
              <a:ext cx="119" cy="134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8" name="Rectangle 70"/>
            <p:cNvSpPr>
              <a:spLocks noChangeArrowheads="1"/>
            </p:cNvSpPr>
            <p:nvPr/>
          </p:nvSpPr>
          <p:spPr bwMode="auto">
            <a:xfrm>
              <a:off x="2990" y="3257"/>
              <a:ext cx="97" cy="134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9" name="Rectangle 71"/>
            <p:cNvSpPr>
              <a:spLocks noChangeArrowheads="1"/>
            </p:cNvSpPr>
            <p:nvPr/>
          </p:nvSpPr>
          <p:spPr bwMode="auto">
            <a:xfrm>
              <a:off x="2634" y="3257"/>
              <a:ext cx="87" cy="130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0" name="Rectangle 72"/>
            <p:cNvSpPr>
              <a:spLocks noChangeArrowheads="1"/>
            </p:cNvSpPr>
            <p:nvPr/>
          </p:nvSpPr>
          <p:spPr bwMode="auto">
            <a:xfrm>
              <a:off x="2918" y="3257"/>
              <a:ext cx="65" cy="144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1" name="Rectangle 73"/>
            <p:cNvSpPr>
              <a:spLocks noChangeArrowheads="1"/>
            </p:cNvSpPr>
            <p:nvPr/>
          </p:nvSpPr>
          <p:spPr bwMode="auto">
            <a:xfrm>
              <a:off x="2722" y="3257"/>
              <a:ext cx="66" cy="144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2" name="Rectangle 74"/>
            <p:cNvSpPr>
              <a:spLocks noChangeArrowheads="1"/>
            </p:cNvSpPr>
            <p:nvPr/>
          </p:nvSpPr>
          <p:spPr bwMode="auto">
            <a:xfrm>
              <a:off x="2630" y="3395"/>
              <a:ext cx="457" cy="37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3" name="Rectangle 75"/>
            <p:cNvSpPr>
              <a:spLocks noChangeArrowheads="1"/>
            </p:cNvSpPr>
            <p:nvPr/>
          </p:nvSpPr>
          <p:spPr bwMode="auto">
            <a:xfrm>
              <a:off x="2917" y="3824"/>
              <a:ext cx="65" cy="144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4" name="Rectangle 76"/>
            <p:cNvSpPr>
              <a:spLocks noChangeArrowheads="1"/>
            </p:cNvSpPr>
            <p:nvPr/>
          </p:nvSpPr>
          <p:spPr bwMode="auto">
            <a:xfrm>
              <a:off x="2721" y="3825"/>
              <a:ext cx="64" cy="145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5" name="Rectangle 77"/>
            <p:cNvSpPr>
              <a:spLocks noChangeArrowheads="1"/>
            </p:cNvSpPr>
            <p:nvPr/>
          </p:nvSpPr>
          <p:spPr bwMode="auto">
            <a:xfrm>
              <a:off x="2629" y="3966"/>
              <a:ext cx="456" cy="3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6" name="Line 78"/>
            <p:cNvSpPr>
              <a:spLocks noChangeShapeType="1"/>
            </p:cNvSpPr>
            <p:nvPr/>
          </p:nvSpPr>
          <p:spPr bwMode="auto">
            <a:xfrm flipV="1">
              <a:off x="2714" y="1822"/>
              <a:ext cx="61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27" name="Rectangle 79"/>
            <p:cNvSpPr>
              <a:spLocks noChangeArrowheads="1"/>
            </p:cNvSpPr>
            <p:nvPr/>
          </p:nvSpPr>
          <p:spPr bwMode="auto">
            <a:xfrm>
              <a:off x="2742" y="1699"/>
              <a:ext cx="83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 Thick Layer Resist</a:t>
              </a:r>
            </a:p>
          </p:txBody>
        </p:sp>
        <p:sp>
          <p:nvSpPr>
            <p:cNvPr id="27728" name="AutoShape 80"/>
            <p:cNvSpPr>
              <a:spLocks noChangeArrowheads="1"/>
            </p:cNvSpPr>
            <p:nvPr/>
          </p:nvSpPr>
          <p:spPr bwMode="auto">
            <a:xfrm>
              <a:off x="2846" y="2171"/>
              <a:ext cx="29" cy="166"/>
            </a:xfrm>
            <a:prstGeom prst="downArrow">
              <a:avLst>
                <a:gd name="adj1" fmla="val 50000"/>
                <a:gd name="adj2" fmla="val 2862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29" name="Rectangle 81"/>
            <p:cNvSpPr>
              <a:spLocks noChangeArrowheads="1"/>
            </p:cNvSpPr>
            <p:nvPr/>
          </p:nvSpPr>
          <p:spPr bwMode="auto">
            <a:xfrm>
              <a:off x="2873" y="2182"/>
              <a:ext cx="85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 Exposure/Develop</a:t>
              </a:r>
            </a:p>
          </p:txBody>
        </p:sp>
        <p:sp>
          <p:nvSpPr>
            <p:cNvPr id="27730" name="AutoShape 82"/>
            <p:cNvSpPr>
              <a:spLocks noChangeArrowheads="1"/>
            </p:cNvSpPr>
            <p:nvPr/>
          </p:nvSpPr>
          <p:spPr bwMode="auto">
            <a:xfrm>
              <a:off x="2846" y="2884"/>
              <a:ext cx="29" cy="165"/>
            </a:xfrm>
            <a:prstGeom prst="downArrow">
              <a:avLst>
                <a:gd name="adj1" fmla="val 50000"/>
                <a:gd name="adj2" fmla="val 2845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31" name="Rectangle 83"/>
            <p:cNvSpPr>
              <a:spLocks noChangeArrowheads="1"/>
            </p:cNvSpPr>
            <p:nvPr/>
          </p:nvSpPr>
          <p:spPr bwMode="auto">
            <a:xfrm>
              <a:off x="2873" y="2800"/>
              <a:ext cx="628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 Squeezing</a:t>
              </a:r>
            </a:p>
            <a:p>
              <a:pPr defTabSz="212725"/>
              <a:r>
                <a:rPr lang="en-US" altLang="ko-KR" sz="1200"/>
                <a:t>  Glass Paste</a:t>
              </a:r>
            </a:p>
            <a:p>
              <a:pPr defTabSz="212725"/>
              <a:r>
                <a:rPr lang="en-US" altLang="ko-KR" sz="1200"/>
                <a:t>  into grooves</a:t>
              </a:r>
            </a:p>
          </p:txBody>
        </p:sp>
        <p:sp>
          <p:nvSpPr>
            <p:cNvPr id="27732" name="AutoShape 84"/>
            <p:cNvSpPr>
              <a:spLocks noChangeArrowheads="1"/>
            </p:cNvSpPr>
            <p:nvPr/>
          </p:nvSpPr>
          <p:spPr bwMode="auto">
            <a:xfrm>
              <a:off x="2821" y="3551"/>
              <a:ext cx="59" cy="163"/>
            </a:xfrm>
            <a:prstGeom prst="downArrow">
              <a:avLst>
                <a:gd name="adj1" fmla="val 50000"/>
                <a:gd name="adj2" fmla="val 13814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33" name="Rectangle 85"/>
            <p:cNvSpPr>
              <a:spLocks noChangeArrowheads="1"/>
            </p:cNvSpPr>
            <p:nvPr/>
          </p:nvSpPr>
          <p:spPr bwMode="auto">
            <a:xfrm>
              <a:off x="2883" y="3563"/>
              <a:ext cx="30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 Strip</a:t>
              </a:r>
            </a:p>
          </p:txBody>
        </p:sp>
        <p:sp>
          <p:nvSpPr>
            <p:cNvPr id="27741" name="Line 93"/>
            <p:cNvSpPr>
              <a:spLocks noChangeShapeType="1"/>
            </p:cNvSpPr>
            <p:nvPr/>
          </p:nvSpPr>
          <p:spPr bwMode="auto">
            <a:xfrm flipV="1">
              <a:off x="3871" y="1834"/>
              <a:ext cx="62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45" name="Line 97"/>
            <p:cNvSpPr>
              <a:spLocks noChangeShapeType="1"/>
            </p:cNvSpPr>
            <p:nvPr/>
          </p:nvSpPr>
          <p:spPr bwMode="auto">
            <a:xfrm>
              <a:off x="3792" y="2518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0" name="AutoShape 102"/>
            <p:cNvSpPr>
              <a:spLocks noChangeArrowheads="1"/>
            </p:cNvSpPr>
            <p:nvPr/>
          </p:nvSpPr>
          <p:spPr bwMode="auto">
            <a:xfrm>
              <a:off x="3923" y="2402"/>
              <a:ext cx="10" cy="112"/>
            </a:xfrm>
            <a:prstGeom prst="downArrow">
              <a:avLst>
                <a:gd name="adj1" fmla="val 50000"/>
                <a:gd name="adj2" fmla="val 560052"/>
              </a:avLst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84" name="Line 136"/>
            <p:cNvSpPr>
              <a:spLocks noChangeShapeType="1"/>
            </p:cNvSpPr>
            <p:nvPr/>
          </p:nvSpPr>
          <p:spPr bwMode="auto">
            <a:xfrm>
              <a:off x="2639" y="2485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85" name="Line 137"/>
            <p:cNvSpPr>
              <a:spLocks noChangeShapeType="1"/>
            </p:cNvSpPr>
            <p:nvPr/>
          </p:nvSpPr>
          <p:spPr bwMode="auto">
            <a:xfrm>
              <a:off x="3003" y="2485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86" name="Line 138"/>
            <p:cNvSpPr>
              <a:spLocks noChangeShapeType="1"/>
            </p:cNvSpPr>
            <p:nvPr/>
          </p:nvSpPr>
          <p:spPr bwMode="auto">
            <a:xfrm>
              <a:off x="2813" y="2485"/>
              <a:ext cx="1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87" name="AutoShape 139"/>
            <p:cNvSpPr>
              <a:spLocks noChangeArrowheads="1"/>
            </p:cNvSpPr>
            <p:nvPr/>
          </p:nvSpPr>
          <p:spPr bwMode="auto">
            <a:xfrm>
              <a:off x="2769" y="2369"/>
              <a:ext cx="10" cy="112"/>
            </a:xfrm>
            <a:prstGeom prst="downArrow">
              <a:avLst>
                <a:gd name="adj1" fmla="val 50000"/>
                <a:gd name="adj2" fmla="val 560052"/>
              </a:avLst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88" name="AutoShape 140"/>
            <p:cNvSpPr>
              <a:spLocks noChangeArrowheads="1"/>
            </p:cNvSpPr>
            <p:nvPr/>
          </p:nvSpPr>
          <p:spPr bwMode="auto">
            <a:xfrm>
              <a:off x="2964" y="2363"/>
              <a:ext cx="11" cy="112"/>
            </a:xfrm>
            <a:prstGeom prst="downArrow">
              <a:avLst>
                <a:gd name="adj1" fmla="val 50000"/>
                <a:gd name="adj2" fmla="val 509138"/>
              </a:avLst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grpSp>
        <p:nvGrpSpPr>
          <p:cNvPr id="27795" name="Group 147"/>
          <p:cNvGrpSpPr>
            <a:grpSpLocks/>
          </p:cNvGrpSpPr>
          <p:nvPr/>
        </p:nvGrpSpPr>
        <p:grpSpPr bwMode="auto">
          <a:xfrm>
            <a:off x="1864254" y="2165351"/>
            <a:ext cx="2328599" cy="4149725"/>
            <a:chOff x="1084" y="1364"/>
            <a:chExt cx="1354" cy="2614"/>
          </a:xfrm>
        </p:grpSpPr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1098" y="1364"/>
              <a:ext cx="1056" cy="172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084" y="1375"/>
              <a:ext cx="97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5562" tIns="28575" rIns="55562" bIns="28575">
              <a:spAutoFit/>
            </a:bodyPr>
            <a:lstStyle/>
            <a:p>
              <a:pPr defTabSz="330200"/>
              <a:r>
                <a:rPr lang="en-US" altLang="ko-KR" sz="1200"/>
                <a:t> Sandblasting Method</a:t>
              </a:r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1652" y="3799"/>
              <a:ext cx="64" cy="145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0" name="Rectangle 42"/>
            <p:cNvSpPr>
              <a:spLocks noChangeArrowheads="1"/>
            </p:cNvSpPr>
            <p:nvPr/>
          </p:nvSpPr>
          <p:spPr bwMode="auto">
            <a:xfrm>
              <a:off x="1457" y="3801"/>
              <a:ext cx="64" cy="145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1364" y="3942"/>
              <a:ext cx="457" cy="3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1457" y="3206"/>
              <a:ext cx="65" cy="50"/>
            </a:xfrm>
            <a:prstGeom prst="rect">
              <a:avLst/>
            </a:prstGeom>
            <a:solidFill>
              <a:srgbClr val="F7668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1652" y="3201"/>
              <a:ext cx="65" cy="51"/>
            </a:xfrm>
            <a:prstGeom prst="rect">
              <a:avLst/>
            </a:prstGeom>
            <a:solidFill>
              <a:srgbClr val="F7668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4" name="Rectangle 46"/>
            <p:cNvSpPr>
              <a:spLocks noChangeArrowheads="1"/>
            </p:cNvSpPr>
            <p:nvPr/>
          </p:nvSpPr>
          <p:spPr bwMode="auto">
            <a:xfrm>
              <a:off x="1365" y="2689"/>
              <a:ext cx="457" cy="47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5" name="Rectangle 47"/>
            <p:cNvSpPr>
              <a:spLocks noChangeArrowheads="1"/>
            </p:cNvSpPr>
            <p:nvPr/>
          </p:nvSpPr>
          <p:spPr bwMode="auto">
            <a:xfrm>
              <a:off x="1365" y="2555"/>
              <a:ext cx="457" cy="125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6" name="Rectangle 48"/>
            <p:cNvSpPr>
              <a:spLocks noChangeArrowheads="1"/>
            </p:cNvSpPr>
            <p:nvPr/>
          </p:nvSpPr>
          <p:spPr bwMode="auto">
            <a:xfrm>
              <a:off x="1465" y="2504"/>
              <a:ext cx="65" cy="51"/>
            </a:xfrm>
            <a:prstGeom prst="rect">
              <a:avLst/>
            </a:prstGeom>
            <a:solidFill>
              <a:srgbClr val="F7668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7" name="Rectangle 49"/>
            <p:cNvSpPr>
              <a:spLocks noChangeArrowheads="1"/>
            </p:cNvSpPr>
            <p:nvPr/>
          </p:nvSpPr>
          <p:spPr bwMode="auto">
            <a:xfrm>
              <a:off x="1661" y="2505"/>
              <a:ext cx="65" cy="50"/>
            </a:xfrm>
            <a:prstGeom prst="rect">
              <a:avLst/>
            </a:prstGeom>
            <a:solidFill>
              <a:srgbClr val="F7668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8" name="Rectangle 50"/>
            <p:cNvSpPr>
              <a:spLocks noChangeArrowheads="1"/>
            </p:cNvSpPr>
            <p:nvPr/>
          </p:nvSpPr>
          <p:spPr bwMode="auto">
            <a:xfrm>
              <a:off x="1652" y="3233"/>
              <a:ext cx="65" cy="144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9" name="Rectangle 51"/>
            <p:cNvSpPr>
              <a:spLocks noChangeArrowheads="1"/>
            </p:cNvSpPr>
            <p:nvPr/>
          </p:nvSpPr>
          <p:spPr bwMode="auto">
            <a:xfrm>
              <a:off x="1457" y="3236"/>
              <a:ext cx="65" cy="145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0" name="Rectangle 52"/>
            <p:cNvSpPr>
              <a:spLocks noChangeArrowheads="1"/>
            </p:cNvSpPr>
            <p:nvPr/>
          </p:nvSpPr>
          <p:spPr bwMode="auto">
            <a:xfrm>
              <a:off x="1364" y="3375"/>
              <a:ext cx="457" cy="37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1" name="Rectangle 53"/>
            <p:cNvSpPr>
              <a:spLocks noChangeArrowheads="1"/>
            </p:cNvSpPr>
            <p:nvPr/>
          </p:nvSpPr>
          <p:spPr bwMode="auto">
            <a:xfrm>
              <a:off x="1367" y="2009"/>
              <a:ext cx="456" cy="38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2" name="Rectangle 54"/>
            <p:cNvSpPr>
              <a:spLocks noChangeArrowheads="1"/>
            </p:cNvSpPr>
            <p:nvPr/>
          </p:nvSpPr>
          <p:spPr bwMode="auto">
            <a:xfrm>
              <a:off x="1367" y="1878"/>
              <a:ext cx="456" cy="126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 flipV="1">
              <a:off x="1438" y="1822"/>
              <a:ext cx="61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4" name="Rectangle 56"/>
            <p:cNvSpPr>
              <a:spLocks noChangeArrowheads="1"/>
            </p:cNvSpPr>
            <p:nvPr/>
          </p:nvSpPr>
          <p:spPr bwMode="auto">
            <a:xfrm>
              <a:off x="1467" y="1699"/>
              <a:ext cx="50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Glass Paste</a:t>
              </a:r>
            </a:p>
          </p:txBody>
        </p:sp>
        <p:sp>
          <p:nvSpPr>
            <p:cNvPr id="27705" name="AutoShape 57"/>
            <p:cNvSpPr>
              <a:spLocks noChangeArrowheads="1"/>
            </p:cNvSpPr>
            <p:nvPr/>
          </p:nvSpPr>
          <p:spPr bwMode="auto">
            <a:xfrm>
              <a:off x="1556" y="2123"/>
              <a:ext cx="29" cy="167"/>
            </a:xfrm>
            <a:prstGeom prst="downArrow">
              <a:avLst>
                <a:gd name="adj1" fmla="val 50000"/>
                <a:gd name="adj2" fmla="val 2879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06" name="Rectangle 58"/>
            <p:cNvSpPr>
              <a:spLocks noChangeArrowheads="1"/>
            </p:cNvSpPr>
            <p:nvPr/>
          </p:nvSpPr>
          <p:spPr bwMode="auto">
            <a:xfrm>
              <a:off x="1588" y="2027"/>
              <a:ext cx="850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 Dry Film Resist</a:t>
              </a:r>
            </a:p>
            <a:p>
              <a:pPr defTabSz="212725"/>
              <a:r>
                <a:rPr lang="en-US" altLang="ko-KR" sz="1200"/>
                <a:t>  Laminating</a:t>
              </a:r>
            </a:p>
            <a:p>
              <a:pPr defTabSz="212725"/>
              <a:r>
                <a:rPr lang="en-US" altLang="ko-KR" sz="1200"/>
                <a:t>  Exposure/Develop</a:t>
              </a:r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 rot="18865144">
              <a:off x="1312" y="2471"/>
              <a:ext cx="14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8" name="Rectangle 60"/>
            <p:cNvSpPr>
              <a:spLocks noChangeArrowheads="1"/>
            </p:cNvSpPr>
            <p:nvPr/>
          </p:nvSpPr>
          <p:spPr bwMode="auto">
            <a:xfrm>
              <a:off x="1105" y="2431"/>
              <a:ext cx="28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Resist</a:t>
              </a:r>
            </a:p>
          </p:txBody>
        </p:sp>
        <p:sp>
          <p:nvSpPr>
            <p:cNvPr id="27709" name="AutoShape 61"/>
            <p:cNvSpPr>
              <a:spLocks noChangeArrowheads="1"/>
            </p:cNvSpPr>
            <p:nvPr/>
          </p:nvSpPr>
          <p:spPr bwMode="auto">
            <a:xfrm>
              <a:off x="1574" y="2874"/>
              <a:ext cx="29" cy="165"/>
            </a:xfrm>
            <a:prstGeom prst="downArrow">
              <a:avLst>
                <a:gd name="adj1" fmla="val 50000"/>
                <a:gd name="adj2" fmla="val 2845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10" name="Rectangle 62"/>
            <p:cNvSpPr>
              <a:spLocks noChangeArrowheads="1"/>
            </p:cNvSpPr>
            <p:nvPr/>
          </p:nvSpPr>
          <p:spPr bwMode="auto">
            <a:xfrm>
              <a:off x="1619" y="2876"/>
              <a:ext cx="63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4450" tIns="22225" rIns="44450" bIns="22225">
              <a:spAutoFit/>
            </a:bodyPr>
            <a:lstStyle/>
            <a:p>
              <a:pPr defTabSz="212725"/>
              <a:r>
                <a:rPr lang="en-US" altLang="ko-KR" sz="1200"/>
                <a:t> Sandblasting </a:t>
              </a:r>
            </a:p>
          </p:txBody>
        </p:sp>
        <p:sp>
          <p:nvSpPr>
            <p:cNvPr id="27772" name="Rectangle 124"/>
            <p:cNvSpPr>
              <a:spLocks noChangeArrowheads="1"/>
            </p:cNvSpPr>
            <p:nvPr/>
          </p:nvSpPr>
          <p:spPr bwMode="auto">
            <a:xfrm>
              <a:off x="1702" y="3563"/>
              <a:ext cx="29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/>
                <a:t>Strip</a:t>
              </a:r>
            </a:p>
          </p:txBody>
        </p:sp>
        <p:sp>
          <p:nvSpPr>
            <p:cNvPr id="27773" name="AutoShape 125"/>
            <p:cNvSpPr>
              <a:spLocks noChangeArrowheads="1"/>
            </p:cNvSpPr>
            <p:nvPr/>
          </p:nvSpPr>
          <p:spPr bwMode="auto">
            <a:xfrm>
              <a:off x="1574" y="3538"/>
              <a:ext cx="29" cy="165"/>
            </a:xfrm>
            <a:prstGeom prst="downArrow">
              <a:avLst>
                <a:gd name="adj1" fmla="val 50000"/>
                <a:gd name="adj2" fmla="val 2845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89" name="Line 141"/>
            <p:cNvSpPr>
              <a:spLocks noChangeShapeType="1"/>
            </p:cNvSpPr>
            <p:nvPr/>
          </p:nvSpPr>
          <p:spPr bwMode="auto">
            <a:xfrm>
              <a:off x="1371" y="2437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90" name="Line 142"/>
            <p:cNvSpPr>
              <a:spLocks noChangeShapeType="1"/>
            </p:cNvSpPr>
            <p:nvPr/>
          </p:nvSpPr>
          <p:spPr bwMode="auto">
            <a:xfrm>
              <a:off x="1736" y="2437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91" name="Line 143"/>
            <p:cNvSpPr>
              <a:spLocks noChangeShapeType="1"/>
            </p:cNvSpPr>
            <p:nvPr/>
          </p:nvSpPr>
          <p:spPr bwMode="auto">
            <a:xfrm>
              <a:off x="1546" y="2437"/>
              <a:ext cx="1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92" name="AutoShape 144"/>
            <p:cNvSpPr>
              <a:spLocks noChangeArrowheads="1"/>
            </p:cNvSpPr>
            <p:nvPr/>
          </p:nvSpPr>
          <p:spPr bwMode="auto">
            <a:xfrm>
              <a:off x="1501" y="2321"/>
              <a:ext cx="11" cy="112"/>
            </a:xfrm>
            <a:prstGeom prst="downArrow">
              <a:avLst>
                <a:gd name="adj1" fmla="val 50000"/>
                <a:gd name="adj2" fmla="val 509138"/>
              </a:avLst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7793" name="AutoShape 145"/>
            <p:cNvSpPr>
              <a:spLocks noChangeArrowheads="1"/>
            </p:cNvSpPr>
            <p:nvPr/>
          </p:nvSpPr>
          <p:spPr bwMode="auto">
            <a:xfrm>
              <a:off x="1697" y="2315"/>
              <a:ext cx="10" cy="112"/>
            </a:xfrm>
            <a:prstGeom prst="downArrow">
              <a:avLst>
                <a:gd name="adj1" fmla="val 50000"/>
                <a:gd name="adj2" fmla="val 560052"/>
              </a:avLst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3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하판 제조공정</a:t>
            </a:r>
          </a:p>
        </p:txBody>
      </p:sp>
      <p:grpSp>
        <p:nvGrpSpPr>
          <p:cNvPr id="28727" name="Group 55"/>
          <p:cNvGrpSpPr>
            <a:grpSpLocks/>
          </p:cNvGrpSpPr>
          <p:nvPr/>
        </p:nvGrpSpPr>
        <p:grpSpPr bwMode="auto">
          <a:xfrm>
            <a:off x="990600" y="1600200"/>
            <a:ext cx="7759700" cy="4343400"/>
            <a:chOff x="576" y="1008"/>
            <a:chExt cx="4512" cy="2736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576" y="1008"/>
              <a:ext cx="4512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/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830" y="1843"/>
              <a:ext cx="1801" cy="1654"/>
              <a:chOff x="543" y="1492"/>
              <a:chExt cx="1307" cy="1248"/>
            </a:xfrm>
          </p:grpSpPr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543" y="1492"/>
                <a:ext cx="1307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R</a:t>
                </a:r>
                <a:r>
                  <a:rPr lang="ko-KR" altLang="en-US" sz="1800"/>
                  <a:t>형광체 인쇄</a:t>
                </a:r>
                <a:r>
                  <a:rPr lang="en-US" altLang="ko-KR" sz="1800"/>
                  <a:t>/</a:t>
                </a:r>
                <a:r>
                  <a:rPr lang="ko-KR" altLang="en-US" sz="1800"/>
                  <a:t>건조</a:t>
                </a:r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543" y="1832"/>
                <a:ext cx="1307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r>
                  <a:rPr lang="en-US" altLang="ko-KR" sz="1800"/>
                  <a:t>G</a:t>
                </a:r>
                <a:r>
                  <a:rPr lang="ko-KR" altLang="en-US" sz="1800"/>
                  <a:t>형광체 인쇄</a:t>
                </a:r>
                <a:r>
                  <a:rPr lang="en-US" altLang="ko-KR" sz="1800"/>
                  <a:t>/</a:t>
                </a:r>
                <a:r>
                  <a:rPr lang="ko-KR" altLang="en-US" sz="1800"/>
                  <a:t>건조</a:t>
                </a:r>
              </a:p>
            </p:txBody>
          </p:sp>
          <p:sp>
            <p:nvSpPr>
              <p:cNvPr id="28681" name="Rectangle 9"/>
              <p:cNvSpPr>
                <a:spLocks noChangeArrowheads="1"/>
              </p:cNvSpPr>
              <p:nvPr/>
            </p:nvSpPr>
            <p:spPr bwMode="auto">
              <a:xfrm>
                <a:off x="543" y="2173"/>
                <a:ext cx="1307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B</a:t>
                </a:r>
                <a:r>
                  <a:rPr lang="ko-KR" altLang="en-US" sz="1800"/>
                  <a:t>형광체 인쇄</a:t>
                </a:r>
                <a:r>
                  <a:rPr lang="en-US" altLang="ko-KR" sz="1800"/>
                  <a:t>/</a:t>
                </a:r>
                <a:r>
                  <a:rPr lang="ko-KR" altLang="en-US" sz="1800"/>
                  <a:t>건조</a:t>
                </a:r>
              </a:p>
            </p:txBody>
          </p:sp>
          <p:sp>
            <p:nvSpPr>
              <p:cNvPr id="28682" name="Rectangle 10"/>
              <p:cNvSpPr>
                <a:spLocks noChangeArrowheads="1"/>
              </p:cNvSpPr>
              <p:nvPr/>
            </p:nvSpPr>
            <p:spPr bwMode="auto">
              <a:xfrm>
                <a:off x="543" y="2513"/>
                <a:ext cx="1307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소성</a:t>
                </a:r>
              </a:p>
            </p:txBody>
          </p:sp>
        </p:grp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624" y="1174"/>
              <a:ext cx="4438" cy="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ko-KR" dirty="0"/>
                <a:t>7. </a:t>
              </a:r>
              <a:r>
                <a:rPr lang="ko-KR" altLang="en-US" dirty="0"/>
                <a:t>각각의 </a:t>
              </a:r>
              <a:r>
                <a:rPr lang="ko-KR" altLang="en-US" dirty="0" err="1"/>
                <a:t>격벽사이에</a:t>
              </a:r>
              <a:r>
                <a:rPr lang="ko-KR" altLang="en-US" dirty="0"/>
                <a:t> </a:t>
              </a:r>
              <a:r>
                <a:rPr lang="en-US" altLang="ko-KR" dirty="0"/>
                <a:t>R, G, B </a:t>
              </a:r>
              <a:r>
                <a:rPr lang="ko-KR" altLang="en-US" dirty="0"/>
                <a:t>형광체를 </a:t>
              </a:r>
              <a:r>
                <a:rPr lang="en-US" altLang="ko-KR" dirty="0"/>
                <a:t>Strip</a:t>
              </a:r>
              <a:r>
                <a:rPr lang="ko-KR" altLang="en-US" dirty="0"/>
                <a:t>형태로 인쇄한다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28684" name="Group 12"/>
            <p:cNvGrpSpPr>
              <a:grpSpLocks/>
            </p:cNvGrpSpPr>
            <p:nvPr/>
          </p:nvGrpSpPr>
          <p:grpSpPr bwMode="auto">
            <a:xfrm>
              <a:off x="2769" y="2116"/>
              <a:ext cx="1909" cy="1261"/>
              <a:chOff x="2939" y="2345"/>
              <a:chExt cx="1386" cy="951"/>
            </a:xfrm>
          </p:grpSpPr>
          <p:sp>
            <p:nvSpPr>
              <p:cNvPr id="28685" name="AutoShape 13"/>
              <p:cNvSpPr>
                <a:spLocks noChangeAspect="1" noChangeArrowheads="1"/>
              </p:cNvSpPr>
              <p:nvPr/>
            </p:nvSpPr>
            <p:spPr bwMode="auto">
              <a:xfrm>
                <a:off x="2939" y="2558"/>
                <a:ext cx="1386" cy="543"/>
              </a:xfrm>
              <a:prstGeom prst="cube">
                <a:avLst>
                  <a:gd name="adj" fmla="val 69093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6" name="AutoShape 14" descr="10%"/>
              <p:cNvSpPr>
                <a:spLocks noChangeAspect="1" noChangeArrowheads="1"/>
              </p:cNvSpPr>
              <p:nvPr/>
            </p:nvSpPr>
            <p:spPr bwMode="auto">
              <a:xfrm>
                <a:off x="2996" y="2527"/>
                <a:ext cx="1290" cy="405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7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2996" y="2495"/>
                <a:ext cx="1290" cy="406"/>
              </a:xfrm>
              <a:prstGeom prst="cube">
                <a:avLst>
                  <a:gd name="adj" fmla="val 92093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8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3665" y="2898"/>
                <a:ext cx="54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9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3407" y="2898"/>
                <a:ext cx="52" cy="39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90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3150" y="2901"/>
                <a:ext cx="52" cy="42"/>
              </a:xfrm>
              <a:prstGeom prst="cube">
                <a:avLst>
                  <a:gd name="adj" fmla="val 69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8691" name="Group 19"/>
              <p:cNvGrpSpPr>
                <a:grpSpLocks noChangeAspect="1"/>
              </p:cNvGrpSpPr>
              <p:nvPr/>
            </p:nvGrpSpPr>
            <p:grpSpPr bwMode="auto">
              <a:xfrm>
                <a:off x="3321" y="2360"/>
                <a:ext cx="414" cy="510"/>
                <a:chOff x="3710" y="1958"/>
                <a:chExt cx="159" cy="196"/>
              </a:xfrm>
            </p:grpSpPr>
            <p:sp>
              <p:nvSpPr>
                <p:cNvPr id="28692" name="AutoShap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710" y="1967"/>
                  <a:ext cx="159" cy="187"/>
                </a:xfrm>
                <a:prstGeom prst="cube">
                  <a:avLst>
                    <a:gd name="adj" fmla="val 8759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93" name="AutoShap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710" y="1958"/>
                  <a:ext cx="159" cy="152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694" name="Group 22"/>
              <p:cNvGrpSpPr>
                <a:grpSpLocks noChangeAspect="1"/>
              </p:cNvGrpSpPr>
              <p:nvPr/>
            </p:nvGrpSpPr>
            <p:grpSpPr bwMode="auto">
              <a:xfrm>
                <a:off x="3067" y="2360"/>
                <a:ext cx="421" cy="510"/>
                <a:chOff x="3612" y="1958"/>
                <a:chExt cx="161" cy="196"/>
              </a:xfrm>
            </p:grpSpPr>
            <p:sp>
              <p:nvSpPr>
                <p:cNvPr id="28695" name="AutoShap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612" y="1967"/>
                  <a:ext cx="161" cy="187"/>
                </a:xfrm>
                <a:prstGeom prst="cube">
                  <a:avLst>
                    <a:gd name="adj" fmla="val 8759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96" name="AutoShap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3612" y="1958"/>
                  <a:ext cx="161" cy="152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697" name="Group 25"/>
              <p:cNvGrpSpPr>
                <a:grpSpLocks noChangeAspect="1"/>
              </p:cNvGrpSpPr>
              <p:nvPr/>
            </p:nvGrpSpPr>
            <p:grpSpPr bwMode="auto">
              <a:xfrm>
                <a:off x="3574" y="2358"/>
                <a:ext cx="415" cy="509"/>
                <a:chOff x="3807" y="1957"/>
                <a:chExt cx="160" cy="196"/>
              </a:xfrm>
            </p:grpSpPr>
            <p:sp>
              <p:nvSpPr>
                <p:cNvPr id="28698" name="AutoShap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3807" y="1967"/>
                  <a:ext cx="160" cy="186"/>
                </a:xfrm>
                <a:prstGeom prst="cube">
                  <a:avLst>
                    <a:gd name="adj" fmla="val 8759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99" name="AutoShap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3807" y="1957"/>
                  <a:ext cx="160" cy="152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700" name="Group 28"/>
              <p:cNvGrpSpPr>
                <a:grpSpLocks noChangeAspect="1"/>
              </p:cNvGrpSpPr>
              <p:nvPr/>
            </p:nvGrpSpPr>
            <p:grpSpPr bwMode="auto">
              <a:xfrm>
                <a:off x="3826" y="2358"/>
                <a:ext cx="416" cy="509"/>
                <a:chOff x="3903" y="1957"/>
                <a:chExt cx="161" cy="196"/>
              </a:xfrm>
            </p:grpSpPr>
            <p:sp>
              <p:nvSpPr>
                <p:cNvPr id="28701" name="AutoShap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3903" y="1967"/>
                  <a:ext cx="161" cy="186"/>
                </a:xfrm>
                <a:prstGeom prst="cube">
                  <a:avLst>
                    <a:gd name="adj" fmla="val 8759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02" name="AutoShap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903" y="1957"/>
                  <a:ext cx="161" cy="152"/>
                </a:xfrm>
                <a:prstGeom prst="cube">
                  <a:avLst>
                    <a:gd name="adj" fmla="val 92139"/>
                  </a:avLst>
                </a:prstGeom>
                <a:solidFill>
                  <a:srgbClr val="39393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703" name="Group 31"/>
              <p:cNvGrpSpPr>
                <a:grpSpLocks noChangeAspect="1"/>
              </p:cNvGrpSpPr>
              <p:nvPr/>
            </p:nvGrpSpPr>
            <p:grpSpPr bwMode="auto">
              <a:xfrm>
                <a:off x="3618" y="2345"/>
                <a:ext cx="587" cy="538"/>
                <a:chOff x="3824" y="1952"/>
                <a:chExt cx="226" cy="207"/>
              </a:xfrm>
            </p:grpSpPr>
            <p:sp>
              <p:nvSpPr>
                <p:cNvPr id="28704" name="Freeform 32"/>
                <p:cNvSpPr>
                  <a:spLocks noChangeAspect="1"/>
                </p:cNvSpPr>
                <p:nvPr/>
              </p:nvSpPr>
              <p:spPr bwMode="auto">
                <a:xfrm>
                  <a:off x="3824" y="2102"/>
                  <a:ext cx="78" cy="5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  <a:cxn ang="0">
                      <a:pos x="12" y="46"/>
                    </a:cxn>
                    <a:cxn ang="0">
                      <a:pos x="64" y="46"/>
                    </a:cxn>
                    <a:cxn ang="0">
                      <a:pos x="64" y="4"/>
                    </a:cxn>
                    <a:cxn ang="0">
                      <a:pos x="77" y="1"/>
                    </a:cxn>
                    <a:cxn ang="0">
                      <a:pos x="77" y="56"/>
                    </a:cxn>
                    <a:cxn ang="0">
                      <a:pos x="0" y="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8" h="57">
                      <a:moveTo>
                        <a:pt x="0" y="0"/>
                      </a:moveTo>
                      <a:lnTo>
                        <a:pt x="12" y="3"/>
                      </a:lnTo>
                      <a:lnTo>
                        <a:pt x="12" y="46"/>
                      </a:lnTo>
                      <a:lnTo>
                        <a:pt x="64" y="46"/>
                      </a:lnTo>
                      <a:lnTo>
                        <a:pt x="64" y="4"/>
                      </a:lnTo>
                      <a:lnTo>
                        <a:pt x="77" y="1"/>
                      </a:lnTo>
                      <a:lnTo>
                        <a:pt x="77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05" name="Freeform 33"/>
                <p:cNvSpPr>
                  <a:spLocks noChangeAspect="1"/>
                </p:cNvSpPr>
                <p:nvPr/>
              </p:nvSpPr>
              <p:spPr bwMode="auto">
                <a:xfrm>
                  <a:off x="3824" y="1956"/>
                  <a:ext cx="157" cy="151"/>
                </a:xfrm>
                <a:custGeom>
                  <a:avLst/>
                  <a:gdLst/>
                  <a:ahLst/>
                  <a:cxnLst>
                    <a:cxn ang="0">
                      <a:pos x="11" y="150"/>
                    </a:cxn>
                    <a:cxn ang="0">
                      <a:pos x="0" y="146"/>
                    </a:cxn>
                    <a:cxn ang="0">
                      <a:pos x="147" y="0"/>
                    </a:cxn>
                    <a:cxn ang="0">
                      <a:pos x="156" y="4"/>
                    </a:cxn>
                    <a:cxn ang="0">
                      <a:pos x="9" y="150"/>
                    </a:cxn>
                  </a:cxnLst>
                  <a:rect l="0" t="0" r="r" b="b"/>
                  <a:pathLst>
                    <a:path w="157" h="151">
                      <a:moveTo>
                        <a:pt x="11" y="150"/>
                      </a:moveTo>
                      <a:lnTo>
                        <a:pt x="0" y="146"/>
                      </a:lnTo>
                      <a:lnTo>
                        <a:pt x="147" y="0"/>
                      </a:lnTo>
                      <a:lnTo>
                        <a:pt x="156" y="4"/>
                      </a:lnTo>
                      <a:lnTo>
                        <a:pt x="9" y="150"/>
                      </a:lnTo>
                    </a:path>
                  </a:pathLst>
                </a:custGeom>
                <a:solidFill>
                  <a:schemeClr val="accent2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06" name="Freeform 34"/>
                <p:cNvSpPr>
                  <a:spLocks noChangeAspect="1"/>
                </p:cNvSpPr>
                <p:nvPr/>
              </p:nvSpPr>
              <p:spPr bwMode="auto">
                <a:xfrm>
                  <a:off x="3889" y="1952"/>
                  <a:ext cx="161" cy="153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146" y="4"/>
                    </a:cxn>
                    <a:cxn ang="0">
                      <a:pos x="0" y="152"/>
                    </a:cxn>
                    <a:cxn ang="0">
                      <a:pos x="12" y="150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161" h="153">
                      <a:moveTo>
                        <a:pt x="160" y="0"/>
                      </a:moveTo>
                      <a:lnTo>
                        <a:pt x="146" y="4"/>
                      </a:lnTo>
                      <a:lnTo>
                        <a:pt x="0" y="152"/>
                      </a:lnTo>
                      <a:lnTo>
                        <a:pt x="12" y="150"/>
                      </a:lnTo>
                      <a:lnTo>
                        <a:pt x="160" y="0"/>
                      </a:lnTo>
                    </a:path>
                  </a:pathLst>
                </a:custGeom>
                <a:solidFill>
                  <a:schemeClr val="accent2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07" name="Freeform 35"/>
                <p:cNvSpPr>
                  <a:spLocks noChangeAspect="1"/>
                </p:cNvSpPr>
                <p:nvPr/>
              </p:nvSpPr>
              <p:spPr bwMode="auto">
                <a:xfrm>
                  <a:off x="3834" y="1962"/>
                  <a:ext cx="147" cy="187"/>
                </a:xfrm>
                <a:custGeom>
                  <a:avLst/>
                  <a:gdLst/>
                  <a:ahLst/>
                  <a:cxnLst>
                    <a:cxn ang="0">
                      <a:pos x="146" y="0"/>
                    </a:cxn>
                    <a:cxn ang="0">
                      <a:pos x="146" y="44"/>
                    </a:cxn>
                    <a:cxn ang="0">
                      <a:pos x="146" y="41"/>
                    </a:cxn>
                    <a:cxn ang="0">
                      <a:pos x="0" y="186"/>
                    </a:cxn>
                    <a:cxn ang="0">
                      <a:pos x="0" y="145"/>
                    </a:cxn>
                    <a:cxn ang="0">
                      <a:pos x="146" y="0"/>
                    </a:cxn>
                  </a:cxnLst>
                  <a:rect l="0" t="0" r="r" b="b"/>
                  <a:pathLst>
                    <a:path w="147" h="187">
                      <a:moveTo>
                        <a:pt x="146" y="0"/>
                      </a:moveTo>
                      <a:lnTo>
                        <a:pt x="146" y="44"/>
                      </a:lnTo>
                      <a:lnTo>
                        <a:pt x="146" y="41"/>
                      </a:lnTo>
                      <a:lnTo>
                        <a:pt x="0" y="186"/>
                      </a:lnTo>
                      <a:lnTo>
                        <a:pt x="0" y="145"/>
                      </a:lnTo>
                      <a:lnTo>
                        <a:pt x="146" y="0"/>
                      </a:lnTo>
                    </a:path>
                  </a:pathLst>
                </a:custGeom>
                <a:solidFill>
                  <a:schemeClr val="accent2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708" name="Freeform 36"/>
              <p:cNvSpPr>
                <a:spLocks noChangeAspect="1"/>
              </p:cNvSpPr>
              <p:nvPr/>
            </p:nvSpPr>
            <p:spPr bwMode="auto">
              <a:xfrm>
                <a:off x="3644" y="2475"/>
                <a:ext cx="405" cy="382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55" y="0"/>
                  </a:cxn>
                  <a:cxn ang="0">
                    <a:pos x="52" y="102"/>
                  </a:cxn>
                  <a:cxn ang="0">
                    <a:pos x="52" y="146"/>
                  </a:cxn>
                  <a:cxn ang="0">
                    <a:pos x="0" y="146"/>
                  </a:cxn>
                  <a:cxn ang="0">
                    <a:pos x="144" y="0"/>
                  </a:cxn>
                </a:cxnLst>
                <a:rect l="0" t="0" r="r" b="b"/>
                <a:pathLst>
                  <a:path w="156" h="147">
                    <a:moveTo>
                      <a:pt x="144" y="0"/>
                    </a:moveTo>
                    <a:lnTo>
                      <a:pt x="155" y="0"/>
                    </a:lnTo>
                    <a:lnTo>
                      <a:pt x="52" y="102"/>
                    </a:lnTo>
                    <a:lnTo>
                      <a:pt x="52" y="146"/>
                    </a:lnTo>
                    <a:lnTo>
                      <a:pt x="0" y="146"/>
                    </a:lnTo>
                    <a:lnTo>
                      <a:pt x="144" y="0"/>
                    </a:lnTo>
                  </a:path>
                </a:pathLst>
              </a:custGeom>
              <a:solidFill>
                <a:srgbClr val="00FF66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9" name="Freeform 37"/>
              <p:cNvSpPr>
                <a:spLocks noChangeAspect="1"/>
              </p:cNvSpPr>
              <p:nvPr/>
            </p:nvSpPr>
            <p:spPr bwMode="auto">
              <a:xfrm>
                <a:off x="3644" y="2477"/>
                <a:ext cx="403" cy="380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54" y="0"/>
                  </a:cxn>
                  <a:cxn ang="0">
                    <a:pos x="52" y="101"/>
                  </a:cxn>
                  <a:cxn ang="0">
                    <a:pos x="52" y="145"/>
                  </a:cxn>
                  <a:cxn ang="0">
                    <a:pos x="0" y="145"/>
                  </a:cxn>
                  <a:cxn ang="0">
                    <a:pos x="143" y="0"/>
                  </a:cxn>
                </a:cxnLst>
                <a:rect l="0" t="0" r="r" b="b"/>
                <a:pathLst>
                  <a:path w="155" h="146">
                    <a:moveTo>
                      <a:pt x="143" y="0"/>
                    </a:moveTo>
                    <a:lnTo>
                      <a:pt x="154" y="0"/>
                    </a:lnTo>
                    <a:lnTo>
                      <a:pt x="52" y="101"/>
                    </a:lnTo>
                    <a:lnTo>
                      <a:pt x="52" y="145"/>
                    </a:lnTo>
                    <a:lnTo>
                      <a:pt x="0" y="145"/>
                    </a:lnTo>
                    <a:lnTo>
                      <a:pt x="143" y="0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8710" name="Group 38"/>
              <p:cNvGrpSpPr>
                <a:grpSpLocks noChangeAspect="1"/>
              </p:cNvGrpSpPr>
              <p:nvPr/>
            </p:nvGrpSpPr>
            <p:grpSpPr bwMode="auto">
              <a:xfrm>
                <a:off x="3363" y="2347"/>
                <a:ext cx="587" cy="533"/>
                <a:chOff x="3726" y="1953"/>
                <a:chExt cx="226" cy="205"/>
              </a:xfrm>
            </p:grpSpPr>
            <p:grpSp>
              <p:nvGrpSpPr>
                <p:cNvPr id="28711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3726" y="1953"/>
                  <a:ext cx="226" cy="205"/>
                  <a:chOff x="3726" y="1953"/>
                  <a:chExt cx="226" cy="205"/>
                </a:xfrm>
              </p:grpSpPr>
              <p:sp>
                <p:nvSpPr>
                  <p:cNvPr id="28712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3726" y="2100"/>
                    <a:ext cx="78" cy="5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" y="3"/>
                      </a:cxn>
                      <a:cxn ang="0">
                        <a:pos x="12" y="47"/>
                      </a:cxn>
                      <a:cxn ang="0">
                        <a:pos x="64" y="47"/>
                      </a:cxn>
                      <a:cxn ang="0">
                        <a:pos x="64" y="4"/>
                      </a:cxn>
                      <a:cxn ang="0">
                        <a:pos x="77" y="1"/>
                      </a:cxn>
                      <a:cxn ang="0">
                        <a:pos x="77" y="57"/>
                      </a:cxn>
                      <a:cxn ang="0">
                        <a:pos x="0" y="5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8" h="58">
                        <a:moveTo>
                          <a:pt x="0" y="0"/>
                        </a:moveTo>
                        <a:lnTo>
                          <a:pt x="12" y="3"/>
                        </a:lnTo>
                        <a:lnTo>
                          <a:pt x="12" y="47"/>
                        </a:lnTo>
                        <a:lnTo>
                          <a:pt x="64" y="47"/>
                        </a:lnTo>
                        <a:lnTo>
                          <a:pt x="64" y="4"/>
                        </a:lnTo>
                        <a:lnTo>
                          <a:pt x="77" y="1"/>
                        </a:lnTo>
                        <a:lnTo>
                          <a:pt x="77" y="57"/>
                        </a:lnTo>
                        <a:lnTo>
                          <a:pt x="0" y="5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FF66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13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3728" y="1956"/>
                    <a:ext cx="156" cy="151"/>
                  </a:xfrm>
                  <a:custGeom>
                    <a:avLst/>
                    <a:gdLst/>
                    <a:ahLst/>
                    <a:cxnLst>
                      <a:cxn ang="0">
                        <a:pos x="11" y="150"/>
                      </a:cxn>
                      <a:cxn ang="0">
                        <a:pos x="0" y="146"/>
                      </a:cxn>
                      <a:cxn ang="0">
                        <a:pos x="146" y="0"/>
                      </a:cxn>
                      <a:cxn ang="0">
                        <a:pos x="155" y="4"/>
                      </a:cxn>
                      <a:cxn ang="0">
                        <a:pos x="9" y="150"/>
                      </a:cxn>
                    </a:cxnLst>
                    <a:rect l="0" t="0" r="r" b="b"/>
                    <a:pathLst>
                      <a:path w="156" h="151">
                        <a:moveTo>
                          <a:pt x="11" y="150"/>
                        </a:moveTo>
                        <a:lnTo>
                          <a:pt x="0" y="146"/>
                        </a:lnTo>
                        <a:lnTo>
                          <a:pt x="146" y="0"/>
                        </a:lnTo>
                        <a:lnTo>
                          <a:pt x="155" y="4"/>
                        </a:lnTo>
                        <a:lnTo>
                          <a:pt x="9" y="150"/>
                        </a:lnTo>
                      </a:path>
                    </a:pathLst>
                  </a:custGeom>
                  <a:solidFill>
                    <a:srgbClr val="00FF66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14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3791" y="1953"/>
                    <a:ext cx="161" cy="152"/>
                  </a:xfrm>
                  <a:custGeom>
                    <a:avLst/>
                    <a:gdLst/>
                    <a:ahLst/>
                    <a:cxnLst>
                      <a:cxn ang="0">
                        <a:pos x="160" y="0"/>
                      </a:cxn>
                      <a:cxn ang="0">
                        <a:pos x="146" y="4"/>
                      </a:cxn>
                      <a:cxn ang="0">
                        <a:pos x="0" y="151"/>
                      </a:cxn>
                      <a:cxn ang="0">
                        <a:pos x="12" y="149"/>
                      </a:cxn>
                      <a:cxn ang="0">
                        <a:pos x="160" y="0"/>
                      </a:cxn>
                    </a:cxnLst>
                    <a:rect l="0" t="0" r="r" b="b"/>
                    <a:pathLst>
                      <a:path w="161" h="152">
                        <a:moveTo>
                          <a:pt x="160" y="0"/>
                        </a:moveTo>
                        <a:lnTo>
                          <a:pt x="146" y="4"/>
                        </a:lnTo>
                        <a:lnTo>
                          <a:pt x="0" y="151"/>
                        </a:lnTo>
                        <a:lnTo>
                          <a:pt x="12" y="149"/>
                        </a:lnTo>
                        <a:lnTo>
                          <a:pt x="160" y="0"/>
                        </a:lnTo>
                      </a:path>
                    </a:pathLst>
                  </a:custGeom>
                  <a:solidFill>
                    <a:srgbClr val="00FF66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15" name="Freeform 43"/>
                  <p:cNvSpPr>
                    <a:spLocks noChangeAspect="1"/>
                  </p:cNvSpPr>
                  <p:nvPr/>
                </p:nvSpPr>
                <p:spPr bwMode="auto">
                  <a:xfrm>
                    <a:off x="3737" y="1960"/>
                    <a:ext cx="147" cy="189"/>
                  </a:xfrm>
                  <a:custGeom>
                    <a:avLst/>
                    <a:gdLst/>
                    <a:ahLst/>
                    <a:cxnLst>
                      <a:cxn ang="0">
                        <a:pos x="146" y="0"/>
                      </a:cxn>
                      <a:cxn ang="0">
                        <a:pos x="146" y="45"/>
                      </a:cxn>
                      <a:cxn ang="0">
                        <a:pos x="146" y="41"/>
                      </a:cxn>
                      <a:cxn ang="0">
                        <a:pos x="0" y="188"/>
                      </a:cxn>
                      <a:cxn ang="0">
                        <a:pos x="0" y="146"/>
                      </a:cxn>
                      <a:cxn ang="0">
                        <a:pos x="146" y="0"/>
                      </a:cxn>
                    </a:cxnLst>
                    <a:rect l="0" t="0" r="r" b="b"/>
                    <a:pathLst>
                      <a:path w="147" h="189">
                        <a:moveTo>
                          <a:pt x="146" y="0"/>
                        </a:moveTo>
                        <a:lnTo>
                          <a:pt x="146" y="45"/>
                        </a:lnTo>
                        <a:lnTo>
                          <a:pt x="146" y="41"/>
                        </a:lnTo>
                        <a:lnTo>
                          <a:pt x="0" y="188"/>
                        </a:lnTo>
                        <a:lnTo>
                          <a:pt x="0" y="146"/>
                        </a:lnTo>
                        <a:lnTo>
                          <a:pt x="146" y="0"/>
                        </a:lnTo>
                      </a:path>
                    </a:pathLst>
                  </a:custGeom>
                  <a:solidFill>
                    <a:srgbClr val="00FF66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8716" name="Freeform 44"/>
                <p:cNvSpPr>
                  <a:spLocks noChangeAspect="1"/>
                </p:cNvSpPr>
                <p:nvPr/>
              </p:nvSpPr>
              <p:spPr bwMode="auto">
                <a:xfrm>
                  <a:off x="3738" y="2002"/>
                  <a:ext cx="156" cy="147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55" y="0"/>
                    </a:cxn>
                    <a:cxn ang="0">
                      <a:pos x="52" y="102"/>
                    </a:cxn>
                    <a:cxn ang="0">
                      <a:pos x="52" y="146"/>
                    </a:cxn>
                    <a:cxn ang="0">
                      <a:pos x="0" y="146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56" h="147">
                      <a:moveTo>
                        <a:pt x="144" y="0"/>
                      </a:moveTo>
                      <a:lnTo>
                        <a:pt x="155" y="0"/>
                      </a:lnTo>
                      <a:lnTo>
                        <a:pt x="52" y="102"/>
                      </a:lnTo>
                      <a:lnTo>
                        <a:pt x="52" y="146"/>
                      </a:lnTo>
                      <a:lnTo>
                        <a:pt x="0" y="146"/>
                      </a:lnTo>
                      <a:lnTo>
                        <a:pt x="144" y="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717" name="Group 45"/>
              <p:cNvGrpSpPr>
                <a:grpSpLocks noChangeAspect="1"/>
              </p:cNvGrpSpPr>
              <p:nvPr/>
            </p:nvGrpSpPr>
            <p:grpSpPr bwMode="auto">
              <a:xfrm>
                <a:off x="3111" y="2347"/>
                <a:ext cx="587" cy="533"/>
                <a:chOff x="3629" y="1953"/>
                <a:chExt cx="226" cy="205"/>
              </a:xfrm>
            </p:grpSpPr>
            <p:grpSp>
              <p:nvGrpSpPr>
                <p:cNvPr id="28718" name="Group 46"/>
                <p:cNvGrpSpPr>
                  <a:grpSpLocks noChangeAspect="1"/>
                </p:cNvGrpSpPr>
                <p:nvPr/>
              </p:nvGrpSpPr>
              <p:grpSpPr bwMode="auto">
                <a:xfrm>
                  <a:off x="3629" y="1953"/>
                  <a:ext cx="226" cy="205"/>
                  <a:chOff x="3629" y="1953"/>
                  <a:chExt cx="226" cy="205"/>
                </a:xfrm>
              </p:grpSpPr>
              <p:sp>
                <p:nvSpPr>
                  <p:cNvPr id="28719" name="Freeform 47"/>
                  <p:cNvSpPr>
                    <a:spLocks noChangeAspect="1"/>
                  </p:cNvSpPr>
                  <p:nvPr/>
                </p:nvSpPr>
                <p:spPr bwMode="auto">
                  <a:xfrm>
                    <a:off x="3629" y="2100"/>
                    <a:ext cx="78" cy="5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" y="3"/>
                      </a:cxn>
                      <a:cxn ang="0">
                        <a:pos x="12" y="47"/>
                      </a:cxn>
                      <a:cxn ang="0">
                        <a:pos x="64" y="47"/>
                      </a:cxn>
                      <a:cxn ang="0">
                        <a:pos x="64" y="4"/>
                      </a:cxn>
                      <a:cxn ang="0">
                        <a:pos x="77" y="1"/>
                      </a:cxn>
                      <a:cxn ang="0">
                        <a:pos x="77" y="57"/>
                      </a:cxn>
                      <a:cxn ang="0">
                        <a:pos x="0" y="5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8" h="58">
                        <a:moveTo>
                          <a:pt x="0" y="0"/>
                        </a:moveTo>
                        <a:lnTo>
                          <a:pt x="12" y="3"/>
                        </a:lnTo>
                        <a:lnTo>
                          <a:pt x="12" y="47"/>
                        </a:lnTo>
                        <a:lnTo>
                          <a:pt x="64" y="47"/>
                        </a:lnTo>
                        <a:lnTo>
                          <a:pt x="64" y="4"/>
                        </a:lnTo>
                        <a:lnTo>
                          <a:pt x="77" y="1"/>
                        </a:lnTo>
                        <a:lnTo>
                          <a:pt x="77" y="57"/>
                        </a:lnTo>
                        <a:lnTo>
                          <a:pt x="0" y="5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0066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20" name="Freeform 48"/>
                  <p:cNvSpPr>
                    <a:spLocks noChangeAspect="1"/>
                  </p:cNvSpPr>
                  <p:nvPr/>
                </p:nvSpPr>
                <p:spPr bwMode="auto">
                  <a:xfrm>
                    <a:off x="3630" y="1956"/>
                    <a:ext cx="156" cy="151"/>
                  </a:xfrm>
                  <a:custGeom>
                    <a:avLst/>
                    <a:gdLst/>
                    <a:ahLst/>
                    <a:cxnLst>
                      <a:cxn ang="0">
                        <a:pos x="11" y="150"/>
                      </a:cxn>
                      <a:cxn ang="0">
                        <a:pos x="0" y="146"/>
                      </a:cxn>
                      <a:cxn ang="0">
                        <a:pos x="146" y="0"/>
                      </a:cxn>
                      <a:cxn ang="0">
                        <a:pos x="155" y="4"/>
                      </a:cxn>
                      <a:cxn ang="0">
                        <a:pos x="9" y="150"/>
                      </a:cxn>
                    </a:cxnLst>
                    <a:rect l="0" t="0" r="r" b="b"/>
                    <a:pathLst>
                      <a:path w="156" h="151">
                        <a:moveTo>
                          <a:pt x="11" y="150"/>
                        </a:moveTo>
                        <a:lnTo>
                          <a:pt x="0" y="146"/>
                        </a:lnTo>
                        <a:lnTo>
                          <a:pt x="146" y="0"/>
                        </a:lnTo>
                        <a:lnTo>
                          <a:pt x="155" y="4"/>
                        </a:lnTo>
                        <a:lnTo>
                          <a:pt x="9" y="150"/>
                        </a:lnTo>
                      </a:path>
                    </a:pathLst>
                  </a:custGeom>
                  <a:solidFill>
                    <a:srgbClr val="FF0066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21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3694" y="1953"/>
                    <a:ext cx="161" cy="152"/>
                  </a:xfrm>
                  <a:custGeom>
                    <a:avLst/>
                    <a:gdLst/>
                    <a:ahLst/>
                    <a:cxnLst>
                      <a:cxn ang="0">
                        <a:pos x="160" y="0"/>
                      </a:cxn>
                      <a:cxn ang="0">
                        <a:pos x="146" y="4"/>
                      </a:cxn>
                      <a:cxn ang="0">
                        <a:pos x="0" y="151"/>
                      </a:cxn>
                      <a:cxn ang="0">
                        <a:pos x="12" y="149"/>
                      </a:cxn>
                      <a:cxn ang="0">
                        <a:pos x="160" y="0"/>
                      </a:cxn>
                    </a:cxnLst>
                    <a:rect l="0" t="0" r="r" b="b"/>
                    <a:pathLst>
                      <a:path w="161" h="152">
                        <a:moveTo>
                          <a:pt x="160" y="0"/>
                        </a:moveTo>
                        <a:lnTo>
                          <a:pt x="146" y="4"/>
                        </a:lnTo>
                        <a:lnTo>
                          <a:pt x="0" y="151"/>
                        </a:lnTo>
                        <a:lnTo>
                          <a:pt x="12" y="149"/>
                        </a:lnTo>
                        <a:lnTo>
                          <a:pt x="160" y="0"/>
                        </a:lnTo>
                      </a:path>
                    </a:pathLst>
                  </a:custGeom>
                  <a:solidFill>
                    <a:srgbClr val="FF0066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22" name="Freeform 50"/>
                  <p:cNvSpPr>
                    <a:spLocks noChangeAspect="1"/>
                  </p:cNvSpPr>
                  <p:nvPr/>
                </p:nvSpPr>
                <p:spPr bwMode="auto">
                  <a:xfrm>
                    <a:off x="3639" y="1960"/>
                    <a:ext cx="147" cy="189"/>
                  </a:xfrm>
                  <a:custGeom>
                    <a:avLst/>
                    <a:gdLst/>
                    <a:ahLst/>
                    <a:cxnLst>
                      <a:cxn ang="0">
                        <a:pos x="146" y="0"/>
                      </a:cxn>
                      <a:cxn ang="0">
                        <a:pos x="146" y="45"/>
                      </a:cxn>
                      <a:cxn ang="0">
                        <a:pos x="146" y="41"/>
                      </a:cxn>
                      <a:cxn ang="0">
                        <a:pos x="0" y="188"/>
                      </a:cxn>
                      <a:cxn ang="0">
                        <a:pos x="0" y="146"/>
                      </a:cxn>
                      <a:cxn ang="0">
                        <a:pos x="146" y="0"/>
                      </a:cxn>
                    </a:cxnLst>
                    <a:rect l="0" t="0" r="r" b="b"/>
                    <a:pathLst>
                      <a:path w="147" h="189">
                        <a:moveTo>
                          <a:pt x="146" y="0"/>
                        </a:moveTo>
                        <a:lnTo>
                          <a:pt x="146" y="45"/>
                        </a:lnTo>
                        <a:lnTo>
                          <a:pt x="146" y="41"/>
                        </a:lnTo>
                        <a:lnTo>
                          <a:pt x="0" y="188"/>
                        </a:lnTo>
                        <a:lnTo>
                          <a:pt x="0" y="146"/>
                        </a:lnTo>
                        <a:lnTo>
                          <a:pt x="146" y="0"/>
                        </a:lnTo>
                      </a:path>
                    </a:pathLst>
                  </a:custGeom>
                  <a:solidFill>
                    <a:srgbClr val="FF0066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8723" name="Freeform 51"/>
                <p:cNvSpPr>
                  <a:spLocks noChangeAspect="1"/>
                </p:cNvSpPr>
                <p:nvPr/>
              </p:nvSpPr>
              <p:spPr bwMode="auto">
                <a:xfrm>
                  <a:off x="3640" y="2002"/>
                  <a:ext cx="154" cy="147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153" y="0"/>
                    </a:cxn>
                    <a:cxn ang="0">
                      <a:pos x="52" y="102"/>
                    </a:cxn>
                    <a:cxn ang="0">
                      <a:pos x="52" y="146"/>
                    </a:cxn>
                    <a:cxn ang="0">
                      <a:pos x="0" y="146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54" h="147">
                      <a:moveTo>
                        <a:pt x="142" y="0"/>
                      </a:moveTo>
                      <a:lnTo>
                        <a:pt x="153" y="0"/>
                      </a:lnTo>
                      <a:lnTo>
                        <a:pt x="52" y="102"/>
                      </a:lnTo>
                      <a:lnTo>
                        <a:pt x="52" y="146"/>
                      </a:lnTo>
                      <a:lnTo>
                        <a:pt x="0" y="146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724" name="Freeform 52"/>
              <p:cNvSpPr>
                <a:spLocks noChangeAspect="1"/>
              </p:cNvSpPr>
              <p:nvPr/>
            </p:nvSpPr>
            <p:spPr bwMode="auto">
              <a:xfrm>
                <a:off x="3160" y="2776"/>
                <a:ext cx="414" cy="4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1" y="279"/>
                  </a:cxn>
                  <a:cxn ang="0">
                    <a:pos x="285" y="279"/>
                  </a:cxn>
                  <a:cxn ang="0">
                    <a:pos x="276" y="279"/>
                  </a:cxn>
                </a:cxnLst>
                <a:rect l="0" t="0" r="r" b="b"/>
                <a:pathLst>
                  <a:path w="286" h="280">
                    <a:moveTo>
                      <a:pt x="0" y="0"/>
                    </a:moveTo>
                    <a:lnTo>
                      <a:pt x="71" y="279"/>
                    </a:lnTo>
                    <a:lnTo>
                      <a:pt x="285" y="279"/>
                    </a:lnTo>
                    <a:lnTo>
                      <a:pt x="276" y="27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5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3211" y="3203"/>
                <a:ext cx="567" cy="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11112" rIns="19050" bIns="11112">
                <a:spAutoFit/>
              </a:bodyPr>
              <a:lstStyle/>
              <a:p>
                <a:pPr defTabSz="28575" latinLnBrk="0">
                  <a:lnSpc>
                    <a:spcPct val="80000"/>
                  </a:lnSpc>
                </a:pPr>
                <a:r>
                  <a:rPr lang="en-US" altLang="ko-KR" sz="1400" dirty="0"/>
                  <a:t>Phosphor(</a:t>
                </a:r>
                <a:r>
                  <a:rPr lang="en-US" altLang="ko-KR" sz="1400" dirty="0">
                    <a:solidFill>
                      <a:srgbClr val="FF0066"/>
                    </a:solidFill>
                  </a:rPr>
                  <a:t>R</a:t>
                </a:r>
                <a:r>
                  <a:rPr lang="en-US" altLang="ko-KR" sz="1400" dirty="0"/>
                  <a:t>,</a:t>
                </a:r>
                <a:r>
                  <a:rPr lang="en-US" altLang="ko-KR" sz="1400" dirty="0">
                    <a:solidFill>
                      <a:srgbClr val="00FF66"/>
                    </a:solidFill>
                  </a:rPr>
                  <a:t>G</a:t>
                </a:r>
                <a:r>
                  <a:rPr lang="en-US" altLang="ko-KR" sz="1400" dirty="0"/>
                  <a:t>,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ko-KR" sz="1400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0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기타 제조공정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3316"/>
            <a:ext cx="8420100" cy="4953000"/>
          </a:xfrm>
        </p:spPr>
        <p:txBody>
          <a:bodyPr/>
          <a:lstStyle/>
          <a:p>
            <a:r>
              <a:rPr lang="ko-KR" altLang="en-US" sz="2000" dirty="0"/>
              <a:t>기타공정 </a:t>
            </a:r>
            <a:r>
              <a:rPr lang="en-US" altLang="ko-KR" sz="2000" dirty="0"/>
              <a:t>Flow Chart</a:t>
            </a:r>
          </a:p>
        </p:txBody>
      </p:sp>
      <p:grpSp>
        <p:nvGrpSpPr>
          <p:cNvPr id="30777" name="Group 57"/>
          <p:cNvGrpSpPr>
            <a:grpSpLocks/>
          </p:cNvGrpSpPr>
          <p:nvPr/>
        </p:nvGrpSpPr>
        <p:grpSpPr bwMode="auto">
          <a:xfrm>
            <a:off x="7376187" y="2057400"/>
            <a:ext cx="1657879" cy="2743200"/>
            <a:chOff x="4193" y="1276"/>
            <a:chExt cx="964" cy="1728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196" y="1276"/>
              <a:ext cx="961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출 하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4193" y="2231"/>
              <a:ext cx="961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포장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4193" y="2682"/>
              <a:ext cx="961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출하</a:t>
              </a: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4642" y="2553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>
              <a:off x="4193" y="1689"/>
              <a:ext cx="964" cy="408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출하 검사</a:t>
              </a:r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647" y="2097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74" name="Group 54"/>
          <p:cNvGrpSpPr>
            <a:grpSpLocks/>
          </p:cNvGrpSpPr>
          <p:nvPr/>
        </p:nvGrpSpPr>
        <p:grpSpPr bwMode="auto">
          <a:xfrm>
            <a:off x="825500" y="2057400"/>
            <a:ext cx="2232290" cy="4400550"/>
            <a:chOff x="384" y="1276"/>
            <a:chExt cx="1298" cy="2772"/>
          </a:xfrm>
        </p:grpSpPr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389" y="1276"/>
              <a:ext cx="1293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합착</a:t>
              </a:r>
              <a:r>
                <a:rPr lang="en-US" altLang="ko-KR" sz="1800"/>
                <a:t>/</a:t>
              </a:r>
              <a:r>
                <a:rPr lang="ko-KR" altLang="en-US" sz="1800"/>
                <a:t>배기</a:t>
              </a:r>
              <a:r>
                <a:rPr lang="en-US" altLang="ko-KR" sz="1800"/>
                <a:t>/Gas </a:t>
              </a:r>
              <a:r>
                <a:rPr lang="ko-KR" altLang="en-US" sz="1800"/>
                <a:t>주입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86" y="1728"/>
              <a:ext cx="1293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상</a:t>
              </a:r>
              <a:r>
                <a:rPr lang="en-US" altLang="ko-KR" sz="1800"/>
                <a:t>/</a:t>
              </a:r>
              <a:r>
                <a:rPr lang="ko-KR" altLang="en-US" sz="1800"/>
                <a:t>하판 합착</a:t>
              </a: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86" y="2179"/>
              <a:ext cx="1293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Sealing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989" y="2050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86" y="2637"/>
              <a:ext cx="1293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배기</a:t>
              </a:r>
              <a:r>
                <a:rPr lang="en-US" altLang="ko-KR" sz="1800"/>
                <a:t>/Gas </a:t>
              </a:r>
              <a:r>
                <a:rPr lang="ko-KR" altLang="en-US" sz="1800"/>
                <a:t>주입</a:t>
              </a: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989" y="2508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8" name="AutoShape 18"/>
            <p:cNvSpPr>
              <a:spLocks noChangeArrowheads="1"/>
            </p:cNvSpPr>
            <p:nvPr/>
          </p:nvSpPr>
          <p:spPr bwMode="auto">
            <a:xfrm>
              <a:off x="386" y="3095"/>
              <a:ext cx="1296" cy="408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점등 검사</a:t>
              </a:r>
            </a:p>
          </p:txBody>
        </p:sp>
        <p:sp>
          <p:nvSpPr>
            <p:cNvPr id="30739" name="AutoShape 19"/>
            <p:cNvSpPr>
              <a:spLocks noChangeArrowheads="1"/>
            </p:cNvSpPr>
            <p:nvPr/>
          </p:nvSpPr>
          <p:spPr bwMode="auto">
            <a:xfrm>
              <a:off x="384" y="3640"/>
              <a:ext cx="1296" cy="408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전압 검사</a:t>
              </a:r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994" y="2959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994" y="3510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75" name="Group 55"/>
          <p:cNvGrpSpPr>
            <a:grpSpLocks/>
          </p:cNvGrpSpPr>
          <p:nvPr/>
        </p:nvGrpSpPr>
        <p:grpSpPr bwMode="auto">
          <a:xfrm>
            <a:off x="3272764" y="2057401"/>
            <a:ext cx="1583928" cy="3687763"/>
            <a:chOff x="1807" y="1276"/>
            <a:chExt cx="921" cy="2323"/>
          </a:xfrm>
        </p:grpSpPr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1810" y="1276"/>
              <a:ext cx="918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Aging</a:t>
              </a: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1808" y="1730"/>
              <a:ext cx="917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Aging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1808" y="2188"/>
              <a:ext cx="917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Pad Cut</a:t>
              </a: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2237" y="2059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7" name="AutoShape 27"/>
            <p:cNvSpPr>
              <a:spLocks noChangeArrowheads="1"/>
            </p:cNvSpPr>
            <p:nvPr/>
          </p:nvSpPr>
          <p:spPr bwMode="auto">
            <a:xfrm>
              <a:off x="1808" y="2646"/>
              <a:ext cx="920" cy="408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P. </a:t>
              </a:r>
              <a:r>
                <a:rPr lang="ko-KR" altLang="en-US" sz="1800"/>
                <a:t>검사</a:t>
              </a:r>
            </a:p>
          </p:txBody>
        </p:sp>
        <p:sp>
          <p:nvSpPr>
            <p:cNvPr id="30748" name="AutoShape 28"/>
            <p:cNvSpPr>
              <a:spLocks noChangeArrowheads="1"/>
            </p:cNvSpPr>
            <p:nvPr/>
          </p:nvSpPr>
          <p:spPr bwMode="auto">
            <a:xfrm>
              <a:off x="1807" y="3191"/>
              <a:ext cx="920" cy="408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휘도</a:t>
              </a:r>
              <a:r>
                <a:rPr lang="en-US" altLang="ko-KR" sz="1800"/>
                <a:t>, </a:t>
              </a:r>
              <a:r>
                <a:rPr lang="ko-KR" altLang="en-US" sz="1800"/>
                <a:t>전압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2240" y="2510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2240" y="3061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76" name="Group 56"/>
          <p:cNvGrpSpPr>
            <a:grpSpLocks/>
          </p:cNvGrpSpPr>
          <p:nvPr/>
        </p:nvGrpSpPr>
        <p:grpSpPr bwMode="auto">
          <a:xfrm>
            <a:off x="5073386" y="2057400"/>
            <a:ext cx="2089547" cy="4679950"/>
            <a:chOff x="2854" y="1276"/>
            <a:chExt cx="1215" cy="2948"/>
          </a:xfrm>
        </p:grpSpPr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2857" y="1276"/>
              <a:ext cx="1212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Module</a:t>
              </a:r>
            </a:p>
          </p:txBody>
        </p:sp>
        <p:grpSp>
          <p:nvGrpSpPr>
            <p:cNvPr id="30753" name="Group 33"/>
            <p:cNvGrpSpPr>
              <a:grpSpLocks/>
            </p:cNvGrpSpPr>
            <p:nvPr/>
          </p:nvGrpSpPr>
          <p:grpSpPr bwMode="auto">
            <a:xfrm>
              <a:off x="2854" y="1728"/>
              <a:ext cx="1215" cy="2496"/>
              <a:chOff x="3392" y="1342"/>
              <a:chExt cx="1316" cy="2627"/>
            </a:xfrm>
          </p:grpSpPr>
          <p:sp>
            <p:nvSpPr>
              <p:cNvPr id="30754" name="Rectangle 34"/>
              <p:cNvSpPr>
                <a:spLocks noChangeArrowheads="1"/>
              </p:cNvSpPr>
              <p:nvPr/>
            </p:nvSpPr>
            <p:spPr bwMode="auto">
              <a:xfrm>
                <a:off x="3392" y="1342"/>
                <a:ext cx="1313" cy="19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조립 </a:t>
                </a:r>
                <a:r>
                  <a:rPr lang="en-US" altLang="ko-KR" sz="1800"/>
                  <a:t>FPC</a:t>
                </a:r>
              </a:p>
            </p:txBody>
          </p:sp>
          <p:sp>
            <p:nvSpPr>
              <p:cNvPr id="30755" name="Rectangle 35"/>
              <p:cNvSpPr>
                <a:spLocks noChangeArrowheads="1"/>
              </p:cNvSpPr>
              <p:nvPr/>
            </p:nvSpPr>
            <p:spPr bwMode="auto">
              <a:xfrm>
                <a:off x="3392" y="1612"/>
                <a:ext cx="1313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800" dirty="0"/>
                  <a:t>방습제 도포</a:t>
                </a:r>
              </a:p>
            </p:txBody>
          </p:sp>
          <p:sp>
            <p:nvSpPr>
              <p:cNvPr id="30756" name="Line 36"/>
              <p:cNvSpPr>
                <a:spLocks noChangeShapeType="1"/>
              </p:cNvSpPr>
              <p:nvPr/>
            </p:nvSpPr>
            <p:spPr bwMode="auto">
              <a:xfrm>
                <a:off x="4005" y="1535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7" name="Rectangle 37"/>
              <p:cNvSpPr>
                <a:spLocks noChangeArrowheads="1"/>
              </p:cNvSpPr>
              <p:nvPr/>
            </p:nvSpPr>
            <p:spPr bwMode="auto">
              <a:xfrm>
                <a:off x="3392" y="1886"/>
                <a:ext cx="1313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Dry</a:t>
                </a:r>
              </a:p>
            </p:txBody>
          </p:sp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4005" y="180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9" name="Rectangle 39"/>
              <p:cNvSpPr>
                <a:spLocks noChangeArrowheads="1"/>
              </p:cNvSpPr>
              <p:nvPr/>
            </p:nvSpPr>
            <p:spPr bwMode="auto">
              <a:xfrm>
                <a:off x="3392" y="2157"/>
                <a:ext cx="1313" cy="19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latinLnBrk="0" hangingPunct="0"/>
                <a:r>
                  <a:rPr lang="en-US" altLang="ko-KR" sz="1800"/>
                  <a:t>PCB </a:t>
                </a:r>
                <a:r>
                  <a:rPr lang="ko-KR" altLang="en-US" sz="1800"/>
                  <a:t>조립</a:t>
                </a:r>
              </a:p>
            </p:txBody>
          </p:sp>
          <p:sp>
            <p:nvSpPr>
              <p:cNvPr id="30760" name="Line 40"/>
              <p:cNvSpPr>
                <a:spLocks noChangeShapeType="1"/>
              </p:cNvSpPr>
              <p:nvPr/>
            </p:nvSpPr>
            <p:spPr bwMode="auto">
              <a:xfrm>
                <a:off x="4005" y="2080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1" name="Rectangle 41"/>
              <p:cNvSpPr>
                <a:spLocks noChangeArrowheads="1"/>
              </p:cNvSpPr>
              <p:nvPr/>
            </p:nvSpPr>
            <p:spPr bwMode="auto">
              <a:xfrm>
                <a:off x="3395" y="2431"/>
                <a:ext cx="1313" cy="19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Module </a:t>
                </a:r>
                <a:r>
                  <a:rPr lang="ko-KR" altLang="en-US" sz="1800"/>
                  <a:t>검사</a:t>
                </a:r>
              </a:p>
            </p:txBody>
          </p:sp>
          <p:sp>
            <p:nvSpPr>
              <p:cNvPr id="30762" name="Rectangle 42"/>
              <p:cNvSpPr>
                <a:spLocks noChangeArrowheads="1"/>
              </p:cNvSpPr>
              <p:nvPr/>
            </p:nvSpPr>
            <p:spPr bwMode="auto">
              <a:xfrm>
                <a:off x="3395" y="2701"/>
                <a:ext cx="1313" cy="19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Module Aging</a:t>
                </a:r>
              </a:p>
            </p:txBody>
          </p:sp>
          <p:sp>
            <p:nvSpPr>
              <p:cNvPr id="30763" name="Line 43"/>
              <p:cNvSpPr>
                <a:spLocks noChangeShapeType="1"/>
              </p:cNvSpPr>
              <p:nvPr/>
            </p:nvSpPr>
            <p:spPr bwMode="auto">
              <a:xfrm>
                <a:off x="4008" y="2624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4" name="Rectangle 44"/>
              <p:cNvSpPr>
                <a:spLocks noChangeArrowheads="1"/>
              </p:cNvSpPr>
              <p:nvPr/>
            </p:nvSpPr>
            <p:spPr bwMode="auto">
              <a:xfrm>
                <a:off x="3395" y="2975"/>
                <a:ext cx="1313" cy="19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IC </a:t>
                </a:r>
                <a:r>
                  <a:rPr lang="ko-KR" altLang="en-US" sz="1800"/>
                  <a:t>방습제 도포</a:t>
                </a:r>
              </a:p>
            </p:txBody>
          </p:sp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4008" y="2898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6" name="Rectangle 46"/>
              <p:cNvSpPr>
                <a:spLocks noChangeArrowheads="1"/>
              </p:cNvSpPr>
              <p:nvPr/>
            </p:nvSpPr>
            <p:spPr bwMode="auto">
              <a:xfrm>
                <a:off x="3395" y="3246"/>
                <a:ext cx="1313" cy="19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latinLnBrk="0" hangingPunct="0"/>
                <a:r>
                  <a:rPr lang="ko-KR" altLang="en-US" sz="1800"/>
                  <a:t>보호 </a:t>
                </a:r>
                <a:r>
                  <a:rPr lang="en-US" altLang="ko-KR" sz="1800"/>
                  <a:t>Case </a:t>
                </a:r>
                <a:r>
                  <a:rPr lang="ko-KR" altLang="en-US" sz="1800"/>
                  <a:t>부착</a:t>
                </a:r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4008" y="316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4012" y="2350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3392" y="3514"/>
                <a:ext cx="1313" cy="19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면 세정</a:t>
                </a:r>
              </a:p>
            </p:txBody>
          </p:sp>
          <p:sp>
            <p:nvSpPr>
              <p:cNvPr id="30770" name="Line 50"/>
              <p:cNvSpPr>
                <a:spLocks noChangeShapeType="1"/>
              </p:cNvSpPr>
              <p:nvPr/>
            </p:nvSpPr>
            <p:spPr bwMode="auto">
              <a:xfrm>
                <a:off x="4012" y="3440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1" name="Rectangle 51"/>
              <p:cNvSpPr>
                <a:spLocks noChangeArrowheads="1"/>
              </p:cNvSpPr>
              <p:nvPr/>
            </p:nvSpPr>
            <p:spPr bwMode="auto">
              <a:xfrm>
                <a:off x="3392" y="3776"/>
                <a:ext cx="1313" cy="19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보호 </a:t>
                </a:r>
                <a:r>
                  <a:rPr lang="en-US" altLang="ko-KR" sz="1800"/>
                  <a:t>Film </a:t>
                </a:r>
                <a:r>
                  <a:rPr lang="ko-KR" altLang="en-US" sz="1800"/>
                  <a:t>부착</a:t>
                </a:r>
              </a:p>
            </p:txBody>
          </p:sp>
          <p:sp>
            <p:nvSpPr>
              <p:cNvPr id="30772" name="Line 52"/>
              <p:cNvSpPr>
                <a:spLocks noChangeShapeType="1"/>
              </p:cNvSpPr>
              <p:nvPr/>
            </p:nvSpPr>
            <p:spPr bwMode="auto">
              <a:xfrm>
                <a:off x="4012" y="3702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7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기타 제조공정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876" y="1223316"/>
            <a:ext cx="8420100" cy="4953000"/>
          </a:xfrm>
        </p:spPr>
        <p:txBody>
          <a:bodyPr/>
          <a:lstStyle/>
          <a:p>
            <a:r>
              <a:rPr lang="en-US" altLang="ko-KR" sz="2000" dirty="0"/>
              <a:t>Seal </a:t>
            </a:r>
            <a:r>
              <a:rPr lang="ko-KR" altLang="en-US" sz="2000" dirty="0"/>
              <a:t>봉착 </a:t>
            </a:r>
            <a:r>
              <a:rPr lang="en-US" altLang="ko-KR" sz="2000" dirty="0"/>
              <a:t>/ </a:t>
            </a:r>
            <a:r>
              <a:rPr lang="ko-KR" altLang="en-US" sz="2000" dirty="0"/>
              <a:t>배기 </a:t>
            </a:r>
            <a:r>
              <a:rPr lang="en-US" altLang="ko-KR" sz="2000" dirty="0"/>
              <a:t>/ </a:t>
            </a:r>
            <a:r>
              <a:rPr lang="ko-KR" altLang="en-US" sz="2000" dirty="0"/>
              <a:t>주입</a:t>
            </a:r>
          </a:p>
          <a:p>
            <a:endParaRPr lang="en-US" altLang="ko-KR" sz="2000" dirty="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577850" y="2182814"/>
            <a:ext cx="4044950" cy="3760787"/>
            <a:chOff x="532" y="1152"/>
            <a:chExt cx="2480" cy="2823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103" y="1152"/>
              <a:ext cx="846" cy="25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600" dirty="0">
                  <a:latin typeface="+mn-ea"/>
                </a:rPr>
                <a:t>Process Flow</a:t>
              </a:r>
            </a:p>
          </p:txBody>
        </p:sp>
        <p:sp>
          <p:nvSpPr>
            <p:cNvPr id="31750" name="AutoShape 6"/>
            <p:cNvSpPr>
              <a:spLocks noChangeArrowheads="1"/>
            </p:cNvSpPr>
            <p:nvPr/>
          </p:nvSpPr>
          <p:spPr bwMode="auto">
            <a:xfrm>
              <a:off x="866" y="2208"/>
              <a:ext cx="1152" cy="1440"/>
            </a:xfrm>
            <a:prstGeom prst="roundRect">
              <a:avLst>
                <a:gd name="adj" fmla="val 11083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1751" name="AutoShape 7"/>
            <p:cNvSpPr>
              <a:spLocks noChangeArrowheads="1"/>
            </p:cNvSpPr>
            <p:nvPr/>
          </p:nvSpPr>
          <p:spPr bwMode="auto">
            <a:xfrm>
              <a:off x="1058" y="2256"/>
              <a:ext cx="769" cy="33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1752" name="AutoShape 8"/>
            <p:cNvSpPr>
              <a:spLocks noChangeArrowheads="1"/>
            </p:cNvSpPr>
            <p:nvPr/>
          </p:nvSpPr>
          <p:spPr bwMode="auto">
            <a:xfrm>
              <a:off x="1058" y="2654"/>
              <a:ext cx="769" cy="931"/>
            </a:xfrm>
            <a:prstGeom prst="roundRect">
              <a:avLst>
                <a:gd name="adj" fmla="val 9319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1428" y="1906"/>
              <a:ext cx="4" cy="20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683" y="1392"/>
              <a:ext cx="3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400" u="sng">
                  <a:latin typeface="+mn-ea"/>
                </a:rPr>
                <a:t>상 판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1786" y="1392"/>
              <a:ext cx="3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400" u="sng">
                  <a:latin typeface="+mn-ea"/>
                </a:rPr>
                <a:t>하 판</a:t>
              </a:r>
            </a:p>
          </p:txBody>
        </p:sp>
        <p:sp>
          <p:nvSpPr>
            <p:cNvPr id="31756" name="AutoShape 12"/>
            <p:cNvSpPr>
              <a:spLocks noChangeArrowheads="1"/>
            </p:cNvSpPr>
            <p:nvPr/>
          </p:nvSpPr>
          <p:spPr bwMode="auto">
            <a:xfrm>
              <a:off x="1636" y="1629"/>
              <a:ext cx="712" cy="184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r>
                <a:rPr lang="ko-KR" altLang="en-US" sz="1400">
                  <a:latin typeface="+mn-ea"/>
                </a:rPr>
                <a:t>형광체 소성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1141" y="2325"/>
              <a:ext cx="53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>
                  <a:latin typeface="+mn-ea"/>
                </a:rPr>
                <a:t>Seal</a:t>
              </a:r>
              <a:r>
                <a:rPr lang="ko-KR" altLang="en-US" sz="1400">
                  <a:latin typeface="+mn-ea"/>
                </a:rPr>
                <a:t>봉착</a:t>
              </a:r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868" y="181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1252" y="2736"/>
              <a:ext cx="334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400">
                  <a:latin typeface="+mn-ea"/>
                </a:rPr>
                <a:t>배기</a:t>
              </a: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1207" y="3312"/>
              <a:ext cx="444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>
                  <a:latin typeface="+mn-ea"/>
                </a:rPr>
                <a:t>Tip-off</a:t>
              </a:r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1113" y="1968"/>
              <a:ext cx="63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400">
                  <a:latin typeface="+mn-ea"/>
                </a:rPr>
                <a:t>봉착 </a:t>
              </a:r>
              <a:r>
                <a:rPr lang="en-US" altLang="ko-KR" sz="1400">
                  <a:latin typeface="+mn-ea"/>
                </a:rPr>
                <a:t>Align</a:t>
              </a: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972" y="181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1222" y="3688"/>
              <a:ext cx="41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>
                  <a:latin typeface="+mn-ea"/>
                </a:rPr>
                <a:t>Aging</a:t>
              </a: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1151" y="3024"/>
              <a:ext cx="517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>
                  <a:latin typeface="+mn-ea"/>
                </a:rPr>
                <a:t>Gas</a:t>
              </a:r>
              <a:r>
                <a:rPr lang="ko-KR" altLang="en-US" sz="1400">
                  <a:latin typeface="+mn-ea"/>
                </a:rPr>
                <a:t>주입</a:t>
              </a:r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860" y="191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1766" name="AutoShape 22"/>
            <p:cNvSpPr>
              <a:spLocks/>
            </p:cNvSpPr>
            <p:nvPr/>
          </p:nvSpPr>
          <p:spPr bwMode="auto">
            <a:xfrm>
              <a:off x="2163" y="3155"/>
              <a:ext cx="619" cy="520"/>
            </a:xfrm>
            <a:prstGeom prst="accentBorderCallout2">
              <a:avLst>
                <a:gd name="adj1" fmla="val 14875"/>
                <a:gd name="adj2" fmla="val -7755"/>
                <a:gd name="adj3" fmla="val 14875"/>
                <a:gd name="adj4" fmla="val -36028"/>
                <a:gd name="adj5" fmla="val -10125"/>
                <a:gd name="adj6" fmla="val -45718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762000" latinLnBrk="0"/>
              <a:r>
                <a:rPr lang="en-US" altLang="ko-KR" sz="1300">
                  <a:latin typeface="+mn-ea"/>
                </a:rPr>
                <a:t>Seal</a:t>
              </a:r>
              <a:r>
                <a:rPr lang="ko-KR" altLang="en-US" sz="1300">
                  <a:latin typeface="+mn-ea"/>
                </a:rPr>
                <a:t>봉착</a:t>
              </a:r>
            </a:p>
            <a:p>
              <a:pPr algn="ctr" defTabSz="762000" latinLnBrk="0"/>
              <a:r>
                <a:rPr lang="en-US" altLang="ko-KR" sz="1300">
                  <a:latin typeface="+mn-ea"/>
                </a:rPr>
                <a:t>/</a:t>
              </a:r>
              <a:r>
                <a:rPr lang="ko-KR" altLang="en-US" sz="1300">
                  <a:latin typeface="+mn-ea"/>
                </a:rPr>
                <a:t>배기</a:t>
              </a:r>
              <a:r>
                <a:rPr lang="en-US" altLang="ko-KR" sz="1300">
                  <a:latin typeface="+mn-ea"/>
                </a:rPr>
                <a:t>/</a:t>
              </a:r>
            </a:p>
            <a:p>
              <a:pPr algn="ctr" defTabSz="762000" latinLnBrk="0"/>
              <a:r>
                <a:rPr lang="ko-KR" altLang="en-US" sz="1300">
                  <a:latin typeface="+mn-ea"/>
                </a:rPr>
                <a:t>주입기</a:t>
              </a:r>
            </a:p>
          </p:txBody>
        </p:sp>
        <p:sp>
          <p:nvSpPr>
            <p:cNvPr id="31767" name="AutoShape 23"/>
            <p:cNvSpPr>
              <a:spLocks/>
            </p:cNvSpPr>
            <p:nvPr/>
          </p:nvSpPr>
          <p:spPr bwMode="auto">
            <a:xfrm>
              <a:off x="2160" y="2581"/>
              <a:ext cx="622" cy="185"/>
            </a:xfrm>
            <a:prstGeom prst="accentBorderCallout2">
              <a:avLst>
                <a:gd name="adj1" fmla="val 20569"/>
                <a:gd name="adj2" fmla="val -7718"/>
                <a:gd name="adj3" fmla="val 20569"/>
                <a:gd name="adj4" fmla="val -37620"/>
                <a:gd name="adj5" fmla="val 63144"/>
                <a:gd name="adj6" fmla="val -68329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762000" latinLnBrk="0"/>
              <a:r>
                <a:rPr lang="ko-KR" altLang="en-US" sz="1000">
                  <a:latin typeface="+mn-ea"/>
                </a:rPr>
                <a:t>배기</a:t>
              </a:r>
              <a:r>
                <a:rPr lang="en-US" altLang="ko-KR" sz="1000">
                  <a:latin typeface="+mn-ea"/>
                </a:rPr>
                <a:t>/</a:t>
              </a:r>
              <a:r>
                <a:rPr lang="ko-KR" altLang="en-US" sz="1000">
                  <a:latin typeface="+mn-ea"/>
                </a:rPr>
                <a:t>주입기</a:t>
              </a:r>
            </a:p>
          </p:txBody>
        </p:sp>
        <p:sp>
          <p:nvSpPr>
            <p:cNvPr id="31768" name="AutoShape 24"/>
            <p:cNvSpPr>
              <a:spLocks/>
            </p:cNvSpPr>
            <p:nvPr/>
          </p:nvSpPr>
          <p:spPr bwMode="auto">
            <a:xfrm>
              <a:off x="2163" y="2197"/>
              <a:ext cx="619" cy="393"/>
            </a:xfrm>
            <a:prstGeom prst="accentBorderCallout2">
              <a:avLst>
                <a:gd name="adj1" fmla="val 20569"/>
                <a:gd name="adj2" fmla="val -7755"/>
                <a:gd name="adj3" fmla="val 20569"/>
                <a:gd name="adj4" fmla="val -37963"/>
                <a:gd name="adj5" fmla="val 59144"/>
                <a:gd name="adj6" fmla="val -6930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762000" latinLnBrk="0"/>
              <a:r>
                <a:rPr lang="en-US" altLang="ko-KR" sz="1400">
                  <a:latin typeface="+mn-ea"/>
                </a:rPr>
                <a:t>Seal</a:t>
              </a:r>
            </a:p>
            <a:p>
              <a:pPr algn="ctr" defTabSz="762000" latinLnBrk="0"/>
              <a:r>
                <a:rPr lang="ko-KR" altLang="en-US" sz="1400">
                  <a:latin typeface="+mn-ea"/>
                </a:rPr>
                <a:t>봉착로</a:t>
              </a: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2765" y="2362"/>
              <a:ext cx="245" cy="4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 wrap="none">
              <a:spAutoFit/>
            </a:bodyPr>
            <a:lstStyle/>
            <a:p>
              <a:pPr defTabSz="762000" latinLnBrk="0"/>
              <a:r>
                <a:rPr lang="ko-KR" altLang="en-US" sz="1400">
                  <a:latin typeface="+mn-ea"/>
                </a:rPr>
                <a:t>분리형</a:t>
              </a:r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2767" y="3169"/>
              <a:ext cx="245" cy="4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 wrap="none">
              <a:spAutoFit/>
            </a:bodyPr>
            <a:lstStyle/>
            <a:p>
              <a:pPr defTabSz="762000" latinLnBrk="0"/>
              <a:r>
                <a:rPr lang="ko-KR" altLang="en-US" sz="1400">
                  <a:latin typeface="+mn-ea"/>
                </a:rPr>
                <a:t>일체형</a:t>
              </a:r>
            </a:p>
          </p:txBody>
        </p:sp>
        <p:sp>
          <p:nvSpPr>
            <p:cNvPr id="31771" name="AutoShape 27"/>
            <p:cNvSpPr>
              <a:spLocks noChangeArrowheads="1"/>
            </p:cNvSpPr>
            <p:nvPr/>
          </p:nvSpPr>
          <p:spPr bwMode="auto">
            <a:xfrm>
              <a:off x="532" y="1629"/>
              <a:ext cx="712" cy="184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+mn-ea"/>
                </a:rPr>
                <a:t>MgO </a:t>
              </a:r>
              <a:r>
                <a:rPr lang="ko-KR" altLang="en-US" sz="1400">
                  <a:latin typeface="+mn-ea"/>
                </a:rPr>
                <a:t>증착</a:t>
              </a:r>
            </a:p>
          </p:txBody>
        </p:sp>
      </p:grp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5088865" y="2147888"/>
            <a:ext cx="4278979" cy="3799689"/>
            <a:chOff x="3211" y="1104"/>
            <a:chExt cx="2695" cy="2866"/>
          </a:xfrm>
        </p:grpSpPr>
        <p:grpSp>
          <p:nvGrpSpPr>
            <p:cNvPr id="31773" name="Group 29"/>
            <p:cNvGrpSpPr>
              <a:grpSpLocks/>
            </p:cNvGrpSpPr>
            <p:nvPr/>
          </p:nvGrpSpPr>
          <p:grpSpPr bwMode="auto">
            <a:xfrm>
              <a:off x="3211" y="1407"/>
              <a:ext cx="2695" cy="2563"/>
              <a:chOff x="3320" y="1420"/>
              <a:chExt cx="2695" cy="2563"/>
            </a:xfrm>
          </p:grpSpPr>
          <p:sp>
            <p:nvSpPr>
              <p:cNvPr id="31774" name="Rectangle 30"/>
              <p:cNvSpPr>
                <a:spLocks noChangeArrowheads="1"/>
              </p:cNvSpPr>
              <p:nvPr/>
            </p:nvSpPr>
            <p:spPr bwMode="auto">
              <a:xfrm>
                <a:off x="3320" y="1540"/>
                <a:ext cx="2488" cy="1288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3428" y="1636"/>
                <a:ext cx="2288" cy="1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776" name="Rectangle 32"/>
              <p:cNvSpPr>
                <a:spLocks noChangeArrowheads="1"/>
              </p:cNvSpPr>
              <p:nvPr/>
            </p:nvSpPr>
            <p:spPr bwMode="auto">
              <a:xfrm>
                <a:off x="4444" y="1420"/>
                <a:ext cx="240" cy="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777" name="Rectangle 33"/>
              <p:cNvSpPr>
                <a:spLocks noChangeArrowheads="1"/>
              </p:cNvSpPr>
              <p:nvPr/>
            </p:nvSpPr>
            <p:spPr bwMode="auto">
              <a:xfrm>
                <a:off x="4518" y="1516"/>
                <a:ext cx="92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grpSp>
            <p:nvGrpSpPr>
              <p:cNvPr id="31778" name="Group 34"/>
              <p:cNvGrpSpPr>
                <a:grpSpLocks/>
              </p:cNvGrpSpPr>
              <p:nvPr/>
            </p:nvGrpSpPr>
            <p:grpSpPr bwMode="auto">
              <a:xfrm>
                <a:off x="3616" y="1728"/>
                <a:ext cx="848" cy="865"/>
                <a:chOff x="828" y="1728"/>
                <a:chExt cx="848" cy="865"/>
              </a:xfrm>
            </p:grpSpPr>
            <p:sp>
              <p:nvSpPr>
                <p:cNvPr id="31779" name="Freeform 35"/>
                <p:cNvSpPr>
                  <a:spLocks/>
                </p:cNvSpPr>
                <p:nvPr/>
              </p:nvSpPr>
              <p:spPr bwMode="auto">
                <a:xfrm>
                  <a:off x="928" y="1728"/>
                  <a:ext cx="649" cy="865"/>
                </a:xfrm>
                <a:custGeom>
                  <a:avLst/>
                  <a:gdLst/>
                  <a:ahLst/>
                  <a:cxnLst>
                    <a:cxn ang="0">
                      <a:pos x="0" y="864"/>
                    </a:cxn>
                    <a:cxn ang="0">
                      <a:pos x="0" y="0"/>
                    </a:cxn>
                    <a:cxn ang="0">
                      <a:pos x="648" y="0"/>
                    </a:cxn>
                    <a:cxn ang="0">
                      <a:pos x="648" y="864"/>
                    </a:cxn>
                  </a:cxnLst>
                  <a:rect l="0" t="0" r="r" b="b"/>
                  <a:pathLst>
                    <a:path w="649" h="865">
                      <a:moveTo>
                        <a:pt x="0" y="864"/>
                      </a:moveTo>
                      <a:lnTo>
                        <a:pt x="0" y="0"/>
                      </a:lnTo>
                      <a:lnTo>
                        <a:pt x="648" y="0"/>
                      </a:lnTo>
                      <a:lnTo>
                        <a:pt x="648" y="864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780" name="Rectangle 36"/>
                <p:cNvSpPr>
                  <a:spLocks noChangeArrowheads="1"/>
                </p:cNvSpPr>
                <p:nvPr/>
              </p:nvSpPr>
              <p:spPr bwMode="auto">
                <a:xfrm>
                  <a:off x="982" y="1828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781" name="Rectangle 37"/>
                <p:cNvSpPr>
                  <a:spLocks noChangeArrowheads="1"/>
                </p:cNvSpPr>
                <p:nvPr/>
              </p:nvSpPr>
              <p:spPr bwMode="auto">
                <a:xfrm>
                  <a:off x="982" y="1972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782" name="Rectangle 38"/>
                <p:cNvSpPr>
                  <a:spLocks noChangeArrowheads="1"/>
                </p:cNvSpPr>
                <p:nvPr/>
              </p:nvSpPr>
              <p:spPr bwMode="auto">
                <a:xfrm>
                  <a:off x="982" y="2116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783" name="Rectangle 39"/>
                <p:cNvSpPr>
                  <a:spLocks noChangeArrowheads="1"/>
                </p:cNvSpPr>
                <p:nvPr/>
              </p:nvSpPr>
              <p:spPr bwMode="auto">
                <a:xfrm>
                  <a:off x="982" y="2260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784" name="Rectangle 40"/>
                <p:cNvSpPr>
                  <a:spLocks noChangeArrowheads="1"/>
                </p:cNvSpPr>
                <p:nvPr/>
              </p:nvSpPr>
              <p:spPr bwMode="auto">
                <a:xfrm>
                  <a:off x="982" y="2404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31785" name="Group 41"/>
                <p:cNvGrpSpPr>
                  <a:grpSpLocks/>
                </p:cNvGrpSpPr>
                <p:nvPr/>
              </p:nvGrpSpPr>
              <p:grpSpPr bwMode="auto">
                <a:xfrm>
                  <a:off x="1576" y="1728"/>
                  <a:ext cx="100" cy="768"/>
                  <a:chOff x="1576" y="1728"/>
                  <a:chExt cx="100" cy="768"/>
                </a:xfrm>
              </p:grpSpPr>
              <p:sp>
                <p:nvSpPr>
                  <p:cNvPr id="31786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1728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87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1872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88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2016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89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2160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90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2304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91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2448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</p:grpSp>
            <p:grpSp>
              <p:nvGrpSpPr>
                <p:cNvPr id="31792" name="Group 48"/>
                <p:cNvGrpSpPr>
                  <a:grpSpLocks/>
                </p:cNvGrpSpPr>
                <p:nvPr/>
              </p:nvGrpSpPr>
              <p:grpSpPr bwMode="auto">
                <a:xfrm>
                  <a:off x="828" y="1728"/>
                  <a:ext cx="100" cy="768"/>
                  <a:chOff x="828" y="1728"/>
                  <a:chExt cx="100" cy="768"/>
                </a:xfrm>
              </p:grpSpPr>
              <p:sp>
                <p:nvSpPr>
                  <p:cNvPr id="31793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28" y="1728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94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28" y="1872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95" name="Line 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28" y="2016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96" name="Line 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28" y="2160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97" name="Line 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28" y="2304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798" name="Line 5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28" y="2448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31799" name="Group 55"/>
              <p:cNvGrpSpPr>
                <a:grpSpLocks/>
              </p:cNvGrpSpPr>
              <p:nvPr/>
            </p:nvGrpSpPr>
            <p:grpSpPr bwMode="auto">
              <a:xfrm>
                <a:off x="4664" y="1728"/>
                <a:ext cx="848" cy="865"/>
                <a:chOff x="1876" y="1728"/>
                <a:chExt cx="848" cy="865"/>
              </a:xfrm>
            </p:grpSpPr>
            <p:sp>
              <p:nvSpPr>
                <p:cNvPr id="31800" name="Freeform 56"/>
                <p:cNvSpPr>
                  <a:spLocks/>
                </p:cNvSpPr>
                <p:nvPr/>
              </p:nvSpPr>
              <p:spPr bwMode="auto">
                <a:xfrm>
                  <a:off x="1976" y="1728"/>
                  <a:ext cx="649" cy="865"/>
                </a:xfrm>
                <a:custGeom>
                  <a:avLst/>
                  <a:gdLst/>
                  <a:ahLst/>
                  <a:cxnLst>
                    <a:cxn ang="0">
                      <a:pos x="0" y="864"/>
                    </a:cxn>
                    <a:cxn ang="0">
                      <a:pos x="0" y="0"/>
                    </a:cxn>
                    <a:cxn ang="0">
                      <a:pos x="648" y="0"/>
                    </a:cxn>
                    <a:cxn ang="0">
                      <a:pos x="648" y="864"/>
                    </a:cxn>
                  </a:cxnLst>
                  <a:rect l="0" t="0" r="r" b="b"/>
                  <a:pathLst>
                    <a:path w="649" h="865">
                      <a:moveTo>
                        <a:pt x="0" y="864"/>
                      </a:moveTo>
                      <a:lnTo>
                        <a:pt x="0" y="0"/>
                      </a:lnTo>
                      <a:lnTo>
                        <a:pt x="648" y="0"/>
                      </a:lnTo>
                      <a:lnTo>
                        <a:pt x="648" y="864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01" name="Rectangle 57"/>
                <p:cNvSpPr>
                  <a:spLocks noChangeArrowheads="1"/>
                </p:cNvSpPr>
                <p:nvPr/>
              </p:nvSpPr>
              <p:spPr bwMode="auto">
                <a:xfrm>
                  <a:off x="2030" y="1828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02" name="Rectangle 58"/>
                <p:cNvSpPr>
                  <a:spLocks noChangeArrowheads="1"/>
                </p:cNvSpPr>
                <p:nvPr/>
              </p:nvSpPr>
              <p:spPr bwMode="auto">
                <a:xfrm>
                  <a:off x="2030" y="1972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03" name="Rectangle 59"/>
                <p:cNvSpPr>
                  <a:spLocks noChangeArrowheads="1"/>
                </p:cNvSpPr>
                <p:nvPr/>
              </p:nvSpPr>
              <p:spPr bwMode="auto">
                <a:xfrm>
                  <a:off x="2030" y="2116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04" name="Rectangle 60"/>
                <p:cNvSpPr>
                  <a:spLocks noChangeArrowheads="1"/>
                </p:cNvSpPr>
                <p:nvPr/>
              </p:nvSpPr>
              <p:spPr bwMode="auto">
                <a:xfrm>
                  <a:off x="2030" y="2260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05" name="Rectangle 61"/>
                <p:cNvSpPr>
                  <a:spLocks noChangeArrowheads="1"/>
                </p:cNvSpPr>
                <p:nvPr/>
              </p:nvSpPr>
              <p:spPr bwMode="auto">
                <a:xfrm>
                  <a:off x="2030" y="2404"/>
                  <a:ext cx="5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31806" name="Group 62"/>
                <p:cNvGrpSpPr>
                  <a:grpSpLocks/>
                </p:cNvGrpSpPr>
                <p:nvPr/>
              </p:nvGrpSpPr>
              <p:grpSpPr bwMode="auto">
                <a:xfrm>
                  <a:off x="2624" y="1728"/>
                  <a:ext cx="100" cy="768"/>
                  <a:chOff x="2624" y="1728"/>
                  <a:chExt cx="100" cy="768"/>
                </a:xfrm>
              </p:grpSpPr>
              <p:sp>
                <p:nvSpPr>
                  <p:cNvPr id="31807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4" y="1728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08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4" y="1872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09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4" y="2016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1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4" y="2160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11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4" y="2304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12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4" y="2448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</p:grpSp>
            <p:grpSp>
              <p:nvGrpSpPr>
                <p:cNvPr id="31813" name="Group 69"/>
                <p:cNvGrpSpPr>
                  <a:grpSpLocks/>
                </p:cNvGrpSpPr>
                <p:nvPr/>
              </p:nvGrpSpPr>
              <p:grpSpPr bwMode="auto">
                <a:xfrm>
                  <a:off x="1876" y="1728"/>
                  <a:ext cx="100" cy="768"/>
                  <a:chOff x="1876" y="1728"/>
                  <a:chExt cx="100" cy="768"/>
                </a:xfrm>
              </p:grpSpPr>
              <p:sp>
                <p:nvSpPr>
                  <p:cNvPr id="31814" name="Line 7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76" y="1728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15" name="Line 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76" y="1872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16" name="Line 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76" y="2016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17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76" y="2160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18" name="Line 7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76" y="2304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819" name="Line 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76" y="2448"/>
                    <a:ext cx="10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31820" name="Group 76"/>
              <p:cNvGrpSpPr>
                <a:grpSpLocks/>
              </p:cNvGrpSpPr>
              <p:nvPr/>
            </p:nvGrpSpPr>
            <p:grpSpPr bwMode="auto">
              <a:xfrm>
                <a:off x="3470" y="1732"/>
                <a:ext cx="92" cy="808"/>
                <a:chOff x="682" y="1732"/>
                <a:chExt cx="92" cy="808"/>
              </a:xfrm>
            </p:grpSpPr>
            <p:sp>
              <p:nvSpPr>
                <p:cNvPr id="31821" name="Oval 77"/>
                <p:cNvSpPr>
                  <a:spLocks noChangeArrowheads="1"/>
                </p:cNvSpPr>
                <p:nvPr/>
              </p:nvSpPr>
              <p:spPr bwMode="auto">
                <a:xfrm>
                  <a:off x="682" y="1732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22" name="Oval 78"/>
                <p:cNvSpPr>
                  <a:spLocks noChangeArrowheads="1"/>
                </p:cNvSpPr>
                <p:nvPr/>
              </p:nvSpPr>
              <p:spPr bwMode="auto">
                <a:xfrm>
                  <a:off x="682" y="1876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23" name="Oval 79"/>
                <p:cNvSpPr>
                  <a:spLocks noChangeArrowheads="1"/>
                </p:cNvSpPr>
                <p:nvPr/>
              </p:nvSpPr>
              <p:spPr bwMode="auto">
                <a:xfrm>
                  <a:off x="682" y="2020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24" name="Oval 80"/>
                <p:cNvSpPr>
                  <a:spLocks noChangeArrowheads="1"/>
                </p:cNvSpPr>
                <p:nvPr/>
              </p:nvSpPr>
              <p:spPr bwMode="auto">
                <a:xfrm>
                  <a:off x="682" y="2164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25" name="Oval 81"/>
                <p:cNvSpPr>
                  <a:spLocks noChangeArrowheads="1"/>
                </p:cNvSpPr>
                <p:nvPr/>
              </p:nvSpPr>
              <p:spPr bwMode="auto">
                <a:xfrm>
                  <a:off x="682" y="2308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26" name="Oval 82"/>
                <p:cNvSpPr>
                  <a:spLocks noChangeArrowheads="1"/>
                </p:cNvSpPr>
                <p:nvPr/>
              </p:nvSpPr>
              <p:spPr bwMode="auto">
                <a:xfrm>
                  <a:off x="682" y="2452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827" name="Group 83"/>
              <p:cNvGrpSpPr>
                <a:grpSpLocks/>
              </p:cNvGrpSpPr>
              <p:nvPr/>
            </p:nvGrpSpPr>
            <p:grpSpPr bwMode="auto">
              <a:xfrm>
                <a:off x="5574" y="1732"/>
                <a:ext cx="92" cy="808"/>
                <a:chOff x="2786" y="1732"/>
                <a:chExt cx="92" cy="808"/>
              </a:xfrm>
            </p:grpSpPr>
            <p:sp>
              <p:nvSpPr>
                <p:cNvPr id="31828" name="Oval 84"/>
                <p:cNvSpPr>
                  <a:spLocks noChangeArrowheads="1"/>
                </p:cNvSpPr>
                <p:nvPr/>
              </p:nvSpPr>
              <p:spPr bwMode="auto">
                <a:xfrm>
                  <a:off x="2786" y="1732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29" name="Oval 85"/>
                <p:cNvSpPr>
                  <a:spLocks noChangeArrowheads="1"/>
                </p:cNvSpPr>
                <p:nvPr/>
              </p:nvSpPr>
              <p:spPr bwMode="auto">
                <a:xfrm>
                  <a:off x="2786" y="1876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30" name="Oval 86"/>
                <p:cNvSpPr>
                  <a:spLocks noChangeArrowheads="1"/>
                </p:cNvSpPr>
                <p:nvPr/>
              </p:nvSpPr>
              <p:spPr bwMode="auto">
                <a:xfrm>
                  <a:off x="2786" y="2020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31" name="Oval 87"/>
                <p:cNvSpPr>
                  <a:spLocks noChangeArrowheads="1"/>
                </p:cNvSpPr>
                <p:nvPr/>
              </p:nvSpPr>
              <p:spPr bwMode="auto">
                <a:xfrm>
                  <a:off x="2786" y="2164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32" name="Oval 88"/>
                <p:cNvSpPr>
                  <a:spLocks noChangeArrowheads="1"/>
                </p:cNvSpPr>
                <p:nvPr/>
              </p:nvSpPr>
              <p:spPr bwMode="auto">
                <a:xfrm>
                  <a:off x="2786" y="2308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33" name="Oval 89"/>
                <p:cNvSpPr>
                  <a:spLocks noChangeArrowheads="1"/>
                </p:cNvSpPr>
                <p:nvPr/>
              </p:nvSpPr>
              <p:spPr bwMode="auto">
                <a:xfrm>
                  <a:off x="2786" y="2452"/>
                  <a:ext cx="92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1834" name="Rectangle 90"/>
              <p:cNvSpPr>
                <a:spLocks noChangeArrowheads="1"/>
              </p:cNvSpPr>
              <p:nvPr/>
            </p:nvSpPr>
            <p:spPr bwMode="auto">
              <a:xfrm>
                <a:off x="3820" y="2356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35" name="Rectangle 91"/>
              <p:cNvSpPr>
                <a:spLocks noChangeArrowheads="1"/>
              </p:cNvSpPr>
              <p:nvPr/>
            </p:nvSpPr>
            <p:spPr bwMode="auto">
              <a:xfrm>
                <a:off x="3820" y="2212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36" name="Rectangle 92"/>
              <p:cNvSpPr>
                <a:spLocks noChangeArrowheads="1"/>
              </p:cNvSpPr>
              <p:nvPr/>
            </p:nvSpPr>
            <p:spPr bwMode="auto">
              <a:xfrm>
                <a:off x="3820" y="2068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37" name="Rectangle 93"/>
              <p:cNvSpPr>
                <a:spLocks noChangeArrowheads="1"/>
              </p:cNvSpPr>
              <p:nvPr/>
            </p:nvSpPr>
            <p:spPr bwMode="auto">
              <a:xfrm>
                <a:off x="3820" y="1924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38" name="Rectangle 94"/>
              <p:cNvSpPr>
                <a:spLocks noChangeArrowheads="1"/>
              </p:cNvSpPr>
              <p:nvPr/>
            </p:nvSpPr>
            <p:spPr bwMode="auto">
              <a:xfrm>
                <a:off x="3820" y="1780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39" name="Rectangle 95"/>
              <p:cNvSpPr>
                <a:spLocks noChangeArrowheads="1"/>
              </p:cNvSpPr>
              <p:nvPr/>
            </p:nvSpPr>
            <p:spPr bwMode="auto">
              <a:xfrm>
                <a:off x="5266" y="2356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40" name="Rectangle 96"/>
              <p:cNvSpPr>
                <a:spLocks noChangeArrowheads="1"/>
              </p:cNvSpPr>
              <p:nvPr/>
            </p:nvSpPr>
            <p:spPr bwMode="auto">
              <a:xfrm>
                <a:off x="5266" y="2212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41" name="Rectangle 97"/>
              <p:cNvSpPr>
                <a:spLocks noChangeArrowheads="1"/>
              </p:cNvSpPr>
              <p:nvPr/>
            </p:nvSpPr>
            <p:spPr bwMode="auto">
              <a:xfrm>
                <a:off x="5266" y="2068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42" name="Rectangle 98"/>
              <p:cNvSpPr>
                <a:spLocks noChangeArrowheads="1"/>
              </p:cNvSpPr>
              <p:nvPr/>
            </p:nvSpPr>
            <p:spPr bwMode="auto">
              <a:xfrm>
                <a:off x="5266" y="1924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43" name="Rectangle 99"/>
              <p:cNvSpPr>
                <a:spLocks noChangeArrowheads="1"/>
              </p:cNvSpPr>
              <p:nvPr/>
            </p:nvSpPr>
            <p:spPr bwMode="auto">
              <a:xfrm>
                <a:off x="5266" y="1780"/>
                <a:ext cx="42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grpSp>
            <p:nvGrpSpPr>
              <p:cNvPr id="31844" name="Group 100"/>
              <p:cNvGrpSpPr>
                <a:grpSpLocks/>
              </p:cNvGrpSpPr>
              <p:nvPr/>
            </p:nvGrpSpPr>
            <p:grpSpPr bwMode="auto">
              <a:xfrm>
                <a:off x="3596" y="1800"/>
                <a:ext cx="240" cy="576"/>
                <a:chOff x="808" y="1800"/>
                <a:chExt cx="240" cy="576"/>
              </a:xfrm>
            </p:grpSpPr>
            <p:sp>
              <p:nvSpPr>
                <p:cNvPr id="31845" name="Line 101"/>
                <p:cNvSpPr>
                  <a:spLocks noChangeShapeType="1"/>
                </p:cNvSpPr>
                <p:nvPr/>
              </p:nvSpPr>
              <p:spPr bwMode="auto">
                <a:xfrm>
                  <a:off x="808" y="180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46" name="Line 102"/>
                <p:cNvSpPr>
                  <a:spLocks noChangeShapeType="1"/>
                </p:cNvSpPr>
                <p:nvPr/>
              </p:nvSpPr>
              <p:spPr bwMode="auto">
                <a:xfrm>
                  <a:off x="808" y="19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47" name="Line 103"/>
                <p:cNvSpPr>
                  <a:spLocks noChangeShapeType="1"/>
                </p:cNvSpPr>
                <p:nvPr/>
              </p:nvSpPr>
              <p:spPr bwMode="auto">
                <a:xfrm>
                  <a:off x="808" y="2088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48" name="Line 104"/>
                <p:cNvSpPr>
                  <a:spLocks noChangeShapeType="1"/>
                </p:cNvSpPr>
                <p:nvPr/>
              </p:nvSpPr>
              <p:spPr bwMode="auto">
                <a:xfrm>
                  <a:off x="808" y="223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49" name="Line 105"/>
                <p:cNvSpPr>
                  <a:spLocks noChangeShapeType="1"/>
                </p:cNvSpPr>
                <p:nvPr/>
              </p:nvSpPr>
              <p:spPr bwMode="auto">
                <a:xfrm>
                  <a:off x="808" y="23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1850" name="Rectangle 106"/>
              <p:cNvSpPr>
                <a:spLocks noChangeArrowheads="1"/>
              </p:cNvSpPr>
              <p:nvPr/>
            </p:nvSpPr>
            <p:spPr bwMode="auto">
              <a:xfrm>
                <a:off x="3512" y="3076"/>
                <a:ext cx="210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grpSp>
            <p:nvGrpSpPr>
              <p:cNvPr id="31851" name="Group 107"/>
              <p:cNvGrpSpPr>
                <a:grpSpLocks/>
              </p:cNvGrpSpPr>
              <p:nvPr/>
            </p:nvGrpSpPr>
            <p:grpSpPr bwMode="auto">
              <a:xfrm>
                <a:off x="3604" y="1776"/>
                <a:ext cx="1936" cy="1296"/>
                <a:chOff x="816" y="1776"/>
                <a:chExt cx="1936" cy="1296"/>
              </a:xfrm>
            </p:grpSpPr>
            <p:sp>
              <p:nvSpPr>
                <p:cNvPr id="31852" name="Line 108"/>
                <p:cNvSpPr>
                  <a:spLocks noChangeShapeType="1"/>
                </p:cNvSpPr>
                <p:nvPr/>
              </p:nvSpPr>
              <p:spPr bwMode="auto">
                <a:xfrm>
                  <a:off x="816" y="1776"/>
                  <a:ext cx="0" cy="1296"/>
                </a:xfrm>
                <a:prstGeom prst="line">
                  <a:avLst/>
                </a:prstGeom>
                <a:noFill/>
                <a:ln w="508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53" name="Line 109"/>
                <p:cNvSpPr>
                  <a:spLocks noChangeShapeType="1"/>
                </p:cNvSpPr>
                <p:nvPr/>
              </p:nvSpPr>
              <p:spPr bwMode="auto">
                <a:xfrm>
                  <a:off x="2752" y="1776"/>
                  <a:ext cx="0" cy="1296"/>
                </a:xfrm>
                <a:prstGeom prst="line">
                  <a:avLst/>
                </a:prstGeom>
                <a:noFill/>
                <a:ln w="508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854" name="Group 110"/>
              <p:cNvGrpSpPr>
                <a:grpSpLocks/>
              </p:cNvGrpSpPr>
              <p:nvPr/>
            </p:nvGrpSpPr>
            <p:grpSpPr bwMode="auto">
              <a:xfrm>
                <a:off x="5308" y="1800"/>
                <a:ext cx="240" cy="576"/>
                <a:chOff x="2520" y="1800"/>
                <a:chExt cx="240" cy="576"/>
              </a:xfrm>
            </p:grpSpPr>
            <p:sp>
              <p:nvSpPr>
                <p:cNvPr id="31855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520" y="180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56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2520" y="19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57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2520" y="2088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58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2520" y="223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59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2520" y="23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5F5F5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860" name="Group 116"/>
              <p:cNvGrpSpPr>
                <a:grpSpLocks/>
              </p:cNvGrpSpPr>
              <p:nvPr/>
            </p:nvGrpSpPr>
            <p:grpSpPr bwMode="auto">
              <a:xfrm>
                <a:off x="3560" y="2964"/>
                <a:ext cx="88" cy="80"/>
                <a:chOff x="772" y="2964"/>
                <a:chExt cx="88" cy="80"/>
              </a:xfrm>
            </p:grpSpPr>
            <p:sp>
              <p:nvSpPr>
                <p:cNvPr id="31861" name="AutoShape 117"/>
                <p:cNvSpPr>
                  <a:spLocks noChangeArrowheads="1"/>
                </p:cNvSpPr>
                <p:nvPr/>
              </p:nvSpPr>
              <p:spPr bwMode="auto">
                <a:xfrm>
                  <a:off x="772" y="3004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62" name="AutoShape 118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772" y="2964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863" name="Group 119"/>
              <p:cNvGrpSpPr>
                <a:grpSpLocks/>
              </p:cNvGrpSpPr>
              <p:nvPr/>
            </p:nvGrpSpPr>
            <p:grpSpPr bwMode="auto">
              <a:xfrm>
                <a:off x="5496" y="2964"/>
                <a:ext cx="88" cy="80"/>
                <a:chOff x="2708" y="2964"/>
                <a:chExt cx="88" cy="80"/>
              </a:xfrm>
            </p:grpSpPr>
            <p:sp>
              <p:nvSpPr>
                <p:cNvPr id="31864" name="AutoShape 120"/>
                <p:cNvSpPr>
                  <a:spLocks noChangeArrowheads="1"/>
                </p:cNvSpPr>
                <p:nvPr/>
              </p:nvSpPr>
              <p:spPr bwMode="auto">
                <a:xfrm>
                  <a:off x="2708" y="3004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65" name="AutoShape 12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2708" y="2964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1866" name="Line 122"/>
              <p:cNvSpPr>
                <a:spLocks noChangeShapeType="1"/>
              </p:cNvSpPr>
              <p:nvPr/>
            </p:nvSpPr>
            <p:spPr bwMode="auto">
              <a:xfrm>
                <a:off x="3604" y="2880"/>
                <a:ext cx="226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67" name="Line 123"/>
              <p:cNvSpPr>
                <a:spLocks noChangeShapeType="1"/>
              </p:cNvSpPr>
              <p:nvPr/>
            </p:nvSpPr>
            <p:spPr bwMode="auto">
              <a:xfrm flipV="1">
                <a:off x="5524" y="2928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68" name="Line 124"/>
              <p:cNvSpPr>
                <a:spLocks noChangeShapeType="1"/>
              </p:cNvSpPr>
              <p:nvPr/>
            </p:nvSpPr>
            <p:spPr bwMode="auto">
              <a:xfrm>
                <a:off x="5863" y="2880"/>
                <a:ext cx="0" cy="7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grpSp>
            <p:nvGrpSpPr>
              <p:cNvPr id="31869" name="Group 125"/>
              <p:cNvGrpSpPr>
                <a:grpSpLocks/>
              </p:cNvGrpSpPr>
              <p:nvPr/>
            </p:nvGrpSpPr>
            <p:grpSpPr bwMode="auto">
              <a:xfrm>
                <a:off x="3692" y="2832"/>
                <a:ext cx="80" cy="88"/>
                <a:chOff x="904" y="2832"/>
                <a:chExt cx="80" cy="88"/>
              </a:xfrm>
            </p:grpSpPr>
            <p:sp>
              <p:nvSpPr>
                <p:cNvPr id="31870" name="AutoShape 126"/>
                <p:cNvSpPr>
                  <a:spLocks noChangeArrowheads="1"/>
                </p:cNvSpPr>
                <p:nvPr/>
              </p:nvSpPr>
              <p:spPr bwMode="auto">
                <a:xfrm rot="5400000">
                  <a:off x="880" y="2856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71" name="AutoShape 12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920" y="2856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872" name="Group 128"/>
              <p:cNvGrpSpPr>
                <a:grpSpLocks/>
              </p:cNvGrpSpPr>
              <p:nvPr/>
            </p:nvGrpSpPr>
            <p:grpSpPr bwMode="auto">
              <a:xfrm>
                <a:off x="5708" y="2888"/>
                <a:ext cx="80" cy="88"/>
                <a:chOff x="2920" y="2888"/>
                <a:chExt cx="80" cy="88"/>
              </a:xfrm>
            </p:grpSpPr>
            <p:sp>
              <p:nvSpPr>
                <p:cNvPr id="31873" name="AutoShape 129"/>
                <p:cNvSpPr>
                  <a:spLocks noChangeArrowheads="1"/>
                </p:cNvSpPr>
                <p:nvPr/>
              </p:nvSpPr>
              <p:spPr bwMode="auto">
                <a:xfrm rot="5400000">
                  <a:off x="2896" y="2912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74" name="AutoShape 130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936" y="2912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875" name="Group 131"/>
              <p:cNvGrpSpPr>
                <a:grpSpLocks/>
              </p:cNvGrpSpPr>
              <p:nvPr/>
            </p:nvGrpSpPr>
            <p:grpSpPr bwMode="auto">
              <a:xfrm>
                <a:off x="4232" y="3364"/>
                <a:ext cx="184" cy="184"/>
                <a:chOff x="1444" y="3364"/>
                <a:chExt cx="184" cy="184"/>
              </a:xfrm>
            </p:grpSpPr>
            <p:sp>
              <p:nvSpPr>
                <p:cNvPr id="31876" name="Rectangle 132"/>
                <p:cNvSpPr>
                  <a:spLocks noChangeArrowheads="1"/>
                </p:cNvSpPr>
                <p:nvPr/>
              </p:nvSpPr>
              <p:spPr bwMode="auto">
                <a:xfrm>
                  <a:off x="1444" y="3364"/>
                  <a:ext cx="184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77" name="Oval 133"/>
                <p:cNvSpPr>
                  <a:spLocks noChangeArrowheads="1"/>
                </p:cNvSpPr>
                <p:nvPr/>
              </p:nvSpPr>
              <p:spPr bwMode="auto">
                <a:xfrm>
                  <a:off x="1492" y="3412"/>
                  <a:ext cx="88" cy="8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878" name="Group 134"/>
              <p:cNvGrpSpPr>
                <a:grpSpLocks/>
              </p:cNvGrpSpPr>
              <p:nvPr/>
            </p:nvGrpSpPr>
            <p:grpSpPr bwMode="auto">
              <a:xfrm>
                <a:off x="4712" y="3556"/>
                <a:ext cx="184" cy="184"/>
                <a:chOff x="1924" y="3556"/>
                <a:chExt cx="184" cy="184"/>
              </a:xfrm>
            </p:grpSpPr>
            <p:sp>
              <p:nvSpPr>
                <p:cNvPr id="31879" name="Rectangle 135"/>
                <p:cNvSpPr>
                  <a:spLocks noChangeArrowheads="1"/>
                </p:cNvSpPr>
                <p:nvPr/>
              </p:nvSpPr>
              <p:spPr bwMode="auto">
                <a:xfrm>
                  <a:off x="1924" y="3556"/>
                  <a:ext cx="184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80" name="Oval 136"/>
                <p:cNvSpPr>
                  <a:spLocks noChangeArrowheads="1"/>
                </p:cNvSpPr>
                <p:nvPr/>
              </p:nvSpPr>
              <p:spPr bwMode="auto">
                <a:xfrm>
                  <a:off x="1972" y="3604"/>
                  <a:ext cx="88" cy="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1881" name="Line 137"/>
              <p:cNvSpPr>
                <a:spLocks noChangeShapeType="1"/>
              </p:cNvSpPr>
              <p:nvPr/>
            </p:nvSpPr>
            <p:spPr bwMode="auto">
              <a:xfrm>
                <a:off x="4324" y="3168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5F5F5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82" name="Line 138"/>
              <p:cNvSpPr>
                <a:spLocks noChangeShapeType="1"/>
              </p:cNvSpPr>
              <p:nvPr/>
            </p:nvSpPr>
            <p:spPr bwMode="auto">
              <a:xfrm>
                <a:off x="4804" y="3168"/>
                <a:ext cx="0" cy="384"/>
              </a:xfrm>
              <a:prstGeom prst="line">
                <a:avLst/>
              </a:prstGeom>
              <a:noFill/>
              <a:ln w="50800">
                <a:solidFill>
                  <a:srgbClr val="5F5F5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83" name="Line 139"/>
              <p:cNvSpPr>
                <a:spLocks noChangeShapeType="1"/>
              </p:cNvSpPr>
              <p:nvPr/>
            </p:nvSpPr>
            <p:spPr bwMode="auto">
              <a:xfrm>
                <a:off x="4420" y="3408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5F5F5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grpSp>
            <p:nvGrpSpPr>
              <p:cNvPr id="31884" name="Group 140"/>
              <p:cNvGrpSpPr>
                <a:grpSpLocks/>
              </p:cNvGrpSpPr>
              <p:nvPr/>
            </p:nvGrpSpPr>
            <p:grpSpPr bwMode="auto">
              <a:xfrm>
                <a:off x="5472" y="3648"/>
                <a:ext cx="384" cy="96"/>
                <a:chOff x="2880" y="3648"/>
                <a:chExt cx="384" cy="96"/>
              </a:xfrm>
            </p:grpSpPr>
            <p:sp>
              <p:nvSpPr>
                <p:cNvPr id="31885" name="Line 141"/>
                <p:cNvSpPr>
                  <a:spLocks noChangeShapeType="1"/>
                </p:cNvSpPr>
                <p:nvPr/>
              </p:nvSpPr>
              <p:spPr bwMode="auto">
                <a:xfrm>
                  <a:off x="3264" y="364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86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2880" y="364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87" name="Line 143"/>
                <p:cNvSpPr>
                  <a:spLocks noChangeShapeType="1"/>
                </p:cNvSpPr>
                <p:nvPr/>
              </p:nvSpPr>
              <p:spPr bwMode="auto">
                <a:xfrm>
                  <a:off x="2880" y="364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88" name="Line 144"/>
                <p:cNvSpPr>
                  <a:spLocks noChangeShapeType="1"/>
                </p:cNvSpPr>
                <p:nvPr/>
              </p:nvSpPr>
              <p:spPr bwMode="auto">
                <a:xfrm>
                  <a:off x="2976" y="364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89" name="Line 145"/>
                <p:cNvSpPr>
                  <a:spLocks noChangeShapeType="1"/>
                </p:cNvSpPr>
                <p:nvPr/>
              </p:nvSpPr>
              <p:spPr bwMode="auto">
                <a:xfrm>
                  <a:off x="3072" y="364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90" name="Line 146"/>
                <p:cNvSpPr>
                  <a:spLocks noChangeShapeType="1"/>
                </p:cNvSpPr>
                <p:nvPr/>
              </p:nvSpPr>
              <p:spPr bwMode="auto">
                <a:xfrm>
                  <a:off x="3168" y="364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1891" name="Line 147"/>
              <p:cNvSpPr>
                <a:spLocks noChangeShapeType="1"/>
              </p:cNvSpPr>
              <p:nvPr/>
            </p:nvSpPr>
            <p:spPr bwMode="auto">
              <a:xfrm>
                <a:off x="4804" y="3496"/>
                <a:ext cx="10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892" name="Rectangle 148"/>
              <p:cNvSpPr>
                <a:spLocks noChangeArrowheads="1"/>
              </p:cNvSpPr>
              <p:nvPr/>
            </p:nvSpPr>
            <p:spPr bwMode="auto">
              <a:xfrm>
                <a:off x="4154" y="3566"/>
                <a:ext cx="3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400" b="0">
                    <a:latin typeface="+mn-ea"/>
                  </a:rPr>
                  <a:t>TMP</a:t>
                </a:r>
              </a:p>
            </p:txBody>
          </p:sp>
          <p:sp>
            <p:nvSpPr>
              <p:cNvPr id="31893" name="Rectangle 149"/>
              <p:cNvSpPr>
                <a:spLocks noChangeArrowheads="1"/>
              </p:cNvSpPr>
              <p:nvPr/>
            </p:nvSpPr>
            <p:spPr bwMode="auto">
              <a:xfrm>
                <a:off x="4674" y="374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400" b="0">
                    <a:latin typeface="+mn-ea"/>
                  </a:rPr>
                  <a:t>RP</a:t>
                </a:r>
              </a:p>
            </p:txBody>
          </p:sp>
          <p:sp>
            <p:nvSpPr>
              <p:cNvPr id="31894" name="Rectangle 150"/>
              <p:cNvSpPr>
                <a:spLocks noChangeArrowheads="1"/>
              </p:cNvSpPr>
              <p:nvPr/>
            </p:nvSpPr>
            <p:spPr bwMode="auto">
              <a:xfrm>
                <a:off x="5682" y="3750"/>
                <a:ext cx="33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400" b="0">
                    <a:latin typeface="+mn-ea"/>
                  </a:rPr>
                  <a:t>GAS</a:t>
                </a:r>
              </a:p>
            </p:txBody>
          </p:sp>
          <p:grpSp>
            <p:nvGrpSpPr>
              <p:cNvPr id="31895" name="Group 151"/>
              <p:cNvGrpSpPr>
                <a:grpSpLocks/>
              </p:cNvGrpSpPr>
              <p:nvPr/>
            </p:nvGrpSpPr>
            <p:grpSpPr bwMode="auto">
              <a:xfrm>
                <a:off x="5812" y="3532"/>
                <a:ext cx="88" cy="80"/>
                <a:chOff x="3220" y="3532"/>
                <a:chExt cx="88" cy="80"/>
              </a:xfrm>
            </p:grpSpPr>
            <p:sp>
              <p:nvSpPr>
                <p:cNvPr id="31896" name="AutoShape 152"/>
                <p:cNvSpPr>
                  <a:spLocks noChangeArrowheads="1"/>
                </p:cNvSpPr>
                <p:nvPr/>
              </p:nvSpPr>
              <p:spPr bwMode="auto">
                <a:xfrm>
                  <a:off x="3220" y="3572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897" name="AutoShape 153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0" y="3532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898" name="Group 154"/>
              <p:cNvGrpSpPr>
                <a:grpSpLocks/>
              </p:cNvGrpSpPr>
              <p:nvPr/>
            </p:nvGrpSpPr>
            <p:grpSpPr bwMode="auto">
              <a:xfrm>
                <a:off x="4280" y="3220"/>
                <a:ext cx="88" cy="80"/>
                <a:chOff x="1492" y="3220"/>
                <a:chExt cx="88" cy="80"/>
              </a:xfrm>
            </p:grpSpPr>
            <p:sp>
              <p:nvSpPr>
                <p:cNvPr id="31899" name="AutoShape 155"/>
                <p:cNvSpPr>
                  <a:spLocks noChangeArrowheads="1"/>
                </p:cNvSpPr>
                <p:nvPr/>
              </p:nvSpPr>
              <p:spPr bwMode="auto">
                <a:xfrm>
                  <a:off x="1492" y="3260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900" name="AutoShape 15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492" y="3220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1901" name="Group 157"/>
              <p:cNvGrpSpPr>
                <a:grpSpLocks/>
              </p:cNvGrpSpPr>
              <p:nvPr/>
            </p:nvGrpSpPr>
            <p:grpSpPr bwMode="auto">
              <a:xfrm>
                <a:off x="4760" y="3364"/>
                <a:ext cx="88" cy="80"/>
                <a:chOff x="1972" y="3364"/>
                <a:chExt cx="88" cy="80"/>
              </a:xfrm>
            </p:grpSpPr>
            <p:sp>
              <p:nvSpPr>
                <p:cNvPr id="31902" name="AutoShape 158"/>
                <p:cNvSpPr>
                  <a:spLocks noChangeArrowheads="1"/>
                </p:cNvSpPr>
                <p:nvPr/>
              </p:nvSpPr>
              <p:spPr bwMode="auto">
                <a:xfrm>
                  <a:off x="1972" y="3404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903" name="AutoShape 15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972" y="3364"/>
                  <a:ext cx="88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31904" name="Rectangle 160"/>
            <p:cNvSpPr>
              <a:spLocks noChangeArrowheads="1"/>
            </p:cNvSpPr>
            <p:nvPr/>
          </p:nvSpPr>
          <p:spPr bwMode="auto">
            <a:xfrm>
              <a:off x="3917" y="1104"/>
              <a:ext cx="1242" cy="25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600" dirty="0">
                  <a:latin typeface="+mn-ea"/>
                </a:rPr>
                <a:t>일체형 설비 개략도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9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기타 제조공정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3316"/>
            <a:ext cx="8420100" cy="4953000"/>
          </a:xfrm>
        </p:spPr>
        <p:txBody>
          <a:bodyPr/>
          <a:lstStyle/>
          <a:p>
            <a:r>
              <a:rPr lang="en-US" altLang="ko-KR" sz="2000" dirty="0"/>
              <a:t>Seal </a:t>
            </a:r>
            <a:r>
              <a:rPr lang="ko-KR" altLang="en-US" sz="2000" dirty="0"/>
              <a:t>봉착 </a:t>
            </a:r>
            <a:r>
              <a:rPr lang="en-US" altLang="ko-KR" sz="2000" dirty="0"/>
              <a:t>/ </a:t>
            </a:r>
            <a:r>
              <a:rPr lang="ko-KR" altLang="en-US" sz="2000" dirty="0"/>
              <a:t>배기 </a:t>
            </a:r>
            <a:r>
              <a:rPr lang="en-US" altLang="ko-KR" sz="2000" dirty="0"/>
              <a:t>/ </a:t>
            </a:r>
            <a:r>
              <a:rPr lang="ko-KR" altLang="en-US" sz="2000" dirty="0"/>
              <a:t>주입</a:t>
            </a:r>
          </a:p>
        </p:txBody>
      </p:sp>
      <p:grpSp>
        <p:nvGrpSpPr>
          <p:cNvPr id="32807" name="Group 39"/>
          <p:cNvGrpSpPr>
            <a:grpSpLocks/>
          </p:cNvGrpSpPr>
          <p:nvPr/>
        </p:nvGrpSpPr>
        <p:grpSpPr bwMode="auto">
          <a:xfrm>
            <a:off x="784225" y="1981200"/>
            <a:ext cx="8533606" cy="4419600"/>
            <a:chOff x="456" y="1248"/>
            <a:chExt cx="4962" cy="2784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796" y="3563"/>
              <a:ext cx="218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>
                <a:lnSpc>
                  <a:spcPct val="90000"/>
                </a:lnSpc>
                <a:buFontTx/>
                <a:buChar char="•"/>
              </a:pPr>
              <a:r>
                <a:rPr lang="en-US" altLang="ko-KR" sz="1400">
                  <a:latin typeface="+mn-ea"/>
                </a:rPr>
                <a:t> </a:t>
              </a:r>
              <a:r>
                <a:rPr lang="ko-KR" altLang="en-US" sz="1400">
                  <a:latin typeface="+mn-ea"/>
                </a:rPr>
                <a:t>상</a:t>
              </a:r>
              <a:r>
                <a:rPr lang="en-US" altLang="ko-KR" sz="1400">
                  <a:latin typeface="+mn-ea"/>
                </a:rPr>
                <a:t>.</a:t>
              </a:r>
              <a:r>
                <a:rPr lang="ko-KR" altLang="en-US" sz="1400">
                  <a:latin typeface="+mn-ea"/>
                </a:rPr>
                <a:t>하판 봉착을 위한 </a:t>
              </a:r>
              <a:r>
                <a:rPr lang="en-US" altLang="ko-KR" sz="1400">
                  <a:latin typeface="+mn-ea"/>
                </a:rPr>
                <a:t>Seal </a:t>
              </a:r>
              <a:r>
                <a:rPr lang="ko-KR" altLang="en-US" sz="1400">
                  <a:latin typeface="+mn-ea"/>
                </a:rPr>
                <a:t>소성 및 배기관의</a:t>
              </a:r>
            </a:p>
            <a:p>
              <a:pPr defTabSz="762000" latinLnBrk="0">
                <a:lnSpc>
                  <a:spcPct val="90000"/>
                </a:lnSpc>
              </a:pPr>
              <a:r>
                <a:rPr lang="ko-KR" altLang="en-US" sz="1400">
                  <a:latin typeface="+mn-ea"/>
                </a:rPr>
                <a:t>  </a:t>
              </a:r>
              <a:r>
                <a:rPr lang="en-US" altLang="ko-KR" sz="1400">
                  <a:latin typeface="+mn-ea"/>
                </a:rPr>
                <a:t>Frit Ring </a:t>
              </a:r>
              <a:r>
                <a:rPr lang="ko-KR" altLang="en-US" sz="1400">
                  <a:latin typeface="+mn-ea"/>
                </a:rPr>
                <a:t>융착함</a:t>
              </a:r>
              <a:r>
                <a:rPr lang="en-US" altLang="ko-KR" sz="1400">
                  <a:latin typeface="+mn-ea"/>
                </a:rPr>
                <a:t>. </a:t>
              </a:r>
            </a:p>
            <a:p>
              <a:pPr defTabSz="762000" latinLnBrk="0">
                <a:lnSpc>
                  <a:spcPct val="90000"/>
                </a:lnSpc>
                <a:buFontTx/>
                <a:buChar char="•"/>
              </a:pPr>
              <a:r>
                <a:rPr lang="en-US" altLang="ko-KR" sz="1400">
                  <a:latin typeface="+mn-ea"/>
                </a:rPr>
                <a:t> </a:t>
              </a:r>
              <a:r>
                <a:rPr lang="ko-KR" altLang="en-US" sz="1400">
                  <a:latin typeface="+mn-ea"/>
                </a:rPr>
                <a:t>소성 </a:t>
              </a:r>
              <a:r>
                <a:rPr lang="en-US" altLang="ko-KR" sz="1400">
                  <a:latin typeface="+mn-ea"/>
                </a:rPr>
                <a:t>=&gt; 000~000 ℃</a:t>
              </a:r>
            </a:p>
          </p:txBody>
        </p:sp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>
              <a:off x="677" y="2648"/>
              <a:ext cx="886" cy="328"/>
              <a:chOff x="720" y="2552"/>
              <a:chExt cx="960" cy="328"/>
            </a:xfrm>
          </p:grpSpPr>
          <p:sp>
            <p:nvSpPr>
              <p:cNvPr id="32775" name="AutoShape 7"/>
              <p:cNvSpPr>
                <a:spLocks noChangeArrowheads="1"/>
              </p:cNvSpPr>
              <p:nvPr/>
            </p:nvSpPr>
            <p:spPr bwMode="auto">
              <a:xfrm>
                <a:off x="720" y="2552"/>
                <a:ext cx="960" cy="328"/>
              </a:xfrm>
              <a:prstGeom prst="diamond">
                <a:avLst/>
              </a:prstGeom>
              <a:solidFill>
                <a:srgbClr val="CBCB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2776" name="Rectangle 8"/>
              <p:cNvSpPr>
                <a:spLocks noChangeArrowheads="1"/>
              </p:cNvSpPr>
              <p:nvPr/>
            </p:nvSpPr>
            <p:spPr bwMode="auto">
              <a:xfrm>
                <a:off x="922" y="2630"/>
                <a:ext cx="538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200">
                    <a:latin typeface="+mn-ea"/>
                  </a:rPr>
                  <a:t>Align</a:t>
                </a:r>
                <a:r>
                  <a:rPr lang="ko-KR" altLang="en-US" sz="1200">
                    <a:latin typeface="+mn-ea"/>
                  </a:rPr>
                  <a:t>검사</a:t>
                </a:r>
              </a:p>
            </p:txBody>
          </p:sp>
        </p:grp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2627" y="1250"/>
              <a:ext cx="708" cy="19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>
                  <a:latin typeface="+mn-ea"/>
                </a:rPr>
                <a:t>Process </a:t>
              </a:r>
              <a:r>
                <a:rPr lang="ko-KR" altLang="en-US" sz="1400">
                  <a:latin typeface="+mn-ea"/>
                </a:rPr>
                <a:t>내용</a:t>
              </a:r>
            </a:p>
          </p:txBody>
        </p:sp>
        <p:grpSp>
          <p:nvGrpSpPr>
            <p:cNvPr id="32778" name="Group 10"/>
            <p:cNvGrpSpPr>
              <a:grpSpLocks/>
            </p:cNvGrpSpPr>
            <p:nvPr/>
          </p:nvGrpSpPr>
          <p:grpSpPr bwMode="auto">
            <a:xfrm>
              <a:off x="677" y="1632"/>
              <a:ext cx="886" cy="336"/>
              <a:chOff x="720" y="1632"/>
              <a:chExt cx="960" cy="336"/>
            </a:xfrm>
          </p:grpSpPr>
          <p:sp>
            <p:nvSpPr>
              <p:cNvPr id="32779" name="AutoShape 1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960" cy="336"/>
              </a:xfrm>
              <a:prstGeom prst="downArrowCallout">
                <a:avLst>
                  <a:gd name="adj1" fmla="val 71429"/>
                  <a:gd name="adj2" fmla="val 71429"/>
                  <a:gd name="adj3" fmla="val 16667"/>
                  <a:gd name="adj4" fmla="val 66667"/>
                </a:avLst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2780" name="Rectangle 12"/>
              <p:cNvSpPr>
                <a:spLocks noChangeArrowheads="1"/>
              </p:cNvSpPr>
              <p:nvPr/>
            </p:nvSpPr>
            <p:spPr bwMode="auto">
              <a:xfrm>
                <a:off x="837" y="1651"/>
                <a:ext cx="708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ko-KR" altLang="en-US" sz="1200">
                    <a:latin typeface="+mn-ea"/>
                  </a:rPr>
                  <a:t>상</a:t>
                </a:r>
                <a:r>
                  <a:rPr lang="en-US" altLang="ko-KR" sz="1200">
                    <a:latin typeface="+mn-ea"/>
                  </a:rPr>
                  <a:t>/</a:t>
                </a:r>
                <a:r>
                  <a:rPr lang="ko-KR" altLang="en-US" sz="1200">
                    <a:latin typeface="+mn-ea"/>
                  </a:rPr>
                  <a:t>하판 </a:t>
                </a:r>
                <a:r>
                  <a:rPr lang="en-US" altLang="ko-KR" sz="1200">
                    <a:latin typeface="+mn-ea"/>
                  </a:rPr>
                  <a:t>Align</a:t>
                </a:r>
              </a:p>
            </p:txBody>
          </p:sp>
        </p:grpSp>
        <p:sp>
          <p:nvSpPr>
            <p:cNvPr id="32781" name="AutoShape 13"/>
            <p:cNvSpPr>
              <a:spLocks noChangeArrowheads="1"/>
            </p:cNvSpPr>
            <p:nvPr/>
          </p:nvSpPr>
          <p:spPr bwMode="auto">
            <a:xfrm>
              <a:off x="677" y="2160"/>
              <a:ext cx="886" cy="336"/>
            </a:xfrm>
            <a:prstGeom prst="downArrowCallout">
              <a:avLst>
                <a:gd name="adj1" fmla="val 65923"/>
                <a:gd name="adj2" fmla="val 65923"/>
                <a:gd name="adj3" fmla="val 16667"/>
                <a:gd name="adj4" fmla="val 66667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893" y="2185"/>
              <a:ext cx="446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200">
                  <a:latin typeface="+mn-ea"/>
                </a:rPr>
                <a:t>Clipping</a:t>
              </a:r>
            </a:p>
          </p:txBody>
        </p:sp>
        <p:grpSp>
          <p:nvGrpSpPr>
            <p:cNvPr id="32783" name="Group 15"/>
            <p:cNvGrpSpPr>
              <a:grpSpLocks/>
            </p:cNvGrpSpPr>
            <p:nvPr/>
          </p:nvGrpSpPr>
          <p:grpSpPr bwMode="auto">
            <a:xfrm>
              <a:off x="677" y="3120"/>
              <a:ext cx="886" cy="336"/>
              <a:chOff x="720" y="3024"/>
              <a:chExt cx="960" cy="336"/>
            </a:xfrm>
          </p:grpSpPr>
          <p:sp>
            <p:nvSpPr>
              <p:cNvPr id="32784" name="AutoShape 16"/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960" cy="336"/>
              </a:xfrm>
              <a:prstGeom prst="downArrowCallout">
                <a:avLst>
                  <a:gd name="adj1" fmla="val 71429"/>
                  <a:gd name="adj2" fmla="val 71429"/>
                  <a:gd name="adj3" fmla="val 16667"/>
                  <a:gd name="adj4" fmla="val 66667"/>
                </a:avLst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2785" name="Rectangle 17"/>
              <p:cNvSpPr>
                <a:spLocks noChangeArrowheads="1"/>
              </p:cNvSpPr>
              <p:nvPr/>
            </p:nvSpPr>
            <p:spPr bwMode="auto">
              <a:xfrm>
                <a:off x="796" y="3051"/>
                <a:ext cx="81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ko-KR" altLang="en-US" sz="1200">
                    <a:latin typeface="+mn-ea"/>
                  </a:rPr>
                  <a:t>배기관</a:t>
                </a:r>
                <a:r>
                  <a:rPr lang="en-US" altLang="ko-KR" sz="1200">
                    <a:latin typeface="+mn-ea"/>
                  </a:rPr>
                  <a:t>/Frit </a:t>
                </a:r>
                <a:r>
                  <a:rPr lang="ko-KR" altLang="en-US" sz="1200">
                    <a:latin typeface="+mn-ea"/>
                  </a:rPr>
                  <a:t>장착</a:t>
                </a:r>
              </a:p>
            </p:txBody>
          </p:sp>
        </p:grpSp>
        <p:grpSp>
          <p:nvGrpSpPr>
            <p:cNvPr id="32786" name="Group 18"/>
            <p:cNvGrpSpPr>
              <a:grpSpLocks/>
            </p:cNvGrpSpPr>
            <p:nvPr/>
          </p:nvGrpSpPr>
          <p:grpSpPr bwMode="auto">
            <a:xfrm>
              <a:off x="677" y="3600"/>
              <a:ext cx="886" cy="336"/>
              <a:chOff x="720" y="3504"/>
              <a:chExt cx="960" cy="336"/>
            </a:xfrm>
          </p:grpSpPr>
          <p:sp>
            <p:nvSpPr>
              <p:cNvPr id="32787" name="AutoShape 19"/>
              <p:cNvSpPr>
                <a:spLocks noChangeArrowheads="1"/>
              </p:cNvSpPr>
              <p:nvPr/>
            </p:nvSpPr>
            <p:spPr bwMode="auto">
              <a:xfrm>
                <a:off x="720" y="3504"/>
                <a:ext cx="960" cy="336"/>
              </a:xfrm>
              <a:prstGeom prst="downArrowCallout">
                <a:avLst>
                  <a:gd name="adj1" fmla="val 71429"/>
                  <a:gd name="adj2" fmla="val 71429"/>
                  <a:gd name="adj3" fmla="val 16667"/>
                  <a:gd name="adj4" fmla="val 66667"/>
                </a:avLst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849" y="3532"/>
                <a:ext cx="669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200">
                    <a:latin typeface="+mn-ea"/>
                  </a:rPr>
                  <a:t>Seal/Frit</a:t>
                </a:r>
                <a:r>
                  <a:rPr lang="ko-KR" altLang="en-US" sz="1200">
                    <a:latin typeface="+mn-ea"/>
                  </a:rPr>
                  <a:t>소성</a:t>
                </a:r>
              </a:p>
            </p:txBody>
          </p:sp>
        </p:grp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843" y="1250"/>
              <a:ext cx="463" cy="19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>
                  <a:latin typeface="+mn-ea"/>
                </a:rPr>
                <a:t>Process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456" y="1440"/>
              <a:ext cx="4962" cy="25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4266" y="1440"/>
              <a:ext cx="0" cy="2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1785" y="1544"/>
              <a:ext cx="2261" cy="4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300">
                  <a:latin typeface="+mn-ea"/>
                </a:rPr>
                <a:t> </a:t>
              </a:r>
              <a:r>
                <a:rPr lang="ko-KR" altLang="en-US" sz="1300">
                  <a:latin typeface="+mn-ea"/>
                </a:rPr>
                <a:t>상</a:t>
              </a:r>
              <a:r>
                <a:rPr lang="en-US" altLang="ko-KR" sz="1300">
                  <a:latin typeface="+mn-ea"/>
                </a:rPr>
                <a:t>/</a:t>
              </a:r>
              <a:r>
                <a:rPr lang="ko-KR" altLang="en-US" sz="1300">
                  <a:latin typeface="+mn-ea"/>
                </a:rPr>
                <a:t>하판 </a:t>
              </a:r>
              <a:r>
                <a:rPr lang="en-US" altLang="ko-KR" sz="1300">
                  <a:latin typeface="+mn-ea"/>
                </a:rPr>
                <a:t>Glass</a:t>
              </a:r>
              <a:r>
                <a:rPr lang="ko-KR" altLang="en-US" sz="1300">
                  <a:latin typeface="+mn-ea"/>
                </a:rPr>
                <a:t>의 합착 </a:t>
              </a:r>
              <a:r>
                <a:rPr lang="en-US" altLang="ko-KR" sz="1300">
                  <a:latin typeface="+mn-ea"/>
                </a:rPr>
                <a:t>Align Key</a:t>
              </a:r>
              <a:r>
                <a:rPr lang="ko-KR" altLang="en-US" sz="1300">
                  <a:latin typeface="+mn-ea"/>
                </a:rPr>
                <a:t>를 맞춤</a:t>
              </a:r>
              <a:r>
                <a:rPr lang="en-US" altLang="ko-KR" sz="1300">
                  <a:latin typeface="+mn-ea"/>
                </a:rPr>
                <a:t>.</a:t>
              </a:r>
            </a:p>
            <a:p>
              <a:pPr defTabSz="762000" latinLnBrk="0">
                <a:buFontTx/>
                <a:buChar char="•"/>
              </a:pPr>
              <a:r>
                <a:rPr lang="en-US" altLang="ko-KR" sz="1300">
                  <a:latin typeface="+mn-ea"/>
                </a:rPr>
                <a:t> </a:t>
              </a:r>
              <a:r>
                <a:rPr lang="ko-KR" altLang="en-US" sz="1300">
                  <a:latin typeface="+mn-ea"/>
                </a:rPr>
                <a:t>상</a:t>
              </a:r>
              <a:r>
                <a:rPr lang="en-US" altLang="ko-KR" sz="1300">
                  <a:latin typeface="+mn-ea"/>
                </a:rPr>
                <a:t>/</a:t>
              </a:r>
              <a:r>
                <a:rPr lang="ko-KR" altLang="en-US" sz="1300">
                  <a:latin typeface="+mn-ea"/>
                </a:rPr>
                <a:t>하판 </a:t>
              </a:r>
              <a:r>
                <a:rPr lang="en-US" altLang="ko-KR" sz="1300">
                  <a:latin typeface="+mn-ea"/>
                </a:rPr>
                <a:t>Glass</a:t>
              </a:r>
              <a:r>
                <a:rPr lang="ko-KR" altLang="en-US" sz="1300">
                  <a:latin typeface="+mn-ea"/>
                </a:rPr>
                <a:t>의 네모서리에 합착용 </a:t>
              </a:r>
              <a:r>
                <a:rPr lang="en-US" altLang="ko-KR" sz="1300">
                  <a:latin typeface="+mn-ea"/>
                </a:rPr>
                <a:t>Align Key</a:t>
              </a:r>
              <a:r>
                <a:rPr lang="ko-KR" altLang="en-US" sz="1300">
                  <a:latin typeface="+mn-ea"/>
                </a:rPr>
                <a:t>를</a:t>
              </a:r>
            </a:p>
            <a:p>
              <a:pPr defTabSz="762000" latinLnBrk="0"/>
              <a:r>
                <a:rPr lang="ko-KR" altLang="en-US" sz="1300">
                  <a:latin typeface="+mn-ea"/>
                </a:rPr>
                <a:t>  각각의 전극공정에서 형성시킴</a:t>
              </a:r>
              <a:r>
                <a:rPr lang="en-US" altLang="ko-KR" sz="1300">
                  <a:latin typeface="+mn-ea"/>
                </a:rPr>
                <a:t>.</a:t>
              </a: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1796" y="2112"/>
              <a:ext cx="2316" cy="4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Align</a:t>
              </a:r>
              <a:r>
                <a:rPr lang="ko-KR" altLang="en-US" sz="1400">
                  <a:latin typeface="+mn-ea"/>
                </a:rPr>
                <a:t>후 상</a:t>
              </a:r>
              <a:r>
                <a:rPr lang="en-US" altLang="ko-KR" sz="1400">
                  <a:latin typeface="+mn-ea"/>
                </a:rPr>
                <a:t>.</a:t>
              </a:r>
              <a:r>
                <a:rPr lang="ko-KR" altLang="en-US" sz="1400">
                  <a:latin typeface="+mn-ea"/>
                </a:rPr>
                <a:t>하판 고정을 위해 </a:t>
              </a:r>
              <a:r>
                <a:rPr lang="en-US" altLang="ko-KR" sz="1400">
                  <a:latin typeface="+mn-ea"/>
                </a:rPr>
                <a:t>Clip</a:t>
              </a:r>
              <a:r>
                <a:rPr lang="ko-KR" altLang="en-US" sz="1400">
                  <a:latin typeface="+mn-ea"/>
                </a:rPr>
                <a:t>으로 네 변을</a:t>
              </a:r>
            </a:p>
            <a:p>
              <a:pPr defTabSz="762000" latinLnBrk="0"/>
              <a:r>
                <a:rPr lang="ko-KR" altLang="en-US" sz="1400">
                  <a:latin typeface="+mn-ea"/>
                </a:rPr>
                <a:t>  고정시킴</a:t>
              </a:r>
              <a:r>
                <a:rPr lang="en-US" altLang="ko-KR" sz="1400">
                  <a:latin typeface="+mn-ea"/>
                </a:rPr>
                <a:t>.</a:t>
              </a:r>
            </a:p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Clip</a:t>
              </a:r>
              <a:r>
                <a:rPr lang="ko-KR" altLang="en-US" sz="1400">
                  <a:latin typeface="+mn-ea"/>
                </a:rPr>
                <a:t>의 압력 </a:t>
              </a:r>
              <a:r>
                <a:rPr lang="en-US" altLang="ko-KR" sz="1400">
                  <a:latin typeface="+mn-ea"/>
                </a:rPr>
                <a:t>=&gt; 0.0 ~ 0.0 Kgf/cm</a:t>
              </a:r>
              <a:r>
                <a:rPr lang="en-US" altLang="ko-KR" sz="1400" baseline="30000">
                  <a:latin typeface="+mn-ea"/>
                </a:rPr>
                <a:t>2 </a:t>
              </a:r>
              <a:endParaRPr lang="en-US" altLang="ko-KR" sz="1400">
                <a:latin typeface="+mn-ea"/>
              </a:endParaRPr>
            </a:p>
          </p:txBody>
        </p:sp>
        <p:sp>
          <p:nvSpPr>
            <p:cNvPr id="32794" name="Text Box 26"/>
            <p:cNvSpPr txBox="1">
              <a:spLocks noChangeArrowheads="1"/>
            </p:cNvSpPr>
            <p:nvPr/>
          </p:nvSpPr>
          <p:spPr bwMode="auto">
            <a:xfrm>
              <a:off x="1796" y="2690"/>
              <a:ext cx="1997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</a:t>
              </a:r>
              <a:r>
                <a:rPr lang="ko-KR" altLang="en-US" sz="1400">
                  <a:latin typeface="+mn-ea"/>
                </a:rPr>
                <a:t>상</a:t>
              </a:r>
              <a:r>
                <a:rPr lang="en-US" altLang="ko-KR" sz="1400">
                  <a:latin typeface="+mn-ea"/>
                </a:rPr>
                <a:t>/</a:t>
              </a:r>
              <a:r>
                <a:rPr lang="ko-KR" altLang="en-US" sz="1400">
                  <a:latin typeface="+mn-ea"/>
                </a:rPr>
                <a:t>하</a:t>
              </a:r>
              <a:r>
                <a:rPr lang="en-US" altLang="ko-KR" sz="1400">
                  <a:latin typeface="+mn-ea"/>
                </a:rPr>
                <a:t>, </a:t>
              </a:r>
              <a:r>
                <a:rPr lang="ko-KR" altLang="en-US" sz="1400">
                  <a:latin typeface="+mn-ea"/>
                </a:rPr>
                <a:t>좌</a:t>
              </a:r>
              <a:r>
                <a:rPr lang="en-US" altLang="ko-KR" sz="1400">
                  <a:latin typeface="+mn-ea"/>
                </a:rPr>
                <a:t>/</a:t>
              </a:r>
              <a:r>
                <a:rPr lang="ko-KR" altLang="en-US" sz="1400">
                  <a:latin typeface="+mn-ea"/>
                </a:rPr>
                <a:t>우 </a:t>
              </a:r>
              <a:r>
                <a:rPr lang="en-US" altLang="ko-KR" sz="1400">
                  <a:latin typeface="+mn-ea"/>
                </a:rPr>
                <a:t>Align</a:t>
              </a:r>
              <a:r>
                <a:rPr lang="ko-KR" altLang="en-US" sz="1400">
                  <a:latin typeface="+mn-ea"/>
                </a:rPr>
                <a:t>정도를 검사함</a:t>
              </a:r>
              <a:r>
                <a:rPr lang="en-US" altLang="ko-KR" sz="1400">
                  <a:latin typeface="+mn-ea"/>
                </a:rPr>
                <a:t>.</a:t>
              </a:r>
            </a:p>
            <a:p>
              <a:pPr defTabSz="762000" latinLnBrk="0">
                <a:lnSpc>
                  <a:spcPct val="90000"/>
                </a:lnSpc>
                <a:buFontTx/>
                <a:buChar char="•"/>
              </a:pPr>
              <a:r>
                <a:rPr lang="en-US" altLang="ko-KR" sz="1400">
                  <a:latin typeface="+mn-ea"/>
                </a:rPr>
                <a:t> Align </a:t>
              </a:r>
              <a:r>
                <a:rPr lang="ko-KR" altLang="en-US" sz="1400">
                  <a:latin typeface="+mn-ea"/>
                </a:rPr>
                <a:t>정도 </a:t>
              </a:r>
              <a:r>
                <a:rPr lang="en-US" altLang="ko-KR" sz="1400">
                  <a:latin typeface="+mn-ea"/>
                </a:rPr>
                <a:t>=&gt; X ≤ 000㎛,  Y ≤ 000 ㎛</a:t>
              </a: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1796" y="3114"/>
              <a:ext cx="2194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</a:t>
              </a:r>
              <a:r>
                <a:rPr lang="ko-KR" altLang="en-US" sz="1400">
                  <a:latin typeface="+mn-ea"/>
                </a:rPr>
                <a:t>배기 </a:t>
              </a:r>
              <a:r>
                <a:rPr lang="en-US" altLang="ko-KR" sz="1400">
                  <a:latin typeface="+mn-ea"/>
                </a:rPr>
                <a:t>&amp; Gas</a:t>
              </a:r>
              <a:r>
                <a:rPr lang="ko-KR" altLang="en-US" sz="1400">
                  <a:latin typeface="+mn-ea"/>
                </a:rPr>
                <a:t>주입을 위한 배기관과 배기관과</a:t>
              </a:r>
            </a:p>
            <a:p>
              <a:pPr defTabSz="762000" latinLnBrk="0"/>
              <a:r>
                <a:rPr lang="ko-KR" altLang="en-US" sz="1400">
                  <a:latin typeface="+mn-ea"/>
                </a:rPr>
                <a:t>  </a:t>
              </a:r>
              <a:r>
                <a:rPr lang="en-US" altLang="ko-KR" sz="1400">
                  <a:latin typeface="+mn-ea"/>
                </a:rPr>
                <a:t>Glass</a:t>
              </a:r>
              <a:r>
                <a:rPr lang="ko-KR" altLang="en-US" sz="1400">
                  <a:latin typeface="+mn-ea"/>
                </a:rPr>
                <a:t>를 고정시키는 </a:t>
              </a:r>
              <a:r>
                <a:rPr lang="en-US" altLang="ko-KR" sz="1400">
                  <a:latin typeface="+mn-ea"/>
                </a:rPr>
                <a:t>Frit Ring</a:t>
              </a:r>
              <a:r>
                <a:rPr lang="ko-KR" altLang="en-US" sz="1400">
                  <a:latin typeface="+mn-ea"/>
                </a:rPr>
                <a:t>을 설치함</a:t>
              </a:r>
              <a:r>
                <a:rPr lang="en-US" altLang="ko-KR" sz="1400">
                  <a:latin typeface="+mn-ea"/>
                </a:rPr>
                <a:t>.</a:t>
              </a:r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1741" y="2064"/>
              <a:ext cx="3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1741" y="2640"/>
              <a:ext cx="3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1741" y="3072"/>
              <a:ext cx="3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1741" y="3504"/>
              <a:ext cx="3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800" name="Rectangle 32"/>
            <p:cNvSpPr>
              <a:spLocks noChangeArrowheads="1"/>
            </p:cNvSpPr>
            <p:nvPr/>
          </p:nvSpPr>
          <p:spPr bwMode="auto">
            <a:xfrm>
              <a:off x="4546" y="1248"/>
              <a:ext cx="639" cy="19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400">
                  <a:latin typeface="+mn-ea"/>
                </a:rPr>
                <a:t>설비 </a:t>
              </a:r>
              <a:r>
                <a:rPr lang="en-US" altLang="ko-KR" sz="1400">
                  <a:latin typeface="+mn-ea"/>
                </a:rPr>
                <a:t>/ </a:t>
              </a:r>
              <a:r>
                <a:rPr lang="ko-KR" altLang="en-US" sz="1400">
                  <a:latin typeface="+mn-ea"/>
                </a:rPr>
                <a:t>재료</a:t>
              </a: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741" y="1440"/>
              <a:ext cx="0" cy="2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4301" y="1622"/>
              <a:ext cx="501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 err="1">
                  <a:latin typeface="+mn-ea"/>
                </a:rPr>
                <a:t>합착기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4301" y="2237"/>
              <a:ext cx="990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Clip(</a:t>
              </a:r>
              <a:r>
                <a:rPr lang="ko-KR" altLang="en-US" sz="1400">
                  <a:latin typeface="+mn-ea"/>
                </a:rPr>
                <a:t>합착용 집게</a:t>
              </a:r>
              <a:r>
                <a:rPr lang="en-US" altLang="ko-KR" sz="1400">
                  <a:latin typeface="+mn-ea"/>
                </a:rPr>
                <a:t>)</a:t>
              </a: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4301" y="2716"/>
              <a:ext cx="710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</a:t>
              </a:r>
              <a:r>
                <a:rPr lang="ko-KR" altLang="en-US" sz="1400">
                  <a:latin typeface="+mn-ea"/>
                </a:rPr>
                <a:t>광학현미경</a:t>
              </a:r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4301" y="3079"/>
              <a:ext cx="588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</a:t>
              </a:r>
              <a:r>
                <a:rPr lang="ko-KR" altLang="en-US" sz="1400">
                  <a:latin typeface="+mn-ea"/>
                </a:rPr>
                <a:t>배기관</a:t>
              </a:r>
            </a:p>
            <a:p>
              <a:pPr defTabSz="762000" latinLnBrk="0">
                <a:buFontTx/>
                <a:buChar char="•"/>
              </a:pPr>
              <a:r>
                <a:rPr lang="ko-KR" altLang="en-US" sz="1400">
                  <a:latin typeface="+mn-ea"/>
                </a:rPr>
                <a:t> </a:t>
              </a:r>
              <a:r>
                <a:rPr lang="en-US" altLang="ko-KR" sz="1400">
                  <a:latin typeface="+mn-ea"/>
                </a:rPr>
                <a:t>Frit Ring</a:t>
              </a:r>
            </a:p>
          </p:txBody>
        </p:sp>
        <p:sp>
          <p:nvSpPr>
            <p:cNvPr id="32806" name="Text Box 38"/>
            <p:cNvSpPr txBox="1">
              <a:spLocks noChangeArrowheads="1"/>
            </p:cNvSpPr>
            <p:nvPr/>
          </p:nvSpPr>
          <p:spPr bwMode="auto">
            <a:xfrm>
              <a:off x="4301" y="3614"/>
              <a:ext cx="730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Seal </a:t>
              </a:r>
              <a:r>
                <a:rPr lang="ko-KR" altLang="en-US" sz="1400">
                  <a:latin typeface="+mn-ea"/>
                </a:rPr>
                <a:t>봉착로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3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</a:t>
            </a:r>
            <a:r>
              <a:rPr lang="en-US" altLang="ko-KR" sz="2400" dirty="0"/>
              <a:t>O N T E N T S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386" y="1223316"/>
            <a:ext cx="4127500" cy="4953000"/>
          </a:xfrm>
        </p:spPr>
        <p:txBody>
          <a:bodyPr/>
          <a:lstStyle/>
          <a:p>
            <a:r>
              <a:rPr lang="en-US" altLang="ko-KR" sz="2400" dirty="0"/>
              <a:t>Introduction</a:t>
            </a:r>
          </a:p>
          <a:p>
            <a:pPr lvl="4">
              <a:buFont typeface="Wingdings" pitchFamily="2" charset="2"/>
              <a:buNone/>
            </a:pPr>
            <a:endParaRPr lang="en-US" altLang="ko-KR" sz="1400" dirty="0">
              <a:solidFill>
                <a:schemeClr val="folHlink"/>
              </a:solidFill>
            </a:endParaRPr>
          </a:p>
          <a:p>
            <a:r>
              <a:rPr lang="ko-KR" altLang="en-US" sz="2400" dirty="0"/>
              <a:t>상판 제조공정</a:t>
            </a:r>
          </a:p>
          <a:p>
            <a:pPr lvl="1"/>
            <a:r>
              <a:rPr lang="en-US" altLang="ko-KR" sz="2000" dirty="0"/>
              <a:t>Electrode            </a:t>
            </a:r>
          </a:p>
          <a:p>
            <a:pPr lvl="1"/>
            <a:r>
              <a:rPr lang="en-US" altLang="ko-KR" sz="2000" dirty="0" err="1"/>
              <a:t>MgO</a:t>
            </a:r>
            <a:r>
              <a:rPr lang="en-US" altLang="ko-KR" sz="2000" dirty="0"/>
              <a:t> Layer</a:t>
            </a:r>
          </a:p>
          <a:p>
            <a:pPr lvl="4">
              <a:buFont typeface="Wingdings" pitchFamily="2" charset="2"/>
              <a:buNone/>
            </a:pPr>
            <a:endParaRPr lang="en-US" altLang="ko-KR" dirty="0"/>
          </a:p>
          <a:p>
            <a:r>
              <a:rPr lang="ko-KR" altLang="en-US" sz="2400" dirty="0"/>
              <a:t>하판 제조공정</a:t>
            </a:r>
          </a:p>
          <a:p>
            <a:pPr lvl="1"/>
            <a:r>
              <a:rPr lang="en-US" altLang="ko-KR" sz="2000" dirty="0"/>
              <a:t>Electrode</a:t>
            </a:r>
          </a:p>
          <a:p>
            <a:pPr lvl="1"/>
            <a:r>
              <a:rPr lang="en-US" altLang="ko-KR" sz="2000" dirty="0"/>
              <a:t>Dielectric Layer</a:t>
            </a:r>
          </a:p>
          <a:p>
            <a:pPr lvl="1"/>
            <a:r>
              <a:rPr lang="en-US" altLang="ko-KR" sz="2000" dirty="0"/>
              <a:t>Barrier Rip</a:t>
            </a:r>
          </a:p>
          <a:p>
            <a:pPr lvl="1"/>
            <a:r>
              <a:rPr lang="en-US" altLang="ko-KR" sz="2000" dirty="0" smtClean="0"/>
              <a:t>Phosphor R.G.B</a:t>
            </a:r>
          </a:p>
          <a:p>
            <a:r>
              <a:rPr lang="ko-KR" altLang="en-US" sz="2400" dirty="0"/>
              <a:t>기타 제조공정</a:t>
            </a:r>
          </a:p>
          <a:p>
            <a:pPr lvl="1"/>
            <a:r>
              <a:rPr lang="en-US" altLang="ko-KR" sz="2000" dirty="0"/>
              <a:t>Seal </a:t>
            </a:r>
            <a:r>
              <a:rPr lang="ko-KR" altLang="en-US" sz="2000" dirty="0"/>
              <a:t>봉착</a:t>
            </a:r>
            <a:r>
              <a:rPr lang="en-US" altLang="ko-KR" sz="2000" dirty="0"/>
              <a:t>/</a:t>
            </a:r>
            <a:r>
              <a:rPr lang="ko-KR" altLang="en-US" sz="2000" dirty="0"/>
              <a:t>배기</a:t>
            </a:r>
            <a:r>
              <a:rPr lang="en-US" altLang="ko-KR" sz="2000" dirty="0"/>
              <a:t>/</a:t>
            </a:r>
            <a:r>
              <a:rPr lang="ko-KR" altLang="en-US" sz="2000" dirty="0"/>
              <a:t>주입</a:t>
            </a:r>
          </a:p>
          <a:p>
            <a:pPr lvl="1"/>
            <a:r>
              <a:rPr lang="en-US" altLang="ko-KR" sz="2000" dirty="0"/>
              <a:t>Module </a:t>
            </a:r>
            <a:r>
              <a:rPr lang="ko-KR" altLang="en-US" sz="2000" dirty="0" smtClean="0"/>
              <a:t>조립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69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기타 제조공정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3316"/>
            <a:ext cx="8420100" cy="4953000"/>
          </a:xfrm>
        </p:spPr>
        <p:txBody>
          <a:bodyPr/>
          <a:lstStyle/>
          <a:p>
            <a:r>
              <a:rPr lang="en-US" altLang="ko-KR" sz="2000" dirty="0"/>
              <a:t>Seal </a:t>
            </a:r>
            <a:r>
              <a:rPr lang="ko-KR" altLang="en-US" sz="2000" dirty="0"/>
              <a:t>봉착 </a:t>
            </a:r>
            <a:r>
              <a:rPr lang="en-US" altLang="ko-KR" sz="2000" dirty="0"/>
              <a:t>/ </a:t>
            </a:r>
            <a:r>
              <a:rPr lang="ko-KR" altLang="en-US" sz="2000" dirty="0"/>
              <a:t>배기 </a:t>
            </a:r>
            <a:r>
              <a:rPr lang="en-US" altLang="ko-KR" sz="2000" dirty="0"/>
              <a:t>/ </a:t>
            </a:r>
            <a:r>
              <a:rPr lang="ko-KR" altLang="en-US" sz="2000" dirty="0"/>
              <a:t>주입</a:t>
            </a:r>
          </a:p>
        </p:txBody>
      </p:sp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794544" y="1981200"/>
            <a:ext cx="8533606" cy="4495800"/>
            <a:chOff x="366" y="1248"/>
            <a:chExt cx="4962" cy="2832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1686" y="3598"/>
              <a:ext cx="252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>
                <a:lnSpc>
                  <a:spcPct val="90000"/>
                </a:lnSpc>
                <a:buFontTx/>
                <a:buChar char="•"/>
              </a:pPr>
              <a:r>
                <a:rPr lang="en-US" altLang="ko-KR" sz="1300">
                  <a:latin typeface="+mn-ea"/>
                </a:rPr>
                <a:t> Sustain</a:t>
              </a:r>
              <a:r>
                <a:rPr lang="ko-KR" altLang="en-US" sz="1300">
                  <a:latin typeface="+mn-ea"/>
                </a:rPr>
                <a:t>전극에 </a:t>
              </a:r>
              <a:r>
                <a:rPr lang="en-US" altLang="ko-KR" sz="1300">
                  <a:latin typeface="+mn-ea"/>
                </a:rPr>
                <a:t>Pulse </a:t>
              </a:r>
              <a:r>
                <a:rPr lang="ko-KR" altLang="en-US" sz="1300">
                  <a:latin typeface="+mn-ea"/>
                </a:rPr>
                <a:t>전압을 인가하여 각 </a:t>
              </a:r>
              <a:r>
                <a:rPr lang="en-US" altLang="ko-KR" sz="1300">
                  <a:latin typeface="+mn-ea"/>
                </a:rPr>
                <a:t>Cell</a:t>
              </a:r>
              <a:r>
                <a:rPr lang="ko-KR" altLang="en-US" sz="1300">
                  <a:latin typeface="+mn-ea"/>
                </a:rPr>
                <a:t>의</a:t>
              </a:r>
            </a:p>
            <a:p>
              <a:pPr defTabSz="762000" latinLnBrk="0">
                <a:lnSpc>
                  <a:spcPct val="90000"/>
                </a:lnSpc>
              </a:pPr>
              <a:r>
                <a:rPr lang="ko-KR" altLang="en-US" sz="1300">
                  <a:latin typeface="+mn-ea"/>
                </a:rPr>
                <a:t>  발광 상태가 안정화 될때까지 </a:t>
              </a:r>
              <a:r>
                <a:rPr lang="en-US" altLang="ko-KR" sz="1300">
                  <a:latin typeface="+mn-ea"/>
                </a:rPr>
                <a:t>Gas </a:t>
              </a:r>
              <a:r>
                <a:rPr lang="ko-KR" altLang="en-US" sz="1300">
                  <a:latin typeface="+mn-ea"/>
                </a:rPr>
                <a:t>방전을 시킴</a:t>
              </a:r>
              <a:r>
                <a:rPr lang="en-US" altLang="ko-KR" sz="1300">
                  <a:latin typeface="+mn-ea"/>
                </a:rPr>
                <a:t>.</a:t>
              </a:r>
            </a:p>
            <a:p>
              <a:pPr defTabSz="762000" latinLnBrk="0"/>
              <a:r>
                <a:rPr lang="en-US" altLang="ko-KR" sz="1300">
                  <a:latin typeface="+mn-ea"/>
                </a:rPr>
                <a:t>  * </a:t>
              </a:r>
              <a:r>
                <a:rPr lang="ko-KR" altLang="en-US" sz="1300">
                  <a:latin typeface="+mn-ea"/>
                </a:rPr>
                <a:t>조건 </a:t>
              </a:r>
              <a:r>
                <a:rPr lang="en-US" altLang="ko-KR" sz="1300">
                  <a:latin typeface="+mn-ea"/>
                </a:rPr>
                <a:t>=&gt; </a:t>
              </a:r>
              <a:r>
                <a:rPr lang="ko-KR" altLang="en-US" sz="1300">
                  <a:latin typeface="+mn-ea"/>
                </a:rPr>
                <a:t>전압</a:t>
              </a:r>
              <a:r>
                <a:rPr lang="en-US" altLang="ko-KR" sz="1300">
                  <a:latin typeface="+mn-ea"/>
                </a:rPr>
                <a:t>, </a:t>
              </a:r>
              <a:r>
                <a:rPr lang="ko-KR" altLang="en-US" sz="1300">
                  <a:latin typeface="+mn-ea"/>
                </a:rPr>
                <a:t>주파수</a:t>
              </a:r>
              <a:r>
                <a:rPr lang="en-US" altLang="ko-KR" sz="1300">
                  <a:latin typeface="+mn-ea"/>
                </a:rPr>
                <a:t>, </a:t>
              </a:r>
              <a:r>
                <a:rPr lang="ko-KR" altLang="en-US" sz="1300">
                  <a:latin typeface="+mn-ea"/>
                </a:rPr>
                <a:t>시간</a:t>
              </a:r>
              <a:r>
                <a:rPr lang="en-US" altLang="ko-KR" sz="1300">
                  <a:latin typeface="+mn-ea"/>
                </a:rPr>
                <a:t>, </a:t>
              </a:r>
              <a:r>
                <a:rPr lang="ko-KR" altLang="en-US" sz="1300">
                  <a:latin typeface="+mn-ea"/>
                </a:rPr>
                <a:t>온도</a:t>
              </a:r>
              <a:r>
                <a:rPr lang="ko-KR" altLang="en-US" sz="1400">
                  <a:latin typeface="+mn-ea"/>
                </a:rPr>
                <a:t>                       </a:t>
              </a:r>
            </a:p>
          </p:txBody>
        </p:sp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587" y="2640"/>
              <a:ext cx="886" cy="336"/>
              <a:chOff x="672" y="2448"/>
              <a:chExt cx="960" cy="336"/>
            </a:xfrm>
          </p:grpSpPr>
          <p:sp>
            <p:nvSpPr>
              <p:cNvPr id="33798" name="AutoShape 6"/>
              <p:cNvSpPr>
                <a:spLocks noChangeArrowheads="1"/>
              </p:cNvSpPr>
              <p:nvPr/>
            </p:nvSpPr>
            <p:spPr bwMode="auto">
              <a:xfrm>
                <a:off x="672" y="2448"/>
                <a:ext cx="960" cy="336"/>
              </a:xfrm>
              <a:prstGeom prst="downArrowCallout">
                <a:avLst>
                  <a:gd name="adj1" fmla="val 71429"/>
                  <a:gd name="adj2" fmla="val 71429"/>
                  <a:gd name="adj3" fmla="val 16667"/>
                  <a:gd name="adj4" fmla="val 66667"/>
                </a:avLst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944" y="2474"/>
                <a:ext cx="408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200">
                    <a:latin typeface="+mn-ea"/>
                  </a:rPr>
                  <a:t>Tip-off</a:t>
                </a:r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588" y="1584"/>
              <a:ext cx="886" cy="336"/>
              <a:chOff x="673" y="1392"/>
              <a:chExt cx="960" cy="336"/>
            </a:xfrm>
          </p:grpSpPr>
          <p:sp>
            <p:nvSpPr>
              <p:cNvPr id="33801" name="AutoShape 9"/>
              <p:cNvSpPr>
                <a:spLocks noChangeArrowheads="1"/>
              </p:cNvSpPr>
              <p:nvPr/>
            </p:nvSpPr>
            <p:spPr bwMode="auto">
              <a:xfrm>
                <a:off x="673" y="1392"/>
                <a:ext cx="960" cy="336"/>
              </a:xfrm>
              <a:prstGeom prst="downArrowCallout">
                <a:avLst>
                  <a:gd name="adj1" fmla="val 71429"/>
                  <a:gd name="adj2" fmla="val 71429"/>
                  <a:gd name="adj3" fmla="val 16667"/>
                  <a:gd name="adj4" fmla="val 66667"/>
                </a:avLst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3802" name="Rectangle 10"/>
              <p:cNvSpPr>
                <a:spLocks noChangeArrowheads="1"/>
              </p:cNvSpPr>
              <p:nvPr/>
            </p:nvSpPr>
            <p:spPr bwMode="auto">
              <a:xfrm>
                <a:off x="999" y="1418"/>
                <a:ext cx="311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ko-KR" altLang="en-US" sz="1200">
                    <a:latin typeface="+mn-ea"/>
                  </a:rPr>
                  <a:t>배기</a:t>
                </a:r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588" y="2112"/>
              <a:ext cx="886" cy="336"/>
              <a:chOff x="673" y="1872"/>
              <a:chExt cx="960" cy="336"/>
            </a:xfrm>
          </p:grpSpPr>
          <p:sp>
            <p:nvSpPr>
              <p:cNvPr id="33804" name="AutoShape 12"/>
              <p:cNvSpPr>
                <a:spLocks noChangeArrowheads="1"/>
              </p:cNvSpPr>
              <p:nvPr/>
            </p:nvSpPr>
            <p:spPr bwMode="auto">
              <a:xfrm>
                <a:off x="673" y="1872"/>
                <a:ext cx="960" cy="336"/>
              </a:xfrm>
              <a:prstGeom prst="downArrowCallout">
                <a:avLst>
                  <a:gd name="adj1" fmla="val 71429"/>
                  <a:gd name="adj2" fmla="val 71429"/>
                  <a:gd name="adj3" fmla="val 16667"/>
                  <a:gd name="adj4" fmla="val 66667"/>
                </a:avLst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3805" name="Rectangle 13"/>
              <p:cNvSpPr>
                <a:spLocks noChangeArrowheads="1"/>
              </p:cNvSpPr>
              <p:nvPr/>
            </p:nvSpPr>
            <p:spPr bwMode="auto">
              <a:xfrm>
                <a:off x="895" y="1899"/>
                <a:ext cx="50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200">
                    <a:latin typeface="+mn-ea"/>
                  </a:rPr>
                  <a:t>Gas </a:t>
                </a:r>
                <a:r>
                  <a:rPr lang="ko-KR" altLang="en-US" sz="1200">
                    <a:latin typeface="+mn-ea"/>
                  </a:rPr>
                  <a:t>주입</a:t>
                </a:r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588" y="3120"/>
              <a:ext cx="886" cy="328"/>
              <a:chOff x="673" y="2936"/>
              <a:chExt cx="960" cy="328"/>
            </a:xfrm>
          </p:grpSpPr>
          <p:sp>
            <p:nvSpPr>
              <p:cNvPr id="33807" name="AutoShape 15"/>
              <p:cNvSpPr>
                <a:spLocks noChangeArrowheads="1"/>
              </p:cNvSpPr>
              <p:nvPr/>
            </p:nvSpPr>
            <p:spPr bwMode="auto">
              <a:xfrm>
                <a:off x="673" y="2936"/>
                <a:ext cx="960" cy="328"/>
              </a:xfrm>
              <a:prstGeom prst="diamond">
                <a:avLst/>
              </a:prstGeom>
              <a:solidFill>
                <a:srgbClr val="CBCB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3808" name="Rectangle 16"/>
              <p:cNvSpPr>
                <a:spLocks noChangeArrowheads="1"/>
              </p:cNvSpPr>
              <p:nvPr/>
            </p:nvSpPr>
            <p:spPr bwMode="auto">
              <a:xfrm>
                <a:off x="800" y="3017"/>
                <a:ext cx="70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200">
                    <a:latin typeface="+mn-ea"/>
                  </a:rPr>
                  <a:t>Aging</a:t>
                </a:r>
                <a:r>
                  <a:rPr lang="ko-KR" altLang="en-US" sz="1200">
                    <a:latin typeface="+mn-ea"/>
                  </a:rPr>
                  <a:t>전 검사</a:t>
                </a:r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588" y="3600"/>
              <a:ext cx="886" cy="336"/>
              <a:chOff x="673" y="3456"/>
              <a:chExt cx="960" cy="336"/>
            </a:xfrm>
          </p:grpSpPr>
          <p:sp>
            <p:nvSpPr>
              <p:cNvPr id="33810" name="AutoShape 18"/>
              <p:cNvSpPr>
                <a:spLocks noChangeArrowheads="1"/>
              </p:cNvSpPr>
              <p:nvPr/>
            </p:nvSpPr>
            <p:spPr bwMode="auto">
              <a:xfrm>
                <a:off x="673" y="3456"/>
                <a:ext cx="960" cy="336"/>
              </a:xfrm>
              <a:prstGeom prst="downArrowCallout">
                <a:avLst>
                  <a:gd name="adj1" fmla="val 71429"/>
                  <a:gd name="adj2" fmla="val 71429"/>
                  <a:gd name="adj3" fmla="val 16667"/>
                  <a:gd name="adj4" fmla="val 66667"/>
                </a:avLst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3811" name="Rectangle 19"/>
              <p:cNvSpPr>
                <a:spLocks noChangeArrowheads="1"/>
              </p:cNvSpPr>
              <p:nvPr/>
            </p:nvSpPr>
            <p:spPr bwMode="auto">
              <a:xfrm>
                <a:off x="958" y="3476"/>
                <a:ext cx="379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200">
                    <a:latin typeface="+mn-ea"/>
                  </a:rPr>
                  <a:t>Aging</a:t>
                </a:r>
              </a:p>
            </p:txBody>
          </p:sp>
        </p:grp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2513" y="1250"/>
              <a:ext cx="664" cy="18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300">
                  <a:latin typeface="+mn-ea"/>
                </a:rPr>
                <a:t>Process </a:t>
              </a:r>
              <a:r>
                <a:rPr lang="ko-KR" altLang="en-US" sz="1300">
                  <a:latin typeface="+mn-ea"/>
                </a:rPr>
                <a:t>내용</a:t>
              </a:r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753" y="1250"/>
              <a:ext cx="463" cy="19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>
                  <a:latin typeface="+mn-ea"/>
                </a:rPr>
                <a:t>Process</a:t>
              </a:r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366" y="1440"/>
              <a:ext cx="4962" cy="26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1651" y="1968"/>
              <a:ext cx="3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1651" y="2606"/>
              <a:ext cx="3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1651" y="3024"/>
              <a:ext cx="3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>
              <a:off x="1651" y="3552"/>
              <a:ext cx="3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4418" y="1248"/>
              <a:ext cx="603" cy="18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ko-KR" altLang="en-US" sz="1300">
                  <a:latin typeface="+mn-ea"/>
                </a:rPr>
                <a:t>설비 </a:t>
              </a:r>
              <a:r>
                <a:rPr lang="en-US" altLang="ko-KR" sz="1300">
                  <a:latin typeface="+mn-ea"/>
                </a:rPr>
                <a:t>/ </a:t>
              </a:r>
              <a:r>
                <a:rPr lang="ko-KR" altLang="en-US" sz="1300">
                  <a:latin typeface="+mn-ea"/>
                </a:rPr>
                <a:t>재료</a:t>
              </a:r>
            </a:p>
          </p:txBody>
        </p:sp>
        <p:grpSp>
          <p:nvGrpSpPr>
            <p:cNvPr id="33820" name="Group 28"/>
            <p:cNvGrpSpPr>
              <a:grpSpLocks/>
            </p:cNvGrpSpPr>
            <p:nvPr/>
          </p:nvGrpSpPr>
          <p:grpSpPr bwMode="auto">
            <a:xfrm>
              <a:off x="1651" y="1440"/>
              <a:ext cx="2525" cy="2640"/>
              <a:chOff x="1824" y="1296"/>
              <a:chExt cx="2736" cy="2592"/>
            </a:xfrm>
          </p:grpSpPr>
          <p:sp>
            <p:nvSpPr>
              <p:cNvPr id="33821" name="Line 29"/>
              <p:cNvSpPr>
                <a:spLocks noChangeShapeType="1"/>
              </p:cNvSpPr>
              <p:nvPr/>
            </p:nvSpPr>
            <p:spPr bwMode="auto">
              <a:xfrm>
                <a:off x="4560" y="1296"/>
                <a:ext cx="0" cy="25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3822" name="Line 30"/>
              <p:cNvSpPr>
                <a:spLocks noChangeShapeType="1"/>
              </p:cNvSpPr>
              <p:nvPr/>
            </p:nvSpPr>
            <p:spPr bwMode="auto">
              <a:xfrm>
                <a:off x="1824" y="1296"/>
                <a:ext cx="0" cy="25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1686" y="1509"/>
              <a:ext cx="2132" cy="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lnSpc>
                  <a:spcPct val="90000"/>
                </a:lnSpc>
                <a:buFontTx/>
                <a:buChar char="•"/>
              </a:pP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>
                  <a:latin typeface="+mn-ea"/>
                </a:rPr>
                <a:t>방전</a:t>
              </a:r>
              <a:r>
                <a:rPr lang="en-US" altLang="ko-KR" sz="1200">
                  <a:latin typeface="+mn-ea"/>
                </a:rPr>
                <a:t>Gas </a:t>
              </a:r>
              <a:r>
                <a:rPr lang="ko-KR" altLang="en-US" sz="1200">
                  <a:latin typeface="+mn-ea"/>
                </a:rPr>
                <a:t>주입전 </a:t>
              </a:r>
              <a:r>
                <a:rPr lang="en-US" altLang="ko-KR" sz="1200">
                  <a:latin typeface="+mn-ea"/>
                </a:rPr>
                <a:t>Panel </a:t>
              </a:r>
              <a:r>
                <a:rPr lang="ko-KR" altLang="en-US" sz="1200">
                  <a:latin typeface="+mn-ea"/>
                </a:rPr>
                <a:t>내부의 불순물을 배기하여</a:t>
              </a:r>
            </a:p>
            <a:p>
              <a:pPr defTabSz="762000" latinLnBrk="0">
                <a:lnSpc>
                  <a:spcPct val="90000"/>
                </a:lnSpc>
              </a:pPr>
              <a:r>
                <a:rPr lang="ko-KR" altLang="en-US" sz="1200">
                  <a:latin typeface="+mn-ea"/>
                </a:rPr>
                <a:t>  고진공으로 만듦</a:t>
              </a:r>
              <a:r>
                <a:rPr lang="en-US" altLang="ko-KR" sz="1200">
                  <a:latin typeface="+mn-ea"/>
                </a:rPr>
                <a:t>.</a:t>
              </a:r>
            </a:p>
            <a:p>
              <a:pPr defTabSz="762000" latinLnBrk="0">
                <a:lnSpc>
                  <a:spcPct val="90000"/>
                </a:lnSpc>
              </a:pPr>
              <a:r>
                <a:rPr lang="en-US" altLang="ko-KR" sz="1200">
                  <a:latin typeface="+mn-ea"/>
                </a:rPr>
                <a:t>* </a:t>
              </a:r>
              <a:r>
                <a:rPr lang="ko-KR" altLang="en-US" sz="1200">
                  <a:latin typeface="+mn-ea"/>
                </a:rPr>
                <a:t>내부진공도 </a:t>
              </a:r>
              <a:r>
                <a:rPr lang="en-US" altLang="ko-KR" sz="1200">
                  <a:latin typeface="+mn-ea"/>
                </a:rPr>
                <a:t>=&gt; ~ 10</a:t>
              </a:r>
              <a:r>
                <a:rPr lang="en-US" altLang="ko-KR" sz="1200" baseline="30000">
                  <a:latin typeface="+mn-ea"/>
                </a:rPr>
                <a:t>-7</a:t>
              </a:r>
              <a:r>
                <a:rPr lang="en-US" altLang="ko-KR" sz="1200">
                  <a:latin typeface="+mn-ea"/>
                </a:rPr>
                <a:t> Torr </a:t>
              </a:r>
              <a:r>
                <a:rPr lang="ko-KR" altLang="en-US" sz="1200">
                  <a:latin typeface="+mn-ea"/>
                </a:rPr>
                <a:t>이하</a:t>
              </a:r>
            </a:p>
          </p:txBody>
        </p:sp>
        <p:sp>
          <p:nvSpPr>
            <p:cNvPr id="33824" name="Text Box 32"/>
            <p:cNvSpPr txBox="1">
              <a:spLocks noChangeArrowheads="1"/>
            </p:cNvSpPr>
            <p:nvPr/>
          </p:nvSpPr>
          <p:spPr bwMode="auto">
            <a:xfrm>
              <a:off x="1686" y="2025"/>
              <a:ext cx="2183" cy="4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lnSpc>
                  <a:spcPct val="90000"/>
                </a:lnSpc>
                <a:buFontTx/>
                <a:buChar char="•"/>
              </a:pP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>
                  <a:latin typeface="+mn-ea"/>
                </a:rPr>
                <a:t>불순물이 제거된 </a:t>
              </a:r>
              <a:r>
                <a:rPr lang="en-US" altLang="ko-KR" sz="1200">
                  <a:latin typeface="+mn-ea"/>
                </a:rPr>
                <a:t>Panel </a:t>
              </a:r>
              <a:r>
                <a:rPr lang="ko-KR" altLang="en-US" sz="1200">
                  <a:latin typeface="+mn-ea"/>
                </a:rPr>
                <a:t>내부에 방전 </a:t>
              </a:r>
              <a:r>
                <a:rPr lang="en-US" altLang="ko-KR" sz="1200">
                  <a:latin typeface="+mn-ea"/>
                </a:rPr>
                <a:t>Gas</a:t>
              </a:r>
              <a:r>
                <a:rPr lang="ko-KR" altLang="en-US" sz="1200">
                  <a:latin typeface="+mn-ea"/>
                </a:rPr>
                <a:t>를 주입함</a:t>
              </a:r>
              <a:r>
                <a:rPr lang="en-US" altLang="ko-KR" sz="1200">
                  <a:latin typeface="+mn-ea"/>
                </a:rPr>
                <a:t>.</a:t>
              </a:r>
            </a:p>
            <a:p>
              <a:pPr defTabSz="762000" latinLnBrk="0">
                <a:lnSpc>
                  <a:spcPct val="90000"/>
                </a:lnSpc>
                <a:buFontTx/>
                <a:buChar char="•"/>
              </a:pP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>
                  <a:latin typeface="+mn-ea"/>
                </a:rPr>
                <a:t>방전 </a:t>
              </a:r>
              <a:r>
                <a:rPr lang="en-US" altLang="ko-KR" sz="1200">
                  <a:latin typeface="+mn-ea"/>
                </a:rPr>
                <a:t>Gas </a:t>
              </a:r>
              <a:r>
                <a:rPr lang="ko-KR" altLang="en-US" sz="1200">
                  <a:latin typeface="+mn-ea"/>
                </a:rPr>
                <a:t>주입은 </a:t>
              </a:r>
              <a:r>
                <a:rPr lang="en-US" altLang="ko-KR" sz="1200">
                  <a:latin typeface="+mn-ea"/>
                </a:rPr>
                <a:t>Panel</a:t>
              </a:r>
              <a:r>
                <a:rPr lang="ko-KR" altLang="en-US" sz="1200">
                  <a:latin typeface="+mn-ea"/>
                </a:rPr>
                <a:t>의 온도가 상온으로 유지</a:t>
              </a:r>
            </a:p>
            <a:p>
              <a:pPr defTabSz="762000" latinLnBrk="0">
                <a:lnSpc>
                  <a:spcPct val="90000"/>
                </a:lnSpc>
              </a:pPr>
              <a:r>
                <a:rPr lang="ko-KR" altLang="en-US" sz="1200">
                  <a:latin typeface="+mn-ea"/>
                </a:rPr>
                <a:t>  상태에서 주입함</a:t>
              </a:r>
              <a:r>
                <a:rPr lang="en-US" altLang="ko-KR" sz="1200">
                  <a:latin typeface="+mn-ea"/>
                </a:rPr>
                <a:t>.</a:t>
              </a:r>
            </a:p>
            <a:p>
              <a:pPr defTabSz="762000" latinLnBrk="0">
                <a:lnSpc>
                  <a:spcPct val="90000"/>
                </a:lnSpc>
              </a:pPr>
              <a:r>
                <a:rPr lang="en-US" altLang="ko-KR" sz="1200">
                  <a:latin typeface="+mn-ea"/>
                </a:rPr>
                <a:t>* </a:t>
              </a:r>
              <a:r>
                <a:rPr lang="ko-KR" altLang="en-US" sz="1200">
                  <a:latin typeface="+mn-ea"/>
                </a:rPr>
                <a:t>조건 </a:t>
              </a:r>
              <a:r>
                <a:rPr lang="en-US" altLang="ko-KR" sz="1200">
                  <a:latin typeface="+mn-ea"/>
                </a:rPr>
                <a:t>=&gt; </a:t>
              </a:r>
              <a:r>
                <a:rPr lang="ko-KR" altLang="en-US" sz="1200">
                  <a:latin typeface="+mn-ea"/>
                </a:rPr>
                <a:t>방전</a:t>
              </a:r>
              <a:r>
                <a:rPr lang="en-US" altLang="ko-KR" sz="1200">
                  <a:latin typeface="+mn-ea"/>
                </a:rPr>
                <a:t>Gas </a:t>
              </a:r>
              <a:r>
                <a:rPr lang="ko-KR" altLang="en-US" sz="1200">
                  <a:latin typeface="+mn-ea"/>
                </a:rPr>
                <a:t>종류</a:t>
              </a:r>
              <a:r>
                <a:rPr lang="en-US" altLang="ko-KR" sz="1200">
                  <a:latin typeface="+mn-ea"/>
                </a:rPr>
                <a:t>(He, Ne, Xe.…), </a:t>
              </a:r>
              <a:r>
                <a:rPr lang="ko-KR" altLang="en-US" sz="1200">
                  <a:latin typeface="+mn-ea"/>
                </a:rPr>
                <a:t>압력</a:t>
              </a:r>
              <a:r>
                <a:rPr lang="ko-KR" altLang="en-US" sz="1400">
                  <a:latin typeface="+mn-ea"/>
                </a:rPr>
                <a:t> </a:t>
              </a:r>
            </a:p>
          </p:txBody>
        </p:sp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1686" y="2643"/>
              <a:ext cx="2257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Panel</a:t>
              </a:r>
              <a:r>
                <a:rPr lang="ko-KR" altLang="en-US" sz="1400">
                  <a:latin typeface="+mn-ea"/>
                </a:rPr>
                <a:t>내부의 진공 배기와 </a:t>
              </a:r>
              <a:r>
                <a:rPr lang="en-US" altLang="ko-KR" sz="1400">
                  <a:latin typeface="+mn-ea"/>
                </a:rPr>
                <a:t>Gas </a:t>
              </a:r>
              <a:r>
                <a:rPr lang="ko-KR" altLang="en-US" sz="1400">
                  <a:latin typeface="+mn-ea"/>
                </a:rPr>
                <a:t>주입의 통로인</a:t>
              </a:r>
            </a:p>
            <a:p>
              <a:pPr defTabSz="762000" latinLnBrk="0"/>
              <a:r>
                <a:rPr lang="ko-KR" altLang="en-US" sz="1400">
                  <a:latin typeface="+mn-ea"/>
                </a:rPr>
                <a:t>  배기관을 봉지시킴</a:t>
              </a:r>
              <a:r>
                <a:rPr lang="en-US" altLang="ko-KR" sz="1400">
                  <a:latin typeface="+mn-ea"/>
                </a:rPr>
                <a:t>.</a:t>
              </a:r>
              <a:r>
                <a:rPr lang="en-US" altLang="ko-KR" sz="1200">
                  <a:latin typeface="+mn-ea"/>
                </a:rPr>
                <a:t>             </a:t>
              </a:r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1686" y="3065"/>
              <a:ext cx="2174" cy="4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Aging</a:t>
              </a:r>
              <a:r>
                <a:rPr lang="ko-KR" altLang="en-US" sz="1400">
                  <a:latin typeface="+mn-ea"/>
                </a:rPr>
                <a:t>전 </a:t>
              </a:r>
              <a:r>
                <a:rPr lang="en-US" altLang="ko-KR" sz="1400">
                  <a:latin typeface="+mn-ea"/>
                </a:rPr>
                <a:t>Panel</a:t>
              </a:r>
              <a:r>
                <a:rPr lang="ko-KR" altLang="en-US" sz="1400">
                  <a:latin typeface="+mn-ea"/>
                </a:rPr>
                <a:t>검사를 실시함</a:t>
              </a:r>
              <a:r>
                <a:rPr lang="en-US" altLang="ko-KR" sz="1400">
                  <a:latin typeface="+mn-ea"/>
                </a:rPr>
                <a:t>. </a:t>
              </a:r>
            </a:p>
            <a:p>
              <a:pPr defTabSz="762000" latinLnBrk="0"/>
              <a:r>
                <a:rPr lang="en-US" altLang="ko-KR" sz="1400">
                  <a:latin typeface="+mn-ea"/>
                </a:rPr>
                <a:t>  * </a:t>
              </a:r>
              <a:r>
                <a:rPr lang="ko-KR" altLang="en-US" sz="1400">
                  <a:latin typeface="+mn-ea"/>
                </a:rPr>
                <a:t>검사</a:t>
              </a:r>
              <a:r>
                <a:rPr lang="en-US" altLang="ko-KR" sz="1400">
                  <a:latin typeface="+mn-ea"/>
                </a:rPr>
                <a:t>/</a:t>
              </a:r>
              <a:r>
                <a:rPr lang="ko-KR" altLang="en-US" sz="1400">
                  <a:latin typeface="+mn-ea"/>
                </a:rPr>
                <a:t>측정 항목 </a:t>
              </a:r>
              <a:r>
                <a:rPr lang="en-US" altLang="ko-KR" sz="1400">
                  <a:latin typeface="+mn-ea"/>
                </a:rPr>
                <a:t>=&gt; </a:t>
              </a:r>
              <a:r>
                <a:rPr lang="ko-KR" altLang="en-US" sz="1400">
                  <a:latin typeface="+mn-ea"/>
                </a:rPr>
                <a:t>방전전압</a:t>
              </a:r>
              <a:r>
                <a:rPr lang="en-US" altLang="ko-KR" sz="1400">
                  <a:latin typeface="+mn-ea"/>
                </a:rPr>
                <a:t>, </a:t>
              </a:r>
              <a:r>
                <a:rPr lang="ko-KR" altLang="en-US" sz="1400">
                  <a:latin typeface="+mn-ea"/>
                </a:rPr>
                <a:t>휘도</a:t>
              </a:r>
              <a:r>
                <a:rPr lang="en-US" altLang="ko-KR" sz="1400">
                  <a:latin typeface="+mn-ea"/>
                </a:rPr>
                <a:t>, </a:t>
              </a:r>
              <a:r>
                <a:rPr lang="ko-KR" altLang="en-US" sz="1400">
                  <a:latin typeface="+mn-ea"/>
                </a:rPr>
                <a:t>결함 </a:t>
              </a:r>
            </a:p>
            <a:p>
              <a:pPr defTabSz="762000" latinLnBrk="0"/>
              <a:r>
                <a:rPr lang="ko-KR" altLang="en-US" sz="1400">
                  <a:latin typeface="+mn-ea"/>
                </a:rPr>
                <a:t>                    </a:t>
              </a:r>
              <a:r>
                <a:rPr lang="en-US" altLang="ko-KR" sz="1400">
                  <a:latin typeface="+mn-ea"/>
                </a:rPr>
                <a:t>(Open, Short, Cell Defect)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4211" y="1573"/>
              <a:ext cx="751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배기</a:t>
              </a:r>
              <a:r>
                <a:rPr lang="en-US" altLang="ko-KR" sz="1400" dirty="0">
                  <a:latin typeface="+mn-ea"/>
                </a:rPr>
                <a:t>/</a:t>
              </a:r>
              <a:r>
                <a:rPr lang="ko-KR" altLang="en-US" sz="1400" dirty="0" err="1">
                  <a:latin typeface="+mn-ea"/>
                </a:rPr>
                <a:t>주입기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4211" y="2100"/>
              <a:ext cx="751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</a:t>
              </a:r>
              <a:r>
                <a:rPr lang="ko-KR" altLang="en-US" sz="1400">
                  <a:latin typeface="+mn-ea"/>
                </a:rPr>
                <a:t>배기</a:t>
              </a:r>
              <a:r>
                <a:rPr lang="en-US" altLang="ko-KR" sz="1400">
                  <a:latin typeface="+mn-ea"/>
                </a:rPr>
                <a:t>/</a:t>
              </a:r>
              <a:r>
                <a:rPr lang="ko-KR" altLang="en-US" sz="1400">
                  <a:latin typeface="+mn-ea"/>
                </a:rPr>
                <a:t>주입기</a:t>
              </a:r>
            </a:p>
            <a:p>
              <a:pPr defTabSz="762000" latinLnBrk="0">
                <a:buFontTx/>
                <a:buChar char="•"/>
              </a:pPr>
              <a:r>
                <a:rPr lang="ko-KR" altLang="en-US" sz="1400">
                  <a:latin typeface="+mn-ea"/>
                </a:rPr>
                <a:t> 방전</a:t>
              </a:r>
              <a:r>
                <a:rPr lang="en-US" altLang="ko-KR" sz="1400">
                  <a:latin typeface="+mn-ea"/>
                </a:rPr>
                <a:t>Gas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4211" y="2676"/>
              <a:ext cx="440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Torch</a:t>
              </a: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4211" y="3655"/>
              <a:ext cx="572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Aging</a:t>
              </a:r>
              <a:r>
                <a:rPr lang="ko-KR" altLang="en-US" sz="1400">
                  <a:latin typeface="+mn-ea"/>
                </a:rPr>
                <a:t>기</a:t>
              </a:r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4211" y="2990"/>
              <a:ext cx="572" cy="4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Aging</a:t>
              </a:r>
              <a:r>
                <a:rPr lang="ko-KR" altLang="en-US" sz="1400">
                  <a:latin typeface="+mn-ea"/>
                </a:rPr>
                <a:t>기</a:t>
              </a:r>
            </a:p>
            <a:p>
              <a:pPr defTabSz="762000" latinLnBrk="0">
                <a:buFontTx/>
                <a:buChar char="•"/>
              </a:pPr>
              <a:r>
                <a:rPr lang="ko-KR" altLang="en-US" sz="1400">
                  <a:latin typeface="+mn-ea"/>
                </a:rPr>
                <a:t> </a:t>
              </a:r>
              <a:r>
                <a:rPr lang="en-US" altLang="ko-KR" sz="1400">
                  <a:latin typeface="+mn-ea"/>
                </a:rPr>
                <a:t>Tester</a:t>
              </a:r>
            </a:p>
            <a:p>
              <a:pPr defTabSz="762000" latinLnBrk="0">
                <a:buFontTx/>
                <a:buChar char="•"/>
              </a:pPr>
              <a:r>
                <a:rPr lang="en-US" altLang="ko-KR" sz="1400">
                  <a:latin typeface="+mn-ea"/>
                </a:rPr>
                <a:t> </a:t>
              </a:r>
              <a:r>
                <a:rPr lang="ko-KR" altLang="en-US" sz="1400">
                  <a:latin typeface="+mn-ea"/>
                </a:rPr>
                <a:t>휘도계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기타 제조공정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3316"/>
            <a:ext cx="8420100" cy="4953000"/>
          </a:xfrm>
        </p:spPr>
        <p:txBody>
          <a:bodyPr/>
          <a:lstStyle/>
          <a:p>
            <a:r>
              <a:rPr lang="en-US" altLang="ko-KR" sz="2000" dirty="0"/>
              <a:t>Module </a:t>
            </a:r>
            <a:r>
              <a:rPr lang="ko-KR" altLang="en-US" sz="2000" dirty="0"/>
              <a:t>조립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937287" y="2057400"/>
            <a:ext cx="5831813" cy="2717800"/>
            <a:chOff x="1215" y="992"/>
            <a:chExt cx="3674" cy="1712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785" y="1064"/>
              <a:ext cx="1913" cy="113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500" y="1251"/>
              <a:ext cx="1912" cy="113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215" y="1437"/>
              <a:ext cx="1912" cy="1139"/>
            </a:xfrm>
            <a:prstGeom prst="rect">
              <a:avLst/>
            </a:prstGeom>
            <a:solidFill>
              <a:srgbClr val="E7E7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079" y="1512"/>
              <a:ext cx="698" cy="168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113" y="1736"/>
              <a:ext cx="664" cy="168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3091" y="1960"/>
              <a:ext cx="696" cy="184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1911" y="1032"/>
              <a:ext cx="281" cy="456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294" y="1032"/>
              <a:ext cx="258" cy="448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2675" y="1032"/>
              <a:ext cx="293" cy="456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1855" y="1856"/>
              <a:ext cx="641" cy="3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762000" latinLnBrk="0"/>
              <a:r>
                <a:rPr lang="en-US" altLang="ko-KR" sz="1200">
                  <a:latin typeface="돋움체" pitchFamily="49" charset="-127"/>
                  <a:ea typeface="돋움체" pitchFamily="49" charset="-127"/>
                </a:rPr>
                <a:t>PCB</a:t>
              </a:r>
              <a:r>
                <a:rPr lang="ko-KR" altLang="en-US" sz="1200">
                  <a:latin typeface="돋움체" pitchFamily="49" charset="-127"/>
                  <a:ea typeface="돋움체" pitchFamily="49" charset="-127"/>
                </a:rPr>
                <a:t>회로</a:t>
              </a:r>
              <a:endParaRPr lang="ko-KR" altLang="en-US" sz="1200" b="0">
                <a:latin typeface="돋움체" pitchFamily="49" charset="-127"/>
                <a:ea typeface="돋움체" pitchFamily="49" charset="-127"/>
              </a:endParaRP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1293" y="1512"/>
              <a:ext cx="731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2316" y="1520"/>
              <a:ext cx="73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304" y="2264"/>
              <a:ext cx="73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2327" y="2272"/>
              <a:ext cx="73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9" name="AutoShape 19"/>
            <p:cNvSpPr>
              <a:spLocks noChangeArrowheads="1"/>
            </p:cNvSpPr>
            <p:nvPr/>
          </p:nvSpPr>
          <p:spPr bwMode="auto">
            <a:xfrm>
              <a:off x="3765" y="2456"/>
              <a:ext cx="563" cy="24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방열판</a:t>
              </a: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3305" y="2272"/>
              <a:ext cx="415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61" name="AutoShape 21"/>
            <p:cNvSpPr>
              <a:spLocks noChangeArrowheads="1"/>
            </p:cNvSpPr>
            <p:nvPr/>
          </p:nvSpPr>
          <p:spPr bwMode="auto">
            <a:xfrm>
              <a:off x="4271" y="2160"/>
              <a:ext cx="618" cy="24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762000" latinLnBrk="0"/>
              <a:r>
                <a:rPr lang="en-US" altLang="ko-KR" sz="1400">
                  <a:latin typeface="돋움체" pitchFamily="49" charset="-127"/>
                  <a:ea typeface="돋움체" pitchFamily="49" charset="-127"/>
                </a:rPr>
                <a:t>FPC</a:t>
              </a:r>
              <a:endParaRPr lang="en-US" altLang="ko-KR" sz="1200" b="0">
                <a:latin typeface="돋움체" pitchFamily="49" charset="-127"/>
                <a:ea typeface="돋움체" pitchFamily="49" charset="-127"/>
              </a:endParaRPr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3832" y="2048"/>
              <a:ext cx="417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63" name="AutoShape 23"/>
            <p:cNvSpPr>
              <a:spLocks noChangeArrowheads="1"/>
            </p:cNvSpPr>
            <p:nvPr/>
          </p:nvSpPr>
          <p:spPr bwMode="auto">
            <a:xfrm>
              <a:off x="4259" y="992"/>
              <a:ext cx="618" cy="24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762000" latinLnBrk="0"/>
              <a:r>
                <a:rPr lang="en-US" altLang="ko-KR" sz="1400">
                  <a:latin typeface="돋움체" pitchFamily="49" charset="-127"/>
                  <a:ea typeface="돋움체" pitchFamily="49" charset="-127"/>
                </a:rPr>
                <a:t>Panel</a:t>
              </a:r>
              <a:endParaRPr lang="en-US" altLang="ko-KR" sz="1200" b="0">
                <a:latin typeface="돋움체" pitchFamily="49" charset="-127"/>
                <a:ea typeface="돋움체" pitchFamily="49" charset="-127"/>
              </a:endParaRPr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3585" y="1144"/>
              <a:ext cx="618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65" name="AutoShape 25"/>
          <p:cNvSpPr>
            <a:spLocks noChangeArrowheads="1"/>
          </p:cNvSpPr>
          <p:nvPr/>
        </p:nvSpPr>
        <p:spPr bwMode="auto">
          <a:xfrm>
            <a:off x="512499" y="4902200"/>
            <a:ext cx="8980752" cy="172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1300"/>
              <a:t>ACF : Anisotropic Conductive Film(</a:t>
            </a:r>
            <a:r>
              <a:rPr lang="ko-KR" altLang="en-US" sz="1300"/>
              <a:t>이방성 전도 </a:t>
            </a:r>
            <a:r>
              <a:rPr lang="en-US" altLang="ko-KR" sz="1300"/>
              <a:t>Film)</a:t>
            </a:r>
            <a:r>
              <a:rPr lang="ko-KR" altLang="en-US" sz="1300"/>
              <a:t>으로서  </a:t>
            </a:r>
            <a:r>
              <a:rPr lang="en-US" altLang="ko-KR" sz="1300"/>
              <a:t>Au</a:t>
            </a:r>
            <a:r>
              <a:rPr lang="ko-KR" altLang="en-US" sz="1300"/>
              <a:t>를 </a:t>
            </a:r>
            <a:r>
              <a:rPr lang="en-US" altLang="ko-KR" sz="1300"/>
              <a:t>Coating</a:t>
            </a:r>
            <a:r>
              <a:rPr lang="ko-KR" altLang="en-US" sz="1300"/>
              <a:t>한 </a:t>
            </a:r>
            <a:r>
              <a:rPr lang="en-US" altLang="ko-KR" sz="1300"/>
              <a:t>Ni</a:t>
            </a:r>
            <a:r>
              <a:rPr lang="ko-KR" altLang="en-US" sz="1300"/>
              <a:t>의 </a:t>
            </a:r>
            <a:r>
              <a:rPr lang="en-US" altLang="ko-KR" sz="1300"/>
              <a:t>Ball</a:t>
            </a:r>
            <a:r>
              <a:rPr lang="ko-KR" altLang="en-US" sz="1300"/>
              <a:t>을 이용하여 만든</a:t>
            </a:r>
          </a:p>
          <a:p>
            <a:r>
              <a:rPr lang="ko-KR" altLang="en-US" sz="1300"/>
              <a:t>        전도성 수지 </a:t>
            </a:r>
            <a:r>
              <a:rPr lang="en-US" altLang="ko-KR" sz="1300"/>
              <a:t>Film</a:t>
            </a:r>
            <a:r>
              <a:rPr lang="ko-KR" altLang="en-US" sz="1300"/>
              <a:t>이다</a:t>
            </a:r>
            <a:r>
              <a:rPr lang="en-US" altLang="ko-KR" sz="1300"/>
              <a:t>.</a:t>
            </a:r>
          </a:p>
          <a:p>
            <a:r>
              <a:rPr lang="en-US" altLang="ko-KR" sz="1300"/>
              <a:t>        </a:t>
            </a:r>
            <a:r>
              <a:rPr lang="ko-KR" altLang="en-US" sz="1300"/>
              <a:t>약 </a:t>
            </a:r>
            <a:r>
              <a:rPr lang="en-US" altLang="ko-KR" sz="1300"/>
              <a:t>150C </a:t>
            </a:r>
            <a:r>
              <a:rPr lang="ko-KR" altLang="en-US" sz="1300"/>
              <a:t>이상에서 부착력을 가져서 </a:t>
            </a:r>
            <a:r>
              <a:rPr lang="en-US" altLang="ko-KR" sz="1300"/>
              <a:t>FPC</a:t>
            </a:r>
            <a:r>
              <a:rPr lang="ko-KR" altLang="en-US" sz="1300"/>
              <a:t>와 </a:t>
            </a:r>
            <a:r>
              <a:rPr lang="en-US" altLang="ko-KR" sz="1300"/>
              <a:t>Glass</a:t>
            </a:r>
            <a:r>
              <a:rPr lang="ko-KR" altLang="en-US" sz="1300"/>
              <a:t>를 연결하는 재료로 사용된다</a:t>
            </a:r>
            <a:r>
              <a:rPr lang="en-US" altLang="ko-KR" sz="1300"/>
              <a:t>.</a:t>
            </a:r>
          </a:p>
          <a:p>
            <a:r>
              <a:rPr lang="en-US" altLang="ko-KR" sz="1300"/>
              <a:t>FPC : Flexible Printed Circuit</a:t>
            </a:r>
            <a:r>
              <a:rPr lang="ko-KR" altLang="en-US" sz="1300"/>
              <a:t>로서 </a:t>
            </a:r>
            <a:r>
              <a:rPr lang="en-US" altLang="ko-KR" sz="1300"/>
              <a:t>Polyamide</a:t>
            </a:r>
            <a:r>
              <a:rPr lang="ko-KR" altLang="en-US" sz="1300"/>
              <a:t>를 이용하여 내부에 </a:t>
            </a:r>
            <a:r>
              <a:rPr lang="en-US" altLang="ko-KR" sz="1300"/>
              <a:t>Pattern</a:t>
            </a:r>
            <a:r>
              <a:rPr lang="ko-KR" altLang="en-US" sz="1300"/>
              <a:t>을 형성한 </a:t>
            </a:r>
            <a:r>
              <a:rPr lang="en-US" altLang="ko-KR" sz="1300"/>
              <a:t>Film</a:t>
            </a:r>
            <a:r>
              <a:rPr lang="ko-KR" altLang="en-US" sz="1300"/>
              <a:t>으로서 현재 집적화된</a:t>
            </a:r>
          </a:p>
          <a:p>
            <a:r>
              <a:rPr lang="ko-KR" altLang="en-US" sz="1300"/>
              <a:t>        전자 부품으로서 널리 사용된다</a:t>
            </a:r>
            <a:r>
              <a:rPr lang="en-US" altLang="ko-KR" sz="1300"/>
              <a:t>. </a:t>
            </a:r>
            <a:r>
              <a:rPr lang="ko-KR" altLang="en-US" sz="1300"/>
              <a:t>이를 이용하여 회로와 </a:t>
            </a:r>
            <a:r>
              <a:rPr lang="en-US" altLang="ko-KR" sz="1300"/>
              <a:t>Panel</a:t>
            </a:r>
            <a:r>
              <a:rPr lang="ko-KR" altLang="en-US" sz="1300"/>
              <a:t>을 연결한다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en-US" altLang="ko-KR" sz="1300"/>
              <a:t>        </a:t>
            </a:r>
            <a:r>
              <a:rPr lang="ko-KR" altLang="en-US" sz="1300"/>
              <a:t>최종 조립 후 신호를 인가하고 전압을 입력시켜서 </a:t>
            </a:r>
            <a:r>
              <a:rPr lang="en-US" altLang="ko-KR" sz="1300"/>
              <a:t>Panel</a:t>
            </a:r>
            <a:r>
              <a:rPr lang="ko-KR" altLang="en-US" sz="1300"/>
              <a:t>예 따른 적절한 전압을 설정한다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  </a:t>
            </a:r>
            <a:r>
              <a:rPr lang="ko-KR" altLang="en-US" sz="1400"/>
              <a:t>이후 고온에서 </a:t>
            </a:r>
            <a:r>
              <a:rPr lang="en-US" altLang="ko-KR" sz="1400"/>
              <a:t>Aging </a:t>
            </a:r>
            <a:r>
              <a:rPr lang="ko-KR" altLang="en-US" sz="1400"/>
              <a:t>하면서 </a:t>
            </a:r>
            <a:r>
              <a:rPr lang="en-US" altLang="ko-KR" sz="1400"/>
              <a:t>Panel</a:t>
            </a:r>
            <a:r>
              <a:rPr lang="ko-KR" altLang="en-US" sz="1400"/>
              <a:t>의 동작 전압이 정확한가를 확인한다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1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기타 제조공정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3316"/>
            <a:ext cx="8420100" cy="4953000"/>
          </a:xfrm>
        </p:spPr>
        <p:txBody>
          <a:bodyPr/>
          <a:lstStyle/>
          <a:p>
            <a:r>
              <a:rPr lang="en-US" altLang="ko-KR" sz="2000" dirty="0"/>
              <a:t>Module </a:t>
            </a:r>
            <a:r>
              <a:rPr lang="ko-KR" altLang="en-US" sz="2000" dirty="0"/>
              <a:t>조립</a:t>
            </a:r>
          </a:p>
          <a:p>
            <a:endParaRPr lang="en-US" altLang="ko-KR" sz="2000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200277"/>
            <a:ext cx="8557054" cy="428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71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120" y="374651"/>
            <a:ext cx="8440738" cy="561975"/>
          </a:xfrm>
        </p:spPr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576" y="1223316"/>
            <a:ext cx="8420100" cy="4953000"/>
          </a:xfrm>
        </p:spPr>
        <p:txBody>
          <a:bodyPr/>
          <a:lstStyle/>
          <a:p>
            <a:r>
              <a:rPr lang="en-US" altLang="ko-KR" sz="2000" dirty="0"/>
              <a:t>PDP</a:t>
            </a:r>
            <a:r>
              <a:rPr lang="ko-KR" altLang="en-US" sz="2000" dirty="0"/>
              <a:t>의 구조</a:t>
            </a:r>
          </a:p>
        </p:txBody>
      </p:sp>
      <p:pic>
        <p:nvPicPr>
          <p:cNvPr id="39175" name="Picture 263" descr="EMB34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2057400"/>
            <a:ext cx="6500813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66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81000"/>
            <a:ext cx="8420100" cy="609600"/>
          </a:xfrm>
        </p:spPr>
        <p:txBody>
          <a:bodyPr/>
          <a:lstStyle/>
          <a:p>
            <a:r>
              <a:rPr lang="ko-KR" altLang="en-US" sz="2400" dirty="0"/>
              <a:t>상판 제조공정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1258"/>
            <a:ext cx="9245600" cy="4724400"/>
          </a:xfrm>
        </p:spPr>
        <p:txBody>
          <a:bodyPr/>
          <a:lstStyle/>
          <a:p>
            <a:r>
              <a:rPr lang="ko-KR" altLang="en-US" sz="2000" dirty="0"/>
              <a:t>상판 제조공정 </a:t>
            </a:r>
            <a:r>
              <a:rPr lang="en-US" altLang="ko-KR" sz="2000" dirty="0"/>
              <a:t>Flow Chart</a:t>
            </a:r>
          </a:p>
          <a:p>
            <a:endParaRPr lang="en-US" altLang="ko-KR" sz="2000" dirty="0"/>
          </a:p>
        </p:txBody>
      </p:sp>
      <p:grpSp>
        <p:nvGrpSpPr>
          <p:cNvPr id="7291" name="Group 123"/>
          <p:cNvGrpSpPr>
            <a:grpSpLocks/>
          </p:cNvGrpSpPr>
          <p:nvPr/>
        </p:nvGrpSpPr>
        <p:grpSpPr bwMode="auto">
          <a:xfrm>
            <a:off x="825500" y="2057400"/>
            <a:ext cx="1320800" cy="1944688"/>
            <a:chOff x="42" y="1296"/>
            <a:chExt cx="768" cy="1225"/>
          </a:xfrm>
        </p:grpSpPr>
        <p:sp>
          <p:nvSpPr>
            <p:cNvPr id="7232" name="Rectangle 64"/>
            <p:cNvSpPr>
              <a:spLocks noChangeArrowheads="1"/>
            </p:cNvSpPr>
            <p:nvPr/>
          </p:nvSpPr>
          <p:spPr bwMode="auto">
            <a:xfrm>
              <a:off x="44" y="1296"/>
              <a:ext cx="766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Glass</a:t>
              </a:r>
            </a:p>
          </p:txBody>
        </p:sp>
        <p:sp>
          <p:nvSpPr>
            <p:cNvPr id="7233" name="Rectangle 65"/>
            <p:cNvSpPr>
              <a:spLocks noChangeArrowheads="1"/>
            </p:cNvSpPr>
            <p:nvPr/>
          </p:nvSpPr>
          <p:spPr bwMode="auto">
            <a:xfrm>
              <a:off x="42" y="1748"/>
              <a:ext cx="766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 dirty="0"/>
                <a:t>Glass </a:t>
              </a:r>
              <a:r>
                <a:rPr lang="ko-KR" altLang="en-US" sz="1800" dirty="0"/>
                <a:t>투입</a:t>
              </a:r>
            </a:p>
          </p:txBody>
        </p:sp>
        <p:sp>
          <p:nvSpPr>
            <p:cNvPr id="7234" name="Rectangle 66"/>
            <p:cNvSpPr>
              <a:spLocks noChangeArrowheads="1"/>
            </p:cNvSpPr>
            <p:nvPr/>
          </p:nvSpPr>
          <p:spPr bwMode="auto">
            <a:xfrm>
              <a:off x="42" y="2199"/>
              <a:ext cx="766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Cleaning</a:t>
              </a:r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>
              <a:off x="401" y="2070"/>
              <a:ext cx="1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94" name="Group 126"/>
          <p:cNvGrpSpPr>
            <a:grpSpLocks/>
          </p:cNvGrpSpPr>
          <p:nvPr/>
        </p:nvGrpSpPr>
        <p:grpSpPr bwMode="auto">
          <a:xfrm>
            <a:off x="5030391" y="2054225"/>
            <a:ext cx="1325959" cy="3390900"/>
            <a:chOff x="2489" y="1296"/>
            <a:chExt cx="771" cy="2136"/>
          </a:xfrm>
        </p:grpSpPr>
        <p:sp>
          <p:nvSpPr>
            <p:cNvPr id="7237" name="Rectangle 69"/>
            <p:cNvSpPr>
              <a:spLocks noChangeArrowheads="1"/>
            </p:cNvSpPr>
            <p:nvPr/>
          </p:nvSpPr>
          <p:spPr bwMode="auto">
            <a:xfrm>
              <a:off x="2491" y="1296"/>
              <a:ext cx="769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유전층 </a:t>
              </a:r>
              <a:r>
                <a:rPr lang="en-US" altLang="ko-KR" sz="1800"/>
                <a:t>(</a:t>
              </a:r>
              <a:r>
                <a:rPr lang="ko-KR" altLang="en-US" sz="1800"/>
                <a:t>上</a:t>
              </a:r>
              <a:r>
                <a:rPr lang="en-US" altLang="ko-KR" sz="1800"/>
                <a:t>)</a:t>
              </a:r>
            </a:p>
          </p:txBody>
        </p:sp>
        <p:sp>
          <p:nvSpPr>
            <p:cNvPr id="7238" name="Rectangle 70"/>
            <p:cNvSpPr>
              <a:spLocks noChangeArrowheads="1"/>
            </p:cNvSpPr>
            <p:nvPr/>
          </p:nvSpPr>
          <p:spPr bwMode="auto">
            <a:xfrm>
              <a:off x="2489" y="1748"/>
              <a:ext cx="769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세정</a:t>
              </a:r>
            </a:p>
          </p:txBody>
        </p:sp>
        <p:sp>
          <p:nvSpPr>
            <p:cNvPr id="7239" name="Rectangle 71"/>
            <p:cNvSpPr>
              <a:spLocks noChangeArrowheads="1"/>
            </p:cNvSpPr>
            <p:nvPr/>
          </p:nvSpPr>
          <p:spPr bwMode="auto">
            <a:xfrm>
              <a:off x="2489" y="2199"/>
              <a:ext cx="769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Coat</a:t>
              </a:r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>
              <a:off x="2848" y="2070"/>
              <a:ext cx="1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2489" y="2657"/>
              <a:ext cx="769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Dry</a:t>
              </a:r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>
              <a:off x="2848" y="2528"/>
              <a:ext cx="1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43" name="Rectangle 75"/>
            <p:cNvSpPr>
              <a:spLocks noChangeArrowheads="1"/>
            </p:cNvSpPr>
            <p:nvPr/>
          </p:nvSpPr>
          <p:spPr bwMode="auto">
            <a:xfrm>
              <a:off x="2489" y="3110"/>
              <a:ext cx="769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Fire</a:t>
              </a:r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>
              <a:off x="2848" y="2981"/>
              <a:ext cx="1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93" name="Group 125"/>
          <p:cNvGrpSpPr>
            <a:grpSpLocks/>
          </p:cNvGrpSpPr>
          <p:nvPr/>
        </p:nvGrpSpPr>
        <p:grpSpPr bwMode="auto">
          <a:xfrm>
            <a:off x="3630481" y="2054225"/>
            <a:ext cx="1327679" cy="4471988"/>
            <a:chOff x="1675" y="1296"/>
            <a:chExt cx="772" cy="2817"/>
          </a:xfrm>
        </p:grpSpPr>
        <p:sp>
          <p:nvSpPr>
            <p:cNvPr id="7246" name="Rectangle 78"/>
            <p:cNvSpPr>
              <a:spLocks noChangeArrowheads="1"/>
            </p:cNvSpPr>
            <p:nvPr/>
          </p:nvSpPr>
          <p:spPr bwMode="auto">
            <a:xfrm>
              <a:off x="1678" y="1296"/>
              <a:ext cx="769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보조전극</a:t>
              </a:r>
            </a:p>
          </p:txBody>
        </p:sp>
        <p:sp>
          <p:nvSpPr>
            <p:cNvPr id="7247" name="Rectangle 79"/>
            <p:cNvSpPr>
              <a:spLocks noChangeArrowheads="1"/>
            </p:cNvSpPr>
            <p:nvPr/>
          </p:nvSpPr>
          <p:spPr bwMode="auto">
            <a:xfrm>
              <a:off x="1676" y="1748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Coat</a:t>
              </a:r>
            </a:p>
          </p:txBody>
        </p:sp>
        <p:sp>
          <p:nvSpPr>
            <p:cNvPr id="7248" name="Rectangle 80"/>
            <p:cNvSpPr>
              <a:spLocks noChangeArrowheads="1"/>
            </p:cNvSpPr>
            <p:nvPr/>
          </p:nvSpPr>
          <p:spPr bwMode="auto">
            <a:xfrm>
              <a:off x="1676" y="2098"/>
              <a:ext cx="769" cy="2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Dry</a:t>
              </a:r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>
              <a:off x="2035" y="1998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50" name="Rectangle 82"/>
            <p:cNvSpPr>
              <a:spLocks noChangeArrowheads="1"/>
            </p:cNvSpPr>
            <p:nvPr/>
          </p:nvSpPr>
          <p:spPr bwMode="auto">
            <a:xfrm>
              <a:off x="1676" y="2453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Expose</a:t>
              </a:r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>
              <a:off x="2035" y="2353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52" name="Rectangle 84"/>
            <p:cNvSpPr>
              <a:spLocks noChangeArrowheads="1"/>
            </p:cNvSpPr>
            <p:nvPr/>
          </p:nvSpPr>
          <p:spPr bwMode="auto">
            <a:xfrm>
              <a:off x="1676" y="2804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Develop</a:t>
              </a:r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>
              <a:off x="2035" y="2704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54" name="Rectangle 86"/>
            <p:cNvSpPr>
              <a:spLocks noChangeArrowheads="1"/>
            </p:cNvSpPr>
            <p:nvPr/>
          </p:nvSpPr>
          <p:spPr bwMode="auto">
            <a:xfrm>
              <a:off x="1676" y="3156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Fire</a:t>
              </a:r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>
              <a:off x="2035" y="3056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56" name="AutoShape 88"/>
            <p:cNvSpPr>
              <a:spLocks noChangeArrowheads="1"/>
            </p:cNvSpPr>
            <p:nvPr/>
          </p:nvSpPr>
          <p:spPr bwMode="auto">
            <a:xfrm>
              <a:off x="1675" y="3511"/>
              <a:ext cx="771" cy="247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P.</a:t>
              </a:r>
              <a:r>
                <a:rPr lang="ko-KR" altLang="en-US" sz="1800"/>
                <a:t>검사</a:t>
              </a:r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>
              <a:off x="2038" y="3411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58" name="Rectangle 90"/>
            <p:cNvSpPr>
              <a:spLocks noChangeArrowheads="1"/>
            </p:cNvSpPr>
            <p:nvPr/>
          </p:nvSpPr>
          <p:spPr bwMode="auto">
            <a:xfrm>
              <a:off x="1675" y="3863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Repair</a:t>
              </a:r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>
              <a:off x="2038" y="3758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92" name="Group 124"/>
          <p:cNvGrpSpPr>
            <a:grpSpLocks/>
          </p:cNvGrpSpPr>
          <p:nvPr/>
        </p:nvGrpSpPr>
        <p:grpSpPr bwMode="auto">
          <a:xfrm>
            <a:off x="2228850" y="2057400"/>
            <a:ext cx="1327679" cy="4471988"/>
            <a:chOff x="860" y="1298"/>
            <a:chExt cx="772" cy="2817"/>
          </a:xfrm>
        </p:grpSpPr>
        <p:sp>
          <p:nvSpPr>
            <p:cNvPr id="7261" name="Rectangle 93"/>
            <p:cNvSpPr>
              <a:spLocks noChangeArrowheads="1"/>
            </p:cNvSpPr>
            <p:nvPr/>
          </p:nvSpPr>
          <p:spPr bwMode="auto">
            <a:xfrm>
              <a:off x="863" y="1298"/>
              <a:ext cx="769" cy="3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투명 전극</a:t>
              </a:r>
            </a:p>
          </p:txBody>
        </p:sp>
        <p:sp>
          <p:nvSpPr>
            <p:cNvPr id="7262" name="Rectangle 94"/>
            <p:cNvSpPr>
              <a:spLocks noChangeArrowheads="1"/>
            </p:cNvSpPr>
            <p:nvPr/>
          </p:nvSpPr>
          <p:spPr bwMode="auto">
            <a:xfrm>
              <a:off x="861" y="1750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Sputtering</a:t>
              </a:r>
            </a:p>
          </p:txBody>
        </p:sp>
        <p:sp>
          <p:nvSpPr>
            <p:cNvPr id="7263" name="Rectangle 95"/>
            <p:cNvSpPr>
              <a:spLocks noChangeArrowheads="1"/>
            </p:cNvSpPr>
            <p:nvPr/>
          </p:nvSpPr>
          <p:spPr bwMode="auto">
            <a:xfrm>
              <a:off x="861" y="2100"/>
              <a:ext cx="769" cy="2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PR Coating</a:t>
              </a:r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>
              <a:off x="1220" y="2000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65" name="Rectangle 97"/>
            <p:cNvSpPr>
              <a:spLocks noChangeArrowheads="1"/>
            </p:cNvSpPr>
            <p:nvPr/>
          </p:nvSpPr>
          <p:spPr bwMode="auto">
            <a:xfrm>
              <a:off x="861" y="2455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Expose</a:t>
              </a:r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>
              <a:off x="1220" y="2355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67" name="Rectangle 99"/>
            <p:cNvSpPr>
              <a:spLocks noChangeArrowheads="1"/>
            </p:cNvSpPr>
            <p:nvPr/>
          </p:nvSpPr>
          <p:spPr bwMode="auto">
            <a:xfrm>
              <a:off x="861" y="2806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Develop</a:t>
              </a:r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>
              <a:off x="1220" y="2706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69" name="Rectangle 101"/>
            <p:cNvSpPr>
              <a:spLocks noChangeArrowheads="1"/>
            </p:cNvSpPr>
            <p:nvPr/>
          </p:nvSpPr>
          <p:spPr bwMode="auto">
            <a:xfrm>
              <a:off x="861" y="3158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Etch/Strip</a:t>
              </a:r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>
              <a:off x="1220" y="3058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1" name="AutoShape 103"/>
            <p:cNvSpPr>
              <a:spLocks noChangeArrowheads="1"/>
            </p:cNvSpPr>
            <p:nvPr/>
          </p:nvSpPr>
          <p:spPr bwMode="auto">
            <a:xfrm>
              <a:off x="860" y="3513"/>
              <a:ext cx="771" cy="247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P.</a:t>
              </a:r>
              <a:r>
                <a:rPr lang="ko-KR" altLang="en-US" sz="1800"/>
                <a:t>검사</a:t>
              </a:r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>
              <a:off x="1223" y="3413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3" name="Rectangle 105"/>
            <p:cNvSpPr>
              <a:spLocks noChangeArrowheads="1"/>
            </p:cNvSpPr>
            <p:nvPr/>
          </p:nvSpPr>
          <p:spPr bwMode="auto">
            <a:xfrm>
              <a:off x="860" y="3865"/>
              <a:ext cx="769" cy="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800"/>
                <a:t>Repair</a:t>
              </a:r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>
              <a:off x="1223" y="3760"/>
              <a:ext cx="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96" name="Group 128"/>
          <p:cNvGrpSpPr>
            <a:grpSpLocks/>
          </p:cNvGrpSpPr>
          <p:nvPr/>
        </p:nvGrpSpPr>
        <p:grpSpPr bwMode="auto">
          <a:xfrm>
            <a:off x="6440620" y="2054226"/>
            <a:ext cx="1325959" cy="2671763"/>
            <a:chOff x="4115" y="1296"/>
            <a:chExt cx="771" cy="1683"/>
          </a:xfrm>
        </p:grpSpPr>
        <p:sp>
          <p:nvSpPr>
            <p:cNvPr id="7283" name="Rectangle 115"/>
            <p:cNvSpPr>
              <a:spLocks noChangeArrowheads="1"/>
            </p:cNvSpPr>
            <p:nvPr/>
          </p:nvSpPr>
          <p:spPr bwMode="auto">
            <a:xfrm>
              <a:off x="4117" y="1296"/>
              <a:ext cx="769" cy="33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Seal</a:t>
              </a:r>
            </a:p>
          </p:txBody>
        </p:sp>
        <p:sp>
          <p:nvSpPr>
            <p:cNvPr id="7284" name="Rectangle 116"/>
            <p:cNvSpPr>
              <a:spLocks noChangeArrowheads="1"/>
            </p:cNvSpPr>
            <p:nvPr/>
          </p:nvSpPr>
          <p:spPr bwMode="auto">
            <a:xfrm>
              <a:off x="4115" y="1748"/>
              <a:ext cx="769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Dispense</a:t>
              </a:r>
            </a:p>
          </p:txBody>
        </p:sp>
        <p:sp>
          <p:nvSpPr>
            <p:cNvPr id="7285" name="Rectangle 117"/>
            <p:cNvSpPr>
              <a:spLocks noChangeArrowheads="1"/>
            </p:cNvSpPr>
            <p:nvPr/>
          </p:nvSpPr>
          <p:spPr bwMode="auto">
            <a:xfrm>
              <a:off x="4115" y="2199"/>
              <a:ext cx="769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Dry</a:t>
              </a:r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>
              <a:off x="4450" y="2070"/>
              <a:ext cx="1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87" name="Rectangle 119"/>
            <p:cNvSpPr>
              <a:spLocks noChangeArrowheads="1"/>
            </p:cNvSpPr>
            <p:nvPr/>
          </p:nvSpPr>
          <p:spPr bwMode="auto">
            <a:xfrm>
              <a:off x="4115" y="2657"/>
              <a:ext cx="769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Fire</a:t>
              </a:r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>
              <a:off x="4450" y="2528"/>
              <a:ext cx="1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97" name="Group 129"/>
          <p:cNvGrpSpPr>
            <a:grpSpLocks/>
          </p:cNvGrpSpPr>
          <p:nvPr/>
        </p:nvGrpSpPr>
        <p:grpSpPr bwMode="auto">
          <a:xfrm>
            <a:off x="7849130" y="2054225"/>
            <a:ext cx="1325960" cy="1238250"/>
            <a:chOff x="4929" y="1296"/>
            <a:chExt cx="771" cy="780"/>
          </a:xfrm>
        </p:grpSpPr>
        <p:sp>
          <p:nvSpPr>
            <p:cNvPr id="7289" name="Rectangle 121"/>
            <p:cNvSpPr>
              <a:spLocks noChangeArrowheads="1"/>
            </p:cNvSpPr>
            <p:nvPr/>
          </p:nvSpPr>
          <p:spPr bwMode="auto">
            <a:xfrm>
              <a:off x="4931" y="1296"/>
              <a:ext cx="769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보호막</a:t>
              </a:r>
            </a:p>
          </p:txBody>
        </p:sp>
        <p:sp>
          <p:nvSpPr>
            <p:cNvPr id="7290" name="Rectangle 122"/>
            <p:cNvSpPr>
              <a:spLocks noChangeArrowheads="1"/>
            </p:cNvSpPr>
            <p:nvPr/>
          </p:nvSpPr>
          <p:spPr bwMode="auto">
            <a:xfrm>
              <a:off x="4929" y="1754"/>
              <a:ext cx="769" cy="32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/>
                <a:t>MgO Pro.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1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9" name="Group 67"/>
          <p:cNvGrpSpPr>
            <a:grpSpLocks/>
          </p:cNvGrpSpPr>
          <p:nvPr/>
        </p:nvGrpSpPr>
        <p:grpSpPr bwMode="auto">
          <a:xfrm>
            <a:off x="577850" y="1524000"/>
            <a:ext cx="8832850" cy="4648200"/>
            <a:chOff x="36" y="1378"/>
            <a:chExt cx="3084" cy="2222"/>
          </a:xfrm>
        </p:grpSpPr>
        <p:sp>
          <p:nvSpPr>
            <p:cNvPr id="8197" name="Rectangle 5" descr="갈색 대리석"/>
            <p:cNvSpPr>
              <a:spLocks noChangeArrowheads="1"/>
            </p:cNvSpPr>
            <p:nvPr/>
          </p:nvSpPr>
          <p:spPr bwMode="auto">
            <a:xfrm>
              <a:off x="36" y="1378"/>
              <a:ext cx="3084" cy="2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/>
            </a:p>
          </p:txBody>
        </p: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63" y="1889"/>
              <a:ext cx="1020" cy="1588"/>
              <a:chOff x="407" y="1356"/>
              <a:chExt cx="1020" cy="1588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407" y="1356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세 정</a:t>
                </a:r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407" y="1696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r>
                  <a:rPr lang="ko-KR" altLang="en-US" sz="1800"/>
                  <a:t>금속막 성막</a:t>
                </a:r>
              </a:p>
            </p:txBody>
          </p:sp>
          <p:sp>
            <p:nvSpPr>
              <p:cNvPr id="8201" name="Rectangle 9"/>
              <p:cNvSpPr>
                <a:spLocks noChangeArrowheads="1"/>
              </p:cNvSpPr>
              <p:nvPr/>
            </p:nvSpPr>
            <p:spPr bwMode="auto">
              <a:xfrm>
                <a:off x="407" y="2037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PR </a:t>
                </a:r>
                <a:r>
                  <a:rPr lang="ko-KR" altLang="en-US" sz="1800"/>
                  <a:t>도포</a:t>
                </a:r>
                <a:r>
                  <a:rPr lang="en-US" altLang="ko-KR" sz="1800"/>
                  <a:t>/</a:t>
                </a:r>
                <a:r>
                  <a:rPr lang="ko-KR" altLang="en-US" sz="1800"/>
                  <a:t>건조</a:t>
                </a:r>
              </a:p>
            </p:txBody>
          </p:sp>
          <p:sp>
            <p:nvSpPr>
              <p:cNvPr id="8202" name="Rectangle 10"/>
              <p:cNvSpPr>
                <a:spLocks noChangeArrowheads="1"/>
              </p:cNvSpPr>
              <p:nvPr/>
            </p:nvSpPr>
            <p:spPr bwMode="auto">
              <a:xfrm>
                <a:off x="407" y="2377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노광</a:t>
                </a:r>
                <a:r>
                  <a:rPr lang="en-US" altLang="ko-KR" sz="1800"/>
                  <a:t>/</a:t>
                </a:r>
                <a:r>
                  <a:rPr lang="ko-KR" altLang="en-US" sz="1800"/>
                  <a:t>현상</a:t>
                </a:r>
              </a:p>
            </p:txBody>
          </p:sp>
          <p:sp>
            <p:nvSpPr>
              <p:cNvPr id="8203" name="Rectangle 11"/>
              <p:cNvSpPr>
                <a:spLocks noChangeArrowheads="1"/>
              </p:cNvSpPr>
              <p:nvPr/>
            </p:nvSpPr>
            <p:spPr bwMode="auto">
              <a:xfrm>
                <a:off x="407" y="2717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에칭</a:t>
                </a:r>
              </a:p>
            </p:txBody>
          </p:sp>
        </p:grpSp>
        <p:sp>
          <p:nvSpPr>
            <p:cNvPr id="8205" name="AutoShape 13"/>
            <p:cNvSpPr>
              <a:spLocks noChangeAspect="1" noChangeArrowheads="1"/>
            </p:cNvSpPr>
            <p:nvPr/>
          </p:nvSpPr>
          <p:spPr bwMode="auto">
            <a:xfrm>
              <a:off x="1388" y="2298"/>
              <a:ext cx="1588" cy="667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" name="AutoShape 14" descr="10%"/>
            <p:cNvSpPr>
              <a:spLocks noChangeAspect="1" noChangeArrowheads="1"/>
            </p:cNvSpPr>
            <p:nvPr/>
          </p:nvSpPr>
          <p:spPr bwMode="auto">
            <a:xfrm>
              <a:off x="1503" y="2249"/>
              <a:ext cx="617" cy="507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" name="AutoShape 15" descr="10%"/>
            <p:cNvSpPr>
              <a:spLocks noChangeAspect="1" noChangeArrowheads="1"/>
            </p:cNvSpPr>
            <p:nvPr/>
          </p:nvSpPr>
          <p:spPr bwMode="auto">
            <a:xfrm>
              <a:off x="1721" y="2249"/>
              <a:ext cx="613" cy="507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208" name="Group 16"/>
            <p:cNvGrpSpPr>
              <a:grpSpLocks noChangeAspect="1"/>
            </p:cNvGrpSpPr>
            <p:nvPr/>
          </p:nvGrpSpPr>
          <p:grpSpPr bwMode="auto">
            <a:xfrm>
              <a:off x="2046" y="2249"/>
              <a:ext cx="825" cy="507"/>
              <a:chOff x="1073" y="937"/>
              <a:chExt cx="257" cy="158"/>
            </a:xfrm>
          </p:grpSpPr>
          <p:sp>
            <p:nvSpPr>
              <p:cNvPr id="8209" name="AutoShape 17" descr="10%"/>
              <p:cNvSpPr>
                <a:spLocks noChangeAspect="1" noChangeArrowheads="1"/>
              </p:cNvSpPr>
              <p:nvPr/>
            </p:nvSpPr>
            <p:spPr bwMode="auto">
              <a:xfrm>
                <a:off x="1073" y="937"/>
                <a:ext cx="191" cy="158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0" name="AutoShape 18" descr="10%"/>
              <p:cNvSpPr>
                <a:spLocks noChangeAspect="1" noChangeArrowheads="1"/>
              </p:cNvSpPr>
              <p:nvPr/>
            </p:nvSpPr>
            <p:spPr bwMode="auto">
              <a:xfrm>
                <a:off x="1139" y="937"/>
                <a:ext cx="191" cy="158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211" name="Group 19"/>
            <p:cNvGrpSpPr>
              <a:grpSpLocks noChangeAspect="1"/>
            </p:cNvGrpSpPr>
            <p:nvPr/>
          </p:nvGrpSpPr>
          <p:grpSpPr bwMode="auto">
            <a:xfrm>
              <a:off x="1507" y="2211"/>
              <a:ext cx="827" cy="507"/>
              <a:chOff x="905" y="925"/>
              <a:chExt cx="258" cy="158"/>
            </a:xfrm>
          </p:grpSpPr>
          <p:sp>
            <p:nvSpPr>
              <p:cNvPr id="8212" name="AutoShape 20"/>
              <p:cNvSpPr>
                <a:spLocks noChangeAspect="1" noChangeArrowheads="1"/>
              </p:cNvSpPr>
              <p:nvPr/>
            </p:nvSpPr>
            <p:spPr bwMode="auto">
              <a:xfrm>
                <a:off x="905" y="925"/>
                <a:ext cx="159" cy="158"/>
              </a:xfrm>
              <a:prstGeom prst="cube">
                <a:avLst>
                  <a:gd name="adj" fmla="val 92093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3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1004" y="925"/>
                <a:ext cx="159" cy="158"/>
              </a:xfrm>
              <a:prstGeom prst="cube">
                <a:avLst>
                  <a:gd name="adj" fmla="val 92093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214" name="Group 22"/>
            <p:cNvGrpSpPr>
              <a:grpSpLocks noChangeAspect="1"/>
            </p:cNvGrpSpPr>
            <p:nvPr/>
          </p:nvGrpSpPr>
          <p:grpSpPr bwMode="auto">
            <a:xfrm>
              <a:off x="2046" y="2211"/>
              <a:ext cx="825" cy="507"/>
              <a:chOff x="1073" y="925"/>
              <a:chExt cx="256" cy="158"/>
            </a:xfrm>
          </p:grpSpPr>
          <p:sp>
            <p:nvSpPr>
              <p:cNvPr id="8215" name="AutoShape 23"/>
              <p:cNvSpPr>
                <a:spLocks noChangeAspect="1" noChangeArrowheads="1"/>
              </p:cNvSpPr>
              <p:nvPr/>
            </p:nvSpPr>
            <p:spPr bwMode="auto">
              <a:xfrm>
                <a:off x="1073" y="925"/>
                <a:ext cx="159" cy="158"/>
              </a:xfrm>
              <a:prstGeom prst="cube">
                <a:avLst>
                  <a:gd name="adj" fmla="val 92093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6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172" y="925"/>
                <a:ext cx="157" cy="158"/>
              </a:xfrm>
              <a:prstGeom prst="cube">
                <a:avLst>
                  <a:gd name="adj" fmla="val 92093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217" name="Freeform 25"/>
            <p:cNvSpPr>
              <a:spLocks noChangeAspect="1"/>
            </p:cNvSpPr>
            <p:nvPr/>
          </p:nvSpPr>
          <p:spPr bwMode="auto">
            <a:xfrm>
              <a:off x="1593" y="2038"/>
              <a:ext cx="735" cy="160"/>
            </a:xfrm>
            <a:custGeom>
              <a:avLst/>
              <a:gdLst/>
              <a:ahLst/>
              <a:cxnLst>
                <a:cxn ang="0">
                  <a:pos x="228" y="49"/>
                </a:cxn>
                <a:cxn ang="0">
                  <a:pos x="172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9" h="50">
                  <a:moveTo>
                    <a:pt x="228" y="49"/>
                  </a:moveTo>
                  <a:lnTo>
                    <a:pt x="172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8" name="Rectangle 26"/>
            <p:cNvSpPr>
              <a:spLocks noChangeAspect="1" noChangeArrowheads="1"/>
            </p:cNvSpPr>
            <p:nvPr/>
          </p:nvSpPr>
          <p:spPr bwMode="auto">
            <a:xfrm>
              <a:off x="1585" y="1877"/>
              <a:ext cx="52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800">
                  <a:solidFill>
                    <a:srgbClr val="FF0066"/>
                  </a:solidFill>
                </a:rPr>
                <a:t>BUS Electrode</a:t>
              </a:r>
            </a:p>
          </p:txBody>
        </p:sp>
        <p:sp>
          <p:nvSpPr>
            <p:cNvPr id="8219" name="Rectangle 27"/>
            <p:cNvSpPr>
              <a:spLocks noChangeAspect="1" noChangeArrowheads="1"/>
            </p:cNvSpPr>
            <p:nvPr/>
          </p:nvSpPr>
          <p:spPr bwMode="auto">
            <a:xfrm>
              <a:off x="1497" y="2752"/>
              <a:ext cx="414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800">
                  <a:solidFill>
                    <a:schemeClr val="bg2"/>
                  </a:solidFill>
                </a:rPr>
                <a:t>Front</a:t>
              </a:r>
              <a:r>
                <a:rPr lang="en-US" altLang="ko-KR" sz="1800"/>
                <a:t> </a:t>
              </a:r>
              <a:r>
                <a:rPr lang="en-US" altLang="ko-KR" sz="1800">
                  <a:solidFill>
                    <a:schemeClr val="bg2"/>
                  </a:solidFill>
                </a:rPr>
                <a:t>Glass</a:t>
              </a:r>
            </a:p>
          </p:txBody>
        </p:sp>
        <p:sp>
          <p:nvSpPr>
            <p:cNvPr id="8220" name="Freeform 28"/>
            <p:cNvSpPr>
              <a:spLocks noChangeAspect="1"/>
            </p:cNvSpPr>
            <p:nvPr/>
          </p:nvSpPr>
          <p:spPr bwMode="auto">
            <a:xfrm>
              <a:off x="1714" y="2766"/>
              <a:ext cx="858" cy="473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66" y="146"/>
                </a:cxn>
                <a:cxn ang="0">
                  <a:pos x="0" y="146"/>
                </a:cxn>
                <a:cxn ang="0">
                  <a:pos x="2" y="146"/>
                </a:cxn>
              </a:cxnLst>
              <a:rect l="0" t="0" r="r" b="b"/>
              <a:pathLst>
                <a:path w="267" h="147">
                  <a:moveTo>
                    <a:pt x="190" y="0"/>
                  </a:moveTo>
                  <a:lnTo>
                    <a:pt x="266" y="146"/>
                  </a:lnTo>
                  <a:lnTo>
                    <a:pt x="0" y="146"/>
                  </a:lnTo>
                  <a:lnTo>
                    <a:pt x="2" y="14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1" name="Rectangle 29"/>
            <p:cNvSpPr>
              <a:spLocks noChangeAspect="1" noChangeArrowheads="1"/>
            </p:cNvSpPr>
            <p:nvPr/>
          </p:nvSpPr>
          <p:spPr bwMode="auto">
            <a:xfrm>
              <a:off x="1700" y="3280"/>
              <a:ext cx="64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800">
                  <a:solidFill>
                    <a:srgbClr val="FF0066"/>
                  </a:solidFill>
                </a:rPr>
                <a:t>Sustain Electrode</a:t>
              </a: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82" y="1418"/>
              <a:ext cx="303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dirty="0">
                  <a:latin typeface="+mn-ea"/>
                </a:rPr>
                <a:t>1. </a:t>
              </a:r>
              <a:r>
                <a:rPr lang="ko-KR" altLang="en-US" dirty="0">
                  <a:latin typeface="+mn-ea"/>
                </a:rPr>
                <a:t>박막기술과 </a:t>
              </a:r>
              <a:r>
                <a:rPr lang="en-US" altLang="ko-KR" dirty="0">
                  <a:latin typeface="+mn-ea"/>
                </a:rPr>
                <a:t>photolithography</a:t>
              </a:r>
              <a:r>
                <a:rPr lang="ko-KR" altLang="en-US" dirty="0">
                  <a:latin typeface="+mn-ea"/>
                </a:rPr>
                <a:t>기술을 이용</a:t>
              </a:r>
              <a:r>
                <a:rPr lang="en-US" altLang="ko-KR" dirty="0" smtClean="0">
                  <a:latin typeface="+mn-ea"/>
                </a:rPr>
                <a:t>, Plasma </a:t>
              </a:r>
              <a:r>
                <a:rPr lang="ko-KR" altLang="en-US" dirty="0">
                  <a:latin typeface="+mn-ea"/>
                </a:rPr>
                <a:t>유지를 위한 선 전극 제작</a:t>
              </a:r>
              <a:r>
                <a:rPr lang="en-US" altLang="ko-KR" dirty="0">
                  <a:latin typeface="+mn-ea"/>
                </a:rPr>
                <a:t>.</a:t>
              </a:r>
            </a:p>
          </p:txBody>
        </p:sp>
      </p:grpSp>
      <p:sp>
        <p:nvSpPr>
          <p:cNvPr id="8261" name="Rectangle 69"/>
          <p:cNvSpPr>
            <a:spLocks noGrp="1" noChangeArrowheads="1"/>
          </p:cNvSpPr>
          <p:nvPr>
            <p:ph type="title"/>
          </p:nvPr>
        </p:nvSpPr>
        <p:spPr>
          <a:xfrm>
            <a:off x="908050" y="381001"/>
            <a:ext cx="8440738" cy="561975"/>
          </a:xfrm>
        </p:spPr>
        <p:txBody>
          <a:bodyPr/>
          <a:lstStyle/>
          <a:p>
            <a:r>
              <a:rPr lang="ko-KR" altLang="en-US" sz="2400"/>
              <a:t>상판 제조공정</a:t>
            </a:r>
          </a:p>
        </p:txBody>
      </p:sp>
    </p:spTree>
    <p:extLst>
      <p:ext uri="{BB962C8B-B14F-4D97-AF65-F5344CB8AC3E}">
        <p14:creationId xmlns:p14="http://schemas.microsoft.com/office/powerpoint/2010/main" val="4304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1258"/>
            <a:ext cx="8420100" cy="4876800"/>
          </a:xfrm>
        </p:spPr>
        <p:txBody>
          <a:bodyPr/>
          <a:lstStyle/>
          <a:p>
            <a:r>
              <a:rPr lang="ko-KR" altLang="en-US" sz="2000" dirty="0"/>
              <a:t>전극 형성방법 </a:t>
            </a:r>
            <a:r>
              <a:rPr lang="en-US" altLang="ko-KR" sz="2000" dirty="0"/>
              <a:t>(Lift-off)</a:t>
            </a:r>
          </a:p>
        </p:txBody>
      </p:sp>
      <p:sp>
        <p:nvSpPr>
          <p:cNvPr id="9251" name="Line 35"/>
          <p:cNvSpPr>
            <a:spLocks noChangeAspect="1" noChangeShapeType="1"/>
          </p:cNvSpPr>
          <p:nvPr/>
        </p:nvSpPr>
        <p:spPr bwMode="auto">
          <a:xfrm>
            <a:off x="2462742" y="3124200"/>
            <a:ext cx="311283" cy="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286" name="Group 70"/>
          <p:cNvGrpSpPr>
            <a:grpSpLocks/>
          </p:cNvGrpSpPr>
          <p:nvPr/>
        </p:nvGrpSpPr>
        <p:grpSpPr bwMode="auto">
          <a:xfrm>
            <a:off x="493581" y="1903414"/>
            <a:ext cx="3468820" cy="1846262"/>
            <a:chOff x="226" y="679"/>
            <a:chExt cx="2017" cy="1163"/>
          </a:xfrm>
        </p:grpSpPr>
        <p:sp>
          <p:nvSpPr>
            <p:cNvPr id="9287" name="Text Box 71"/>
            <p:cNvSpPr txBox="1">
              <a:spLocks noChangeAspect="1" noChangeArrowheads="1"/>
            </p:cNvSpPr>
            <p:nvPr/>
          </p:nvSpPr>
          <p:spPr bwMode="auto">
            <a:xfrm>
              <a:off x="292" y="679"/>
              <a:ext cx="1026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 dirty="0"/>
                <a:t>1. PR Coating</a:t>
              </a:r>
            </a:p>
          </p:txBody>
        </p:sp>
        <p:sp>
          <p:nvSpPr>
            <p:cNvPr id="9288" name="Oval 72"/>
            <p:cNvSpPr>
              <a:spLocks noChangeArrowheads="1"/>
            </p:cNvSpPr>
            <p:nvPr/>
          </p:nvSpPr>
          <p:spPr bwMode="auto">
            <a:xfrm>
              <a:off x="362" y="1587"/>
              <a:ext cx="227" cy="227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289" name="Rectangle 73"/>
            <p:cNvSpPr>
              <a:spLocks noChangeArrowheads="1"/>
            </p:cNvSpPr>
            <p:nvPr/>
          </p:nvSpPr>
          <p:spPr bwMode="auto">
            <a:xfrm>
              <a:off x="317" y="1405"/>
              <a:ext cx="793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/>
                <a:t>Glass</a:t>
              </a:r>
            </a:p>
          </p:txBody>
        </p:sp>
        <p:sp>
          <p:nvSpPr>
            <p:cNvPr id="9290" name="Arc 74"/>
            <p:cNvSpPr>
              <a:spLocks noChangeAspect="1"/>
            </p:cNvSpPr>
            <p:nvPr/>
          </p:nvSpPr>
          <p:spPr bwMode="auto">
            <a:xfrm>
              <a:off x="571" y="1178"/>
              <a:ext cx="63" cy="134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12700">
              <a:noFill/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291" name="Arc 75"/>
            <p:cNvSpPr>
              <a:spLocks noChangeAspect="1"/>
            </p:cNvSpPr>
            <p:nvPr/>
          </p:nvSpPr>
          <p:spPr bwMode="auto">
            <a:xfrm>
              <a:off x="453" y="906"/>
              <a:ext cx="31" cy="200"/>
            </a:xfrm>
            <a:custGeom>
              <a:avLst/>
              <a:gdLst>
                <a:gd name="G0" fmla="+- 450 0 0"/>
                <a:gd name="G1" fmla="+- 21600 0 0"/>
                <a:gd name="G2" fmla="+- 21600 0 0"/>
                <a:gd name="T0" fmla="*/ 0 w 22050"/>
                <a:gd name="T1" fmla="*/ 5 h 21600"/>
                <a:gd name="T2" fmla="*/ 22050 w 22050"/>
                <a:gd name="T3" fmla="*/ 21600 h 21600"/>
                <a:gd name="T4" fmla="*/ 450 w 220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0" h="21600" fill="none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</a:path>
                <a:path w="22050" h="21600" stroke="0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  <a:lnTo>
                    <a:pt x="450" y="21600"/>
                  </a:lnTo>
                  <a:close/>
                </a:path>
              </a:pathLst>
            </a:cu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292" name="Arc 76"/>
            <p:cNvSpPr>
              <a:spLocks noChangeAspect="1"/>
            </p:cNvSpPr>
            <p:nvPr/>
          </p:nvSpPr>
          <p:spPr bwMode="auto">
            <a:xfrm>
              <a:off x="316" y="1636"/>
              <a:ext cx="31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293" name="Line 77"/>
            <p:cNvSpPr>
              <a:spLocks noChangeAspect="1" noChangeShapeType="1"/>
            </p:cNvSpPr>
            <p:nvPr/>
          </p:nvSpPr>
          <p:spPr bwMode="auto">
            <a:xfrm flipV="1">
              <a:off x="679" y="1224"/>
              <a:ext cx="187" cy="134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294" name="Rectangle 78"/>
            <p:cNvSpPr>
              <a:spLocks noChangeArrowheads="1"/>
            </p:cNvSpPr>
            <p:nvPr/>
          </p:nvSpPr>
          <p:spPr bwMode="auto">
            <a:xfrm>
              <a:off x="1450" y="1405"/>
              <a:ext cx="793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/>
                <a:t>Glass</a:t>
              </a:r>
            </a:p>
          </p:txBody>
        </p:sp>
        <p:sp>
          <p:nvSpPr>
            <p:cNvPr id="9295" name="Rectangle 79"/>
            <p:cNvSpPr>
              <a:spLocks noChangeArrowheads="1"/>
            </p:cNvSpPr>
            <p:nvPr/>
          </p:nvSpPr>
          <p:spPr bwMode="auto">
            <a:xfrm>
              <a:off x="1450" y="1360"/>
              <a:ext cx="793" cy="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296" name="Line 80"/>
            <p:cNvSpPr>
              <a:spLocks noChangeAspect="1" noChangeShapeType="1"/>
            </p:cNvSpPr>
            <p:nvPr/>
          </p:nvSpPr>
          <p:spPr bwMode="auto">
            <a:xfrm flipV="1">
              <a:off x="1537" y="1224"/>
              <a:ext cx="186" cy="134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297" name="Rectangle 81"/>
            <p:cNvSpPr>
              <a:spLocks noChangeAspect="1" noChangeArrowheads="1"/>
            </p:cNvSpPr>
            <p:nvPr/>
          </p:nvSpPr>
          <p:spPr bwMode="auto">
            <a:xfrm>
              <a:off x="1405" y="1162"/>
              <a:ext cx="677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/>
                <a:t>Photo-resist</a:t>
              </a:r>
            </a:p>
          </p:txBody>
        </p:sp>
        <p:sp>
          <p:nvSpPr>
            <p:cNvPr id="9298" name="Line 82"/>
            <p:cNvSpPr>
              <a:spLocks noChangeAspect="1" noChangeShapeType="1"/>
            </p:cNvSpPr>
            <p:nvPr/>
          </p:nvSpPr>
          <p:spPr bwMode="auto">
            <a:xfrm>
              <a:off x="1178" y="1496"/>
              <a:ext cx="181" cy="0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299" name="Oval 83"/>
            <p:cNvSpPr>
              <a:spLocks noChangeArrowheads="1"/>
            </p:cNvSpPr>
            <p:nvPr/>
          </p:nvSpPr>
          <p:spPr bwMode="auto">
            <a:xfrm>
              <a:off x="362" y="1178"/>
              <a:ext cx="227" cy="227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00" name="Oval 84"/>
            <p:cNvSpPr>
              <a:spLocks noChangeArrowheads="1"/>
            </p:cNvSpPr>
            <p:nvPr/>
          </p:nvSpPr>
          <p:spPr bwMode="auto">
            <a:xfrm>
              <a:off x="226" y="997"/>
              <a:ext cx="227" cy="227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01" name="Arc 85"/>
            <p:cNvSpPr>
              <a:spLocks/>
            </p:cNvSpPr>
            <p:nvPr/>
          </p:nvSpPr>
          <p:spPr bwMode="auto">
            <a:xfrm>
              <a:off x="470" y="1005"/>
              <a:ext cx="32" cy="100"/>
            </a:xfrm>
            <a:custGeom>
              <a:avLst/>
              <a:gdLst>
                <a:gd name="G0" fmla="+- 450 0 0"/>
                <a:gd name="G1" fmla="+- 21600 0 0"/>
                <a:gd name="G2" fmla="+- 21600 0 0"/>
                <a:gd name="T0" fmla="*/ 0 w 22050"/>
                <a:gd name="T1" fmla="*/ 5 h 21600"/>
                <a:gd name="T2" fmla="*/ 22050 w 22050"/>
                <a:gd name="T3" fmla="*/ 21600 h 21600"/>
                <a:gd name="T4" fmla="*/ 450 w 220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0" h="21600" fill="none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</a:path>
                <a:path w="22050" h="21600" stroke="0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  <a:lnTo>
                    <a:pt x="4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02" name="Arc 86"/>
            <p:cNvSpPr>
              <a:spLocks/>
            </p:cNvSpPr>
            <p:nvPr/>
          </p:nvSpPr>
          <p:spPr bwMode="auto">
            <a:xfrm>
              <a:off x="560" y="1187"/>
              <a:ext cx="65" cy="67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03" name="Arc 87"/>
            <p:cNvSpPr>
              <a:spLocks/>
            </p:cNvSpPr>
            <p:nvPr/>
          </p:nvSpPr>
          <p:spPr bwMode="auto">
            <a:xfrm>
              <a:off x="347" y="1776"/>
              <a:ext cx="32" cy="6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grpSp>
        <p:nvGrpSpPr>
          <p:cNvPr id="9463" name="Group 247"/>
          <p:cNvGrpSpPr>
            <a:grpSpLocks/>
          </p:cNvGrpSpPr>
          <p:nvPr/>
        </p:nvGrpSpPr>
        <p:grpSpPr bwMode="auto">
          <a:xfrm>
            <a:off x="120386" y="3990975"/>
            <a:ext cx="4915165" cy="1662113"/>
            <a:chOff x="0" y="2514"/>
            <a:chExt cx="2858" cy="1047"/>
          </a:xfrm>
        </p:grpSpPr>
        <p:sp>
          <p:nvSpPr>
            <p:cNvPr id="9305" name="Rectangle 89"/>
            <p:cNvSpPr>
              <a:spLocks noChangeArrowheads="1"/>
            </p:cNvSpPr>
            <p:nvPr/>
          </p:nvSpPr>
          <p:spPr bwMode="auto">
            <a:xfrm>
              <a:off x="590" y="3153"/>
              <a:ext cx="2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/>
                <a:t>PR</a:t>
              </a:r>
            </a:p>
          </p:txBody>
        </p:sp>
        <p:sp>
          <p:nvSpPr>
            <p:cNvPr id="9306" name="Rectangle 90"/>
            <p:cNvSpPr>
              <a:spLocks noChangeArrowheads="1"/>
            </p:cNvSpPr>
            <p:nvPr/>
          </p:nvSpPr>
          <p:spPr bwMode="auto">
            <a:xfrm>
              <a:off x="908" y="2835"/>
              <a:ext cx="73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200"/>
                <a:t>UV(365nm)</a:t>
              </a:r>
              <a:r>
                <a:rPr lang="ko-KR" altLang="en-US" sz="1200"/>
                <a:t>조사</a:t>
              </a:r>
            </a:p>
          </p:txBody>
        </p:sp>
        <p:sp>
          <p:nvSpPr>
            <p:cNvPr id="9307" name="Rectangle 91"/>
            <p:cNvSpPr>
              <a:spLocks noChangeArrowheads="1"/>
            </p:cNvSpPr>
            <p:nvPr/>
          </p:nvSpPr>
          <p:spPr bwMode="auto">
            <a:xfrm>
              <a:off x="0" y="2971"/>
              <a:ext cx="6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/>
                <a:t>Photo-mask</a:t>
              </a:r>
            </a:p>
          </p:txBody>
        </p:sp>
        <p:sp>
          <p:nvSpPr>
            <p:cNvPr id="9308" name="Text Box 92"/>
            <p:cNvSpPr txBox="1">
              <a:spLocks noChangeArrowheads="1"/>
            </p:cNvSpPr>
            <p:nvPr/>
          </p:nvSpPr>
          <p:spPr bwMode="auto">
            <a:xfrm>
              <a:off x="215" y="2514"/>
              <a:ext cx="57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/>
                <a:t>2. </a:t>
              </a:r>
              <a:r>
                <a:rPr lang="ko-KR" altLang="en-US" sz="2000"/>
                <a:t>노광</a:t>
              </a:r>
            </a:p>
          </p:txBody>
        </p:sp>
        <p:sp>
          <p:nvSpPr>
            <p:cNvPr id="9309" name="Line 93"/>
            <p:cNvSpPr>
              <a:spLocks noChangeShapeType="1"/>
            </p:cNvSpPr>
            <p:nvPr/>
          </p:nvSpPr>
          <p:spPr bwMode="auto">
            <a:xfrm flipH="1" flipV="1">
              <a:off x="2677" y="3244"/>
              <a:ext cx="45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10" name="Text Box 94"/>
            <p:cNvSpPr txBox="1">
              <a:spLocks noChangeArrowheads="1"/>
            </p:cNvSpPr>
            <p:nvPr/>
          </p:nvSpPr>
          <p:spPr bwMode="auto">
            <a:xfrm>
              <a:off x="2164" y="3106"/>
              <a:ext cx="586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ko-KR" altLang="en-US" sz="1200"/>
                <a:t>감광된 부분</a:t>
              </a:r>
            </a:p>
          </p:txBody>
        </p:sp>
        <p:sp>
          <p:nvSpPr>
            <p:cNvPr id="9311" name="Rectangle 95"/>
            <p:cNvSpPr>
              <a:spLocks noChangeArrowheads="1"/>
            </p:cNvSpPr>
            <p:nvPr/>
          </p:nvSpPr>
          <p:spPr bwMode="auto">
            <a:xfrm>
              <a:off x="998" y="3380"/>
              <a:ext cx="793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/>
                <a:t>Glass</a:t>
              </a:r>
            </a:p>
          </p:txBody>
        </p:sp>
        <p:sp>
          <p:nvSpPr>
            <p:cNvPr id="9312" name="Rectangle 96"/>
            <p:cNvSpPr>
              <a:spLocks noChangeArrowheads="1"/>
            </p:cNvSpPr>
            <p:nvPr/>
          </p:nvSpPr>
          <p:spPr bwMode="auto">
            <a:xfrm>
              <a:off x="998" y="3335"/>
              <a:ext cx="793" cy="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13" name="Line 97"/>
            <p:cNvSpPr>
              <a:spLocks noChangeAspect="1" noChangeShapeType="1"/>
            </p:cNvSpPr>
            <p:nvPr/>
          </p:nvSpPr>
          <p:spPr bwMode="auto">
            <a:xfrm>
              <a:off x="1815" y="347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14" name="Line 98"/>
            <p:cNvSpPr>
              <a:spLocks noChangeShapeType="1"/>
            </p:cNvSpPr>
            <p:nvPr/>
          </p:nvSpPr>
          <p:spPr bwMode="auto">
            <a:xfrm flipH="1" flipV="1">
              <a:off x="817" y="3289"/>
              <a:ext cx="181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grpSp>
          <p:nvGrpSpPr>
            <p:cNvPr id="9315" name="Group 99"/>
            <p:cNvGrpSpPr>
              <a:grpSpLocks/>
            </p:cNvGrpSpPr>
            <p:nvPr/>
          </p:nvGrpSpPr>
          <p:grpSpPr bwMode="auto">
            <a:xfrm>
              <a:off x="998" y="3244"/>
              <a:ext cx="793" cy="46"/>
              <a:chOff x="1759" y="2568"/>
              <a:chExt cx="793" cy="46"/>
            </a:xfrm>
          </p:grpSpPr>
          <p:sp>
            <p:nvSpPr>
              <p:cNvPr id="9316" name="Rectangle 100"/>
              <p:cNvSpPr>
                <a:spLocks noChangeArrowheads="1"/>
              </p:cNvSpPr>
              <p:nvPr/>
            </p:nvSpPr>
            <p:spPr bwMode="auto">
              <a:xfrm>
                <a:off x="1759" y="2568"/>
                <a:ext cx="793" cy="2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17" name="Rectangle 101"/>
              <p:cNvSpPr>
                <a:spLocks noChangeArrowheads="1"/>
              </p:cNvSpPr>
              <p:nvPr/>
            </p:nvSpPr>
            <p:spPr bwMode="auto">
              <a:xfrm>
                <a:off x="1759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18" name="Rectangle 102"/>
              <p:cNvSpPr>
                <a:spLocks noChangeArrowheads="1"/>
              </p:cNvSpPr>
              <p:nvPr/>
            </p:nvSpPr>
            <p:spPr bwMode="auto">
              <a:xfrm>
                <a:off x="1895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19" name="Rectangle 103"/>
              <p:cNvSpPr>
                <a:spLocks noChangeArrowheads="1"/>
              </p:cNvSpPr>
              <p:nvPr/>
            </p:nvSpPr>
            <p:spPr bwMode="auto">
              <a:xfrm>
                <a:off x="2031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20" name="Rectangle 104"/>
              <p:cNvSpPr>
                <a:spLocks noChangeArrowheads="1"/>
              </p:cNvSpPr>
              <p:nvPr/>
            </p:nvSpPr>
            <p:spPr bwMode="auto">
              <a:xfrm>
                <a:off x="2173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21" name="Rectangle 105"/>
              <p:cNvSpPr>
                <a:spLocks noChangeArrowheads="1"/>
              </p:cNvSpPr>
              <p:nvPr/>
            </p:nvSpPr>
            <p:spPr bwMode="auto">
              <a:xfrm>
                <a:off x="2309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22" name="Rectangle 106"/>
              <p:cNvSpPr>
                <a:spLocks noChangeArrowheads="1"/>
              </p:cNvSpPr>
              <p:nvPr/>
            </p:nvSpPr>
            <p:spPr bwMode="auto">
              <a:xfrm>
                <a:off x="2445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9323" name="Group 107"/>
            <p:cNvGrpSpPr>
              <a:grpSpLocks/>
            </p:cNvGrpSpPr>
            <p:nvPr/>
          </p:nvGrpSpPr>
          <p:grpSpPr bwMode="auto">
            <a:xfrm>
              <a:off x="1000" y="3017"/>
              <a:ext cx="774" cy="189"/>
              <a:chOff x="1761" y="2159"/>
              <a:chExt cx="774" cy="417"/>
            </a:xfrm>
          </p:grpSpPr>
          <p:sp>
            <p:nvSpPr>
              <p:cNvPr id="9324" name="Line 108"/>
              <p:cNvSpPr>
                <a:spLocks noChangeShapeType="1"/>
              </p:cNvSpPr>
              <p:nvPr/>
            </p:nvSpPr>
            <p:spPr bwMode="auto">
              <a:xfrm>
                <a:off x="1761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25" name="Line 109"/>
              <p:cNvSpPr>
                <a:spLocks noChangeShapeType="1"/>
              </p:cNvSpPr>
              <p:nvPr/>
            </p:nvSpPr>
            <p:spPr bwMode="auto">
              <a:xfrm>
                <a:off x="1800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26" name="Line 11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27" name="Line 111"/>
              <p:cNvSpPr>
                <a:spLocks noChangeShapeType="1"/>
              </p:cNvSpPr>
              <p:nvPr/>
            </p:nvSpPr>
            <p:spPr bwMode="auto">
              <a:xfrm>
                <a:off x="1900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28" name="Line 112"/>
              <p:cNvSpPr>
                <a:spLocks noChangeShapeType="1"/>
              </p:cNvSpPr>
              <p:nvPr/>
            </p:nvSpPr>
            <p:spPr bwMode="auto">
              <a:xfrm>
                <a:off x="1944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29" name="Line 113"/>
              <p:cNvSpPr>
                <a:spLocks noChangeShapeType="1"/>
              </p:cNvSpPr>
              <p:nvPr/>
            </p:nvSpPr>
            <p:spPr bwMode="auto">
              <a:xfrm>
                <a:off x="1984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0" name="Line 114"/>
              <p:cNvSpPr>
                <a:spLocks noChangeShapeType="1"/>
              </p:cNvSpPr>
              <p:nvPr/>
            </p:nvSpPr>
            <p:spPr bwMode="auto">
              <a:xfrm>
                <a:off x="2031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1" name="Line 115"/>
              <p:cNvSpPr>
                <a:spLocks noChangeShapeType="1"/>
              </p:cNvSpPr>
              <p:nvPr/>
            </p:nvSpPr>
            <p:spPr bwMode="auto">
              <a:xfrm>
                <a:off x="2083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2" name="Line 116"/>
              <p:cNvSpPr>
                <a:spLocks noChangeShapeType="1"/>
              </p:cNvSpPr>
              <p:nvPr/>
            </p:nvSpPr>
            <p:spPr bwMode="auto">
              <a:xfrm>
                <a:off x="2130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3" name="Line 117"/>
              <p:cNvSpPr>
                <a:spLocks noChangeShapeType="1"/>
              </p:cNvSpPr>
              <p:nvPr/>
            </p:nvSpPr>
            <p:spPr bwMode="auto">
              <a:xfrm>
                <a:off x="2169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4" name="Line 118"/>
              <p:cNvSpPr>
                <a:spLocks noChangeShapeType="1"/>
              </p:cNvSpPr>
              <p:nvPr/>
            </p:nvSpPr>
            <p:spPr bwMode="auto">
              <a:xfrm>
                <a:off x="2217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5" name="Line 119"/>
              <p:cNvSpPr>
                <a:spLocks noChangeShapeType="1"/>
              </p:cNvSpPr>
              <p:nvPr/>
            </p:nvSpPr>
            <p:spPr bwMode="auto">
              <a:xfrm>
                <a:off x="2268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6" name="Line 120"/>
              <p:cNvSpPr>
                <a:spLocks noChangeShapeType="1"/>
              </p:cNvSpPr>
              <p:nvPr/>
            </p:nvSpPr>
            <p:spPr bwMode="auto">
              <a:xfrm>
                <a:off x="2304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7" name="Line 121"/>
              <p:cNvSpPr>
                <a:spLocks noChangeShapeType="1"/>
              </p:cNvSpPr>
              <p:nvPr/>
            </p:nvSpPr>
            <p:spPr bwMode="auto">
              <a:xfrm>
                <a:off x="2352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8" name="Line 122"/>
              <p:cNvSpPr>
                <a:spLocks noChangeShapeType="1"/>
              </p:cNvSpPr>
              <p:nvPr/>
            </p:nvSpPr>
            <p:spPr bwMode="auto">
              <a:xfrm>
                <a:off x="2404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39" name="Line 123"/>
              <p:cNvSpPr>
                <a:spLocks noChangeShapeType="1"/>
              </p:cNvSpPr>
              <p:nvPr/>
            </p:nvSpPr>
            <p:spPr bwMode="auto">
              <a:xfrm>
                <a:off x="2448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40" name="Line 124"/>
              <p:cNvSpPr>
                <a:spLocks noChangeShapeType="1"/>
              </p:cNvSpPr>
              <p:nvPr/>
            </p:nvSpPr>
            <p:spPr bwMode="auto">
              <a:xfrm>
                <a:off x="2488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41" name="Line 125"/>
              <p:cNvSpPr>
                <a:spLocks noChangeShapeType="1"/>
              </p:cNvSpPr>
              <p:nvPr/>
            </p:nvSpPr>
            <p:spPr bwMode="auto">
              <a:xfrm>
                <a:off x="2535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9342" name="Line 126"/>
            <p:cNvSpPr>
              <a:spLocks noChangeShapeType="1"/>
            </p:cNvSpPr>
            <p:nvPr/>
          </p:nvSpPr>
          <p:spPr bwMode="auto">
            <a:xfrm flipH="1" flipV="1">
              <a:off x="817" y="3108"/>
              <a:ext cx="181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43" name="Rectangle 127"/>
            <p:cNvSpPr>
              <a:spLocks noChangeArrowheads="1"/>
            </p:cNvSpPr>
            <p:nvPr/>
          </p:nvSpPr>
          <p:spPr bwMode="auto">
            <a:xfrm>
              <a:off x="2065" y="3380"/>
              <a:ext cx="793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/>
                <a:t>Glass</a:t>
              </a:r>
            </a:p>
          </p:txBody>
        </p:sp>
        <p:sp>
          <p:nvSpPr>
            <p:cNvPr id="9344" name="Rectangle 128"/>
            <p:cNvSpPr>
              <a:spLocks noChangeArrowheads="1"/>
            </p:cNvSpPr>
            <p:nvPr/>
          </p:nvSpPr>
          <p:spPr bwMode="auto">
            <a:xfrm>
              <a:off x="2065" y="3335"/>
              <a:ext cx="793" cy="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45" name="Rectangle 129"/>
            <p:cNvSpPr>
              <a:spLocks noChangeArrowheads="1"/>
            </p:cNvSpPr>
            <p:nvPr/>
          </p:nvSpPr>
          <p:spPr bwMode="auto">
            <a:xfrm>
              <a:off x="2132" y="3334"/>
              <a:ext cx="85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46" name="Rectangle 130"/>
            <p:cNvSpPr>
              <a:spLocks noChangeArrowheads="1"/>
            </p:cNvSpPr>
            <p:nvPr/>
          </p:nvSpPr>
          <p:spPr bwMode="auto">
            <a:xfrm>
              <a:off x="2268" y="3334"/>
              <a:ext cx="85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47" name="Rectangle 131"/>
            <p:cNvSpPr>
              <a:spLocks noChangeArrowheads="1"/>
            </p:cNvSpPr>
            <p:nvPr/>
          </p:nvSpPr>
          <p:spPr bwMode="auto">
            <a:xfrm>
              <a:off x="2404" y="3334"/>
              <a:ext cx="85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48" name="Rectangle 132"/>
            <p:cNvSpPr>
              <a:spLocks noChangeArrowheads="1"/>
            </p:cNvSpPr>
            <p:nvPr/>
          </p:nvSpPr>
          <p:spPr bwMode="auto">
            <a:xfrm>
              <a:off x="2546" y="3334"/>
              <a:ext cx="85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9349" name="Rectangle 133"/>
            <p:cNvSpPr>
              <a:spLocks noChangeArrowheads="1"/>
            </p:cNvSpPr>
            <p:nvPr/>
          </p:nvSpPr>
          <p:spPr bwMode="auto">
            <a:xfrm>
              <a:off x="2677" y="3334"/>
              <a:ext cx="85" cy="43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grpSp>
        <p:nvGrpSpPr>
          <p:cNvPr id="9464" name="Group 248"/>
          <p:cNvGrpSpPr>
            <a:grpSpLocks/>
          </p:cNvGrpSpPr>
          <p:nvPr/>
        </p:nvGrpSpPr>
        <p:grpSpPr bwMode="auto">
          <a:xfrm>
            <a:off x="5818056" y="1933575"/>
            <a:ext cx="3221170" cy="1389063"/>
            <a:chOff x="3383" y="1218"/>
            <a:chExt cx="1873" cy="875"/>
          </a:xfrm>
        </p:grpSpPr>
        <p:sp>
          <p:nvSpPr>
            <p:cNvPr id="9351" name="Text Box 135"/>
            <p:cNvSpPr txBox="1">
              <a:spLocks noChangeArrowheads="1"/>
            </p:cNvSpPr>
            <p:nvPr/>
          </p:nvSpPr>
          <p:spPr bwMode="auto">
            <a:xfrm>
              <a:off x="3383" y="1218"/>
              <a:ext cx="57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/>
                <a:t>3. </a:t>
              </a:r>
              <a:r>
                <a:rPr lang="ko-KR" altLang="en-US" sz="2000"/>
                <a:t>현상</a:t>
              </a:r>
            </a:p>
          </p:txBody>
        </p:sp>
        <p:grpSp>
          <p:nvGrpSpPr>
            <p:cNvPr id="9352" name="Group 136"/>
            <p:cNvGrpSpPr>
              <a:grpSpLocks/>
            </p:cNvGrpSpPr>
            <p:nvPr/>
          </p:nvGrpSpPr>
          <p:grpSpPr bwMode="auto">
            <a:xfrm>
              <a:off x="3396" y="1503"/>
              <a:ext cx="908" cy="264"/>
              <a:chOff x="226" y="2664"/>
              <a:chExt cx="908" cy="264"/>
            </a:xfrm>
          </p:grpSpPr>
          <p:sp>
            <p:nvSpPr>
              <p:cNvPr id="9353" name="Line 137"/>
              <p:cNvSpPr>
                <a:spLocks noChangeShapeType="1"/>
              </p:cNvSpPr>
              <p:nvPr/>
            </p:nvSpPr>
            <p:spPr bwMode="auto">
              <a:xfrm>
                <a:off x="226" y="2664"/>
                <a:ext cx="9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54" name="Rectangle 138"/>
              <p:cNvSpPr>
                <a:spLocks noChangeArrowheads="1"/>
              </p:cNvSpPr>
              <p:nvPr/>
            </p:nvSpPr>
            <p:spPr bwMode="auto">
              <a:xfrm>
                <a:off x="616" y="2664"/>
                <a:ext cx="98" cy="4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55" name="Oval 139"/>
              <p:cNvSpPr>
                <a:spLocks noChangeArrowheads="1"/>
              </p:cNvSpPr>
              <p:nvPr/>
            </p:nvSpPr>
            <p:spPr bwMode="auto">
              <a:xfrm>
                <a:off x="616" y="2696"/>
                <a:ext cx="9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56" name="Line 140"/>
              <p:cNvSpPr>
                <a:spLocks noChangeShapeType="1"/>
              </p:cNvSpPr>
              <p:nvPr/>
            </p:nvSpPr>
            <p:spPr bwMode="auto">
              <a:xfrm flipH="1">
                <a:off x="322" y="2728"/>
                <a:ext cx="278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57" name="Line 141"/>
              <p:cNvSpPr>
                <a:spLocks noChangeShapeType="1"/>
              </p:cNvSpPr>
              <p:nvPr/>
            </p:nvSpPr>
            <p:spPr bwMode="auto">
              <a:xfrm>
                <a:off x="665" y="273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58" name="Line 142"/>
              <p:cNvSpPr>
                <a:spLocks noChangeShapeType="1"/>
              </p:cNvSpPr>
              <p:nvPr/>
            </p:nvSpPr>
            <p:spPr bwMode="auto">
              <a:xfrm>
                <a:off x="714" y="2712"/>
                <a:ext cx="278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59" name="Line 143"/>
              <p:cNvSpPr>
                <a:spLocks noChangeShapeType="1"/>
              </p:cNvSpPr>
              <p:nvPr/>
            </p:nvSpPr>
            <p:spPr bwMode="auto">
              <a:xfrm flipH="1">
                <a:off x="453" y="2712"/>
                <a:ext cx="1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60" name="Line 144"/>
              <p:cNvSpPr>
                <a:spLocks noChangeShapeType="1"/>
              </p:cNvSpPr>
              <p:nvPr/>
            </p:nvSpPr>
            <p:spPr bwMode="auto">
              <a:xfrm>
                <a:off x="681" y="2704"/>
                <a:ext cx="19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9361" name="Group 145"/>
            <p:cNvGrpSpPr>
              <a:grpSpLocks/>
            </p:cNvGrpSpPr>
            <p:nvPr/>
          </p:nvGrpSpPr>
          <p:grpSpPr bwMode="auto">
            <a:xfrm>
              <a:off x="3442" y="1866"/>
              <a:ext cx="793" cy="227"/>
              <a:chOff x="272" y="2914"/>
              <a:chExt cx="793" cy="227"/>
            </a:xfrm>
          </p:grpSpPr>
          <p:sp>
            <p:nvSpPr>
              <p:cNvPr id="9362" name="Rectangle 146"/>
              <p:cNvSpPr>
                <a:spLocks noChangeArrowheads="1"/>
              </p:cNvSpPr>
              <p:nvPr/>
            </p:nvSpPr>
            <p:spPr bwMode="auto">
              <a:xfrm>
                <a:off x="272" y="2960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Glass</a:t>
                </a:r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auto">
              <a:xfrm>
                <a:off x="272" y="2915"/>
                <a:ext cx="793" cy="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auto">
              <a:xfrm>
                <a:off x="339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auto">
              <a:xfrm>
                <a:off x="475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66" name="Rectangle 150"/>
              <p:cNvSpPr>
                <a:spLocks noChangeArrowheads="1"/>
              </p:cNvSpPr>
              <p:nvPr/>
            </p:nvSpPr>
            <p:spPr bwMode="auto">
              <a:xfrm>
                <a:off x="611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67" name="Rectangle 151"/>
              <p:cNvSpPr>
                <a:spLocks noChangeArrowheads="1"/>
              </p:cNvSpPr>
              <p:nvPr/>
            </p:nvSpPr>
            <p:spPr bwMode="auto">
              <a:xfrm>
                <a:off x="753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auto">
              <a:xfrm>
                <a:off x="884" y="291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9369" name="Line 153"/>
            <p:cNvSpPr>
              <a:spLocks noChangeAspect="1" noChangeShapeType="1"/>
            </p:cNvSpPr>
            <p:nvPr/>
          </p:nvSpPr>
          <p:spPr bwMode="auto">
            <a:xfrm>
              <a:off x="4258" y="200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grpSp>
          <p:nvGrpSpPr>
            <p:cNvPr id="9370" name="Group 154"/>
            <p:cNvGrpSpPr>
              <a:grpSpLocks/>
            </p:cNvGrpSpPr>
            <p:nvPr/>
          </p:nvGrpSpPr>
          <p:grpSpPr bwMode="auto">
            <a:xfrm>
              <a:off x="4440" y="1674"/>
              <a:ext cx="816" cy="419"/>
              <a:chOff x="1397" y="2784"/>
              <a:chExt cx="816" cy="419"/>
            </a:xfrm>
          </p:grpSpPr>
          <p:grpSp>
            <p:nvGrpSpPr>
              <p:cNvPr id="9371" name="Group 155"/>
              <p:cNvGrpSpPr>
                <a:grpSpLocks/>
              </p:cNvGrpSpPr>
              <p:nvPr/>
            </p:nvGrpSpPr>
            <p:grpSpPr bwMode="auto">
              <a:xfrm>
                <a:off x="1420" y="2976"/>
                <a:ext cx="793" cy="227"/>
                <a:chOff x="1420" y="2976"/>
                <a:chExt cx="793" cy="227"/>
              </a:xfrm>
            </p:grpSpPr>
            <p:sp>
              <p:nvSpPr>
                <p:cNvPr id="93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1420" y="3022"/>
                  <a:ext cx="793" cy="18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1600"/>
                    <a:t>Glass</a:t>
                  </a:r>
                </a:p>
              </p:txBody>
            </p:sp>
            <p:sp>
              <p:nvSpPr>
                <p:cNvPr id="93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1420" y="2977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3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1556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3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1692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3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1828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3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964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3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2100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auto">
              <a:xfrm>
                <a:off x="1397" y="2784"/>
                <a:ext cx="59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latinLnBrk="0"/>
                <a:r>
                  <a:rPr lang="en-US" altLang="ko-KR" sz="1200"/>
                  <a:t>Photo-resist</a:t>
                </a:r>
              </a:p>
            </p:txBody>
          </p:sp>
        </p:grpSp>
      </p:grpSp>
      <p:grpSp>
        <p:nvGrpSpPr>
          <p:cNvPr id="9380" name="Group 164"/>
          <p:cNvGrpSpPr>
            <a:grpSpLocks/>
          </p:cNvGrpSpPr>
          <p:nvPr/>
        </p:nvGrpSpPr>
        <p:grpSpPr bwMode="auto">
          <a:xfrm>
            <a:off x="5905765" y="3546475"/>
            <a:ext cx="3159257" cy="1406525"/>
            <a:chOff x="2269" y="2386"/>
            <a:chExt cx="1837" cy="886"/>
          </a:xfrm>
        </p:grpSpPr>
        <p:grpSp>
          <p:nvGrpSpPr>
            <p:cNvPr id="9381" name="Group 165"/>
            <p:cNvGrpSpPr>
              <a:grpSpLocks/>
            </p:cNvGrpSpPr>
            <p:nvPr/>
          </p:nvGrpSpPr>
          <p:grpSpPr bwMode="auto">
            <a:xfrm>
              <a:off x="2269" y="3045"/>
              <a:ext cx="793" cy="227"/>
              <a:chOff x="3029" y="3022"/>
              <a:chExt cx="793" cy="227"/>
            </a:xfrm>
          </p:grpSpPr>
          <p:sp>
            <p:nvSpPr>
              <p:cNvPr id="9382" name="Rectangle 166"/>
              <p:cNvSpPr>
                <a:spLocks noChangeArrowheads="1"/>
              </p:cNvSpPr>
              <p:nvPr/>
            </p:nvSpPr>
            <p:spPr bwMode="auto">
              <a:xfrm>
                <a:off x="3029" y="3068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Glass</a:t>
                </a:r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auto">
              <a:xfrm>
                <a:off x="3029" y="3023"/>
                <a:ext cx="68" cy="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84" name="Rectangle 168"/>
              <p:cNvSpPr>
                <a:spLocks noChangeArrowheads="1"/>
              </p:cNvSpPr>
              <p:nvPr/>
            </p:nvSpPr>
            <p:spPr bwMode="auto">
              <a:xfrm>
                <a:off x="3165" y="3022"/>
                <a:ext cx="68" cy="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85" name="Rectangle 169"/>
              <p:cNvSpPr>
                <a:spLocks noChangeArrowheads="1"/>
              </p:cNvSpPr>
              <p:nvPr/>
            </p:nvSpPr>
            <p:spPr bwMode="auto">
              <a:xfrm>
                <a:off x="3301" y="3022"/>
                <a:ext cx="68" cy="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auto">
              <a:xfrm>
                <a:off x="3437" y="3022"/>
                <a:ext cx="68" cy="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auto">
              <a:xfrm>
                <a:off x="3573" y="3022"/>
                <a:ext cx="68" cy="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auto">
              <a:xfrm>
                <a:off x="3709" y="3022"/>
                <a:ext cx="68" cy="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9389" name="Group 173"/>
            <p:cNvGrpSpPr>
              <a:grpSpLocks/>
            </p:cNvGrpSpPr>
            <p:nvPr/>
          </p:nvGrpSpPr>
          <p:grpSpPr bwMode="auto">
            <a:xfrm>
              <a:off x="2269" y="2773"/>
              <a:ext cx="718" cy="245"/>
              <a:chOff x="560" y="3104"/>
              <a:chExt cx="672" cy="336"/>
            </a:xfrm>
          </p:grpSpPr>
          <p:sp>
            <p:nvSpPr>
              <p:cNvPr id="9390" name="Oval 174"/>
              <p:cNvSpPr>
                <a:spLocks noChangeArrowheads="1"/>
              </p:cNvSpPr>
              <p:nvPr/>
            </p:nvSpPr>
            <p:spPr bwMode="auto">
              <a:xfrm>
                <a:off x="560" y="3296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1" name="Oval 175"/>
              <p:cNvSpPr>
                <a:spLocks noChangeArrowheads="1"/>
              </p:cNvSpPr>
              <p:nvPr/>
            </p:nvSpPr>
            <p:spPr bwMode="auto">
              <a:xfrm>
                <a:off x="656" y="3208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2" name="Oval 176"/>
              <p:cNvSpPr>
                <a:spLocks noChangeArrowheads="1"/>
              </p:cNvSpPr>
              <p:nvPr/>
            </p:nvSpPr>
            <p:spPr bwMode="auto">
              <a:xfrm>
                <a:off x="704" y="3344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3" name="Oval 177"/>
              <p:cNvSpPr>
                <a:spLocks noChangeArrowheads="1"/>
              </p:cNvSpPr>
              <p:nvPr/>
            </p:nvSpPr>
            <p:spPr bwMode="auto">
              <a:xfrm>
                <a:off x="800" y="3296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4" name="Oval 178"/>
              <p:cNvSpPr>
                <a:spLocks noChangeArrowheads="1"/>
              </p:cNvSpPr>
              <p:nvPr/>
            </p:nvSpPr>
            <p:spPr bwMode="auto">
              <a:xfrm>
                <a:off x="896" y="3344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5" name="Oval 179"/>
              <p:cNvSpPr>
                <a:spLocks noChangeArrowheads="1"/>
              </p:cNvSpPr>
              <p:nvPr/>
            </p:nvSpPr>
            <p:spPr bwMode="auto">
              <a:xfrm>
                <a:off x="992" y="3392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6" name="Oval 180"/>
              <p:cNvSpPr>
                <a:spLocks noChangeArrowheads="1"/>
              </p:cNvSpPr>
              <p:nvPr/>
            </p:nvSpPr>
            <p:spPr bwMode="auto">
              <a:xfrm>
                <a:off x="1088" y="3392"/>
                <a:ext cx="49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7" name="Oval 181"/>
              <p:cNvSpPr>
                <a:spLocks noChangeArrowheads="1"/>
              </p:cNvSpPr>
              <p:nvPr/>
            </p:nvSpPr>
            <p:spPr bwMode="auto">
              <a:xfrm>
                <a:off x="1184" y="3344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8" name="Oval 182"/>
              <p:cNvSpPr>
                <a:spLocks noChangeArrowheads="1"/>
              </p:cNvSpPr>
              <p:nvPr/>
            </p:nvSpPr>
            <p:spPr bwMode="auto">
              <a:xfrm>
                <a:off x="1137" y="3296"/>
                <a:ext cx="47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399" name="Oval 183"/>
              <p:cNvSpPr>
                <a:spLocks noChangeArrowheads="1"/>
              </p:cNvSpPr>
              <p:nvPr/>
            </p:nvSpPr>
            <p:spPr bwMode="auto">
              <a:xfrm>
                <a:off x="1040" y="3296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00" name="Oval 184"/>
              <p:cNvSpPr>
                <a:spLocks noChangeArrowheads="1"/>
              </p:cNvSpPr>
              <p:nvPr/>
            </p:nvSpPr>
            <p:spPr bwMode="auto">
              <a:xfrm>
                <a:off x="896" y="3208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01" name="Oval 185"/>
              <p:cNvSpPr>
                <a:spLocks noChangeArrowheads="1"/>
              </p:cNvSpPr>
              <p:nvPr/>
            </p:nvSpPr>
            <p:spPr bwMode="auto">
              <a:xfrm>
                <a:off x="1040" y="3200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02" name="Oval 186"/>
              <p:cNvSpPr>
                <a:spLocks noChangeArrowheads="1"/>
              </p:cNvSpPr>
              <p:nvPr/>
            </p:nvSpPr>
            <p:spPr bwMode="auto">
              <a:xfrm>
                <a:off x="1184" y="3200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03" name="Line 187"/>
              <p:cNvSpPr>
                <a:spLocks noChangeShapeType="1"/>
              </p:cNvSpPr>
              <p:nvPr/>
            </p:nvSpPr>
            <p:spPr bwMode="auto">
              <a:xfrm>
                <a:off x="560" y="310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04" name="Line 188"/>
              <p:cNvSpPr>
                <a:spLocks noChangeShapeType="1"/>
              </p:cNvSpPr>
              <p:nvPr/>
            </p:nvSpPr>
            <p:spPr bwMode="auto">
              <a:xfrm>
                <a:off x="752" y="310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05" name="Line 189"/>
              <p:cNvSpPr>
                <a:spLocks noChangeShapeType="1"/>
              </p:cNvSpPr>
              <p:nvPr/>
            </p:nvSpPr>
            <p:spPr bwMode="auto">
              <a:xfrm>
                <a:off x="848" y="310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06" name="Line 190"/>
              <p:cNvSpPr>
                <a:spLocks noChangeShapeType="1"/>
              </p:cNvSpPr>
              <p:nvPr/>
            </p:nvSpPr>
            <p:spPr bwMode="auto">
              <a:xfrm>
                <a:off x="992" y="31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07" name="Line 191"/>
              <p:cNvSpPr>
                <a:spLocks noChangeShapeType="1"/>
              </p:cNvSpPr>
              <p:nvPr/>
            </p:nvSpPr>
            <p:spPr bwMode="auto">
              <a:xfrm>
                <a:off x="1137" y="310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2358" y="2386"/>
              <a:ext cx="1173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/>
                <a:t>4. CVD &lt;SnO₂&gt;</a:t>
              </a:r>
            </a:p>
          </p:txBody>
        </p:sp>
        <p:sp>
          <p:nvSpPr>
            <p:cNvPr id="9409" name="Line 193"/>
            <p:cNvSpPr>
              <a:spLocks noChangeAspect="1" noChangeShapeType="1"/>
            </p:cNvSpPr>
            <p:nvPr/>
          </p:nvSpPr>
          <p:spPr bwMode="auto">
            <a:xfrm>
              <a:off x="3086" y="318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grpSp>
          <p:nvGrpSpPr>
            <p:cNvPr id="9410" name="Group 194"/>
            <p:cNvGrpSpPr>
              <a:grpSpLocks/>
            </p:cNvGrpSpPr>
            <p:nvPr/>
          </p:nvGrpSpPr>
          <p:grpSpPr bwMode="auto">
            <a:xfrm>
              <a:off x="3313" y="2999"/>
              <a:ext cx="793" cy="273"/>
              <a:chOff x="4209" y="2976"/>
              <a:chExt cx="793" cy="273"/>
            </a:xfrm>
          </p:grpSpPr>
          <p:sp>
            <p:nvSpPr>
              <p:cNvPr id="9411" name="Rectangle 195"/>
              <p:cNvSpPr>
                <a:spLocks noChangeArrowheads="1"/>
              </p:cNvSpPr>
              <p:nvPr/>
            </p:nvSpPr>
            <p:spPr bwMode="auto">
              <a:xfrm>
                <a:off x="4209" y="3022"/>
                <a:ext cx="793" cy="4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grpSp>
            <p:nvGrpSpPr>
              <p:cNvPr id="9412" name="Group 196"/>
              <p:cNvGrpSpPr>
                <a:grpSpLocks/>
              </p:cNvGrpSpPr>
              <p:nvPr/>
            </p:nvGrpSpPr>
            <p:grpSpPr bwMode="auto">
              <a:xfrm>
                <a:off x="4209" y="3022"/>
                <a:ext cx="793" cy="227"/>
                <a:chOff x="1420" y="2976"/>
                <a:chExt cx="793" cy="227"/>
              </a:xfrm>
            </p:grpSpPr>
            <p:sp>
              <p:nvSpPr>
                <p:cNvPr id="9413" name="Rectangle 197"/>
                <p:cNvSpPr>
                  <a:spLocks noChangeArrowheads="1"/>
                </p:cNvSpPr>
                <p:nvPr/>
              </p:nvSpPr>
              <p:spPr bwMode="auto">
                <a:xfrm>
                  <a:off x="1420" y="3022"/>
                  <a:ext cx="793" cy="18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1600"/>
                    <a:t>Glass</a:t>
                  </a:r>
                </a:p>
              </p:txBody>
            </p:sp>
            <p:sp>
              <p:nvSpPr>
                <p:cNvPr id="9414" name="Rectangle 198"/>
                <p:cNvSpPr>
                  <a:spLocks noChangeArrowheads="1"/>
                </p:cNvSpPr>
                <p:nvPr/>
              </p:nvSpPr>
              <p:spPr bwMode="auto">
                <a:xfrm>
                  <a:off x="1420" y="2977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15" name="Rectangle 199"/>
                <p:cNvSpPr>
                  <a:spLocks noChangeArrowheads="1"/>
                </p:cNvSpPr>
                <p:nvPr/>
              </p:nvSpPr>
              <p:spPr bwMode="auto">
                <a:xfrm>
                  <a:off x="1556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16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92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17" name="Rectangle 201"/>
                <p:cNvSpPr>
                  <a:spLocks noChangeArrowheads="1"/>
                </p:cNvSpPr>
                <p:nvPr/>
              </p:nvSpPr>
              <p:spPr bwMode="auto">
                <a:xfrm>
                  <a:off x="1828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1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964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19" name="Rectangle 203"/>
                <p:cNvSpPr>
                  <a:spLocks noChangeArrowheads="1"/>
                </p:cNvSpPr>
                <p:nvPr/>
              </p:nvSpPr>
              <p:spPr bwMode="auto">
                <a:xfrm>
                  <a:off x="2100" y="2976"/>
                  <a:ext cx="68" cy="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sp>
            <p:nvSpPr>
              <p:cNvPr id="9420" name="Rectangle 204"/>
              <p:cNvSpPr>
                <a:spLocks noChangeArrowheads="1"/>
              </p:cNvSpPr>
              <p:nvPr/>
            </p:nvSpPr>
            <p:spPr bwMode="auto">
              <a:xfrm>
                <a:off x="4209" y="2977"/>
                <a:ext cx="68" cy="4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21" name="Rectangle 205"/>
              <p:cNvSpPr>
                <a:spLocks noChangeArrowheads="1"/>
              </p:cNvSpPr>
              <p:nvPr/>
            </p:nvSpPr>
            <p:spPr bwMode="auto">
              <a:xfrm>
                <a:off x="4345" y="2976"/>
                <a:ext cx="68" cy="4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auto">
              <a:xfrm>
                <a:off x="4481" y="2977"/>
                <a:ext cx="68" cy="4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auto">
              <a:xfrm>
                <a:off x="4617" y="2976"/>
                <a:ext cx="68" cy="4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auto">
              <a:xfrm>
                <a:off x="4753" y="2976"/>
                <a:ext cx="68" cy="4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auto">
              <a:xfrm>
                <a:off x="4889" y="2976"/>
                <a:ext cx="68" cy="4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</p:grpSp>
      <p:grpSp>
        <p:nvGrpSpPr>
          <p:cNvPr id="9426" name="Group 210"/>
          <p:cNvGrpSpPr>
            <a:grpSpLocks/>
          </p:cNvGrpSpPr>
          <p:nvPr/>
        </p:nvGrpSpPr>
        <p:grpSpPr bwMode="auto">
          <a:xfrm>
            <a:off x="5922963" y="5264151"/>
            <a:ext cx="3157538" cy="1441450"/>
            <a:chOff x="4254" y="2386"/>
            <a:chExt cx="1836" cy="908"/>
          </a:xfrm>
        </p:grpSpPr>
        <p:sp>
          <p:nvSpPr>
            <p:cNvPr id="9427" name="Text Box 211"/>
            <p:cNvSpPr txBox="1">
              <a:spLocks noChangeArrowheads="1"/>
            </p:cNvSpPr>
            <p:nvPr/>
          </p:nvSpPr>
          <p:spPr bwMode="auto">
            <a:xfrm>
              <a:off x="4350" y="2386"/>
              <a:ext cx="1434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 dirty="0"/>
                <a:t>5. Photo-resist </a:t>
              </a:r>
              <a:r>
                <a:rPr lang="ko-KR" altLang="en-US" sz="2000" dirty="0"/>
                <a:t>박리</a:t>
              </a:r>
            </a:p>
          </p:txBody>
        </p:sp>
        <p:grpSp>
          <p:nvGrpSpPr>
            <p:cNvPr id="9428" name="Group 212"/>
            <p:cNvGrpSpPr>
              <a:grpSpLocks/>
            </p:cNvGrpSpPr>
            <p:nvPr/>
          </p:nvGrpSpPr>
          <p:grpSpPr bwMode="auto">
            <a:xfrm>
              <a:off x="4254" y="2704"/>
              <a:ext cx="1836" cy="590"/>
              <a:chOff x="4254" y="2659"/>
              <a:chExt cx="1836" cy="590"/>
            </a:xfrm>
          </p:grpSpPr>
          <p:grpSp>
            <p:nvGrpSpPr>
              <p:cNvPr id="9429" name="Group 213"/>
              <p:cNvGrpSpPr>
                <a:grpSpLocks/>
              </p:cNvGrpSpPr>
              <p:nvPr/>
            </p:nvGrpSpPr>
            <p:grpSpPr bwMode="auto">
              <a:xfrm>
                <a:off x="4299" y="2976"/>
                <a:ext cx="793" cy="273"/>
                <a:chOff x="4209" y="2976"/>
                <a:chExt cx="793" cy="273"/>
              </a:xfrm>
            </p:grpSpPr>
            <p:sp>
              <p:nvSpPr>
                <p:cNvPr id="9430" name="Rectangle 214"/>
                <p:cNvSpPr>
                  <a:spLocks noChangeArrowheads="1"/>
                </p:cNvSpPr>
                <p:nvPr/>
              </p:nvSpPr>
              <p:spPr bwMode="auto">
                <a:xfrm>
                  <a:off x="4209" y="3022"/>
                  <a:ext cx="793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grpSp>
              <p:nvGrpSpPr>
                <p:cNvPr id="9431" name="Group 215"/>
                <p:cNvGrpSpPr>
                  <a:grpSpLocks/>
                </p:cNvGrpSpPr>
                <p:nvPr/>
              </p:nvGrpSpPr>
              <p:grpSpPr bwMode="auto">
                <a:xfrm>
                  <a:off x="4209" y="3022"/>
                  <a:ext cx="793" cy="227"/>
                  <a:chOff x="1420" y="2976"/>
                  <a:chExt cx="793" cy="227"/>
                </a:xfrm>
              </p:grpSpPr>
              <p:sp>
                <p:nvSpPr>
                  <p:cNvPr id="9432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1420" y="3022"/>
                    <a:ext cx="79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600"/>
                      <a:t>Glass</a:t>
                    </a:r>
                  </a:p>
                </p:txBody>
              </p:sp>
              <p:sp>
                <p:nvSpPr>
                  <p:cNvPr id="9433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1420" y="2977"/>
                    <a:ext cx="68" cy="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600"/>
                  </a:p>
                </p:txBody>
              </p:sp>
              <p:sp>
                <p:nvSpPr>
                  <p:cNvPr id="9434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1556" y="2976"/>
                    <a:ext cx="68" cy="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600"/>
                  </a:p>
                </p:txBody>
              </p:sp>
              <p:sp>
                <p:nvSpPr>
                  <p:cNvPr id="9435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1692" y="2976"/>
                    <a:ext cx="68" cy="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600"/>
                  </a:p>
                </p:txBody>
              </p:sp>
              <p:sp>
                <p:nvSpPr>
                  <p:cNvPr id="9436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828" y="2976"/>
                    <a:ext cx="68" cy="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600"/>
                  </a:p>
                </p:txBody>
              </p:sp>
              <p:sp>
                <p:nvSpPr>
                  <p:cNvPr id="9437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964" y="2976"/>
                    <a:ext cx="68" cy="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600"/>
                  </a:p>
                </p:txBody>
              </p:sp>
              <p:sp>
                <p:nvSpPr>
                  <p:cNvPr id="9438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2100" y="2976"/>
                    <a:ext cx="68" cy="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600"/>
                  </a:p>
                </p:txBody>
              </p:sp>
            </p:grpSp>
            <p:sp>
              <p:nvSpPr>
                <p:cNvPr id="9439" name="Rectangle 223"/>
                <p:cNvSpPr>
                  <a:spLocks noChangeArrowheads="1"/>
                </p:cNvSpPr>
                <p:nvPr/>
              </p:nvSpPr>
              <p:spPr bwMode="auto">
                <a:xfrm>
                  <a:off x="4209" y="2977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40" name="Rectangle 224"/>
                <p:cNvSpPr>
                  <a:spLocks noChangeArrowheads="1"/>
                </p:cNvSpPr>
                <p:nvPr/>
              </p:nvSpPr>
              <p:spPr bwMode="auto">
                <a:xfrm>
                  <a:off x="4345" y="2976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41" name="Rectangle 225"/>
                <p:cNvSpPr>
                  <a:spLocks noChangeArrowheads="1"/>
                </p:cNvSpPr>
                <p:nvPr/>
              </p:nvSpPr>
              <p:spPr bwMode="auto">
                <a:xfrm>
                  <a:off x="4481" y="2977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42" name="Rectangle 226"/>
                <p:cNvSpPr>
                  <a:spLocks noChangeArrowheads="1"/>
                </p:cNvSpPr>
                <p:nvPr/>
              </p:nvSpPr>
              <p:spPr bwMode="auto">
                <a:xfrm>
                  <a:off x="4617" y="2976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43" name="Rectangle 227"/>
                <p:cNvSpPr>
                  <a:spLocks noChangeArrowheads="1"/>
                </p:cNvSpPr>
                <p:nvPr/>
              </p:nvSpPr>
              <p:spPr bwMode="auto">
                <a:xfrm>
                  <a:off x="4753" y="2976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44" name="Rectangle 228"/>
                <p:cNvSpPr>
                  <a:spLocks noChangeArrowheads="1"/>
                </p:cNvSpPr>
                <p:nvPr/>
              </p:nvSpPr>
              <p:spPr bwMode="auto">
                <a:xfrm>
                  <a:off x="4889" y="2976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grpSp>
            <p:nvGrpSpPr>
              <p:cNvPr id="9445" name="Group 229"/>
              <p:cNvGrpSpPr>
                <a:grpSpLocks/>
              </p:cNvGrpSpPr>
              <p:nvPr/>
            </p:nvGrpSpPr>
            <p:grpSpPr bwMode="auto">
              <a:xfrm>
                <a:off x="4254" y="2659"/>
                <a:ext cx="908" cy="264"/>
                <a:chOff x="226" y="2664"/>
                <a:chExt cx="908" cy="264"/>
              </a:xfrm>
            </p:grpSpPr>
            <p:sp>
              <p:nvSpPr>
                <p:cNvPr id="9446" name="Line 230"/>
                <p:cNvSpPr>
                  <a:spLocks noChangeShapeType="1"/>
                </p:cNvSpPr>
                <p:nvPr/>
              </p:nvSpPr>
              <p:spPr bwMode="auto">
                <a:xfrm>
                  <a:off x="226" y="2664"/>
                  <a:ext cx="90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47" name="Rectangle 231"/>
                <p:cNvSpPr>
                  <a:spLocks noChangeArrowheads="1"/>
                </p:cNvSpPr>
                <p:nvPr/>
              </p:nvSpPr>
              <p:spPr bwMode="auto">
                <a:xfrm>
                  <a:off x="616" y="2664"/>
                  <a:ext cx="98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48" name="Oval 232"/>
                <p:cNvSpPr>
                  <a:spLocks noChangeArrowheads="1"/>
                </p:cNvSpPr>
                <p:nvPr/>
              </p:nvSpPr>
              <p:spPr bwMode="auto">
                <a:xfrm>
                  <a:off x="616" y="2696"/>
                  <a:ext cx="98" cy="48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49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322" y="2728"/>
                  <a:ext cx="278" cy="1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50" name="Line 234"/>
                <p:cNvSpPr>
                  <a:spLocks noChangeShapeType="1"/>
                </p:cNvSpPr>
                <p:nvPr/>
              </p:nvSpPr>
              <p:spPr bwMode="auto">
                <a:xfrm>
                  <a:off x="665" y="273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51" name="Line 235"/>
                <p:cNvSpPr>
                  <a:spLocks noChangeShapeType="1"/>
                </p:cNvSpPr>
                <p:nvPr/>
              </p:nvSpPr>
              <p:spPr bwMode="auto">
                <a:xfrm>
                  <a:off x="714" y="2712"/>
                  <a:ext cx="278" cy="1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52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453" y="2712"/>
                  <a:ext cx="1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53" name="Line 237"/>
                <p:cNvSpPr>
                  <a:spLocks noChangeShapeType="1"/>
                </p:cNvSpPr>
                <p:nvPr/>
              </p:nvSpPr>
              <p:spPr bwMode="auto">
                <a:xfrm>
                  <a:off x="681" y="2704"/>
                  <a:ext cx="197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grpSp>
            <p:nvGrpSpPr>
              <p:cNvPr id="9454" name="Group 238"/>
              <p:cNvGrpSpPr>
                <a:grpSpLocks/>
              </p:cNvGrpSpPr>
              <p:nvPr/>
            </p:nvGrpSpPr>
            <p:grpSpPr bwMode="auto">
              <a:xfrm>
                <a:off x="5297" y="3021"/>
                <a:ext cx="793" cy="227"/>
                <a:chOff x="5321" y="3021"/>
                <a:chExt cx="793" cy="227"/>
              </a:xfrm>
            </p:grpSpPr>
            <p:sp>
              <p:nvSpPr>
                <p:cNvPr id="9455" name="Rectangle 239"/>
                <p:cNvSpPr>
                  <a:spLocks noChangeArrowheads="1"/>
                </p:cNvSpPr>
                <p:nvPr/>
              </p:nvSpPr>
              <p:spPr bwMode="auto">
                <a:xfrm>
                  <a:off x="5321" y="3067"/>
                  <a:ext cx="793" cy="18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1600"/>
                    <a:t>Glass</a:t>
                  </a:r>
                </a:p>
              </p:txBody>
            </p:sp>
            <p:sp>
              <p:nvSpPr>
                <p:cNvPr id="9456" name="Rectangle 240"/>
                <p:cNvSpPr>
                  <a:spLocks noChangeArrowheads="1"/>
                </p:cNvSpPr>
                <p:nvPr/>
              </p:nvSpPr>
              <p:spPr bwMode="auto">
                <a:xfrm>
                  <a:off x="5366" y="3022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57" name="Rectangle 241"/>
                <p:cNvSpPr>
                  <a:spLocks noChangeArrowheads="1"/>
                </p:cNvSpPr>
                <p:nvPr/>
              </p:nvSpPr>
              <p:spPr bwMode="auto">
                <a:xfrm>
                  <a:off x="5502" y="3021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58" name="Rectangle 242"/>
                <p:cNvSpPr>
                  <a:spLocks noChangeArrowheads="1"/>
                </p:cNvSpPr>
                <p:nvPr/>
              </p:nvSpPr>
              <p:spPr bwMode="auto">
                <a:xfrm>
                  <a:off x="5638" y="3022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59" name="Rectangle 243"/>
                <p:cNvSpPr>
                  <a:spLocks noChangeArrowheads="1"/>
                </p:cNvSpPr>
                <p:nvPr/>
              </p:nvSpPr>
              <p:spPr bwMode="auto">
                <a:xfrm>
                  <a:off x="5774" y="3021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60" name="Rectangle 244"/>
                <p:cNvSpPr>
                  <a:spLocks noChangeArrowheads="1"/>
                </p:cNvSpPr>
                <p:nvPr/>
              </p:nvSpPr>
              <p:spPr bwMode="auto">
                <a:xfrm>
                  <a:off x="5910" y="3021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9461" name="Rectangle 245"/>
                <p:cNvSpPr>
                  <a:spLocks noChangeArrowheads="1"/>
                </p:cNvSpPr>
                <p:nvPr/>
              </p:nvSpPr>
              <p:spPr bwMode="auto">
                <a:xfrm>
                  <a:off x="6046" y="3021"/>
                  <a:ext cx="68" cy="4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sp>
            <p:nvSpPr>
              <p:cNvPr id="9462" name="Line 246"/>
              <p:cNvSpPr>
                <a:spLocks noChangeAspect="1" noChangeShapeType="1"/>
              </p:cNvSpPr>
              <p:nvPr/>
            </p:nvSpPr>
            <p:spPr bwMode="auto">
              <a:xfrm>
                <a:off x="5137" y="315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</p:grpSp>
      <p:sp>
        <p:nvSpPr>
          <p:cNvPr id="9465" name="Rectangle 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상판 제조공정</a:t>
            </a:r>
          </a:p>
        </p:txBody>
      </p:sp>
    </p:spTree>
    <p:extLst>
      <p:ext uri="{BB962C8B-B14F-4D97-AF65-F5344CB8AC3E}">
        <p14:creationId xmlns:p14="http://schemas.microsoft.com/office/powerpoint/2010/main" val="180270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상판 제조공정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046" y="1221258"/>
            <a:ext cx="8420100" cy="4953000"/>
          </a:xfrm>
        </p:spPr>
        <p:txBody>
          <a:bodyPr/>
          <a:lstStyle/>
          <a:p>
            <a:r>
              <a:rPr lang="ko-KR" altLang="en-US" sz="2000" dirty="0"/>
              <a:t>전극형성방법 </a:t>
            </a:r>
            <a:r>
              <a:rPr lang="en-US" altLang="ko-KR" sz="2000" dirty="0"/>
              <a:t>&lt;Photo-Etching&gt;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98992" y="2008189"/>
            <a:ext cx="4015714" cy="1801812"/>
            <a:chOff x="398" y="844"/>
            <a:chExt cx="2335" cy="1135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398" y="844"/>
              <a:ext cx="227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latinLnBrk="0"/>
              <a:r>
                <a:rPr lang="en-US" altLang="ko-KR" sz="2000" dirty="0"/>
                <a:t>1. ITO </a:t>
              </a:r>
              <a:r>
                <a:rPr lang="ko-KR" altLang="en-US" sz="2000" dirty="0" err="1"/>
                <a:t>증착</a:t>
              </a:r>
              <a:r>
                <a:rPr lang="en-US" altLang="ko-KR" sz="2000" dirty="0"/>
                <a:t>(Sputter), PR Coating</a:t>
              </a: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580" y="1435"/>
              <a:ext cx="24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200"/>
                <a:t>ITO</a:t>
              </a:r>
            </a:p>
          </p:txBody>
        </p:sp>
        <p:grpSp>
          <p:nvGrpSpPr>
            <p:cNvPr id="16391" name="Group 7"/>
            <p:cNvGrpSpPr>
              <a:grpSpLocks/>
            </p:cNvGrpSpPr>
            <p:nvPr/>
          </p:nvGrpSpPr>
          <p:grpSpPr bwMode="auto">
            <a:xfrm>
              <a:off x="876" y="1526"/>
              <a:ext cx="793" cy="226"/>
              <a:chOff x="1986" y="1843"/>
              <a:chExt cx="793" cy="226"/>
            </a:xfrm>
          </p:grpSpPr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1986" y="1888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Glass</a:t>
                </a:r>
              </a:p>
            </p:txBody>
          </p:sp>
          <p:sp>
            <p:nvSpPr>
              <p:cNvPr id="16393" name="Rectangle 9"/>
              <p:cNvSpPr>
                <a:spLocks noChangeArrowheads="1"/>
              </p:cNvSpPr>
              <p:nvPr/>
            </p:nvSpPr>
            <p:spPr bwMode="auto">
              <a:xfrm>
                <a:off x="1986" y="1843"/>
                <a:ext cx="793" cy="45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H="1">
              <a:off x="831" y="152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 sz="1600"/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967" y="1752"/>
              <a:ext cx="227" cy="227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967" y="1299"/>
              <a:ext cx="227" cy="227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831" y="1118"/>
              <a:ext cx="227" cy="227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398" name="Arc 14"/>
            <p:cNvSpPr>
              <a:spLocks/>
            </p:cNvSpPr>
            <p:nvPr/>
          </p:nvSpPr>
          <p:spPr bwMode="auto">
            <a:xfrm>
              <a:off x="1058" y="1117"/>
              <a:ext cx="32" cy="100"/>
            </a:xfrm>
            <a:custGeom>
              <a:avLst/>
              <a:gdLst>
                <a:gd name="G0" fmla="+- 450 0 0"/>
                <a:gd name="G1" fmla="+- 21600 0 0"/>
                <a:gd name="G2" fmla="+- 21600 0 0"/>
                <a:gd name="T0" fmla="*/ 0 w 22050"/>
                <a:gd name="T1" fmla="*/ 5 h 21600"/>
                <a:gd name="T2" fmla="*/ 22050 w 22050"/>
                <a:gd name="T3" fmla="*/ 21600 h 21600"/>
                <a:gd name="T4" fmla="*/ 450 w 220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0" h="21600" fill="none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</a:path>
                <a:path w="22050" h="21600" stroke="0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  <a:lnTo>
                    <a:pt x="4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399" name="Arc 15"/>
            <p:cNvSpPr>
              <a:spLocks/>
            </p:cNvSpPr>
            <p:nvPr/>
          </p:nvSpPr>
          <p:spPr bwMode="auto">
            <a:xfrm>
              <a:off x="1148" y="1299"/>
              <a:ext cx="65" cy="67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00" name="Arc 16"/>
            <p:cNvSpPr>
              <a:spLocks/>
            </p:cNvSpPr>
            <p:nvPr/>
          </p:nvSpPr>
          <p:spPr bwMode="auto">
            <a:xfrm>
              <a:off x="935" y="1888"/>
              <a:ext cx="32" cy="6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714" y="161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1940" y="1481"/>
              <a:ext cx="793" cy="271"/>
              <a:chOff x="1668" y="1299"/>
              <a:chExt cx="793" cy="271"/>
            </a:xfrm>
          </p:grpSpPr>
          <p:sp>
            <p:nvSpPr>
              <p:cNvPr id="16403" name="Rectangle 19"/>
              <p:cNvSpPr>
                <a:spLocks noChangeArrowheads="1"/>
              </p:cNvSpPr>
              <p:nvPr/>
            </p:nvSpPr>
            <p:spPr bwMode="auto">
              <a:xfrm>
                <a:off x="1668" y="1389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Glass</a:t>
                </a:r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1668" y="1344"/>
                <a:ext cx="793" cy="45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05" name="Rectangle 21"/>
              <p:cNvSpPr>
                <a:spLocks noChangeArrowheads="1"/>
              </p:cNvSpPr>
              <p:nvPr/>
            </p:nvSpPr>
            <p:spPr bwMode="auto">
              <a:xfrm>
                <a:off x="1668" y="1299"/>
                <a:ext cx="793" cy="45"/>
              </a:xfrm>
              <a:prstGeom prst="rect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939" y="1299"/>
              <a:ext cx="617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200"/>
                <a:t>Photo-Resist</a:t>
              </a:r>
            </a:p>
          </p:txBody>
        </p:sp>
      </p:grpSp>
      <p:grpSp>
        <p:nvGrpSpPr>
          <p:cNvPr id="16539" name="Group 155"/>
          <p:cNvGrpSpPr>
            <a:grpSpLocks/>
          </p:cNvGrpSpPr>
          <p:nvPr/>
        </p:nvGrpSpPr>
        <p:grpSpPr bwMode="auto">
          <a:xfrm>
            <a:off x="4870451" y="2019300"/>
            <a:ext cx="4860131" cy="1776413"/>
            <a:chOff x="2832" y="1218"/>
            <a:chExt cx="2826" cy="1119"/>
          </a:xfrm>
        </p:grpSpPr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3422" y="1902"/>
              <a:ext cx="2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/>
                <a:t>PR</a:t>
              </a:r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3740" y="1584"/>
              <a:ext cx="73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200"/>
                <a:t>UV(365nm)</a:t>
              </a:r>
              <a:r>
                <a:rPr lang="ko-KR" altLang="en-US" sz="1200"/>
                <a:t>조사</a:t>
              </a:r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2832" y="1720"/>
              <a:ext cx="6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400"/>
                <a:t>Photo-mask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3623" y="1218"/>
              <a:ext cx="57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/>
                <a:t>2. </a:t>
              </a:r>
              <a:r>
                <a:rPr lang="ko-KR" altLang="en-US" sz="2000"/>
                <a:t>노광</a:t>
              </a:r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H="1" flipV="1">
              <a:off x="5487" y="1976"/>
              <a:ext cx="13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4929" y="1838"/>
              <a:ext cx="586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ko-KR" altLang="en-US" sz="1200"/>
                <a:t>감광된 부분</a:t>
              </a:r>
            </a:p>
          </p:txBody>
        </p:sp>
        <p:sp>
          <p:nvSpPr>
            <p:cNvPr id="16414" name="Line 30"/>
            <p:cNvSpPr>
              <a:spLocks noChangeAspect="1" noChangeShapeType="1"/>
            </p:cNvSpPr>
            <p:nvPr/>
          </p:nvSpPr>
          <p:spPr bwMode="auto">
            <a:xfrm>
              <a:off x="4647" y="221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 flipV="1">
              <a:off x="3649" y="2038"/>
              <a:ext cx="181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grpSp>
          <p:nvGrpSpPr>
            <p:cNvPr id="16416" name="Group 32"/>
            <p:cNvGrpSpPr>
              <a:grpSpLocks/>
            </p:cNvGrpSpPr>
            <p:nvPr/>
          </p:nvGrpSpPr>
          <p:grpSpPr bwMode="auto">
            <a:xfrm>
              <a:off x="3830" y="1993"/>
              <a:ext cx="793" cy="46"/>
              <a:chOff x="1759" y="2568"/>
              <a:chExt cx="793" cy="46"/>
            </a:xfrm>
          </p:grpSpPr>
          <p:sp>
            <p:nvSpPr>
              <p:cNvPr id="16417" name="Rectangle 33"/>
              <p:cNvSpPr>
                <a:spLocks noChangeArrowheads="1"/>
              </p:cNvSpPr>
              <p:nvPr/>
            </p:nvSpPr>
            <p:spPr bwMode="auto">
              <a:xfrm>
                <a:off x="1759" y="2568"/>
                <a:ext cx="793" cy="2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18" name="Rectangle 34"/>
              <p:cNvSpPr>
                <a:spLocks noChangeArrowheads="1"/>
              </p:cNvSpPr>
              <p:nvPr/>
            </p:nvSpPr>
            <p:spPr bwMode="auto">
              <a:xfrm>
                <a:off x="1759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19" name="Rectangle 35"/>
              <p:cNvSpPr>
                <a:spLocks noChangeArrowheads="1"/>
              </p:cNvSpPr>
              <p:nvPr/>
            </p:nvSpPr>
            <p:spPr bwMode="auto">
              <a:xfrm>
                <a:off x="1895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20" name="Rectangle 36"/>
              <p:cNvSpPr>
                <a:spLocks noChangeArrowheads="1"/>
              </p:cNvSpPr>
              <p:nvPr/>
            </p:nvSpPr>
            <p:spPr bwMode="auto">
              <a:xfrm>
                <a:off x="2031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21" name="Rectangle 37"/>
              <p:cNvSpPr>
                <a:spLocks noChangeArrowheads="1"/>
              </p:cNvSpPr>
              <p:nvPr/>
            </p:nvSpPr>
            <p:spPr bwMode="auto">
              <a:xfrm>
                <a:off x="2173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22" name="Rectangle 38"/>
              <p:cNvSpPr>
                <a:spLocks noChangeArrowheads="1"/>
              </p:cNvSpPr>
              <p:nvPr/>
            </p:nvSpPr>
            <p:spPr bwMode="auto">
              <a:xfrm>
                <a:off x="2309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23" name="Rectangle 39"/>
              <p:cNvSpPr>
                <a:spLocks noChangeArrowheads="1"/>
              </p:cNvSpPr>
              <p:nvPr/>
            </p:nvSpPr>
            <p:spPr bwMode="auto">
              <a:xfrm>
                <a:off x="2445" y="2591"/>
                <a:ext cx="85" cy="2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16424" name="Group 40"/>
            <p:cNvGrpSpPr>
              <a:grpSpLocks/>
            </p:cNvGrpSpPr>
            <p:nvPr/>
          </p:nvGrpSpPr>
          <p:grpSpPr bwMode="auto">
            <a:xfrm>
              <a:off x="3832" y="1766"/>
              <a:ext cx="774" cy="189"/>
              <a:chOff x="1761" y="2159"/>
              <a:chExt cx="774" cy="417"/>
            </a:xfrm>
          </p:grpSpPr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1761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1800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>
                <a:off x="1900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>
                <a:off x="1944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0" name="Line 46"/>
              <p:cNvSpPr>
                <a:spLocks noChangeShapeType="1"/>
              </p:cNvSpPr>
              <p:nvPr/>
            </p:nvSpPr>
            <p:spPr bwMode="auto">
              <a:xfrm>
                <a:off x="1984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1" name="Line 47"/>
              <p:cNvSpPr>
                <a:spLocks noChangeShapeType="1"/>
              </p:cNvSpPr>
              <p:nvPr/>
            </p:nvSpPr>
            <p:spPr bwMode="auto">
              <a:xfrm>
                <a:off x="2031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2" name="Line 48"/>
              <p:cNvSpPr>
                <a:spLocks noChangeShapeType="1"/>
              </p:cNvSpPr>
              <p:nvPr/>
            </p:nvSpPr>
            <p:spPr bwMode="auto">
              <a:xfrm>
                <a:off x="2083" y="2160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3" name="Line 49"/>
              <p:cNvSpPr>
                <a:spLocks noChangeShapeType="1"/>
              </p:cNvSpPr>
              <p:nvPr/>
            </p:nvSpPr>
            <p:spPr bwMode="auto">
              <a:xfrm>
                <a:off x="2130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4" name="Line 50"/>
              <p:cNvSpPr>
                <a:spLocks noChangeShapeType="1"/>
              </p:cNvSpPr>
              <p:nvPr/>
            </p:nvSpPr>
            <p:spPr bwMode="auto">
              <a:xfrm>
                <a:off x="2169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5" name="Line 51"/>
              <p:cNvSpPr>
                <a:spLocks noChangeShapeType="1"/>
              </p:cNvSpPr>
              <p:nvPr/>
            </p:nvSpPr>
            <p:spPr bwMode="auto">
              <a:xfrm>
                <a:off x="2217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6" name="Line 52"/>
              <p:cNvSpPr>
                <a:spLocks noChangeShapeType="1"/>
              </p:cNvSpPr>
              <p:nvPr/>
            </p:nvSpPr>
            <p:spPr bwMode="auto">
              <a:xfrm>
                <a:off x="2268" y="2161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7" name="Line 53"/>
              <p:cNvSpPr>
                <a:spLocks noChangeShapeType="1"/>
              </p:cNvSpPr>
              <p:nvPr/>
            </p:nvSpPr>
            <p:spPr bwMode="auto">
              <a:xfrm>
                <a:off x="2304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8" name="Line 54"/>
              <p:cNvSpPr>
                <a:spLocks noChangeShapeType="1"/>
              </p:cNvSpPr>
              <p:nvPr/>
            </p:nvSpPr>
            <p:spPr bwMode="auto">
              <a:xfrm>
                <a:off x="2352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39" name="Line 55"/>
              <p:cNvSpPr>
                <a:spLocks noChangeShapeType="1"/>
              </p:cNvSpPr>
              <p:nvPr/>
            </p:nvSpPr>
            <p:spPr bwMode="auto">
              <a:xfrm>
                <a:off x="2404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40" name="Line 56"/>
              <p:cNvSpPr>
                <a:spLocks noChangeShapeType="1"/>
              </p:cNvSpPr>
              <p:nvPr/>
            </p:nvSpPr>
            <p:spPr bwMode="auto">
              <a:xfrm>
                <a:off x="2448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41" name="Line 57"/>
              <p:cNvSpPr>
                <a:spLocks noChangeShapeType="1"/>
              </p:cNvSpPr>
              <p:nvPr/>
            </p:nvSpPr>
            <p:spPr bwMode="auto">
              <a:xfrm>
                <a:off x="2488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42" name="Line 58"/>
              <p:cNvSpPr>
                <a:spLocks noChangeShapeType="1"/>
              </p:cNvSpPr>
              <p:nvPr/>
            </p:nvSpPr>
            <p:spPr bwMode="auto">
              <a:xfrm>
                <a:off x="2535" y="2159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flipH="1" flipV="1">
              <a:off x="3649" y="1857"/>
              <a:ext cx="181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3822" y="2066"/>
              <a:ext cx="793" cy="271"/>
              <a:chOff x="1668" y="1299"/>
              <a:chExt cx="793" cy="271"/>
            </a:xfrm>
          </p:grpSpPr>
          <p:sp>
            <p:nvSpPr>
              <p:cNvPr id="16445" name="Rectangle 61"/>
              <p:cNvSpPr>
                <a:spLocks noChangeArrowheads="1"/>
              </p:cNvSpPr>
              <p:nvPr/>
            </p:nvSpPr>
            <p:spPr bwMode="auto">
              <a:xfrm>
                <a:off x="1668" y="1389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Glass</a:t>
                </a:r>
              </a:p>
            </p:txBody>
          </p:sp>
          <p:sp>
            <p:nvSpPr>
              <p:cNvPr id="16446" name="Rectangle 62"/>
              <p:cNvSpPr>
                <a:spLocks noChangeArrowheads="1"/>
              </p:cNvSpPr>
              <p:nvPr/>
            </p:nvSpPr>
            <p:spPr bwMode="auto">
              <a:xfrm>
                <a:off x="1668" y="1344"/>
                <a:ext cx="793" cy="45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47" name="Rectangle 63"/>
              <p:cNvSpPr>
                <a:spLocks noChangeArrowheads="1"/>
              </p:cNvSpPr>
              <p:nvPr/>
            </p:nvSpPr>
            <p:spPr bwMode="auto">
              <a:xfrm>
                <a:off x="1668" y="1299"/>
                <a:ext cx="793" cy="45"/>
              </a:xfrm>
              <a:prstGeom prst="rect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16448" name="Group 64"/>
            <p:cNvGrpSpPr>
              <a:grpSpLocks/>
            </p:cNvGrpSpPr>
            <p:nvPr/>
          </p:nvGrpSpPr>
          <p:grpSpPr bwMode="auto">
            <a:xfrm>
              <a:off x="4865" y="2066"/>
              <a:ext cx="793" cy="271"/>
              <a:chOff x="4753" y="1434"/>
              <a:chExt cx="793" cy="271"/>
            </a:xfrm>
          </p:grpSpPr>
          <p:grpSp>
            <p:nvGrpSpPr>
              <p:cNvPr id="16449" name="Group 65"/>
              <p:cNvGrpSpPr>
                <a:grpSpLocks/>
              </p:cNvGrpSpPr>
              <p:nvPr/>
            </p:nvGrpSpPr>
            <p:grpSpPr bwMode="auto">
              <a:xfrm>
                <a:off x="4753" y="1434"/>
                <a:ext cx="793" cy="271"/>
                <a:chOff x="1668" y="1299"/>
                <a:chExt cx="793" cy="271"/>
              </a:xfrm>
            </p:grpSpPr>
            <p:sp>
              <p:nvSpPr>
                <p:cNvPr id="16450" name="Rectangle 66"/>
                <p:cNvSpPr>
                  <a:spLocks noChangeArrowheads="1"/>
                </p:cNvSpPr>
                <p:nvPr/>
              </p:nvSpPr>
              <p:spPr bwMode="auto">
                <a:xfrm>
                  <a:off x="1668" y="1389"/>
                  <a:ext cx="793" cy="18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1600"/>
                    <a:t>Glass</a:t>
                  </a:r>
                </a:p>
              </p:txBody>
            </p:sp>
            <p:sp>
              <p:nvSpPr>
                <p:cNvPr id="16451" name="Rectangle 67"/>
                <p:cNvSpPr>
                  <a:spLocks noChangeArrowheads="1"/>
                </p:cNvSpPr>
                <p:nvPr/>
              </p:nvSpPr>
              <p:spPr bwMode="auto">
                <a:xfrm>
                  <a:off x="1668" y="1344"/>
                  <a:ext cx="793" cy="45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452" name="Rectangle 68"/>
                <p:cNvSpPr>
                  <a:spLocks noChangeArrowheads="1"/>
                </p:cNvSpPr>
                <p:nvPr/>
              </p:nvSpPr>
              <p:spPr bwMode="auto">
                <a:xfrm>
                  <a:off x="1668" y="1299"/>
                  <a:ext cx="793" cy="45"/>
                </a:xfrm>
                <a:prstGeom prst="rect">
                  <a:avLst/>
                </a:prstGeom>
                <a:solidFill>
                  <a:srgbClr val="FF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sp>
            <p:nvSpPr>
              <p:cNvPr id="16453" name="Rectangle 69"/>
              <p:cNvSpPr>
                <a:spLocks noChangeArrowheads="1"/>
              </p:cNvSpPr>
              <p:nvPr/>
            </p:nvSpPr>
            <p:spPr bwMode="auto">
              <a:xfrm>
                <a:off x="4804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54" name="Rectangle 70"/>
              <p:cNvSpPr>
                <a:spLocks noChangeArrowheads="1"/>
              </p:cNvSpPr>
              <p:nvPr/>
            </p:nvSpPr>
            <p:spPr bwMode="auto">
              <a:xfrm>
                <a:off x="4940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55" name="Rectangle 71"/>
              <p:cNvSpPr>
                <a:spLocks noChangeArrowheads="1"/>
              </p:cNvSpPr>
              <p:nvPr/>
            </p:nvSpPr>
            <p:spPr bwMode="auto">
              <a:xfrm>
                <a:off x="5076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56" name="Rectangle 72"/>
              <p:cNvSpPr>
                <a:spLocks noChangeArrowheads="1"/>
              </p:cNvSpPr>
              <p:nvPr/>
            </p:nvSpPr>
            <p:spPr bwMode="auto">
              <a:xfrm>
                <a:off x="5212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57" name="Rectangle 73"/>
              <p:cNvSpPr>
                <a:spLocks noChangeArrowheads="1"/>
              </p:cNvSpPr>
              <p:nvPr/>
            </p:nvSpPr>
            <p:spPr bwMode="auto">
              <a:xfrm>
                <a:off x="5348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</p:grpSp>
      <p:grpSp>
        <p:nvGrpSpPr>
          <p:cNvPr id="16459" name="Group 75"/>
          <p:cNvGrpSpPr>
            <a:grpSpLocks/>
          </p:cNvGrpSpPr>
          <p:nvPr/>
        </p:nvGrpSpPr>
        <p:grpSpPr bwMode="auto">
          <a:xfrm>
            <a:off x="570971" y="4448176"/>
            <a:ext cx="3183335" cy="1416050"/>
            <a:chOff x="226" y="2266"/>
            <a:chExt cx="1851" cy="892"/>
          </a:xfrm>
        </p:grpSpPr>
        <p:sp>
          <p:nvSpPr>
            <p:cNvPr id="16460" name="Text Box 76"/>
            <p:cNvSpPr txBox="1">
              <a:spLocks noChangeArrowheads="1"/>
            </p:cNvSpPr>
            <p:nvPr/>
          </p:nvSpPr>
          <p:spPr bwMode="auto">
            <a:xfrm>
              <a:off x="259" y="2266"/>
              <a:ext cx="57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/>
                <a:t>3. </a:t>
              </a:r>
              <a:r>
                <a:rPr lang="ko-KR" altLang="en-US" sz="2000"/>
                <a:t>현상</a:t>
              </a:r>
            </a:p>
          </p:txBody>
        </p:sp>
        <p:grpSp>
          <p:nvGrpSpPr>
            <p:cNvPr id="16461" name="Group 77"/>
            <p:cNvGrpSpPr>
              <a:grpSpLocks/>
            </p:cNvGrpSpPr>
            <p:nvPr/>
          </p:nvGrpSpPr>
          <p:grpSpPr bwMode="auto">
            <a:xfrm>
              <a:off x="226" y="2551"/>
              <a:ext cx="908" cy="264"/>
              <a:chOff x="226" y="2664"/>
              <a:chExt cx="908" cy="264"/>
            </a:xfrm>
          </p:grpSpPr>
          <p:sp>
            <p:nvSpPr>
              <p:cNvPr id="16462" name="Line 78"/>
              <p:cNvSpPr>
                <a:spLocks noChangeShapeType="1"/>
              </p:cNvSpPr>
              <p:nvPr/>
            </p:nvSpPr>
            <p:spPr bwMode="auto">
              <a:xfrm>
                <a:off x="226" y="2664"/>
                <a:ext cx="9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63" name="Rectangle 79"/>
              <p:cNvSpPr>
                <a:spLocks noChangeArrowheads="1"/>
              </p:cNvSpPr>
              <p:nvPr/>
            </p:nvSpPr>
            <p:spPr bwMode="auto">
              <a:xfrm>
                <a:off x="616" y="2664"/>
                <a:ext cx="98" cy="4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64" name="Oval 80"/>
              <p:cNvSpPr>
                <a:spLocks noChangeArrowheads="1"/>
              </p:cNvSpPr>
              <p:nvPr/>
            </p:nvSpPr>
            <p:spPr bwMode="auto">
              <a:xfrm>
                <a:off x="616" y="2696"/>
                <a:ext cx="9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65" name="Line 81"/>
              <p:cNvSpPr>
                <a:spLocks noChangeShapeType="1"/>
              </p:cNvSpPr>
              <p:nvPr/>
            </p:nvSpPr>
            <p:spPr bwMode="auto">
              <a:xfrm flipH="1">
                <a:off x="322" y="2728"/>
                <a:ext cx="278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66" name="Line 82"/>
              <p:cNvSpPr>
                <a:spLocks noChangeShapeType="1"/>
              </p:cNvSpPr>
              <p:nvPr/>
            </p:nvSpPr>
            <p:spPr bwMode="auto">
              <a:xfrm>
                <a:off x="665" y="273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67" name="Line 83"/>
              <p:cNvSpPr>
                <a:spLocks noChangeShapeType="1"/>
              </p:cNvSpPr>
              <p:nvPr/>
            </p:nvSpPr>
            <p:spPr bwMode="auto">
              <a:xfrm>
                <a:off x="714" y="2712"/>
                <a:ext cx="278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68" name="Line 84"/>
              <p:cNvSpPr>
                <a:spLocks noChangeShapeType="1"/>
              </p:cNvSpPr>
              <p:nvPr/>
            </p:nvSpPr>
            <p:spPr bwMode="auto">
              <a:xfrm flipH="1">
                <a:off x="453" y="2712"/>
                <a:ext cx="1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69" name="Line 85"/>
              <p:cNvSpPr>
                <a:spLocks noChangeShapeType="1"/>
              </p:cNvSpPr>
              <p:nvPr/>
            </p:nvSpPr>
            <p:spPr bwMode="auto">
              <a:xfrm>
                <a:off x="681" y="2704"/>
                <a:ext cx="19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6470" name="Line 86"/>
            <p:cNvSpPr>
              <a:spLocks noChangeAspect="1" noChangeShapeType="1"/>
            </p:cNvSpPr>
            <p:nvPr/>
          </p:nvSpPr>
          <p:spPr bwMode="auto">
            <a:xfrm>
              <a:off x="1088" y="305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grpSp>
          <p:nvGrpSpPr>
            <p:cNvPr id="16471" name="Group 87"/>
            <p:cNvGrpSpPr>
              <a:grpSpLocks/>
            </p:cNvGrpSpPr>
            <p:nvPr/>
          </p:nvGrpSpPr>
          <p:grpSpPr bwMode="auto">
            <a:xfrm>
              <a:off x="262" y="2887"/>
              <a:ext cx="793" cy="271"/>
              <a:chOff x="4753" y="1434"/>
              <a:chExt cx="793" cy="271"/>
            </a:xfrm>
          </p:grpSpPr>
          <p:grpSp>
            <p:nvGrpSpPr>
              <p:cNvPr id="16472" name="Group 88"/>
              <p:cNvGrpSpPr>
                <a:grpSpLocks/>
              </p:cNvGrpSpPr>
              <p:nvPr/>
            </p:nvGrpSpPr>
            <p:grpSpPr bwMode="auto">
              <a:xfrm>
                <a:off x="4753" y="1434"/>
                <a:ext cx="793" cy="271"/>
                <a:chOff x="1668" y="1299"/>
                <a:chExt cx="793" cy="271"/>
              </a:xfrm>
            </p:grpSpPr>
            <p:sp>
              <p:nvSpPr>
                <p:cNvPr id="16473" name="Rectangle 89"/>
                <p:cNvSpPr>
                  <a:spLocks noChangeArrowheads="1"/>
                </p:cNvSpPr>
                <p:nvPr/>
              </p:nvSpPr>
              <p:spPr bwMode="auto">
                <a:xfrm>
                  <a:off x="1668" y="1389"/>
                  <a:ext cx="793" cy="18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1600"/>
                    <a:t>Glass</a:t>
                  </a:r>
                </a:p>
              </p:txBody>
            </p:sp>
            <p:sp>
              <p:nvSpPr>
                <p:cNvPr id="16474" name="Rectangle 90"/>
                <p:cNvSpPr>
                  <a:spLocks noChangeArrowheads="1"/>
                </p:cNvSpPr>
                <p:nvPr/>
              </p:nvSpPr>
              <p:spPr bwMode="auto">
                <a:xfrm>
                  <a:off x="1668" y="1344"/>
                  <a:ext cx="793" cy="45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475" name="Rectangle 91"/>
                <p:cNvSpPr>
                  <a:spLocks noChangeArrowheads="1"/>
                </p:cNvSpPr>
                <p:nvPr/>
              </p:nvSpPr>
              <p:spPr bwMode="auto">
                <a:xfrm>
                  <a:off x="1668" y="1299"/>
                  <a:ext cx="793" cy="45"/>
                </a:xfrm>
                <a:prstGeom prst="rect">
                  <a:avLst/>
                </a:prstGeom>
                <a:solidFill>
                  <a:srgbClr val="FF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sp>
            <p:nvSpPr>
              <p:cNvPr id="16476" name="Rectangle 92"/>
              <p:cNvSpPr>
                <a:spLocks noChangeArrowheads="1"/>
              </p:cNvSpPr>
              <p:nvPr/>
            </p:nvSpPr>
            <p:spPr bwMode="auto">
              <a:xfrm>
                <a:off x="4804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77" name="Rectangle 93"/>
              <p:cNvSpPr>
                <a:spLocks noChangeArrowheads="1"/>
              </p:cNvSpPr>
              <p:nvPr/>
            </p:nvSpPr>
            <p:spPr bwMode="auto">
              <a:xfrm>
                <a:off x="4940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78" name="Rectangle 94"/>
              <p:cNvSpPr>
                <a:spLocks noChangeArrowheads="1"/>
              </p:cNvSpPr>
              <p:nvPr/>
            </p:nvSpPr>
            <p:spPr bwMode="auto">
              <a:xfrm>
                <a:off x="5076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79" name="Rectangle 95"/>
              <p:cNvSpPr>
                <a:spLocks noChangeArrowheads="1"/>
              </p:cNvSpPr>
              <p:nvPr/>
            </p:nvSpPr>
            <p:spPr bwMode="auto">
              <a:xfrm>
                <a:off x="5212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80" name="Rectangle 96"/>
              <p:cNvSpPr>
                <a:spLocks noChangeArrowheads="1"/>
              </p:cNvSpPr>
              <p:nvPr/>
            </p:nvSpPr>
            <p:spPr bwMode="auto">
              <a:xfrm>
                <a:off x="5348" y="1434"/>
                <a:ext cx="85" cy="4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6481" name="Rectangle 97"/>
            <p:cNvSpPr>
              <a:spLocks noChangeArrowheads="1"/>
            </p:cNvSpPr>
            <p:nvPr/>
          </p:nvSpPr>
          <p:spPr bwMode="auto">
            <a:xfrm>
              <a:off x="1284" y="2976"/>
              <a:ext cx="793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/>
                <a:t>Glass</a:t>
              </a:r>
            </a:p>
          </p:txBody>
        </p:sp>
        <p:sp>
          <p:nvSpPr>
            <p:cNvPr id="16482" name="Rectangle 98"/>
            <p:cNvSpPr>
              <a:spLocks noChangeArrowheads="1"/>
            </p:cNvSpPr>
            <p:nvPr/>
          </p:nvSpPr>
          <p:spPr bwMode="auto">
            <a:xfrm>
              <a:off x="1284" y="2931"/>
              <a:ext cx="793" cy="45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83" name="Rectangle 99"/>
            <p:cNvSpPr>
              <a:spLocks noChangeArrowheads="1"/>
            </p:cNvSpPr>
            <p:nvPr/>
          </p:nvSpPr>
          <p:spPr bwMode="auto">
            <a:xfrm>
              <a:off x="1284" y="2886"/>
              <a:ext cx="793" cy="45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84" name="Rectangle 100"/>
            <p:cNvSpPr>
              <a:spLocks noChangeArrowheads="1"/>
            </p:cNvSpPr>
            <p:nvPr/>
          </p:nvSpPr>
          <p:spPr bwMode="auto">
            <a:xfrm>
              <a:off x="1335" y="2880"/>
              <a:ext cx="62" cy="4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1471" y="2880"/>
              <a:ext cx="62" cy="4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86" name="Rectangle 102"/>
            <p:cNvSpPr>
              <a:spLocks noChangeArrowheads="1"/>
            </p:cNvSpPr>
            <p:nvPr/>
          </p:nvSpPr>
          <p:spPr bwMode="auto">
            <a:xfrm>
              <a:off x="1607" y="2880"/>
              <a:ext cx="62" cy="4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87" name="Rectangle 103"/>
            <p:cNvSpPr>
              <a:spLocks noChangeArrowheads="1"/>
            </p:cNvSpPr>
            <p:nvPr/>
          </p:nvSpPr>
          <p:spPr bwMode="auto">
            <a:xfrm>
              <a:off x="1743" y="2880"/>
              <a:ext cx="62" cy="4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88" name="Rectangle 104"/>
            <p:cNvSpPr>
              <a:spLocks noChangeArrowheads="1"/>
            </p:cNvSpPr>
            <p:nvPr/>
          </p:nvSpPr>
          <p:spPr bwMode="auto">
            <a:xfrm>
              <a:off x="1879" y="2880"/>
              <a:ext cx="62" cy="4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489" name="Rectangle 105"/>
            <p:cNvSpPr>
              <a:spLocks noChangeArrowheads="1"/>
            </p:cNvSpPr>
            <p:nvPr/>
          </p:nvSpPr>
          <p:spPr bwMode="auto">
            <a:xfrm>
              <a:off x="1260" y="2659"/>
              <a:ext cx="617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200"/>
                <a:t>Photo-Resist</a:t>
              </a:r>
            </a:p>
          </p:txBody>
        </p:sp>
      </p:grpSp>
      <p:grpSp>
        <p:nvGrpSpPr>
          <p:cNvPr id="16490" name="Group 106"/>
          <p:cNvGrpSpPr>
            <a:grpSpLocks/>
          </p:cNvGrpSpPr>
          <p:nvPr/>
        </p:nvGrpSpPr>
        <p:grpSpPr bwMode="auto">
          <a:xfrm>
            <a:off x="4318398" y="4448176"/>
            <a:ext cx="5171413" cy="1763713"/>
            <a:chOff x="2403" y="2266"/>
            <a:chExt cx="3007" cy="1111"/>
          </a:xfrm>
        </p:grpSpPr>
        <p:sp>
          <p:nvSpPr>
            <p:cNvPr id="16491" name="Text Box 107"/>
            <p:cNvSpPr txBox="1">
              <a:spLocks noChangeArrowheads="1"/>
            </p:cNvSpPr>
            <p:nvPr/>
          </p:nvSpPr>
          <p:spPr bwMode="auto">
            <a:xfrm>
              <a:off x="2466" y="2266"/>
              <a:ext cx="1124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ko-KR" sz="2000"/>
                <a:t>4. Etching/strip</a:t>
              </a:r>
            </a:p>
          </p:txBody>
        </p:sp>
        <p:grpSp>
          <p:nvGrpSpPr>
            <p:cNvPr id="16492" name="Group 108"/>
            <p:cNvGrpSpPr>
              <a:grpSpLocks/>
            </p:cNvGrpSpPr>
            <p:nvPr/>
          </p:nvGrpSpPr>
          <p:grpSpPr bwMode="auto">
            <a:xfrm>
              <a:off x="2403" y="2551"/>
              <a:ext cx="908" cy="264"/>
              <a:chOff x="226" y="2664"/>
              <a:chExt cx="908" cy="264"/>
            </a:xfrm>
          </p:grpSpPr>
          <p:sp>
            <p:nvSpPr>
              <p:cNvPr id="16493" name="Line 109"/>
              <p:cNvSpPr>
                <a:spLocks noChangeShapeType="1"/>
              </p:cNvSpPr>
              <p:nvPr/>
            </p:nvSpPr>
            <p:spPr bwMode="auto">
              <a:xfrm>
                <a:off x="226" y="2664"/>
                <a:ext cx="9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94" name="Rectangle 110"/>
              <p:cNvSpPr>
                <a:spLocks noChangeArrowheads="1"/>
              </p:cNvSpPr>
              <p:nvPr/>
            </p:nvSpPr>
            <p:spPr bwMode="auto">
              <a:xfrm>
                <a:off x="616" y="2664"/>
                <a:ext cx="98" cy="4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95" name="Oval 111"/>
              <p:cNvSpPr>
                <a:spLocks noChangeArrowheads="1"/>
              </p:cNvSpPr>
              <p:nvPr/>
            </p:nvSpPr>
            <p:spPr bwMode="auto">
              <a:xfrm>
                <a:off x="616" y="2696"/>
                <a:ext cx="98" cy="4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96" name="Line 112"/>
              <p:cNvSpPr>
                <a:spLocks noChangeShapeType="1"/>
              </p:cNvSpPr>
              <p:nvPr/>
            </p:nvSpPr>
            <p:spPr bwMode="auto">
              <a:xfrm flipH="1">
                <a:off x="322" y="2728"/>
                <a:ext cx="278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97" name="Line 113"/>
              <p:cNvSpPr>
                <a:spLocks noChangeShapeType="1"/>
              </p:cNvSpPr>
              <p:nvPr/>
            </p:nvSpPr>
            <p:spPr bwMode="auto">
              <a:xfrm>
                <a:off x="665" y="273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98" name="Line 114"/>
              <p:cNvSpPr>
                <a:spLocks noChangeShapeType="1"/>
              </p:cNvSpPr>
              <p:nvPr/>
            </p:nvSpPr>
            <p:spPr bwMode="auto">
              <a:xfrm>
                <a:off x="714" y="2712"/>
                <a:ext cx="278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499" name="Line 115"/>
              <p:cNvSpPr>
                <a:spLocks noChangeShapeType="1"/>
              </p:cNvSpPr>
              <p:nvPr/>
            </p:nvSpPr>
            <p:spPr bwMode="auto">
              <a:xfrm flipH="1">
                <a:off x="453" y="2712"/>
                <a:ext cx="1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00" name="Line 116"/>
              <p:cNvSpPr>
                <a:spLocks noChangeShapeType="1"/>
              </p:cNvSpPr>
              <p:nvPr/>
            </p:nvSpPr>
            <p:spPr bwMode="auto">
              <a:xfrm>
                <a:off x="681" y="2704"/>
                <a:ext cx="19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6501" name="Line 117"/>
            <p:cNvSpPr>
              <a:spLocks noChangeAspect="1" noChangeShapeType="1"/>
            </p:cNvSpPr>
            <p:nvPr/>
          </p:nvSpPr>
          <p:spPr bwMode="auto">
            <a:xfrm>
              <a:off x="3347" y="306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grpSp>
          <p:nvGrpSpPr>
            <p:cNvPr id="16502" name="Group 118"/>
            <p:cNvGrpSpPr>
              <a:grpSpLocks/>
            </p:cNvGrpSpPr>
            <p:nvPr/>
          </p:nvGrpSpPr>
          <p:grpSpPr bwMode="auto">
            <a:xfrm>
              <a:off x="2508" y="2880"/>
              <a:ext cx="793" cy="277"/>
              <a:chOff x="3461" y="2880"/>
              <a:chExt cx="793" cy="277"/>
            </a:xfrm>
          </p:grpSpPr>
          <p:sp>
            <p:nvSpPr>
              <p:cNvPr id="16503" name="Rectangle 119"/>
              <p:cNvSpPr>
                <a:spLocks noChangeArrowheads="1"/>
              </p:cNvSpPr>
              <p:nvPr/>
            </p:nvSpPr>
            <p:spPr bwMode="auto">
              <a:xfrm>
                <a:off x="3461" y="2976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Glass</a:t>
                </a:r>
              </a:p>
            </p:txBody>
          </p:sp>
          <p:sp>
            <p:nvSpPr>
              <p:cNvPr id="16504" name="Rectangle 120"/>
              <p:cNvSpPr>
                <a:spLocks noChangeArrowheads="1"/>
              </p:cNvSpPr>
              <p:nvPr/>
            </p:nvSpPr>
            <p:spPr bwMode="auto">
              <a:xfrm>
                <a:off x="3461" y="2931"/>
                <a:ext cx="793" cy="45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05" name="Rectangle 121"/>
              <p:cNvSpPr>
                <a:spLocks noChangeArrowheads="1"/>
              </p:cNvSpPr>
              <p:nvPr/>
            </p:nvSpPr>
            <p:spPr bwMode="auto">
              <a:xfrm>
                <a:off x="3461" y="2886"/>
                <a:ext cx="793" cy="45"/>
              </a:xfrm>
              <a:prstGeom prst="rect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06" name="Rectangle 122"/>
              <p:cNvSpPr>
                <a:spLocks noChangeArrowheads="1"/>
              </p:cNvSpPr>
              <p:nvPr/>
            </p:nvSpPr>
            <p:spPr bwMode="auto">
              <a:xfrm>
                <a:off x="3512" y="2880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07" name="Rectangle 123"/>
              <p:cNvSpPr>
                <a:spLocks noChangeArrowheads="1"/>
              </p:cNvSpPr>
              <p:nvPr/>
            </p:nvSpPr>
            <p:spPr bwMode="auto">
              <a:xfrm>
                <a:off x="3648" y="2880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08" name="Rectangle 124"/>
              <p:cNvSpPr>
                <a:spLocks noChangeArrowheads="1"/>
              </p:cNvSpPr>
              <p:nvPr/>
            </p:nvSpPr>
            <p:spPr bwMode="auto">
              <a:xfrm>
                <a:off x="3784" y="2880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09" name="Rectangle 125"/>
              <p:cNvSpPr>
                <a:spLocks noChangeArrowheads="1"/>
              </p:cNvSpPr>
              <p:nvPr/>
            </p:nvSpPr>
            <p:spPr bwMode="auto">
              <a:xfrm>
                <a:off x="3920" y="2880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10" name="Rectangle 126"/>
              <p:cNvSpPr>
                <a:spLocks noChangeArrowheads="1"/>
              </p:cNvSpPr>
              <p:nvPr/>
            </p:nvSpPr>
            <p:spPr bwMode="auto">
              <a:xfrm>
                <a:off x="4056" y="2880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6511" name="Rectangle 127"/>
            <p:cNvSpPr>
              <a:spLocks noChangeArrowheads="1"/>
            </p:cNvSpPr>
            <p:nvPr/>
          </p:nvSpPr>
          <p:spPr bwMode="auto">
            <a:xfrm>
              <a:off x="3029" y="3203"/>
              <a:ext cx="86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0"/>
              <a:r>
                <a:rPr lang="en-US" altLang="ko-KR" sz="1200"/>
                <a:t>Acid-Etching</a:t>
              </a:r>
            </a:p>
          </p:txBody>
        </p:sp>
        <p:sp>
          <p:nvSpPr>
            <p:cNvPr id="16512" name="Line 128"/>
            <p:cNvSpPr>
              <a:spLocks noChangeAspect="1" noChangeShapeType="1"/>
            </p:cNvSpPr>
            <p:nvPr/>
          </p:nvSpPr>
          <p:spPr bwMode="auto">
            <a:xfrm>
              <a:off x="4391" y="306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6513" name="Rectangle 129"/>
            <p:cNvSpPr>
              <a:spLocks noChangeArrowheads="1"/>
            </p:cNvSpPr>
            <p:nvPr/>
          </p:nvSpPr>
          <p:spPr bwMode="auto">
            <a:xfrm>
              <a:off x="4254" y="3203"/>
              <a:ext cx="680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0"/>
              <a:r>
                <a:rPr lang="en-US" altLang="ko-KR" sz="1200"/>
                <a:t>P-R </a:t>
              </a:r>
              <a:r>
                <a:rPr lang="ko-KR" altLang="en-US" sz="1200"/>
                <a:t>제거</a:t>
              </a:r>
            </a:p>
          </p:txBody>
        </p:sp>
        <p:grpSp>
          <p:nvGrpSpPr>
            <p:cNvPr id="16514" name="Group 130"/>
            <p:cNvGrpSpPr>
              <a:grpSpLocks/>
            </p:cNvGrpSpPr>
            <p:nvPr/>
          </p:nvGrpSpPr>
          <p:grpSpPr bwMode="auto">
            <a:xfrm>
              <a:off x="3552" y="2886"/>
              <a:ext cx="793" cy="277"/>
              <a:chOff x="3552" y="2886"/>
              <a:chExt cx="793" cy="277"/>
            </a:xfrm>
          </p:grpSpPr>
          <p:sp>
            <p:nvSpPr>
              <p:cNvPr id="16515" name="Rectangle 131"/>
              <p:cNvSpPr>
                <a:spLocks noChangeArrowheads="1"/>
              </p:cNvSpPr>
              <p:nvPr/>
            </p:nvSpPr>
            <p:spPr bwMode="auto">
              <a:xfrm>
                <a:off x="3552" y="2982"/>
                <a:ext cx="793" cy="1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/>
                  <a:t>Glass</a:t>
                </a:r>
              </a:p>
            </p:txBody>
          </p:sp>
          <p:grpSp>
            <p:nvGrpSpPr>
              <p:cNvPr id="16516" name="Group 132"/>
              <p:cNvGrpSpPr>
                <a:grpSpLocks/>
              </p:cNvGrpSpPr>
              <p:nvPr/>
            </p:nvGrpSpPr>
            <p:grpSpPr bwMode="auto">
              <a:xfrm>
                <a:off x="3552" y="2886"/>
                <a:ext cx="793" cy="51"/>
                <a:chOff x="3552" y="2886"/>
                <a:chExt cx="793" cy="51"/>
              </a:xfrm>
            </p:grpSpPr>
            <p:sp>
              <p:nvSpPr>
                <p:cNvPr id="16517" name="Rectangle 133"/>
                <p:cNvSpPr>
                  <a:spLocks noChangeArrowheads="1"/>
                </p:cNvSpPr>
                <p:nvPr/>
              </p:nvSpPr>
              <p:spPr bwMode="auto">
                <a:xfrm>
                  <a:off x="3552" y="2892"/>
                  <a:ext cx="793" cy="45"/>
                </a:xfrm>
                <a:prstGeom prst="rect">
                  <a:avLst/>
                </a:prstGeom>
                <a:solidFill>
                  <a:srgbClr val="FF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18" name="Rectangle 134"/>
                <p:cNvSpPr>
                  <a:spLocks noChangeArrowheads="1"/>
                </p:cNvSpPr>
                <p:nvPr/>
              </p:nvSpPr>
              <p:spPr bwMode="auto">
                <a:xfrm>
                  <a:off x="3603" y="2886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19" name="Rectangle 135"/>
                <p:cNvSpPr>
                  <a:spLocks noChangeArrowheads="1"/>
                </p:cNvSpPr>
                <p:nvPr/>
              </p:nvSpPr>
              <p:spPr bwMode="auto">
                <a:xfrm>
                  <a:off x="3739" y="2886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2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75" y="2886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21" name="Rectangle 137"/>
                <p:cNvSpPr>
                  <a:spLocks noChangeArrowheads="1"/>
                </p:cNvSpPr>
                <p:nvPr/>
              </p:nvSpPr>
              <p:spPr bwMode="auto">
                <a:xfrm>
                  <a:off x="4011" y="2886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22" name="Rectangle 138"/>
                <p:cNvSpPr>
                  <a:spLocks noChangeArrowheads="1"/>
                </p:cNvSpPr>
                <p:nvPr/>
              </p:nvSpPr>
              <p:spPr bwMode="auto">
                <a:xfrm>
                  <a:off x="4147" y="2886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grpSp>
            <p:nvGrpSpPr>
              <p:cNvPr id="16523" name="Group 139"/>
              <p:cNvGrpSpPr>
                <a:grpSpLocks/>
              </p:cNvGrpSpPr>
              <p:nvPr/>
            </p:nvGrpSpPr>
            <p:grpSpPr bwMode="auto">
              <a:xfrm>
                <a:off x="3552" y="2931"/>
                <a:ext cx="793" cy="51"/>
                <a:chOff x="4844" y="2568"/>
                <a:chExt cx="793" cy="51"/>
              </a:xfrm>
            </p:grpSpPr>
            <p:sp>
              <p:nvSpPr>
                <p:cNvPr id="165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844" y="2574"/>
                  <a:ext cx="793" cy="45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25" name="Rectangle 141"/>
                <p:cNvSpPr>
                  <a:spLocks noChangeArrowheads="1"/>
                </p:cNvSpPr>
                <p:nvPr/>
              </p:nvSpPr>
              <p:spPr bwMode="auto">
                <a:xfrm>
                  <a:off x="4895" y="2568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26" name="Rectangle 142"/>
                <p:cNvSpPr>
                  <a:spLocks noChangeArrowheads="1"/>
                </p:cNvSpPr>
                <p:nvPr/>
              </p:nvSpPr>
              <p:spPr bwMode="auto">
                <a:xfrm>
                  <a:off x="5031" y="2568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5167" y="2568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28" name="Rectangle 144"/>
                <p:cNvSpPr>
                  <a:spLocks noChangeArrowheads="1"/>
                </p:cNvSpPr>
                <p:nvPr/>
              </p:nvSpPr>
              <p:spPr bwMode="auto">
                <a:xfrm>
                  <a:off x="5303" y="2568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165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5439" y="2568"/>
                  <a:ext cx="62" cy="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</p:grpSp>
        <p:sp>
          <p:nvSpPr>
            <p:cNvPr id="16530" name="Rectangle 146"/>
            <p:cNvSpPr>
              <a:spLocks noChangeArrowheads="1"/>
            </p:cNvSpPr>
            <p:nvPr/>
          </p:nvSpPr>
          <p:spPr bwMode="auto">
            <a:xfrm>
              <a:off x="4617" y="2982"/>
              <a:ext cx="793" cy="1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/>
                <a:t>Glass</a:t>
              </a:r>
            </a:p>
          </p:txBody>
        </p:sp>
        <p:grpSp>
          <p:nvGrpSpPr>
            <p:cNvPr id="16531" name="Group 147"/>
            <p:cNvGrpSpPr>
              <a:grpSpLocks/>
            </p:cNvGrpSpPr>
            <p:nvPr/>
          </p:nvGrpSpPr>
          <p:grpSpPr bwMode="auto">
            <a:xfrm>
              <a:off x="4617" y="2931"/>
              <a:ext cx="793" cy="51"/>
              <a:chOff x="4844" y="2568"/>
              <a:chExt cx="793" cy="51"/>
            </a:xfrm>
          </p:grpSpPr>
          <p:sp>
            <p:nvSpPr>
              <p:cNvPr id="16532" name="Rectangle 148"/>
              <p:cNvSpPr>
                <a:spLocks noChangeArrowheads="1"/>
              </p:cNvSpPr>
              <p:nvPr/>
            </p:nvSpPr>
            <p:spPr bwMode="auto">
              <a:xfrm>
                <a:off x="4844" y="2574"/>
                <a:ext cx="793" cy="45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33" name="Rectangle 149"/>
              <p:cNvSpPr>
                <a:spLocks noChangeArrowheads="1"/>
              </p:cNvSpPr>
              <p:nvPr/>
            </p:nvSpPr>
            <p:spPr bwMode="auto">
              <a:xfrm>
                <a:off x="4895" y="2568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34" name="Rectangle 150"/>
              <p:cNvSpPr>
                <a:spLocks noChangeArrowheads="1"/>
              </p:cNvSpPr>
              <p:nvPr/>
            </p:nvSpPr>
            <p:spPr bwMode="auto">
              <a:xfrm>
                <a:off x="5031" y="2568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35" name="Rectangle 151"/>
              <p:cNvSpPr>
                <a:spLocks noChangeArrowheads="1"/>
              </p:cNvSpPr>
              <p:nvPr/>
            </p:nvSpPr>
            <p:spPr bwMode="auto">
              <a:xfrm>
                <a:off x="5167" y="2568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36" name="Rectangle 152"/>
              <p:cNvSpPr>
                <a:spLocks noChangeArrowheads="1"/>
              </p:cNvSpPr>
              <p:nvPr/>
            </p:nvSpPr>
            <p:spPr bwMode="auto">
              <a:xfrm>
                <a:off x="5303" y="2568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16537" name="Rectangle 153"/>
              <p:cNvSpPr>
                <a:spLocks noChangeArrowheads="1"/>
              </p:cNvSpPr>
              <p:nvPr/>
            </p:nvSpPr>
            <p:spPr bwMode="auto">
              <a:xfrm>
                <a:off x="5439" y="2568"/>
                <a:ext cx="62" cy="4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6538" name="Rectangle 154"/>
            <p:cNvSpPr>
              <a:spLocks noChangeArrowheads="1"/>
            </p:cNvSpPr>
            <p:nvPr/>
          </p:nvSpPr>
          <p:spPr bwMode="auto">
            <a:xfrm>
              <a:off x="4889" y="2704"/>
              <a:ext cx="24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latinLnBrk="0"/>
              <a:r>
                <a:rPr lang="en-US" altLang="ko-KR" sz="1200"/>
                <a:t>ITO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상판 제조공정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b="1">
                <a:solidFill>
                  <a:schemeClr val="bg1"/>
                </a:solidFill>
              </a:rPr>
              <a:t>상판 제조공정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742950" y="1524000"/>
            <a:ext cx="8172450" cy="4419600"/>
            <a:chOff x="3024" y="2016"/>
            <a:chExt cx="2721" cy="2064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3024" y="2016"/>
              <a:ext cx="2721" cy="2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1800"/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3093" y="2016"/>
              <a:ext cx="2631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latinLnBrk="0" hangingPunct="0"/>
              <a:endParaRPr kumimoji="0" lang="en-US" altLang="ko-KR" sz="1400" dirty="0"/>
            </a:p>
            <a:p>
              <a:pPr eaLnBrk="0" latinLnBrk="0" hangingPunct="0"/>
              <a:r>
                <a:rPr kumimoji="0" lang="en-US" altLang="ko-KR" dirty="0"/>
                <a:t>2. </a:t>
              </a:r>
              <a:r>
                <a:rPr kumimoji="0" lang="ko-KR" altLang="en-US" dirty="0"/>
                <a:t>전기적으로 </a:t>
              </a:r>
              <a:r>
                <a:rPr kumimoji="0" lang="en-US" altLang="ko-KR" dirty="0"/>
                <a:t>Condenser </a:t>
              </a:r>
              <a:r>
                <a:rPr kumimoji="0" lang="ko-KR" altLang="en-US" dirty="0"/>
                <a:t>역할을 </a:t>
              </a:r>
              <a:r>
                <a:rPr kumimoji="0" lang="ko-KR" altLang="en-US" dirty="0" smtClean="0"/>
                <a:t>하며 인쇄방식으로 </a:t>
              </a:r>
              <a:r>
                <a:rPr kumimoji="0" lang="ko-KR" altLang="en-US" dirty="0"/>
                <a:t>유전체를 </a:t>
              </a:r>
              <a:r>
                <a:rPr kumimoji="0" lang="en-US" altLang="ko-KR" dirty="0"/>
                <a:t>Coating.</a:t>
              </a:r>
            </a:p>
          </p:txBody>
        </p:sp>
        <p:grpSp>
          <p:nvGrpSpPr>
            <p:cNvPr id="47111" name="Group 7"/>
            <p:cNvGrpSpPr>
              <a:grpSpLocks noChangeAspect="1"/>
            </p:cNvGrpSpPr>
            <p:nvPr/>
          </p:nvGrpSpPr>
          <p:grpSpPr bwMode="auto">
            <a:xfrm>
              <a:off x="4345" y="2736"/>
              <a:ext cx="1338" cy="1043"/>
              <a:chOff x="2544" y="2402"/>
              <a:chExt cx="1381" cy="910"/>
            </a:xfrm>
          </p:grpSpPr>
          <p:sp>
            <p:nvSpPr>
              <p:cNvPr id="47112" name="AutoShape 8"/>
              <p:cNvSpPr>
                <a:spLocks noChangeAspect="1" noChangeArrowheads="1"/>
              </p:cNvSpPr>
              <p:nvPr/>
            </p:nvSpPr>
            <p:spPr bwMode="auto">
              <a:xfrm>
                <a:off x="2562" y="2441"/>
                <a:ext cx="1348" cy="580"/>
              </a:xfrm>
              <a:prstGeom prst="cube">
                <a:avLst>
                  <a:gd name="adj" fmla="val 66694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13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996" y="3203"/>
                <a:ext cx="501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11112" rIns="19050" bIns="11112">
                <a:spAutoFit/>
              </a:bodyPr>
              <a:lstStyle/>
              <a:p>
                <a:pPr eaLnBrk="0" latinLnBrk="0" hangingPunct="0"/>
                <a:r>
                  <a:rPr kumimoji="0" lang="en-US" altLang="ko-KR" sz="1600" dirty="0"/>
                  <a:t>Dielectric Layer</a:t>
                </a:r>
              </a:p>
            </p:txBody>
          </p:sp>
          <p:sp>
            <p:nvSpPr>
              <p:cNvPr id="47114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2546" y="2402"/>
                <a:ext cx="1377" cy="494"/>
              </a:xfrm>
              <a:prstGeom prst="cube">
                <a:avLst>
                  <a:gd name="adj" fmla="val 80792"/>
                </a:avLst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15" name="AutoShape 11" descr="10%"/>
              <p:cNvSpPr>
                <a:spLocks noChangeAspect="1" noChangeArrowheads="1"/>
              </p:cNvSpPr>
              <p:nvPr/>
            </p:nvSpPr>
            <p:spPr bwMode="auto">
              <a:xfrm>
                <a:off x="2630" y="2472"/>
                <a:ext cx="496" cy="414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16" name="AutoShape 12" descr="10%"/>
              <p:cNvSpPr>
                <a:spLocks noChangeAspect="1" noChangeArrowheads="1"/>
              </p:cNvSpPr>
              <p:nvPr/>
            </p:nvSpPr>
            <p:spPr bwMode="auto">
              <a:xfrm>
                <a:off x="2806" y="2472"/>
                <a:ext cx="495" cy="414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7117" name="Group 13"/>
              <p:cNvGrpSpPr>
                <a:grpSpLocks noChangeAspect="1"/>
              </p:cNvGrpSpPr>
              <p:nvPr/>
            </p:nvGrpSpPr>
            <p:grpSpPr bwMode="auto">
              <a:xfrm>
                <a:off x="3069" y="2472"/>
                <a:ext cx="669" cy="414"/>
                <a:chOff x="2393" y="978"/>
                <a:chExt cx="257" cy="159"/>
              </a:xfrm>
            </p:grpSpPr>
            <p:sp>
              <p:nvSpPr>
                <p:cNvPr id="47118" name="AutoShape 14" descr="10%"/>
                <p:cNvSpPr>
                  <a:spLocks noChangeAspect="1" noChangeArrowheads="1"/>
                </p:cNvSpPr>
                <p:nvPr/>
              </p:nvSpPr>
              <p:spPr bwMode="auto">
                <a:xfrm>
                  <a:off x="2393" y="978"/>
                  <a:ext cx="191" cy="159"/>
                </a:xfrm>
                <a:prstGeom prst="cube">
                  <a:avLst>
                    <a:gd name="adj" fmla="val 92093"/>
                  </a:avLst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119" name="AutoShape 15" descr="10%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978"/>
                  <a:ext cx="191" cy="159"/>
                </a:xfrm>
                <a:prstGeom prst="cube">
                  <a:avLst>
                    <a:gd name="adj" fmla="val 92093"/>
                  </a:avLst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7120" name="Group 16"/>
              <p:cNvGrpSpPr>
                <a:grpSpLocks noChangeAspect="1"/>
              </p:cNvGrpSpPr>
              <p:nvPr/>
            </p:nvGrpSpPr>
            <p:grpSpPr bwMode="auto">
              <a:xfrm>
                <a:off x="2632" y="2441"/>
                <a:ext cx="669" cy="411"/>
                <a:chOff x="2225" y="966"/>
                <a:chExt cx="257" cy="158"/>
              </a:xfrm>
            </p:grpSpPr>
            <p:sp>
              <p:nvSpPr>
                <p:cNvPr id="47121" name="AutoShap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225" y="966"/>
                  <a:ext cx="158" cy="158"/>
                </a:xfrm>
                <a:prstGeom prst="cube">
                  <a:avLst>
                    <a:gd name="adj" fmla="val 92093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122" name="AutoShap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2324" y="966"/>
                  <a:ext cx="158" cy="158"/>
                </a:xfrm>
                <a:prstGeom prst="cube">
                  <a:avLst>
                    <a:gd name="adj" fmla="val 92093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7123" name="Group 19"/>
              <p:cNvGrpSpPr>
                <a:grpSpLocks noChangeAspect="1"/>
              </p:cNvGrpSpPr>
              <p:nvPr/>
            </p:nvGrpSpPr>
            <p:grpSpPr bwMode="auto">
              <a:xfrm>
                <a:off x="3069" y="2441"/>
                <a:ext cx="666" cy="411"/>
                <a:chOff x="2393" y="966"/>
                <a:chExt cx="256" cy="158"/>
              </a:xfrm>
            </p:grpSpPr>
            <p:sp>
              <p:nvSpPr>
                <p:cNvPr id="47124" name="AutoShap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2393" y="966"/>
                  <a:ext cx="158" cy="158"/>
                </a:xfrm>
                <a:prstGeom prst="cube">
                  <a:avLst>
                    <a:gd name="adj" fmla="val 92093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125" name="AutoShap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490" y="966"/>
                  <a:ext cx="159" cy="158"/>
                </a:xfrm>
                <a:prstGeom prst="cube">
                  <a:avLst>
                    <a:gd name="adj" fmla="val 92093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7126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3923" y="240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27" name="Line 23"/>
              <p:cNvSpPr>
                <a:spLocks noChangeAspect="1" noChangeShapeType="1"/>
              </p:cNvSpPr>
              <p:nvPr/>
            </p:nvSpPr>
            <p:spPr bwMode="auto">
              <a:xfrm flipH="1">
                <a:off x="3525" y="2504"/>
                <a:ext cx="392" cy="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28" name="Line 24"/>
              <p:cNvSpPr>
                <a:spLocks noChangeAspect="1" noChangeShapeType="1"/>
              </p:cNvSpPr>
              <p:nvPr/>
            </p:nvSpPr>
            <p:spPr bwMode="auto">
              <a:xfrm flipH="1">
                <a:off x="2544" y="2798"/>
                <a:ext cx="981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29" name="Line 25"/>
              <p:cNvSpPr>
                <a:spLocks noChangeAspect="1" noChangeShapeType="1"/>
              </p:cNvSpPr>
              <p:nvPr/>
            </p:nvSpPr>
            <p:spPr bwMode="auto">
              <a:xfrm flipH="1">
                <a:off x="2554" y="2490"/>
                <a:ext cx="396" cy="3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30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2947" y="240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31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3738" y="2504"/>
                <a:ext cx="1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32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3306" y="2498"/>
                <a:ext cx="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33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3132" y="2490"/>
                <a:ext cx="28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34" name="Line 30"/>
              <p:cNvSpPr>
                <a:spLocks noChangeAspect="1" noChangeShapeType="1"/>
              </p:cNvSpPr>
              <p:nvPr/>
            </p:nvSpPr>
            <p:spPr bwMode="auto">
              <a:xfrm flipH="1">
                <a:off x="3569" y="2490"/>
                <a:ext cx="26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35" name="Freeform 31"/>
              <p:cNvSpPr>
                <a:spLocks noChangeAspect="1"/>
              </p:cNvSpPr>
              <p:nvPr/>
            </p:nvSpPr>
            <p:spPr bwMode="auto">
              <a:xfrm>
                <a:off x="3017" y="2850"/>
                <a:ext cx="560" cy="330"/>
              </a:xfrm>
              <a:custGeom>
                <a:avLst/>
                <a:gdLst/>
                <a:ahLst/>
                <a:cxnLst>
                  <a:cxn ang="0">
                    <a:pos x="153" y="0"/>
                  </a:cxn>
                  <a:cxn ang="0">
                    <a:pos x="214" y="126"/>
                  </a:cxn>
                  <a:cxn ang="0">
                    <a:pos x="0" y="126"/>
                  </a:cxn>
                  <a:cxn ang="0">
                    <a:pos x="2" y="126"/>
                  </a:cxn>
                </a:cxnLst>
                <a:rect l="0" t="0" r="r" b="b"/>
                <a:pathLst>
                  <a:path w="215" h="127">
                    <a:moveTo>
                      <a:pt x="153" y="0"/>
                    </a:moveTo>
                    <a:lnTo>
                      <a:pt x="214" y="126"/>
                    </a:lnTo>
                    <a:lnTo>
                      <a:pt x="0" y="126"/>
                    </a:lnTo>
                    <a:lnTo>
                      <a:pt x="2" y="12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36" name="Freeform 32"/>
              <p:cNvSpPr>
                <a:spLocks noChangeAspect="1"/>
              </p:cNvSpPr>
              <p:nvPr/>
            </p:nvSpPr>
            <p:spPr bwMode="auto">
              <a:xfrm>
                <a:off x="2554" y="2402"/>
                <a:ext cx="1371" cy="497"/>
              </a:xfrm>
              <a:custGeom>
                <a:avLst/>
                <a:gdLst/>
                <a:ahLst/>
                <a:cxnLst>
                  <a:cxn ang="0">
                    <a:pos x="526" y="0"/>
                  </a:cxn>
                  <a:cxn ang="0">
                    <a:pos x="374" y="151"/>
                  </a:cxn>
                  <a:cxn ang="0">
                    <a:pos x="374" y="151"/>
                  </a:cxn>
                  <a:cxn ang="0">
                    <a:pos x="374" y="190"/>
                  </a:cxn>
                  <a:cxn ang="0">
                    <a:pos x="0" y="190"/>
                  </a:cxn>
                  <a:cxn ang="0">
                    <a:pos x="0" y="153"/>
                  </a:cxn>
                  <a:cxn ang="0">
                    <a:pos x="151" y="0"/>
                  </a:cxn>
                  <a:cxn ang="0">
                    <a:pos x="526" y="0"/>
                  </a:cxn>
                </a:cxnLst>
                <a:rect l="0" t="0" r="r" b="b"/>
                <a:pathLst>
                  <a:path w="527" h="191">
                    <a:moveTo>
                      <a:pt x="526" y="0"/>
                    </a:moveTo>
                    <a:lnTo>
                      <a:pt x="374" y="151"/>
                    </a:lnTo>
                    <a:lnTo>
                      <a:pt x="374" y="151"/>
                    </a:lnTo>
                    <a:lnTo>
                      <a:pt x="374" y="190"/>
                    </a:lnTo>
                    <a:lnTo>
                      <a:pt x="0" y="190"/>
                    </a:lnTo>
                    <a:lnTo>
                      <a:pt x="0" y="153"/>
                    </a:lnTo>
                    <a:lnTo>
                      <a:pt x="151" y="0"/>
                    </a:lnTo>
                    <a:lnTo>
                      <a:pt x="52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7137" name="Group 33"/>
            <p:cNvGrpSpPr>
              <a:grpSpLocks/>
            </p:cNvGrpSpPr>
            <p:nvPr/>
          </p:nvGrpSpPr>
          <p:grpSpPr bwMode="auto">
            <a:xfrm>
              <a:off x="3156" y="2640"/>
              <a:ext cx="1020" cy="1104"/>
              <a:chOff x="1020" y="1813"/>
              <a:chExt cx="1020" cy="907"/>
            </a:xfrm>
          </p:grpSpPr>
          <p:sp>
            <p:nvSpPr>
              <p:cNvPr id="47138" name="Rectangle 34"/>
              <p:cNvSpPr>
                <a:spLocks noChangeArrowheads="1"/>
              </p:cNvSpPr>
              <p:nvPr/>
            </p:nvSpPr>
            <p:spPr bwMode="auto">
              <a:xfrm>
                <a:off x="1020" y="1813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ko-KR" altLang="en-US" sz="1800"/>
                  <a:t>유전체 인쇄</a:t>
                </a:r>
              </a:p>
            </p:txBody>
          </p:sp>
          <p:sp>
            <p:nvSpPr>
              <p:cNvPr id="47139" name="Rectangle 35"/>
              <p:cNvSpPr>
                <a:spLocks noChangeArrowheads="1"/>
              </p:cNvSpPr>
              <p:nvPr/>
            </p:nvSpPr>
            <p:spPr bwMode="auto">
              <a:xfrm>
                <a:off x="1020" y="2153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ko-KR" altLang="en-US" sz="1800"/>
                  <a:t>건조</a:t>
                </a:r>
              </a:p>
            </p:txBody>
          </p:sp>
          <p:sp>
            <p:nvSpPr>
              <p:cNvPr id="47140" name="Rectangle 36"/>
              <p:cNvSpPr>
                <a:spLocks noChangeArrowheads="1"/>
              </p:cNvSpPr>
              <p:nvPr/>
            </p:nvSpPr>
            <p:spPr bwMode="auto">
              <a:xfrm>
                <a:off x="1020" y="2493"/>
                <a:ext cx="1020" cy="227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ko-KR" altLang="en-US" sz="1800"/>
                  <a:t>소성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82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상판 제조공정</a:t>
            </a:r>
          </a:p>
        </p:txBody>
      </p:sp>
      <p:grpSp>
        <p:nvGrpSpPr>
          <p:cNvPr id="17511" name="Group 103"/>
          <p:cNvGrpSpPr>
            <a:grpSpLocks/>
          </p:cNvGrpSpPr>
          <p:nvPr/>
        </p:nvGrpSpPr>
        <p:grpSpPr bwMode="auto">
          <a:xfrm>
            <a:off x="631770" y="1600200"/>
            <a:ext cx="8667750" cy="4343400"/>
            <a:chOff x="189" y="960"/>
            <a:chExt cx="2858" cy="1496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89" y="960"/>
              <a:ext cx="2787" cy="14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/>
            </a:p>
          </p:txBody>
        </p: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1452" y="1495"/>
              <a:ext cx="1277" cy="871"/>
              <a:chOff x="1525" y="1972"/>
              <a:chExt cx="1277" cy="871"/>
            </a:xfrm>
          </p:grpSpPr>
          <p:sp>
            <p:nvSpPr>
              <p:cNvPr id="17415" name="AutoShape 7"/>
              <p:cNvSpPr>
                <a:spLocks noChangeAspect="1" noChangeArrowheads="1"/>
              </p:cNvSpPr>
              <p:nvPr/>
            </p:nvSpPr>
            <p:spPr bwMode="auto">
              <a:xfrm>
                <a:off x="1537" y="2344"/>
                <a:ext cx="1254" cy="499"/>
              </a:xfrm>
              <a:prstGeom prst="cube">
                <a:avLst>
                  <a:gd name="adj" fmla="val 70194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6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185" y="1972"/>
                <a:ext cx="148" cy="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11112" rIns="19050" bIns="11112">
                <a:spAutoFit/>
              </a:bodyPr>
              <a:lstStyle/>
              <a:p>
                <a:pPr defTabSz="28575" latinLnBrk="0"/>
                <a:r>
                  <a:rPr lang="en-US" altLang="ko-KR" sz="1600" dirty="0">
                    <a:latin typeface="돋움체" pitchFamily="49" charset="-127"/>
                    <a:ea typeface="돋움체" pitchFamily="49" charset="-127"/>
                  </a:rPr>
                  <a:t>Seal</a:t>
                </a:r>
              </a:p>
            </p:txBody>
          </p:sp>
          <p:sp>
            <p:nvSpPr>
              <p:cNvPr id="17417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1666" y="2353"/>
                <a:ext cx="301" cy="2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8" name="Line 10"/>
              <p:cNvSpPr>
                <a:spLocks noChangeAspect="1" noChangeShapeType="1"/>
              </p:cNvSpPr>
              <p:nvPr/>
            </p:nvSpPr>
            <p:spPr bwMode="auto">
              <a:xfrm flipV="1">
                <a:off x="1967" y="2282"/>
                <a:ext cx="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9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1666" y="2650"/>
                <a:ext cx="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0" name="Line 12"/>
              <p:cNvSpPr>
                <a:spLocks noChangeAspect="1" noChangeShapeType="1"/>
              </p:cNvSpPr>
              <p:nvPr/>
            </p:nvSpPr>
            <p:spPr bwMode="auto">
              <a:xfrm>
                <a:off x="2425" y="2579"/>
                <a:ext cx="0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1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2420" y="2282"/>
                <a:ext cx="283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2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2439" y="2363"/>
                <a:ext cx="271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3" name="Line 15"/>
              <p:cNvSpPr>
                <a:spLocks noChangeAspect="1" noChangeShapeType="1"/>
              </p:cNvSpPr>
              <p:nvPr/>
            </p:nvSpPr>
            <p:spPr bwMode="auto">
              <a:xfrm>
                <a:off x="2708" y="2282"/>
                <a:ext cx="0" cy="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4" name="Line 16"/>
              <p:cNvSpPr>
                <a:spLocks noChangeAspect="1" noChangeShapeType="1"/>
              </p:cNvSpPr>
              <p:nvPr/>
            </p:nvSpPr>
            <p:spPr bwMode="auto">
              <a:xfrm>
                <a:off x="1668" y="2577"/>
                <a:ext cx="0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5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1854" y="2231"/>
                <a:ext cx="914" cy="115"/>
              </a:xfrm>
              <a:prstGeom prst="cube">
                <a:avLst>
                  <a:gd name="adj" fmla="val 23593"/>
                </a:avLst>
              </a:prstGeom>
              <a:solidFill>
                <a:srgbClr val="CBCBC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6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528" y="2245"/>
                <a:ext cx="386" cy="456"/>
              </a:xfrm>
              <a:prstGeom prst="cube">
                <a:avLst>
                  <a:gd name="adj" fmla="val 88194"/>
                </a:avLst>
              </a:prstGeom>
              <a:solidFill>
                <a:srgbClr val="CBCBC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7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1707" y="2307"/>
                <a:ext cx="964" cy="295"/>
              </a:xfrm>
              <a:prstGeom prst="cube">
                <a:avLst>
                  <a:gd name="adj" fmla="val 78593"/>
                </a:avLst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8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1946" y="2353"/>
                <a:ext cx="769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9" name="AutoShape 21" descr="10%"/>
              <p:cNvSpPr>
                <a:spLocks noChangeAspect="1" noChangeArrowheads="1"/>
              </p:cNvSpPr>
              <p:nvPr/>
            </p:nvSpPr>
            <p:spPr bwMode="auto">
              <a:xfrm>
                <a:off x="1744" y="2340"/>
                <a:ext cx="350" cy="301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0" name="AutoShape 22"/>
              <p:cNvSpPr>
                <a:spLocks noChangeAspect="1" noChangeArrowheads="1"/>
              </p:cNvSpPr>
              <p:nvPr/>
            </p:nvSpPr>
            <p:spPr bwMode="auto">
              <a:xfrm>
                <a:off x="1746" y="2321"/>
                <a:ext cx="297" cy="299"/>
              </a:xfrm>
              <a:prstGeom prst="cube">
                <a:avLst>
                  <a:gd name="adj" fmla="val 92093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1" name="AutoShape 23" descr="10%"/>
              <p:cNvSpPr>
                <a:spLocks noChangeAspect="1" noChangeArrowheads="1"/>
              </p:cNvSpPr>
              <p:nvPr/>
            </p:nvSpPr>
            <p:spPr bwMode="auto">
              <a:xfrm>
                <a:off x="2091" y="2340"/>
                <a:ext cx="350" cy="301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2" name="AutoShape 24" descr="10%"/>
              <p:cNvSpPr>
                <a:spLocks noChangeAspect="1" noChangeArrowheads="1"/>
              </p:cNvSpPr>
              <p:nvPr/>
            </p:nvSpPr>
            <p:spPr bwMode="auto">
              <a:xfrm>
                <a:off x="2236" y="2340"/>
                <a:ext cx="357" cy="301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2094" y="2321"/>
                <a:ext cx="299" cy="299"/>
              </a:xfrm>
              <a:prstGeom prst="cube">
                <a:avLst>
                  <a:gd name="adj" fmla="val 92093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2296" y="2321"/>
                <a:ext cx="297" cy="299"/>
              </a:xfrm>
              <a:prstGeom prst="cube">
                <a:avLst>
                  <a:gd name="adj" fmla="val 92093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5" name="AutoShape 27" descr="10%"/>
              <p:cNvSpPr>
                <a:spLocks noChangeAspect="1" noChangeArrowheads="1"/>
              </p:cNvSpPr>
              <p:nvPr/>
            </p:nvSpPr>
            <p:spPr bwMode="auto">
              <a:xfrm>
                <a:off x="1893" y="2340"/>
                <a:ext cx="355" cy="301"/>
              </a:xfrm>
              <a:prstGeom prst="cube">
                <a:avLst>
                  <a:gd name="adj" fmla="val 92093"/>
                </a:avLst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1953" y="2321"/>
                <a:ext cx="295" cy="299"/>
              </a:xfrm>
              <a:prstGeom prst="cube">
                <a:avLst>
                  <a:gd name="adj" fmla="val 92093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7" name="Line 2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668" y="2572"/>
                <a:ext cx="748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8" name="Line 30"/>
              <p:cNvSpPr>
                <a:spLocks noChangeAspect="1" noChangeShapeType="1"/>
              </p:cNvSpPr>
              <p:nvPr/>
            </p:nvSpPr>
            <p:spPr bwMode="auto">
              <a:xfrm flipV="1">
                <a:off x="1702" y="2307"/>
                <a:ext cx="228" cy="2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9" name="Line 31"/>
              <p:cNvSpPr>
                <a:spLocks noChangeAspect="1" noChangeShapeType="1"/>
              </p:cNvSpPr>
              <p:nvPr/>
            </p:nvSpPr>
            <p:spPr bwMode="auto">
              <a:xfrm flipH="1">
                <a:off x="1933" y="2303"/>
                <a:ext cx="745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0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1571" y="2565"/>
                <a:ext cx="861" cy="136"/>
              </a:xfrm>
              <a:prstGeom prst="cube">
                <a:avLst>
                  <a:gd name="adj" fmla="val 18394"/>
                </a:avLst>
              </a:prstGeom>
              <a:solidFill>
                <a:srgbClr val="CBCBC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1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2404" y="2231"/>
                <a:ext cx="396" cy="472"/>
              </a:xfrm>
              <a:prstGeom prst="cube">
                <a:avLst>
                  <a:gd name="adj" fmla="val 90593"/>
                </a:avLst>
              </a:prstGeom>
              <a:solidFill>
                <a:srgbClr val="CBCBC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2" name="Line 34"/>
              <p:cNvSpPr>
                <a:spLocks noChangeAspect="1" noChangeShapeType="1"/>
              </p:cNvSpPr>
              <p:nvPr/>
            </p:nvSpPr>
            <p:spPr bwMode="auto">
              <a:xfrm>
                <a:off x="1933" y="2307"/>
                <a:ext cx="2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3" name="Line 35"/>
              <p:cNvSpPr>
                <a:spLocks noChangeAspect="1" noChangeShapeType="1"/>
              </p:cNvSpPr>
              <p:nvPr/>
            </p:nvSpPr>
            <p:spPr bwMode="auto">
              <a:xfrm flipH="1">
                <a:off x="1730" y="2356"/>
                <a:ext cx="207" cy="2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4" name="Freeform 36"/>
              <p:cNvSpPr>
                <a:spLocks noChangeAspect="1"/>
              </p:cNvSpPr>
              <p:nvPr/>
            </p:nvSpPr>
            <p:spPr bwMode="auto">
              <a:xfrm>
                <a:off x="1525" y="2231"/>
                <a:ext cx="1277" cy="364"/>
              </a:xfrm>
              <a:custGeom>
                <a:avLst/>
                <a:gdLst/>
                <a:ahLst/>
                <a:cxnLst>
                  <a:cxn ang="0">
                    <a:pos x="554" y="1"/>
                  </a:cxn>
                  <a:cxn ang="0">
                    <a:pos x="397" y="157"/>
                  </a:cxn>
                  <a:cxn ang="0">
                    <a:pos x="0" y="157"/>
                  </a:cxn>
                  <a:cxn ang="0">
                    <a:pos x="157" y="0"/>
                  </a:cxn>
                  <a:cxn ang="0">
                    <a:pos x="554" y="1"/>
                  </a:cxn>
                </a:cxnLst>
                <a:rect l="0" t="0" r="r" b="b"/>
                <a:pathLst>
                  <a:path w="555" h="158">
                    <a:moveTo>
                      <a:pt x="554" y="1"/>
                    </a:moveTo>
                    <a:lnTo>
                      <a:pt x="397" y="157"/>
                    </a:lnTo>
                    <a:lnTo>
                      <a:pt x="0" y="157"/>
                    </a:lnTo>
                    <a:lnTo>
                      <a:pt x="157" y="0"/>
                    </a:lnTo>
                    <a:lnTo>
                      <a:pt x="554" y="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5" name="Freeform 37"/>
              <p:cNvSpPr>
                <a:spLocks noChangeAspect="1"/>
              </p:cNvSpPr>
              <p:nvPr/>
            </p:nvSpPr>
            <p:spPr bwMode="auto">
              <a:xfrm>
                <a:off x="1601" y="2259"/>
                <a:ext cx="1144" cy="311"/>
              </a:xfrm>
              <a:custGeom>
                <a:avLst/>
                <a:gdLst/>
                <a:ahLst/>
                <a:cxnLst>
                  <a:cxn ang="0">
                    <a:pos x="495" y="0"/>
                  </a:cxn>
                  <a:cxn ang="0">
                    <a:pos x="134" y="0"/>
                  </a:cxn>
                  <a:cxn ang="0">
                    <a:pos x="0" y="134"/>
                  </a:cxn>
                  <a:cxn ang="0">
                    <a:pos x="361" y="134"/>
                  </a:cxn>
                  <a:cxn ang="0">
                    <a:pos x="496" y="0"/>
                  </a:cxn>
                  <a:cxn ang="0">
                    <a:pos x="490" y="0"/>
                  </a:cxn>
                </a:cxnLst>
                <a:rect l="0" t="0" r="r" b="b"/>
                <a:pathLst>
                  <a:path w="497" h="135">
                    <a:moveTo>
                      <a:pt x="495" y="0"/>
                    </a:moveTo>
                    <a:lnTo>
                      <a:pt x="134" y="0"/>
                    </a:lnTo>
                    <a:lnTo>
                      <a:pt x="0" y="134"/>
                    </a:lnTo>
                    <a:lnTo>
                      <a:pt x="361" y="134"/>
                    </a:lnTo>
                    <a:lnTo>
                      <a:pt x="496" y="0"/>
                    </a:lnTo>
                    <a:lnTo>
                      <a:pt x="49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6" name="Freeform 38"/>
              <p:cNvSpPr>
                <a:spLocks noChangeAspect="1"/>
              </p:cNvSpPr>
              <p:nvPr/>
            </p:nvSpPr>
            <p:spPr bwMode="auto">
              <a:xfrm>
                <a:off x="1528" y="2234"/>
                <a:ext cx="1274" cy="471"/>
              </a:xfrm>
              <a:custGeom>
                <a:avLst/>
                <a:gdLst/>
                <a:ahLst/>
                <a:cxnLst>
                  <a:cxn ang="0">
                    <a:pos x="553" y="0"/>
                  </a:cxn>
                  <a:cxn ang="0">
                    <a:pos x="552" y="49"/>
                  </a:cxn>
                  <a:cxn ang="0">
                    <a:pos x="395" y="204"/>
                  </a:cxn>
                  <a:cxn ang="0">
                    <a:pos x="0" y="204"/>
                  </a:cxn>
                  <a:cxn ang="0">
                    <a:pos x="0" y="201"/>
                  </a:cxn>
                  <a:cxn ang="0">
                    <a:pos x="0" y="154"/>
                  </a:cxn>
                </a:cxnLst>
                <a:rect l="0" t="0" r="r" b="b"/>
                <a:pathLst>
                  <a:path w="554" h="205">
                    <a:moveTo>
                      <a:pt x="553" y="0"/>
                    </a:moveTo>
                    <a:lnTo>
                      <a:pt x="552" y="49"/>
                    </a:lnTo>
                    <a:lnTo>
                      <a:pt x="395" y="204"/>
                    </a:lnTo>
                    <a:lnTo>
                      <a:pt x="0" y="204"/>
                    </a:lnTo>
                    <a:lnTo>
                      <a:pt x="0" y="201"/>
                    </a:lnTo>
                    <a:lnTo>
                      <a:pt x="0" y="15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47" name="Line 39"/>
              <p:cNvSpPr>
                <a:spLocks noChangeAspect="1" noChangeShapeType="1"/>
              </p:cNvSpPr>
              <p:nvPr/>
            </p:nvSpPr>
            <p:spPr bwMode="auto">
              <a:xfrm flipV="1">
                <a:off x="2439" y="2595"/>
                <a:ext cx="0" cy="1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8" name="Line 40"/>
              <p:cNvSpPr>
                <a:spLocks noChangeAspect="1" noChangeShapeType="1"/>
              </p:cNvSpPr>
              <p:nvPr/>
            </p:nvSpPr>
            <p:spPr bwMode="auto">
              <a:xfrm>
                <a:off x="1907" y="2257"/>
                <a:ext cx="0" cy="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9" name="Freeform 41"/>
              <p:cNvSpPr>
                <a:spLocks noChangeAspect="1"/>
              </p:cNvSpPr>
              <p:nvPr/>
            </p:nvSpPr>
            <p:spPr bwMode="auto">
              <a:xfrm>
                <a:off x="2303" y="2070"/>
                <a:ext cx="350" cy="164"/>
              </a:xfrm>
              <a:custGeom>
                <a:avLst/>
                <a:gdLst/>
                <a:ahLst/>
                <a:cxnLst>
                  <a:cxn ang="0">
                    <a:pos x="285" y="133"/>
                  </a:cxn>
                  <a:cxn ang="0">
                    <a:pos x="186" y="0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286" h="134">
                    <a:moveTo>
                      <a:pt x="285" y="133"/>
                    </a:moveTo>
                    <a:lnTo>
                      <a:pt x="186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50" name="Line 42"/>
              <p:cNvSpPr>
                <a:spLocks noChangeAspect="1" noChangeShapeType="1"/>
              </p:cNvSpPr>
              <p:nvPr/>
            </p:nvSpPr>
            <p:spPr bwMode="auto">
              <a:xfrm>
                <a:off x="1707" y="2540"/>
                <a:ext cx="0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1" name="Line 43"/>
              <p:cNvSpPr>
                <a:spLocks noChangeAspect="1" noChangeShapeType="1"/>
              </p:cNvSpPr>
              <p:nvPr/>
            </p:nvSpPr>
            <p:spPr bwMode="auto">
              <a:xfrm>
                <a:off x="1707" y="2535"/>
                <a:ext cx="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2" name="Line 44"/>
              <p:cNvSpPr>
                <a:spLocks noChangeAspect="1" noChangeShapeType="1"/>
              </p:cNvSpPr>
              <p:nvPr/>
            </p:nvSpPr>
            <p:spPr bwMode="auto">
              <a:xfrm>
                <a:off x="2673" y="2303"/>
                <a:ext cx="0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3" name="Line 45"/>
              <p:cNvSpPr>
                <a:spLocks noChangeAspect="1" noChangeShapeType="1"/>
              </p:cNvSpPr>
              <p:nvPr/>
            </p:nvSpPr>
            <p:spPr bwMode="auto">
              <a:xfrm>
                <a:off x="2446" y="2537"/>
                <a:ext cx="0" cy="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4" name="Line 46"/>
              <p:cNvSpPr>
                <a:spLocks noChangeAspect="1" noChangeShapeType="1"/>
              </p:cNvSpPr>
              <p:nvPr/>
            </p:nvSpPr>
            <p:spPr bwMode="auto">
              <a:xfrm flipV="1">
                <a:off x="2443" y="2303"/>
                <a:ext cx="235" cy="2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280" y="1640"/>
              <a:ext cx="1020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/>
                <a:t>Dispensing</a:t>
              </a:r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280" y="1980"/>
              <a:ext cx="1020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/>
                <a:t>가소성</a:t>
              </a:r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189" y="960"/>
              <a:ext cx="2858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ko-KR" sz="1600" dirty="0"/>
                <a:t>    </a:t>
              </a:r>
            </a:p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ko-KR" sz="1600" dirty="0"/>
                <a:t>   </a:t>
              </a:r>
              <a:r>
                <a:rPr lang="en-US" altLang="ko-KR" dirty="0"/>
                <a:t>3. </a:t>
              </a:r>
              <a:r>
                <a:rPr lang="ko-KR" altLang="en-US" dirty="0" err="1"/>
                <a:t>상하판</a:t>
              </a:r>
              <a:r>
                <a:rPr lang="ko-KR" altLang="en-US" dirty="0"/>
                <a:t> </a:t>
              </a:r>
              <a:r>
                <a:rPr lang="ko-KR" altLang="en-US" dirty="0" err="1"/>
                <a:t>합착을</a:t>
              </a:r>
              <a:r>
                <a:rPr lang="ko-KR" altLang="en-US" dirty="0"/>
                <a:t> 위하여 </a:t>
              </a:r>
              <a:r>
                <a:rPr lang="ko-KR" altLang="en-US" dirty="0" err="1"/>
                <a:t>저융점</a:t>
              </a:r>
              <a:r>
                <a:rPr lang="ko-KR" altLang="en-US" dirty="0"/>
                <a:t> </a:t>
              </a:r>
              <a:r>
                <a:rPr lang="en-US" altLang="ko-KR" dirty="0"/>
                <a:t>Frit Glass </a:t>
              </a:r>
              <a:r>
                <a:rPr lang="ko-KR" altLang="en-US" dirty="0"/>
                <a:t>형성한다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5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5_Standarddesign">
  <a:themeElements>
    <a:clrScheme name="7_Standarddesign 1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wrap="none" rtlCol="0" anchor="ctr"/>
      <a:lstStyle>
        <a:defPPr algn="ctr" defTabSz="1828434" latinLnBrk="0">
          <a:defRPr sz="1200" kern="0" smtClean="0">
            <a:latin typeface="Lato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6_Standarddesign">
  <a:themeElements>
    <a:clrScheme name="7_Standarddesign 1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wrap="none" rtlCol="0" anchor="ctr"/>
      <a:lstStyle>
        <a:defPPr algn="ctr" defTabSz="1828434" latinLnBrk="0">
          <a:defRPr sz="1200" kern="0" smtClean="0">
            <a:latin typeface="Lato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1129</Words>
  <Application>Microsoft Office PowerPoint</Application>
  <PresentationFormat>A4 용지(210x297mm)</PresentationFormat>
  <Paragraphs>387</Paragraphs>
  <Slides>22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Office 테마</vt:lpstr>
      <vt:lpstr>25_Standarddesign</vt:lpstr>
      <vt:lpstr>26_Standarddesign</vt:lpstr>
      <vt:lpstr>비트맵 이미지</vt:lpstr>
      <vt:lpstr>PowerPoint 프레젠테이션</vt:lpstr>
      <vt:lpstr>C O N T E N T S</vt:lpstr>
      <vt:lpstr>INTRODUCTION</vt:lpstr>
      <vt:lpstr>상판 제조공정</vt:lpstr>
      <vt:lpstr>상판 제조공정</vt:lpstr>
      <vt:lpstr>상판 제조공정</vt:lpstr>
      <vt:lpstr>상판 제조공정</vt:lpstr>
      <vt:lpstr>상판 제조공정</vt:lpstr>
      <vt:lpstr>상판 제조공정</vt:lpstr>
      <vt:lpstr>상판 제조공정</vt:lpstr>
      <vt:lpstr>하판 제조공정</vt:lpstr>
      <vt:lpstr>하판 제조공정</vt:lpstr>
      <vt:lpstr>하판 제조공정</vt:lpstr>
      <vt:lpstr>하판 제조공정</vt:lpstr>
      <vt:lpstr>하판 제조공정</vt:lpstr>
      <vt:lpstr>하판 제조공정</vt:lpstr>
      <vt:lpstr>기타 제조공정</vt:lpstr>
      <vt:lpstr>기타 제조공정</vt:lpstr>
      <vt:lpstr>기타 제조공정</vt:lpstr>
      <vt:lpstr>기타 제조공정</vt:lpstr>
      <vt:lpstr>기타 제조공정</vt:lpstr>
      <vt:lpstr>기타 제조공정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myoffice829</dc:creator>
  <cp:lastModifiedBy>GreenInsight</cp:lastModifiedBy>
  <cp:revision>107</cp:revision>
  <dcterms:created xsi:type="dcterms:W3CDTF">2019-02-10T01:56:38Z</dcterms:created>
  <dcterms:modified xsi:type="dcterms:W3CDTF">2019-10-04T05:31:33Z</dcterms:modified>
</cp:coreProperties>
</file>