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"/>
  </p:notesMasterIdLst>
  <p:sldIdLst>
    <p:sldId id="350" r:id="rId2"/>
  </p:sldIdLst>
  <p:sldSz cx="9906000" cy="6858000" type="A4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 Hyemin" initials="SH" lastIdx="3" clrIdx="0">
    <p:extLst>
      <p:ext uri="{19B8F6BF-5375-455C-9EA6-DF929625EA0E}">
        <p15:presenceInfo xmlns:p15="http://schemas.microsoft.com/office/powerpoint/2012/main" userId="db1bac2d9483ab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2B"/>
    <a:srgbClr val="EAEAEA"/>
    <a:srgbClr val="EEEEEE"/>
    <a:srgbClr val="14314C"/>
    <a:srgbClr val="002060"/>
    <a:srgbClr val="1F4F7B"/>
    <a:srgbClr val="4472C5"/>
    <a:srgbClr val="4C5E78"/>
    <a:srgbClr val="E3E3E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6370" autoAdjust="0"/>
  </p:normalViewPr>
  <p:slideViewPr>
    <p:cSldViewPr snapToGrid="0">
      <p:cViewPr varScale="1">
        <p:scale>
          <a:sx n="87" d="100"/>
          <a:sy n="87" d="100"/>
        </p:scale>
        <p:origin x="1157" y="101"/>
      </p:cViewPr>
      <p:guideLst>
        <p:guide pos="3120"/>
        <p:guide orient="horz" pos="26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3447-E39D-4DD5-958D-B923A3188061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2BEFA-21B3-4CC9-B96F-B65D60000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3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각 공정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Vital Few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간 상관성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Low -&gt;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개별 관리 적합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3776" indent="-263776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Test Rule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적용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-&gt;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이상치 모니터링 및 즉시 대응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2BEFA-21B3-4CC9-B96F-B65D600002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7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901262" y="6492875"/>
            <a:ext cx="2228850" cy="365125"/>
          </a:xfrm>
        </p:spPr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7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사후 관리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411B92-A8AD-48A5-A936-8434BB7F08F3}"/>
              </a:ext>
            </a:extLst>
          </p:cNvPr>
          <p:cNvSpPr txBox="1"/>
          <p:nvPr/>
        </p:nvSpPr>
        <p:spPr>
          <a:xfrm>
            <a:off x="4664581" y="304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관리도</a:t>
            </a: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2F67F9-92B2-474B-82CE-9950FE50CBF9}"/>
              </a:ext>
            </a:extLst>
          </p:cNvPr>
          <p:cNvSpPr/>
          <p:nvPr/>
        </p:nvSpPr>
        <p:spPr>
          <a:xfrm>
            <a:off x="-5315" y="1152738"/>
            <a:ext cx="9906000" cy="352279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이상 판정 </a:t>
            </a:r>
            <a:r>
              <a:rPr lang="en-US" altLang="ko-KR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Test Rule</a:t>
            </a:r>
            <a:r>
              <a:rPr lang="ko-KR" altLang="en-US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적용하여</a:t>
            </a:r>
            <a:r>
              <a:rPr lang="en-US" altLang="ko-KR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이상 공정 사전 검출 및 대응</a:t>
            </a:r>
          </a:p>
        </p:txBody>
      </p:sp>
      <p:graphicFrame>
        <p:nvGraphicFramePr>
          <p:cNvPr id="19" name="표 21">
            <a:extLst>
              <a:ext uri="{FF2B5EF4-FFF2-40B4-BE49-F238E27FC236}">
                <a16:creationId xmlns:a16="http://schemas.microsoft.com/office/drawing/2014/main" id="{F22E76A8-7B8F-4F1F-B767-B10422EB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89710"/>
              </p:ext>
            </p:extLst>
          </p:nvPr>
        </p:nvGraphicFramePr>
        <p:xfrm>
          <a:off x="387499" y="3672913"/>
          <a:ext cx="9127785" cy="281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595">
                  <a:extLst>
                    <a:ext uri="{9D8B030D-6E8A-4147-A177-3AD203B41FA5}">
                      <a16:colId xmlns:a16="http://schemas.microsoft.com/office/drawing/2014/main" val="4232075458"/>
                    </a:ext>
                  </a:extLst>
                </a:gridCol>
                <a:gridCol w="3042595">
                  <a:extLst>
                    <a:ext uri="{9D8B030D-6E8A-4147-A177-3AD203B41FA5}">
                      <a16:colId xmlns:a16="http://schemas.microsoft.com/office/drawing/2014/main" val="1166478334"/>
                    </a:ext>
                  </a:extLst>
                </a:gridCol>
                <a:gridCol w="3042595">
                  <a:extLst>
                    <a:ext uri="{9D8B030D-6E8A-4147-A177-3AD203B41FA5}">
                      <a16:colId xmlns:a16="http://schemas.microsoft.com/office/drawing/2014/main" val="2548923327"/>
                    </a:ext>
                  </a:extLst>
                </a:gridCol>
              </a:tblGrid>
              <a:tr h="297651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bg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AG </a:t>
                      </a: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공정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1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bg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BUS </a:t>
                      </a: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공정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1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baseline="0" dirty="0">
                          <a:solidFill>
                            <a:schemeClr val="bg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  <a:cs typeface="+mn-cs"/>
                        </a:rPr>
                        <a:t>유전체 공정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1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4216"/>
                  </a:ext>
                </a:extLst>
              </a:tr>
              <a:tr h="671227">
                <a:tc>
                  <a:txBody>
                    <a:bodyPr/>
                    <a:lstStyle/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부분군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 수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: 20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개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(1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개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LOT)</a:t>
                      </a:r>
                    </a:p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적용 관리도</a:t>
                      </a:r>
                      <a:r>
                        <a:rPr lang="en-US" altLang="ko-KR" sz="1000" baseline="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 : </a:t>
                      </a:r>
                      <a:r>
                        <a:rPr lang="en-US" altLang="ko-KR" sz="1000" b="1" baseline="0" dirty="0" err="1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Xbar</a:t>
                      </a:r>
                      <a:r>
                        <a:rPr lang="en-US" altLang="ko-KR" sz="1000" b="1" baseline="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-S </a:t>
                      </a:r>
                      <a:r>
                        <a:rPr lang="ko-KR" altLang="en-US" sz="1000" b="1" baseline="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관리도</a:t>
                      </a:r>
                      <a:endParaRPr lang="en-US" altLang="ko-KR" sz="1000" b="1" baseline="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관리 변수 </a:t>
                      </a:r>
                      <a:r>
                        <a:rPr lang="en-US" altLang="ko-KR" sz="1000" baseline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: </a:t>
                      </a:r>
                      <a:r>
                        <a:rPr lang="en-US" altLang="ko-KR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AG RTD </a:t>
                      </a:r>
                      <a:r>
                        <a:rPr lang="ko-KR" altLang="en-US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기판 추출 온도 변수 </a:t>
                      </a:r>
                      <a:r>
                        <a:rPr lang="en-US" altLang="ko-KR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(1EA)</a:t>
                      </a:r>
                      <a:endParaRPr lang="en-US" altLang="ko-KR" sz="1000" baseline="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부분군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 수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: 20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개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(1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개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LOT)</a:t>
                      </a:r>
                    </a:p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적용 관리도</a:t>
                      </a:r>
                      <a:r>
                        <a:rPr lang="en-US" altLang="ko-KR" sz="1000" baseline="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 </a:t>
                      </a:r>
                      <a:r>
                        <a:rPr lang="en-US" altLang="ko-KR" sz="1000" baseline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: </a:t>
                      </a:r>
                      <a:r>
                        <a:rPr lang="en-US" altLang="ko-KR" sz="1000" b="1" i="0" kern="1200" smtClean="0">
                          <a:solidFill>
                            <a:schemeClr val="dk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  <a:cs typeface="+mn-cs"/>
                        </a:rPr>
                        <a:t>T</a:t>
                      </a:r>
                      <a:r>
                        <a:rPr lang="en-US" altLang="ko-KR" sz="1000" b="1" i="0" kern="1200" baseline="30000" smtClean="0">
                          <a:solidFill>
                            <a:schemeClr val="dk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  <a:cs typeface="+mn-cs"/>
                        </a:rPr>
                        <a:t>2 </a:t>
                      </a:r>
                      <a:r>
                        <a:rPr lang="ko-KR" altLang="en-US" sz="1000" b="1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다변량 관리도</a:t>
                      </a:r>
                      <a:endParaRPr lang="en-US" altLang="ko-KR" sz="1000" b="1" i="0" baseline="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관리 변수 </a:t>
                      </a:r>
                      <a:r>
                        <a:rPr lang="en-US" altLang="ko-KR" sz="1000" baseline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: </a:t>
                      </a:r>
                      <a:r>
                        <a:rPr lang="en-US" altLang="ko-KR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BUS </a:t>
                      </a:r>
                      <a:r>
                        <a:rPr lang="ko-KR" altLang="en-US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현상</a:t>
                      </a:r>
                      <a:r>
                        <a:rPr lang="en-US" altLang="ko-KR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 </a:t>
                      </a:r>
                      <a:r>
                        <a:rPr lang="ko-KR" altLang="en-US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탱크 온도 </a:t>
                      </a:r>
                      <a:r>
                        <a:rPr lang="en-US" altLang="ko-KR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1,2,3</a:t>
                      </a:r>
                      <a:r>
                        <a:rPr lang="ko-KR" altLang="en-US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번 변수 </a:t>
                      </a:r>
                      <a:r>
                        <a:rPr lang="en-US" altLang="ko-KR" sz="1000" baseline="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(3EA) </a:t>
                      </a:r>
                      <a:endParaRPr lang="en-US" altLang="ko-KR" sz="1000" baseline="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부분군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 수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: 20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개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(1</a:t>
                      </a: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개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LOT)</a:t>
                      </a:r>
                    </a:p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적용 관리도 </a:t>
                      </a:r>
                      <a:r>
                        <a:rPr lang="en-US" altLang="ko-KR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: </a:t>
                      </a:r>
                      <a:r>
                        <a:rPr lang="en-US" altLang="ko-KR" sz="1000" b="1" i="0" kern="1200" dirty="0">
                          <a:solidFill>
                            <a:schemeClr val="dk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  <a:cs typeface="+mn-cs"/>
                        </a:rPr>
                        <a:t>T</a:t>
                      </a:r>
                      <a:r>
                        <a:rPr lang="en-US" altLang="ko-KR" sz="1000" b="1" i="0" kern="1200" baseline="30000" dirty="0">
                          <a:solidFill>
                            <a:schemeClr val="dk1"/>
                          </a:solidFill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  <a:cs typeface="+mn-cs"/>
                        </a:rPr>
                        <a:t>2 </a:t>
                      </a:r>
                      <a:r>
                        <a:rPr lang="ko-KR" altLang="en-US" sz="1000" b="1" dirty="0" err="1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다변량</a:t>
                      </a:r>
                      <a:r>
                        <a:rPr lang="ko-KR" altLang="en-US" sz="1000" b="1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 관리도</a:t>
                      </a:r>
                      <a:endParaRPr lang="en-US" altLang="ko-KR" sz="1000" b="1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171450" marR="0" indent="-171450" algn="l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관리 변수 </a:t>
                      </a:r>
                      <a:r>
                        <a:rPr lang="en-US" altLang="ko-KR" sz="100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: </a:t>
                      </a:r>
                      <a:r>
                        <a:rPr lang="ko-KR" altLang="en-US" sz="100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유전체 소성 배기량 </a:t>
                      </a:r>
                      <a:r>
                        <a:rPr lang="en-US" altLang="ko-KR" sz="100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1-7</a:t>
                      </a:r>
                      <a:r>
                        <a:rPr lang="ko-KR" altLang="en-US" sz="100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번 변수</a:t>
                      </a:r>
                      <a:r>
                        <a:rPr lang="en-US" altLang="ko-KR" sz="1000" smtClean="0">
                          <a:effectLst/>
                          <a:latin typeface="나눔스퀘어OTF_ac" panose="020B0600000101010101" charset="-127"/>
                          <a:ea typeface="나눔스퀘어OTF_ac" panose="020B0600000101010101" charset="-127"/>
                        </a:rPr>
                        <a:t> (7EA)</a:t>
                      </a:r>
                      <a:endParaRPr lang="en-US" altLang="ko-KR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57942"/>
                  </a:ext>
                </a:extLst>
              </a:tr>
              <a:tr h="1841661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나눔스퀘어OTF_ac" panose="020B0600000101010101" charset="-127"/>
                        <a:ea typeface="나눔스퀘어OTF_ac" panose="020B0600000101010101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6779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2BF2A8D-6446-48F1-9C0D-12736AE69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" t="9781" b="1648"/>
          <a:stretch/>
        </p:blipFill>
        <p:spPr>
          <a:xfrm>
            <a:off x="6486232" y="4662350"/>
            <a:ext cx="3008363" cy="180384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92C104-FF56-48F9-915B-A3292B4206E2}"/>
              </a:ext>
            </a:extLst>
          </p:cNvPr>
          <p:cNvSpPr/>
          <p:nvPr/>
        </p:nvSpPr>
        <p:spPr>
          <a:xfrm>
            <a:off x="387501" y="1657491"/>
            <a:ext cx="4461811" cy="1884838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C77B52-B5CA-4E53-8FB2-AB97F44FBE26}"/>
              </a:ext>
            </a:extLst>
          </p:cNvPr>
          <p:cNvSpPr txBox="1"/>
          <p:nvPr/>
        </p:nvSpPr>
        <p:spPr>
          <a:xfrm>
            <a:off x="387499" y="1657490"/>
            <a:ext cx="4458594" cy="2846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5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Vital Few </a:t>
            </a:r>
            <a:r>
              <a:rPr lang="ko-KR" altLang="en-US" sz="125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특성 관리도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A0C62E-1160-4FCB-8FA4-59DDA0186861}"/>
              </a:ext>
            </a:extLst>
          </p:cNvPr>
          <p:cNvSpPr/>
          <p:nvPr/>
        </p:nvSpPr>
        <p:spPr>
          <a:xfrm>
            <a:off x="5056692" y="1657491"/>
            <a:ext cx="4461811" cy="1884837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22AC6A-AE17-41A3-90DE-9E24C7D046EC}"/>
              </a:ext>
            </a:extLst>
          </p:cNvPr>
          <p:cNvSpPr txBox="1"/>
          <p:nvPr/>
        </p:nvSpPr>
        <p:spPr>
          <a:xfrm>
            <a:off x="5056690" y="1657490"/>
            <a:ext cx="4458594" cy="2846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5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이상치 검출 규칙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FDF978DB-58AF-4B8E-BB31-338AE9BE74A3}"/>
              </a:ext>
            </a:extLst>
          </p:cNvPr>
          <p:cNvSpPr>
            <a:spLocks noGrp="1"/>
          </p:cNvSpPr>
          <p:nvPr/>
        </p:nvSpPr>
        <p:spPr>
          <a:xfrm>
            <a:off x="589994" y="2072766"/>
            <a:ext cx="4540118" cy="1365011"/>
          </a:xfrm>
          <a:prstGeom prst="rect">
            <a:avLst/>
          </a:prstGeom>
        </p:spPr>
        <p:txBody>
          <a:bodyPr vert="horz" lIns="84406" tIns="42203" rIns="84406" bIns="42203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8265" indent="-15826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 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Vital Few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간 상관성 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0.1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미만 수준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=&gt; 3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 공정 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Vital Few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개별 관리도 작성 결정</a:t>
            </a:r>
            <a:endParaRPr lang="en-US" altLang="ko-KR" sz="11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7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100">
                <a:latin typeface="나눔스퀘어OTF_ac" panose="020B0600000101010101" charset="-127"/>
                <a:ea typeface="나눔스퀘어OTF_ac" panose="020B0600000101010101" charset="-127"/>
              </a:rPr>
              <a:t>3σ </a:t>
            </a:r>
            <a:r>
              <a:rPr lang="ko-KR" altLang="en-US" sz="1100">
                <a:latin typeface="나눔스퀘어OTF_ac" panose="020B0600000101010101" charset="-127"/>
                <a:ea typeface="나눔스퀘어OTF_ac" panose="020B0600000101010101" charset="-127"/>
              </a:rPr>
              <a:t>계량형 관리도</a:t>
            </a:r>
            <a:r>
              <a:rPr lang="en-US" altLang="ko-KR" sz="1100">
                <a:latin typeface="나눔스퀘어OTF_ac" panose="020B0600000101010101" charset="-127"/>
                <a:ea typeface="나눔스퀘어OTF_ac" panose="020B0600000101010101" charset="-127"/>
              </a:rPr>
              <a:t>/ </a:t>
            </a:r>
            <a:r>
              <a:rPr lang="ko-KR" altLang="en-US" sz="1100">
                <a:latin typeface="나눔스퀘어OTF_ac" panose="020B0600000101010101" charset="-127"/>
                <a:ea typeface="나눔스퀘어OTF_ac" panose="020B0600000101010101" charset="-127"/>
              </a:rPr>
              <a:t>작업 데이터 전수 수집 </a:t>
            </a:r>
            <a:r>
              <a:rPr lang="en-US" altLang="ko-KR" sz="1100">
                <a:latin typeface="나눔스퀘어OTF_ac" panose="020B0600000101010101" charset="-127"/>
                <a:ea typeface="나눔스퀘어OTF_ac" panose="020B0600000101010101" charset="-127"/>
              </a:rPr>
              <a:t>/ </a:t>
            </a:r>
            <a:r>
              <a:rPr lang="ko-KR" altLang="en-US" sz="1100">
                <a:latin typeface="나눔스퀘어OTF_ac" panose="020B0600000101010101" charset="-127"/>
                <a:ea typeface="나눔스퀘어OTF_ac" panose="020B0600000101010101" charset="-127"/>
              </a:rPr>
              <a:t>부분군 수 </a:t>
            </a:r>
            <a:r>
              <a:rPr lang="en-US" altLang="ko-KR" sz="1100">
                <a:latin typeface="나눔스퀘어OTF_ac" panose="020B0600000101010101" charset="-127"/>
                <a:ea typeface="나눔스퀘어OTF_ac" panose="020B0600000101010101" charset="-127"/>
              </a:rPr>
              <a:t>: 20</a:t>
            </a:r>
            <a:r>
              <a:rPr lang="ko-KR" altLang="en-US" sz="1100">
                <a:latin typeface="나눔스퀘어OTF_ac" panose="020B0600000101010101" charset="-127"/>
                <a:ea typeface="나눔스퀘어OTF_ac" panose="020B0600000101010101" charset="-127"/>
              </a:rPr>
              <a:t>개 </a:t>
            </a:r>
            <a:r>
              <a:rPr lang="en-US" altLang="ko-KR" sz="1100">
                <a:latin typeface="나눔스퀘어OTF_ac" panose="020B0600000101010101" charset="-127"/>
                <a:ea typeface="나눔스퀘어OTF_ac" panose="020B0600000101010101" charset="-127"/>
              </a:rPr>
              <a:t>(1</a:t>
            </a:r>
            <a:r>
              <a:rPr lang="ko-KR" altLang="en-US" sz="1100">
                <a:latin typeface="나눔스퀘어OTF_ac" panose="020B0600000101010101" charset="-127"/>
                <a:ea typeface="나눔스퀘어OTF_ac" panose="020B0600000101010101" charset="-127"/>
              </a:rPr>
              <a:t>개 </a:t>
            </a:r>
            <a:r>
              <a:rPr lang="en-US" altLang="ko-KR" sz="1100">
                <a:latin typeface="나눔스퀘어OTF_ac" panose="020B0600000101010101" charset="-127"/>
                <a:ea typeface="나눔스퀘어OTF_ac" panose="020B0600000101010101" charset="-127"/>
              </a:rPr>
              <a:t>LOT)</a:t>
            </a:r>
            <a:endParaRPr lang="en-US" altLang="ko-KR" sz="11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1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 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Vital Few =&gt; Xbar-S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관리도 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부분군 수 고려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7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/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공정 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Vital Few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유사 변수 존재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상관성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평균 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0.5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이상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</a:t>
            </a:r>
            <a:b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=&gt; </a:t>
            </a:r>
            <a:r>
              <a:rPr lang="en-US" altLang="ko-KR" sz="1100" b="1">
                <a:solidFill>
                  <a:schemeClr val="dk1"/>
                </a:solidFill>
                <a:latin typeface="나눔스퀘어OTF_ac" panose="020B0600000101010101" charset="-127"/>
                <a:ea typeface="나눔스퀘어OTF_ac" panose="020B0600000101010101" charset="-127"/>
              </a:rPr>
              <a:t>T</a:t>
            </a:r>
            <a:r>
              <a:rPr lang="en-US" altLang="ko-KR" sz="1100" b="1" baseline="30000">
                <a:solidFill>
                  <a:schemeClr val="dk1"/>
                </a:solidFill>
                <a:latin typeface="나눔스퀘어OTF_ac" panose="020B0600000101010101" charset="-127"/>
                <a:ea typeface="나눔스퀘어OTF_ac" panose="020B0600000101010101" charset="-127"/>
              </a:rPr>
              <a:t>2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다변량 관리 적용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 복합 미세 변동 관리 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193D28E-6358-41DF-8BA7-A5194AEED2F2}"/>
              </a:ext>
            </a:extLst>
          </p:cNvPr>
          <p:cNvSpPr/>
          <p:nvPr/>
        </p:nvSpPr>
        <p:spPr>
          <a:xfrm>
            <a:off x="5193103" y="1990107"/>
            <a:ext cx="4301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65" indent="-15826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UCL / LCL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 한계 이탈</a:t>
            </a: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/>
            </a:r>
            <a:b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=&gt;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주원인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기기 손상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재료 변화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측정 실수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3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Run 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연속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점 중심선 대비 동일 범위 내 존재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=&gt;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주원인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설비 </a:t>
            </a:r>
            <a:r>
              <a:rPr lang="ko-KR" altLang="en-US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보전 미비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작업자 부주의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교대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자재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작업 조건 변화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3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58265" indent="-15826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Trend 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연속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점 점진적 상승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하강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=&gt;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주원인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생산 설비 마모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열화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작업자 피로누적 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온도 변화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9954CE-BDD6-4548-9190-F853779C2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" t="7072" r="1816"/>
          <a:stretch/>
        </p:blipFill>
        <p:spPr>
          <a:xfrm>
            <a:off x="411405" y="4646202"/>
            <a:ext cx="3010267" cy="18199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D4E24F-8A14-41F3-9EDD-26F7EF49A8DA}"/>
              </a:ext>
            </a:extLst>
          </p:cNvPr>
          <p:cNvSpPr txBox="1"/>
          <p:nvPr/>
        </p:nvSpPr>
        <p:spPr>
          <a:xfrm>
            <a:off x="2505581" y="3500465"/>
            <a:ext cx="3807124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관리도 크기 키움 </a:t>
            </a:r>
            <a:r>
              <a:rPr lang="en-US" altLang="ko-KR" sz="1200" dirty="0"/>
              <a:t>/ 3</a:t>
            </a:r>
            <a:r>
              <a:rPr lang="ko-KR" altLang="en-US" sz="1200" dirty="0"/>
              <a:t>개가 </a:t>
            </a:r>
            <a:r>
              <a:rPr lang="ko-KR" altLang="en-US" sz="1200" dirty="0" err="1"/>
              <a:t>쪼롬히</a:t>
            </a:r>
            <a:r>
              <a:rPr lang="ko-KR" altLang="en-US" sz="1200" dirty="0"/>
              <a:t> 있는게 보기 </a:t>
            </a:r>
            <a:r>
              <a:rPr lang="ko-KR" altLang="en-US" sz="1200" dirty="0" err="1"/>
              <a:t>나은듯</a:t>
            </a:r>
            <a:r>
              <a:rPr lang="en-US" altLang="ko-KR" sz="1200" dirty="0"/>
              <a:t>..!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C809C-6787-4DA2-A279-25558BA11ED4}"/>
              </a:ext>
            </a:extLst>
          </p:cNvPr>
          <p:cNvSpPr txBox="1"/>
          <p:nvPr/>
        </p:nvSpPr>
        <p:spPr>
          <a:xfrm>
            <a:off x="5325234" y="1431810"/>
            <a:ext cx="3983313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제목을 </a:t>
            </a:r>
            <a:r>
              <a:rPr lang="en-US" altLang="ko-KR" sz="1200" dirty="0"/>
              <a:t>‘</a:t>
            </a:r>
            <a:r>
              <a:rPr lang="ko-KR" altLang="en-US" sz="1200" dirty="0"/>
              <a:t>이상치 검출 테스트</a:t>
            </a:r>
            <a:r>
              <a:rPr lang="en-US" altLang="ko-KR" sz="1200" dirty="0"/>
              <a:t> </a:t>
            </a:r>
            <a:r>
              <a:rPr lang="ko-KR" altLang="en-US" sz="1200" dirty="0"/>
              <a:t>규칙</a:t>
            </a:r>
            <a:r>
              <a:rPr lang="en-US" altLang="ko-KR" sz="1200" dirty="0"/>
              <a:t>(test rule)’</a:t>
            </a:r>
            <a:r>
              <a:rPr lang="ko-KR" altLang="en-US" sz="1200" dirty="0"/>
              <a:t>로 변경 가능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6EDD5-BFBD-43E2-8643-E0FD0A78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942" y="4662349"/>
            <a:ext cx="2924456" cy="1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3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3714</TotalTime>
  <Words>319</Words>
  <Application>Microsoft Office PowerPoint</Application>
  <PresentationFormat>A4 용지(210x297mm)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Calibri</vt:lpstr>
      <vt:lpstr>나눔스퀘어OTF_ac ExtraBold</vt:lpstr>
      <vt:lpstr>나눔스퀘어OTF_ac</vt:lpstr>
      <vt:lpstr>맑은 고딕</vt:lpstr>
      <vt:lpstr>Arial</vt:lpstr>
      <vt:lpstr>나눔스퀘어OTF_ac Bold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유 대선</cp:lastModifiedBy>
  <cp:revision>294</cp:revision>
  <dcterms:created xsi:type="dcterms:W3CDTF">2020-02-19T13:37:33Z</dcterms:created>
  <dcterms:modified xsi:type="dcterms:W3CDTF">2020-05-08T06:20:08Z</dcterms:modified>
</cp:coreProperties>
</file>