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8" r:id="rId8"/>
    <p:sldId id="270" r:id="rId9"/>
    <p:sldId id="271" r:id="rId10"/>
    <p:sldId id="276" r:id="rId11"/>
    <p:sldId id="281" r:id="rId12"/>
    <p:sldId id="277" r:id="rId1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1" d="100"/>
          <a:sy n="111" d="100"/>
        </p:scale>
        <p:origin x="12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o Hyemin" userId="db1bac2d9483aba7" providerId="LiveId" clId="{0ADB0427-CA1B-41B9-9709-C8B3ED9F7726}"/>
    <pc:docChg chg="undo custSel delSld modSld">
      <pc:chgData name="Seo Hyemin" userId="db1bac2d9483aba7" providerId="LiveId" clId="{0ADB0427-CA1B-41B9-9709-C8B3ED9F7726}" dt="2020-02-21T02:24:59.429" v="376" actId="207"/>
      <pc:docMkLst>
        <pc:docMk/>
      </pc:docMkLst>
      <pc:sldChg chg="modSp">
        <pc:chgData name="Seo Hyemin" userId="db1bac2d9483aba7" providerId="LiveId" clId="{0ADB0427-CA1B-41B9-9709-C8B3ED9F7726}" dt="2020-02-21T02:21:23.706" v="352" actId="1035"/>
        <pc:sldMkLst>
          <pc:docMk/>
          <pc:sldMk cId="370912505" sldId="271"/>
        </pc:sldMkLst>
        <pc:graphicFrameChg chg="mod">
          <ac:chgData name="Seo Hyemin" userId="db1bac2d9483aba7" providerId="LiveId" clId="{0ADB0427-CA1B-41B9-9709-C8B3ED9F7726}" dt="2020-02-21T02:21:23.706" v="352" actId="1035"/>
          <ac:graphicFrameMkLst>
            <pc:docMk/>
            <pc:sldMk cId="370912505" sldId="271"/>
            <ac:graphicFrameMk id="6" creationId="{2ED5034F-FE97-4959-B0B0-4A28A2A06564}"/>
          </ac:graphicFrameMkLst>
        </pc:graphicFrameChg>
      </pc:sldChg>
      <pc:sldChg chg="addSp delSp modSp">
        <pc:chgData name="Seo Hyemin" userId="db1bac2d9483aba7" providerId="LiveId" clId="{0ADB0427-CA1B-41B9-9709-C8B3ED9F7726}" dt="2020-02-21T02:21:14.811" v="349" actId="1076"/>
        <pc:sldMkLst>
          <pc:docMk/>
          <pc:sldMk cId="26935336" sldId="276"/>
        </pc:sldMkLst>
        <pc:spChg chg="del">
          <ac:chgData name="Seo Hyemin" userId="db1bac2d9483aba7" providerId="LiveId" clId="{0ADB0427-CA1B-41B9-9709-C8B3ED9F7726}" dt="2020-02-21T02:08:10.801" v="5" actId="478"/>
          <ac:spMkLst>
            <pc:docMk/>
            <pc:sldMk cId="26935336" sldId="276"/>
            <ac:spMk id="3" creationId="{EDF7D51A-793E-448D-9527-95D8508EAE87}"/>
          </ac:spMkLst>
        </pc:spChg>
        <pc:spChg chg="add del">
          <ac:chgData name="Seo Hyemin" userId="db1bac2d9483aba7" providerId="LiveId" clId="{0ADB0427-CA1B-41B9-9709-C8B3ED9F7726}" dt="2020-02-21T02:07:49.053" v="1"/>
          <ac:spMkLst>
            <pc:docMk/>
            <pc:sldMk cId="26935336" sldId="276"/>
            <ac:spMk id="4" creationId="{3F85040E-E80F-4B61-8AFE-F8C0EE80C201}"/>
          </ac:spMkLst>
        </pc:spChg>
        <pc:spChg chg="add mod">
          <ac:chgData name="Seo Hyemin" userId="db1bac2d9483aba7" providerId="LiveId" clId="{0ADB0427-CA1B-41B9-9709-C8B3ED9F7726}" dt="2020-02-21T02:08:58.780" v="37" actId="1076"/>
          <ac:spMkLst>
            <pc:docMk/>
            <pc:sldMk cId="26935336" sldId="276"/>
            <ac:spMk id="6" creationId="{679F64E7-ABB7-4BC1-B5FD-AB3B0EA65740}"/>
          </ac:spMkLst>
        </pc:spChg>
        <pc:spChg chg="add del mod">
          <ac:chgData name="Seo Hyemin" userId="db1bac2d9483aba7" providerId="LiveId" clId="{0ADB0427-CA1B-41B9-9709-C8B3ED9F7726}" dt="2020-02-21T02:09:52.937" v="56" actId="478"/>
          <ac:spMkLst>
            <pc:docMk/>
            <pc:sldMk cId="26935336" sldId="276"/>
            <ac:spMk id="8" creationId="{0CFF9E9F-9536-4A18-A108-C233414F359B}"/>
          </ac:spMkLst>
        </pc:spChg>
        <pc:spChg chg="mod">
          <ac:chgData name="Seo Hyemin" userId="db1bac2d9483aba7" providerId="LiveId" clId="{0ADB0427-CA1B-41B9-9709-C8B3ED9F7726}" dt="2020-02-21T02:15:23.076" v="207" actId="1038"/>
          <ac:spMkLst>
            <pc:docMk/>
            <pc:sldMk cId="26935336" sldId="276"/>
            <ac:spMk id="20" creationId="{7EAF6C8D-5296-481C-9461-FBEA67EA83AF}"/>
          </ac:spMkLst>
        </pc:spChg>
        <pc:spChg chg="add mod">
          <ac:chgData name="Seo Hyemin" userId="db1bac2d9483aba7" providerId="LiveId" clId="{0ADB0427-CA1B-41B9-9709-C8B3ED9F7726}" dt="2020-02-21T02:15:23.076" v="207" actId="1038"/>
          <ac:spMkLst>
            <pc:docMk/>
            <pc:sldMk cId="26935336" sldId="276"/>
            <ac:spMk id="26" creationId="{2A507155-5340-4E06-A4E5-0E0E5BEA8B44}"/>
          </ac:spMkLst>
        </pc:spChg>
        <pc:spChg chg="add mod">
          <ac:chgData name="Seo Hyemin" userId="db1bac2d9483aba7" providerId="LiveId" clId="{0ADB0427-CA1B-41B9-9709-C8B3ED9F7726}" dt="2020-02-21T02:21:14.811" v="349" actId="1076"/>
          <ac:spMkLst>
            <pc:docMk/>
            <pc:sldMk cId="26935336" sldId="276"/>
            <ac:spMk id="27" creationId="{B97733C0-2BCD-40CE-B23C-13CCC95C4031}"/>
          </ac:spMkLst>
        </pc:spChg>
        <pc:spChg chg="add del mod">
          <ac:chgData name="Seo Hyemin" userId="db1bac2d9483aba7" providerId="LiveId" clId="{0ADB0427-CA1B-41B9-9709-C8B3ED9F7726}" dt="2020-02-21T02:15:17.272" v="190" actId="478"/>
          <ac:spMkLst>
            <pc:docMk/>
            <pc:sldMk cId="26935336" sldId="276"/>
            <ac:spMk id="28" creationId="{376BD95E-B723-4AF5-AD33-8589F063E4E5}"/>
          </ac:spMkLst>
        </pc:spChg>
        <pc:spChg chg="add mod">
          <ac:chgData name="Seo Hyemin" userId="db1bac2d9483aba7" providerId="LiveId" clId="{0ADB0427-CA1B-41B9-9709-C8B3ED9F7726}" dt="2020-02-21T02:19:42.417" v="348" actId="1076"/>
          <ac:spMkLst>
            <pc:docMk/>
            <pc:sldMk cId="26935336" sldId="276"/>
            <ac:spMk id="29" creationId="{C58AE938-EE2E-4CC3-B5A2-3FD137ED612A}"/>
          </ac:spMkLst>
        </pc:spChg>
        <pc:spChg chg="add mod">
          <ac:chgData name="Seo Hyemin" userId="db1bac2d9483aba7" providerId="LiveId" clId="{0ADB0427-CA1B-41B9-9709-C8B3ED9F7726}" dt="2020-02-21T02:16:14.933" v="262" actId="1076"/>
          <ac:spMkLst>
            <pc:docMk/>
            <pc:sldMk cId="26935336" sldId="276"/>
            <ac:spMk id="30" creationId="{42C4F15B-2015-439C-A447-E2C383C4119B}"/>
          </ac:spMkLst>
        </pc:spChg>
        <pc:spChg chg="add mod">
          <ac:chgData name="Seo Hyemin" userId="db1bac2d9483aba7" providerId="LiveId" clId="{0ADB0427-CA1B-41B9-9709-C8B3ED9F7726}" dt="2020-02-21T02:19:33.349" v="340"/>
          <ac:spMkLst>
            <pc:docMk/>
            <pc:sldMk cId="26935336" sldId="276"/>
            <ac:spMk id="31" creationId="{3A0BA686-1BBD-47A2-9D6A-4367D3630BD5}"/>
          </ac:spMkLst>
        </pc:spChg>
        <pc:picChg chg="add mod">
          <ac:chgData name="Seo Hyemin" userId="db1bac2d9483aba7" providerId="LiveId" clId="{0ADB0427-CA1B-41B9-9709-C8B3ED9F7726}" dt="2020-02-21T02:15:23.076" v="207" actId="1038"/>
          <ac:picMkLst>
            <pc:docMk/>
            <pc:sldMk cId="26935336" sldId="276"/>
            <ac:picMk id="5" creationId="{CE8D9E17-FA7E-4A2A-BA1B-3F5D53FA6615}"/>
          </ac:picMkLst>
        </pc:picChg>
        <pc:picChg chg="add del mod">
          <ac:chgData name="Seo Hyemin" userId="db1bac2d9483aba7" providerId="LiveId" clId="{0ADB0427-CA1B-41B9-9709-C8B3ED9F7726}" dt="2020-02-21T02:09:29.071" v="43"/>
          <ac:picMkLst>
            <pc:docMk/>
            <pc:sldMk cId="26935336" sldId="276"/>
            <ac:picMk id="7" creationId="{A270A800-6E82-47AA-9437-E1F0C87BE339}"/>
          </ac:picMkLst>
        </pc:picChg>
        <pc:picChg chg="add mod">
          <ac:chgData name="Seo Hyemin" userId="db1bac2d9483aba7" providerId="LiveId" clId="{0ADB0427-CA1B-41B9-9709-C8B3ED9F7726}" dt="2020-02-21T02:15:23.076" v="207" actId="1038"/>
          <ac:picMkLst>
            <pc:docMk/>
            <pc:sldMk cId="26935336" sldId="276"/>
            <ac:picMk id="25" creationId="{ABE54175-5FB8-4B07-BD54-538E46CB7206}"/>
          </ac:picMkLst>
        </pc:picChg>
      </pc:sldChg>
      <pc:sldChg chg="addSp modSp">
        <pc:chgData name="Seo Hyemin" userId="db1bac2d9483aba7" providerId="LiveId" clId="{0ADB0427-CA1B-41B9-9709-C8B3ED9F7726}" dt="2020-02-21T02:24:59.429" v="376" actId="207"/>
        <pc:sldMkLst>
          <pc:docMk/>
          <pc:sldMk cId="4219386150" sldId="277"/>
        </pc:sldMkLst>
        <pc:graphicFrameChg chg="add mod modGraphic">
          <ac:chgData name="Seo Hyemin" userId="db1bac2d9483aba7" providerId="LiveId" clId="{0ADB0427-CA1B-41B9-9709-C8B3ED9F7726}" dt="2020-02-21T02:24:59.429" v="376" actId="207"/>
          <ac:graphicFrameMkLst>
            <pc:docMk/>
            <pc:sldMk cId="4219386150" sldId="277"/>
            <ac:graphicFrameMk id="19" creationId="{23C91284-E233-4392-818E-F84385919E5E}"/>
          </ac:graphicFrameMkLst>
        </pc:graphicFrameChg>
      </pc:sldChg>
      <pc:sldChg chg="del">
        <pc:chgData name="Seo Hyemin" userId="db1bac2d9483aba7" providerId="LiveId" clId="{0ADB0427-CA1B-41B9-9709-C8B3ED9F7726}" dt="2020-02-21T02:18:38.474" v="335" actId="47"/>
        <pc:sldMkLst>
          <pc:docMk/>
          <pc:sldMk cId="1334059659" sldId="279"/>
        </pc:sldMkLst>
      </pc:sldChg>
      <pc:sldChg chg="addSp delSp modSp">
        <pc:chgData name="Seo Hyemin" userId="db1bac2d9483aba7" providerId="LiveId" clId="{0ADB0427-CA1B-41B9-9709-C8B3ED9F7726}" dt="2020-02-21T02:21:36.826" v="353" actId="14734"/>
        <pc:sldMkLst>
          <pc:docMk/>
          <pc:sldMk cId="2389373208" sldId="281"/>
        </pc:sldMkLst>
        <pc:graphicFrameChg chg="add del mod modGraphic">
          <ac:chgData name="Seo Hyemin" userId="db1bac2d9483aba7" providerId="LiveId" clId="{0ADB0427-CA1B-41B9-9709-C8B3ED9F7726}" dt="2020-02-21T02:21:36.826" v="353" actId="14734"/>
          <ac:graphicFrameMkLst>
            <pc:docMk/>
            <pc:sldMk cId="2389373208" sldId="281"/>
            <ac:graphicFrameMk id="19" creationId="{B99A5F20-AA78-4B37-AC33-73DD27423D94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</c:v>
                </c:pt>
                <c:pt idx="1">
                  <c:v>80</c:v>
                </c:pt>
                <c:pt idx="2">
                  <c:v>190</c:v>
                </c:pt>
                <c:pt idx="3">
                  <c:v>385</c:v>
                </c:pt>
                <c:pt idx="4">
                  <c:v>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6B-439F-AA85-ECA603F9E2F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25936992"/>
        <c:axId val="625937320"/>
      </c:lineChart>
      <c:catAx>
        <c:axId val="625936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25937320"/>
        <c:crosses val="autoZero"/>
        <c:auto val="1"/>
        <c:lblAlgn val="ctr"/>
        <c:lblOffset val="100"/>
        <c:noMultiLvlLbl val="0"/>
      </c:catAx>
      <c:valAx>
        <c:axId val="625937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25936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7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27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94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01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64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14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85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7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61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29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7FAC-D0B0-4C5C-B606-D03360F55BD6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56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A7FAC-D0B0-4C5C-B606-D03360F55BD6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8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E22865D5-5BBE-4064-844D-7F1752270116}"/>
              </a:ext>
            </a:extLst>
          </p:cNvPr>
          <p:cNvGrpSpPr/>
          <p:nvPr/>
        </p:nvGrpSpPr>
        <p:grpSpPr>
          <a:xfrm>
            <a:off x="1" y="-5415"/>
            <a:ext cx="9906000" cy="6868828"/>
            <a:chOff x="-3314" y="-5415"/>
            <a:chExt cx="12203859" cy="6868828"/>
          </a:xfrm>
          <a:gradFill>
            <a:gsLst>
              <a:gs pos="5000">
                <a:srgbClr val="002060"/>
              </a:gs>
              <a:gs pos="68000">
                <a:schemeClr val="accent1">
                  <a:lumMod val="60000"/>
                  <a:lumOff val="40000"/>
                </a:schemeClr>
              </a:gs>
              <a:gs pos="78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2700000" scaled="1"/>
          </a:gradFill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D7FA208-A66D-4451-898D-9A95CD548BC5}"/>
                </a:ext>
              </a:extLst>
            </p:cNvPr>
            <p:cNvSpPr/>
            <p:nvPr/>
          </p:nvSpPr>
          <p:spPr>
            <a:xfrm>
              <a:off x="-3314" y="-5415"/>
              <a:ext cx="12191999" cy="3179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1A421F-F60D-4E10-A11C-2BF62B200FAC}"/>
                </a:ext>
              </a:extLst>
            </p:cNvPr>
            <p:cNvSpPr/>
            <p:nvPr/>
          </p:nvSpPr>
          <p:spPr>
            <a:xfrm rot="5400000">
              <a:off x="-3268580" y="3268580"/>
              <a:ext cx="6858002" cy="3208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9FAB2B3-60CC-4B30-89B6-5C880F4B83B9}"/>
                </a:ext>
              </a:extLst>
            </p:cNvPr>
            <p:cNvSpPr/>
            <p:nvPr/>
          </p:nvSpPr>
          <p:spPr>
            <a:xfrm rot="5400000">
              <a:off x="8611123" y="3268578"/>
              <a:ext cx="6858002" cy="3208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D20BD1D-4CA1-4D49-9A2D-60B38DC0EF62}"/>
                </a:ext>
              </a:extLst>
            </p:cNvPr>
            <p:cNvSpPr/>
            <p:nvPr/>
          </p:nvSpPr>
          <p:spPr>
            <a:xfrm>
              <a:off x="-3313" y="6545436"/>
              <a:ext cx="12191999" cy="3179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id="{1A711834-EE74-4195-91B3-DAEA8F6A75A2}"/>
              </a:ext>
            </a:extLst>
          </p:cNvPr>
          <p:cNvSpPr/>
          <p:nvPr/>
        </p:nvSpPr>
        <p:spPr>
          <a:xfrm rot="16200000">
            <a:off x="4200942" y="-454548"/>
            <a:ext cx="1504121" cy="1179444"/>
          </a:xfrm>
          <a:prstGeom prst="chevron">
            <a:avLst/>
          </a:prstGeom>
          <a:solidFill>
            <a:srgbClr val="00206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D9B49F-BD2A-40C2-A288-FFBBB528C7D7}"/>
              </a:ext>
            </a:extLst>
          </p:cNvPr>
          <p:cNvSpPr/>
          <p:nvPr/>
        </p:nvSpPr>
        <p:spPr>
          <a:xfrm>
            <a:off x="-1000" y="2223145"/>
            <a:ext cx="9906000" cy="3569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200" dirty="0">
                <a:solidFill>
                  <a:srgbClr val="0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설비 및 작업 조건 최적화를 통한</a:t>
            </a:r>
            <a:endParaRPr lang="ko-KR" altLang="en-US" sz="42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200" dirty="0">
                <a:solidFill>
                  <a:srgbClr val="00206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불량률 </a:t>
            </a:r>
            <a:r>
              <a:rPr lang="en-US" altLang="ko-KR" sz="4200" dirty="0">
                <a:solidFill>
                  <a:srgbClr val="00206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Zero</a:t>
            </a:r>
            <a:r>
              <a:rPr lang="ko-KR" altLang="en-US" sz="4200" dirty="0">
                <a:solidFill>
                  <a:srgbClr val="00206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화</a:t>
            </a:r>
            <a:r>
              <a:rPr lang="ko-KR" altLang="en-US" sz="4200" dirty="0">
                <a:solidFill>
                  <a:srgbClr val="0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달성</a:t>
            </a:r>
            <a:endParaRPr lang="en-US" altLang="ko-KR" sz="4200" dirty="0">
              <a:solidFill>
                <a:srgbClr val="000000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b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</a:br>
            <a:r>
              <a:rPr lang="en-US" altLang="ko-KR" sz="1400" dirty="0">
                <a:solidFill>
                  <a:srgbClr val="0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A</a:t>
            </a:r>
            <a:r>
              <a:rPr lang="ko-KR" altLang="en-US" sz="1400" dirty="0">
                <a:solidFill>
                  <a:srgbClr val="0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반 </a:t>
            </a:r>
            <a:r>
              <a:rPr lang="en-US" altLang="ko-KR" sz="1400" dirty="0">
                <a:solidFill>
                  <a:srgbClr val="0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4</a:t>
            </a:r>
            <a:r>
              <a:rPr lang="ko-KR" altLang="en-US" sz="1400" dirty="0">
                <a:solidFill>
                  <a:srgbClr val="0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조</a:t>
            </a:r>
            <a:endParaRPr lang="en-US" altLang="ko-KR" sz="1400" dirty="0">
              <a:solidFill>
                <a:srgbClr val="000000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srgbClr val="0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구본철</a:t>
            </a:r>
            <a:r>
              <a:rPr lang="ko-KR" altLang="en-US" sz="1400" dirty="0">
                <a:solidFill>
                  <a:srgbClr val="0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 박진주  </a:t>
            </a:r>
            <a:r>
              <a:rPr lang="ko-KR" altLang="en-US" sz="1400" dirty="0" err="1">
                <a:solidFill>
                  <a:srgbClr val="0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서혜민</a:t>
            </a:r>
            <a:r>
              <a:rPr lang="ko-KR" altLang="en-US" sz="1400" dirty="0">
                <a:solidFill>
                  <a:srgbClr val="0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 </a:t>
            </a:r>
            <a:r>
              <a:rPr lang="ko-KR" altLang="en-US" sz="1400" dirty="0" err="1">
                <a:solidFill>
                  <a:srgbClr val="0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유대선</a:t>
            </a:r>
            <a:r>
              <a:rPr lang="ko-KR" altLang="en-US" sz="1400" dirty="0">
                <a:solidFill>
                  <a:srgbClr val="0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 </a:t>
            </a:r>
            <a:r>
              <a:rPr lang="ko-KR" altLang="en-US" sz="1400" dirty="0" err="1">
                <a:solidFill>
                  <a:srgbClr val="0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이종하</a:t>
            </a:r>
            <a:r>
              <a:rPr lang="ko-KR" altLang="en-US" sz="1400" dirty="0">
                <a:solidFill>
                  <a:srgbClr val="0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 </a:t>
            </a:r>
            <a:r>
              <a:rPr lang="ko-KR" altLang="en-US" sz="1400" dirty="0" err="1">
                <a:solidFill>
                  <a:srgbClr val="0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장혜림</a:t>
            </a:r>
            <a:endParaRPr lang="ko-KR" altLang="en-US" sz="1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4ACC709-D7D8-4B23-93BC-36EA3B60CB07}"/>
              </a:ext>
            </a:extLst>
          </p:cNvPr>
          <p:cNvGrpSpPr/>
          <p:nvPr/>
        </p:nvGrpSpPr>
        <p:grpSpPr>
          <a:xfrm>
            <a:off x="3884785" y="1566067"/>
            <a:ext cx="2136429" cy="400110"/>
            <a:chOff x="3915688" y="1293708"/>
            <a:chExt cx="2136429" cy="4001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468F39-CB0A-4F4C-920C-17BFA7093C16}"/>
                </a:ext>
              </a:extLst>
            </p:cNvPr>
            <p:cNvSpPr txBox="1"/>
            <p:nvPr/>
          </p:nvSpPr>
          <p:spPr>
            <a:xfrm>
              <a:off x="4288493" y="1293708"/>
              <a:ext cx="17636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20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</a:t>
              </a:r>
              <a:r>
                <a:rPr lang="ko-KR" altLang="en-US" sz="20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주</a:t>
              </a:r>
              <a:r>
                <a:rPr lang="en-US" altLang="ko-KR" sz="20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 PDP-One</a:t>
              </a:r>
              <a:endParaRPr lang="ko-KR" altLang="en-US" sz="20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59FACA7-FFCC-4C15-AB57-BE0092786785}"/>
                </a:ext>
              </a:extLst>
            </p:cNvPr>
            <p:cNvGrpSpPr/>
            <p:nvPr/>
          </p:nvGrpSpPr>
          <p:grpSpPr>
            <a:xfrm>
              <a:off x="3915688" y="1369242"/>
              <a:ext cx="413447" cy="252523"/>
              <a:chOff x="5943600" y="517585"/>
              <a:chExt cx="364310" cy="222511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409188DB-6C3D-4679-A04F-AAFBD105FCA0}"/>
                  </a:ext>
                </a:extLst>
              </p:cNvPr>
              <p:cNvSpPr/>
              <p:nvPr/>
            </p:nvSpPr>
            <p:spPr>
              <a:xfrm>
                <a:off x="5943600" y="517585"/>
                <a:ext cx="222511" cy="222511"/>
              </a:xfrm>
              <a:prstGeom prst="ellipse">
                <a:avLst/>
              </a:prstGeom>
              <a:solidFill>
                <a:srgbClr val="00206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4BAD3EFE-5391-40C1-B1EB-F226FE7A3AC2}"/>
                  </a:ext>
                </a:extLst>
              </p:cNvPr>
              <p:cNvSpPr/>
              <p:nvPr/>
            </p:nvSpPr>
            <p:spPr>
              <a:xfrm>
                <a:off x="6085399" y="517585"/>
                <a:ext cx="222511" cy="222511"/>
              </a:xfrm>
              <a:prstGeom prst="ellipse">
                <a:avLst/>
              </a:prstGeom>
              <a:solidFill>
                <a:srgbClr val="7030A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5226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9B8109-98C8-45ED-98AE-19144C2509CC}"/>
              </a:ext>
            </a:extLst>
          </p:cNvPr>
          <p:cNvGrpSpPr/>
          <p:nvPr/>
        </p:nvGrpSpPr>
        <p:grpSpPr>
          <a:xfrm>
            <a:off x="0" y="-558195"/>
            <a:ext cx="1354649" cy="1416192"/>
            <a:chOff x="1090298" y="2985327"/>
            <a:chExt cx="1636294" cy="1748589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429016-CDC7-49C1-A367-298631C2D99E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5B5533A-04FC-4281-958F-2EA4DD23FFD0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C3FFEF-B461-4F71-BB53-7DFD2D17D947}"/>
                </a:ext>
              </a:extLst>
            </p:cNvPr>
            <p:cNvSpPr txBox="1"/>
            <p:nvPr/>
          </p:nvSpPr>
          <p:spPr>
            <a:xfrm>
              <a:off x="1409017" y="3645920"/>
              <a:ext cx="1276540" cy="102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chemeClr val="bg1">
                      <a:lumMod val="95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04</a:t>
              </a:r>
              <a:endParaRPr lang="ko-KR" altLang="en-US" sz="4800" dirty="0">
                <a:solidFill>
                  <a:schemeClr val="bg1">
                    <a:lumMod val="9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D48BC80-712C-4C12-B335-6F8B2726469D}"/>
              </a:ext>
            </a:extLst>
          </p:cNvPr>
          <p:cNvSpPr txBox="1"/>
          <p:nvPr/>
        </p:nvSpPr>
        <p:spPr>
          <a:xfrm>
            <a:off x="1584126" y="158461"/>
            <a:ext cx="646521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데이터정제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E273C2-C481-4C6B-BD71-B6AFC5281389}"/>
              </a:ext>
            </a:extLst>
          </p:cNvPr>
          <p:cNvSpPr txBox="1"/>
          <p:nvPr/>
        </p:nvSpPr>
        <p:spPr>
          <a:xfrm>
            <a:off x="3171203" y="20462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결측치</a:t>
            </a:r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및 이상치 처리</a:t>
            </a:r>
            <a:endParaRPr lang="en-US" altLang="ko-KR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1640E67-CA10-41DA-85AA-B6616694AAFD}"/>
              </a:ext>
            </a:extLst>
          </p:cNvPr>
          <p:cNvGrpSpPr/>
          <p:nvPr/>
        </p:nvGrpSpPr>
        <p:grpSpPr>
          <a:xfrm>
            <a:off x="8442672" y="30751"/>
            <a:ext cx="1477269" cy="307777"/>
            <a:chOff x="8485802" y="4873"/>
            <a:chExt cx="1477269" cy="3077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5118D0-C239-4E43-B03A-6CB31B1CBB13}"/>
                </a:ext>
              </a:extLst>
            </p:cNvPr>
            <p:cNvSpPr txBox="1"/>
            <p:nvPr/>
          </p:nvSpPr>
          <p:spPr>
            <a:xfrm>
              <a:off x="8675539" y="4873"/>
              <a:ext cx="1287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</a:t>
              </a:r>
              <a:r>
                <a:rPr lang="ko-KR" altLang="en-US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주</a:t>
              </a:r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 PDP-One</a:t>
              </a:r>
              <a:endParaRPr lang="ko-KR" altLang="en-US" sz="1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7D2D921-73AC-45EA-96B4-1D1E8B7592EE}"/>
                </a:ext>
              </a:extLst>
            </p:cNvPr>
            <p:cNvGrpSpPr/>
            <p:nvPr/>
          </p:nvGrpSpPr>
          <p:grpSpPr>
            <a:xfrm>
              <a:off x="8485802" y="79737"/>
              <a:ext cx="252766" cy="154383"/>
              <a:chOff x="5943600" y="517585"/>
              <a:chExt cx="364310" cy="222511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AA0E04B-2226-4D80-B9C2-4ED06D49FF98}"/>
                  </a:ext>
                </a:extLst>
              </p:cNvPr>
              <p:cNvSpPr/>
              <p:nvPr/>
            </p:nvSpPr>
            <p:spPr>
              <a:xfrm>
                <a:off x="5943600" y="517585"/>
                <a:ext cx="222511" cy="222511"/>
              </a:xfrm>
              <a:prstGeom prst="ellipse">
                <a:avLst/>
              </a:prstGeom>
              <a:solidFill>
                <a:srgbClr val="00206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F08712B1-066C-4C83-A615-EC0B654B7B06}"/>
                  </a:ext>
                </a:extLst>
              </p:cNvPr>
              <p:cNvSpPr/>
              <p:nvPr/>
            </p:nvSpPr>
            <p:spPr>
              <a:xfrm>
                <a:off x="6085399" y="517585"/>
                <a:ext cx="222511" cy="222511"/>
              </a:xfrm>
              <a:prstGeom prst="ellipse">
                <a:avLst/>
              </a:prstGeom>
              <a:solidFill>
                <a:srgbClr val="7030A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EAF6C8D-5296-481C-9461-FBEA67EA83AF}"/>
              </a:ext>
            </a:extLst>
          </p:cNvPr>
          <p:cNvSpPr/>
          <p:nvPr/>
        </p:nvSpPr>
        <p:spPr>
          <a:xfrm>
            <a:off x="575762" y="4247649"/>
            <a:ext cx="8660056" cy="1949952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270BCC-A3BF-4DB0-A6D9-337C45E92574}"/>
              </a:ext>
            </a:extLst>
          </p:cNvPr>
          <p:cNvSpPr/>
          <p:nvPr/>
        </p:nvSpPr>
        <p:spPr>
          <a:xfrm>
            <a:off x="575762" y="1697776"/>
            <a:ext cx="8660056" cy="1949952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300F81-BEC3-4B1D-B06D-908ED6492802}"/>
              </a:ext>
            </a:extLst>
          </p:cNvPr>
          <p:cNvSpPr txBox="1"/>
          <p:nvPr/>
        </p:nvSpPr>
        <p:spPr>
          <a:xfrm>
            <a:off x="575762" y="1251499"/>
            <a:ext cx="6878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결측치</a:t>
            </a:r>
            <a:endParaRPr lang="ko-KR" altLang="en-US" sz="20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D72A11-C7C1-4F21-BF71-13F667667010}"/>
              </a:ext>
            </a:extLst>
          </p:cNvPr>
          <p:cNvSpPr txBox="1"/>
          <p:nvPr/>
        </p:nvSpPr>
        <p:spPr>
          <a:xfrm>
            <a:off x="575761" y="3847539"/>
            <a:ext cx="6878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이상치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8D9E17-FA7E-4A2A-BA1B-3F5D53FA6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68" y="4382228"/>
            <a:ext cx="2634854" cy="17166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9F64E7-ABB7-4BC1-B5FD-AB3B0EA65740}"/>
              </a:ext>
            </a:extLst>
          </p:cNvPr>
          <p:cNvSpPr txBox="1"/>
          <p:nvPr/>
        </p:nvSpPr>
        <p:spPr>
          <a:xfrm>
            <a:off x="1351795" y="3931924"/>
            <a:ext cx="39661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예시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 PROCESS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파일의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PHOS_G_DRY_TEMP_GLASS_OUT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변수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ABE54175-5FB8-4B07-BD54-538E46CB7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574" y="4364302"/>
            <a:ext cx="2656071" cy="1716646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2A507155-5340-4E06-A4E5-0E0E5BEA8B44}"/>
              </a:ext>
            </a:extLst>
          </p:cNvPr>
          <p:cNvSpPr/>
          <p:nvPr/>
        </p:nvSpPr>
        <p:spPr>
          <a:xfrm>
            <a:off x="3589995" y="4968814"/>
            <a:ext cx="491706" cy="465827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7733C0-2BCD-40CE-B23C-13CCC95C4031}"/>
              </a:ext>
            </a:extLst>
          </p:cNvPr>
          <p:cNvSpPr txBox="1"/>
          <p:nvPr/>
        </p:nvSpPr>
        <p:spPr>
          <a:xfrm>
            <a:off x="6984953" y="4363196"/>
            <a:ext cx="657552" cy="1677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518.9</a:t>
            </a:r>
            <a:b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515.9</a:t>
            </a:r>
            <a:b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520.5</a:t>
            </a:r>
            <a:b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518.9</a:t>
            </a:r>
            <a:b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518.9</a:t>
            </a:r>
            <a:endParaRPr lang="ko-KR" altLang="en-US" sz="1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8AE938-EE2E-4CC3-B5A2-3FD137ED612A}"/>
              </a:ext>
            </a:extLst>
          </p:cNvPr>
          <p:cNvSpPr txBox="1"/>
          <p:nvPr/>
        </p:nvSpPr>
        <p:spPr>
          <a:xfrm>
            <a:off x="2067874" y="2029054"/>
            <a:ext cx="5497722" cy="1125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87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개의 설명변수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(Feature)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에서 총 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5828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개의 </a:t>
            </a:r>
            <a:r>
              <a:rPr lang="ko-KR" altLang="en-US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결측치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존재</a:t>
            </a:r>
            <a:b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개의 설명변수당 평균적으로 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66.98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개의 </a:t>
            </a:r>
            <a:r>
              <a:rPr lang="ko-KR" altLang="en-US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결측치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발생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C4F15B-2015-439C-A447-E2C383C4119B}"/>
              </a:ext>
            </a:extLst>
          </p:cNvPr>
          <p:cNvSpPr txBox="1"/>
          <p:nvPr/>
        </p:nvSpPr>
        <p:spPr>
          <a:xfrm>
            <a:off x="7726814" y="4837058"/>
            <a:ext cx="1386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제거 후 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MAX</a:t>
            </a:r>
          </a:p>
          <a:p>
            <a:pPr algn="ctr"/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37.8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0BA686-1BBD-47A2-9D6A-4367D3630BD5}"/>
              </a:ext>
            </a:extLst>
          </p:cNvPr>
          <p:cNvSpPr txBox="1"/>
          <p:nvPr/>
        </p:nvSpPr>
        <p:spPr>
          <a:xfrm>
            <a:off x="1351795" y="1301660"/>
            <a:ext cx="16786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MFG PROCESS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파일 기준</a:t>
            </a:r>
          </a:p>
        </p:txBody>
      </p:sp>
    </p:spTree>
    <p:extLst>
      <p:ext uri="{BB962C8B-B14F-4D97-AF65-F5344CB8AC3E}">
        <p14:creationId xmlns:p14="http://schemas.microsoft.com/office/powerpoint/2010/main" val="26935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9B8109-98C8-45ED-98AE-19144C2509CC}"/>
              </a:ext>
            </a:extLst>
          </p:cNvPr>
          <p:cNvGrpSpPr/>
          <p:nvPr/>
        </p:nvGrpSpPr>
        <p:grpSpPr>
          <a:xfrm>
            <a:off x="0" y="-558195"/>
            <a:ext cx="1354649" cy="1416192"/>
            <a:chOff x="1090298" y="2985327"/>
            <a:chExt cx="1636294" cy="1748589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429016-CDC7-49C1-A367-298631C2D99E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5B5533A-04FC-4281-958F-2EA4DD23FFD0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C3FFEF-B461-4F71-BB53-7DFD2D17D947}"/>
                </a:ext>
              </a:extLst>
            </p:cNvPr>
            <p:cNvSpPr txBox="1"/>
            <p:nvPr/>
          </p:nvSpPr>
          <p:spPr>
            <a:xfrm>
              <a:off x="1409017" y="3645920"/>
              <a:ext cx="1276540" cy="102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chemeClr val="bg1">
                      <a:lumMod val="95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04</a:t>
              </a:r>
              <a:endParaRPr lang="ko-KR" altLang="en-US" sz="4800" dirty="0">
                <a:solidFill>
                  <a:schemeClr val="bg1">
                    <a:lumMod val="9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D48BC80-712C-4C12-B335-6F8B2726469D}"/>
              </a:ext>
            </a:extLst>
          </p:cNvPr>
          <p:cNvSpPr txBox="1"/>
          <p:nvPr/>
        </p:nvSpPr>
        <p:spPr>
          <a:xfrm>
            <a:off x="1584126" y="158461"/>
            <a:ext cx="646521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데이터정제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1640E67-CA10-41DA-85AA-B6616694AAFD}"/>
              </a:ext>
            </a:extLst>
          </p:cNvPr>
          <p:cNvGrpSpPr/>
          <p:nvPr/>
        </p:nvGrpSpPr>
        <p:grpSpPr>
          <a:xfrm>
            <a:off x="8442672" y="30751"/>
            <a:ext cx="1477269" cy="307777"/>
            <a:chOff x="8485802" y="4873"/>
            <a:chExt cx="1477269" cy="3077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5118D0-C239-4E43-B03A-6CB31B1CBB13}"/>
                </a:ext>
              </a:extLst>
            </p:cNvPr>
            <p:cNvSpPr txBox="1"/>
            <p:nvPr/>
          </p:nvSpPr>
          <p:spPr>
            <a:xfrm>
              <a:off x="8675539" y="4873"/>
              <a:ext cx="1287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</a:t>
              </a:r>
              <a:r>
                <a:rPr lang="ko-KR" altLang="en-US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주</a:t>
              </a:r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 PDP-One</a:t>
              </a:r>
              <a:endParaRPr lang="ko-KR" altLang="en-US" sz="1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7D2D921-73AC-45EA-96B4-1D1E8B7592EE}"/>
                </a:ext>
              </a:extLst>
            </p:cNvPr>
            <p:cNvGrpSpPr/>
            <p:nvPr/>
          </p:nvGrpSpPr>
          <p:grpSpPr>
            <a:xfrm>
              <a:off x="8485802" y="79737"/>
              <a:ext cx="252766" cy="154383"/>
              <a:chOff x="5943600" y="517585"/>
              <a:chExt cx="364310" cy="222511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AA0E04B-2226-4D80-B9C2-4ED06D49FF98}"/>
                  </a:ext>
                </a:extLst>
              </p:cNvPr>
              <p:cNvSpPr/>
              <p:nvPr/>
            </p:nvSpPr>
            <p:spPr>
              <a:xfrm>
                <a:off x="5943600" y="517585"/>
                <a:ext cx="222511" cy="222511"/>
              </a:xfrm>
              <a:prstGeom prst="ellipse">
                <a:avLst/>
              </a:prstGeom>
              <a:solidFill>
                <a:srgbClr val="00206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F08712B1-066C-4C83-A615-EC0B654B7B06}"/>
                  </a:ext>
                </a:extLst>
              </p:cNvPr>
              <p:cNvSpPr/>
              <p:nvPr/>
            </p:nvSpPr>
            <p:spPr>
              <a:xfrm>
                <a:off x="6085399" y="517585"/>
                <a:ext cx="222511" cy="222511"/>
              </a:xfrm>
              <a:prstGeom prst="ellipse">
                <a:avLst/>
              </a:prstGeom>
              <a:solidFill>
                <a:srgbClr val="7030A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aphicFrame>
        <p:nvGraphicFramePr>
          <p:cNvPr id="19" name="표 2">
            <a:extLst>
              <a:ext uri="{FF2B5EF4-FFF2-40B4-BE49-F238E27FC236}">
                <a16:creationId xmlns:a16="http://schemas.microsoft.com/office/drawing/2014/main" id="{B99A5F20-AA78-4B37-AC33-73DD27423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826314"/>
              </p:ext>
            </p:extLst>
          </p:nvPr>
        </p:nvGraphicFramePr>
        <p:xfrm>
          <a:off x="701255" y="1226701"/>
          <a:ext cx="8287469" cy="51827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3924">
                  <a:extLst>
                    <a:ext uri="{9D8B030D-6E8A-4147-A177-3AD203B41FA5}">
                      <a16:colId xmlns:a16="http://schemas.microsoft.com/office/drawing/2014/main" val="3434235069"/>
                    </a:ext>
                  </a:extLst>
                </a:gridCol>
                <a:gridCol w="1920159">
                  <a:extLst>
                    <a:ext uri="{9D8B030D-6E8A-4147-A177-3AD203B41FA5}">
                      <a16:colId xmlns:a16="http://schemas.microsoft.com/office/drawing/2014/main" val="2564964397"/>
                    </a:ext>
                  </a:extLst>
                </a:gridCol>
                <a:gridCol w="1327379">
                  <a:extLst>
                    <a:ext uri="{9D8B030D-6E8A-4147-A177-3AD203B41FA5}">
                      <a16:colId xmlns:a16="http://schemas.microsoft.com/office/drawing/2014/main" val="1471261579"/>
                    </a:ext>
                  </a:extLst>
                </a:gridCol>
                <a:gridCol w="3856007">
                  <a:extLst>
                    <a:ext uri="{9D8B030D-6E8A-4147-A177-3AD203B41FA5}">
                      <a16:colId xmlns:a16="http://schemas.microsoft.com/office/drawing/2014/main" val="2823692493"/>
                    </a:ext>
                  </a:extLst>
                </a:gridCol>
              </a:tblGrid>
              <a:tr h="7403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분석 데이터셋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파일명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(Table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명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)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파일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372195"/>
                  </a:ext>
                </a:extLst>
              </a:tr>
              <a:tr h="740389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Panel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MFG_MACHINE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설비 및 작업시각 </a:t>
                      </a:r>
                      <a:endParaRPr lang="en-US" altLang="ko-KR" sz="12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 BLACK,  AG, BUS, </a:t>
                      </a:r>
                      <a:r>
                        <a:rPr lang="ko-KR" altLang="en-US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유전체</a:t>
                      </a:r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, MGO, </a:t>
                      </a:r>
                      <a:r>
                        <a:rPr lang="ko-KR" altLang="en-US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형광체</a:t>
                      </a:r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합착</a:t>
                      </a:r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, PANEL_AGING </a:t>
                      </a:r>
                      <a:r>
                        <a:rPr lang="ko-KR" altLang="en-US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설비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840573"/>
                  </a:ext>
                </a:extLst>
              </a:tr>
              <a:tr h="74038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MFG_TAT</a:t>
                      </a:r>
                      <a:endParaRPr lang="ko-KR" altLang="en-US" sz="12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공정별 공정시간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BLACK,  AG, BUS, </a:t>
                      </a:r>
                      <a:r>
                        <a:rPr lang="ko-KR" altLang="en-US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유전체</a:t>
                      </a:r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, MGO, </a:t>
                      </a:r>
                      <a:r>
                        <a:rPr lang="ko-KR" altLang="en-US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형광체</a:t>
                      </a:r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합착</a:t>
                      </a:r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, PANEL_AGING </a:t>
                      </a:r>
                      <a:r>
                        <a:rPr lang="ko-KR" altLang="en-US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소요시간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1280501"/>
                  </a:ext>
                </a:extLst>
              </a:tr>
              <a:tr h="74038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MFG_PROCESS</a:t>
                      </a:r>
                      <a:endParaRPr lang="ko-KR" altLang="en-US" sz="12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공정별 작업상태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BLACK,  AG, BUS, </a:t>
                      </a:r>
                      <a:r>
                        <a:rPr lang="ko-KR" altLang="en-US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유전체</a:t>
                      </a:r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형광체의 온도</a:t>
                      </a:r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압력</a:t>
                      </a:r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배기량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5309888"/>
                  </a:ext>
                </a:extLst>
              </a:tr>
              <a:tr h="740389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MFG_MACHINE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설비 및 작업시각 </a:t>
                      </a:r>
                      <a:endParaRPr lang="en-US" altLang="ko-KR" sz="12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 BLACK,  AG, BUS, </a:t>
                      </a:r>
                      <a:r>
                        <a:rPr lang="ko-KR" altLang="en-US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유전체</a:t>
                      </a:r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, MGO, </a:t>
                      </a:r>
                      <a:r>
                        <a:rPr lang="ko-KR" altLang="en-US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형광체</a:t>
                      </a:r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합착</a:t>
                      </a:r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, PANEL_AGING </a:t>
                      </a:r>
                      <a:r>
                        <a:rPr lang="ko-KR" altLang="en-US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설비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8418316"/>
                  </a:ext>
                </a:extLst>
              </a:tr>
              <a:tr h="74038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MFG_TAT</a:t>
                      </a:r>
                      <a:endParaRPr lang="ko-KR" altLang="en-US" sz="12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공정별 공정시간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BLACK,  AG, BUS, </a:t>
                      </a:r>
                      <a:r>
                        <a:rPr lang="ko-KR" altLang="en-US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유전체</a:t>
                      </a:r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, MGO, </a:t>
                      </a:r>
                      <a:r>
                        <a:rPr lang="ko-KR" altLang="en-US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형광체</a:t>
                      </a:r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합착</a:t>
                      </a:r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, PANEL_AGING </a:t>
                      </a:r>
                      <a:r>
                        <a:rPr lang="ko-KR" altLang="en-US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소요시간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6138253"/>
                  </a:ext>
                </a:extLst>
              </a:tr>
              <a:tr h="74038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MFG_PROCESS</a:t>
                      </a:r>
                      <a:endParaRPr lang="ko-KR" altLang="en-US" sz="12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공정별 작업상태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BLACK,  AG, BUS, </a:t>
                      </a:r>
                      <a:r>
                        <a:rPr lang="ko-KR" altLang="en-US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유전체</a:t>
                      </a:r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형광체의 온도</a:t>
                      </a:r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압력</a:t>
                      </a:r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배기량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3383407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1CCD7EC-CC06-46A5-8187-0BACD37B3922}"/>
              </a:ext>
            </a:extLst>
          </p:cNvPr>
          <p:cNvSpPr txBox="1"/>
          <p:nvPr/>
        </p:nvSpPr>
        <p:spPr>
          <a:xfrm>
            <a:off x="3171203" y="204627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데이터셋 구축</a:t>
            </a:r>
            <a:endParaRPr lang="en-US" altLang="ko-KR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9373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9B8109-98C8-45ED-98AE-19144C2509CC}"/>
              </a:ext>
            </a:extLst>
          </p:cNvPr>
          <p:cNvGrpSpPr/>
          <p:nvPr/>
        </p:nvGrpSpPr>
        <p:grpSpPr>
          <a:xfrm>
            <a:off x="0" y="-558195"/>
            <a:ext cx="1354649" cy="1416192"/>
            <a:chOff x="1090298" y="2985327"/>
            <a:chExt cx="1636294" cy="1748589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429016-CDC7-49C1-A367-298631C2D99E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5B5533A-04FC-4281-958F-2EA4DD23FFD0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C3FFEF-B461-4F71-BB53-7DFD2D17D947}"/>
                </a:ext>
              </a:extLst>
            </p:cNvPr>
            <p:cNvSpPr txBox="1"/>
            <p:nvPr/>
          </p:nvSpPr>
          <p:spPr>
            <a:xfrm>
              <a:off x="1409017" y="3645920"/>
              <a:ext cx="1276540" cy="102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chemeClr val="bg1">
                      <a:lumMod val="95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04</a:t>
              </a:r>
              <a:endParaRPr lang="ko-KR" altLang="en-US" sz="4800" dirty="0">
                <a:solidFill>
                  <a:schemeClr val="bg1">
                    <a:lumMod val="9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D48BC80-712C-4C12-B335-6F8B2726469D}"/>
              </a:ext>
            </a:extLst>
          </p:cNvPr>
          <p:cNvSpPr txBox="1"/>
          <p:nvPr/>
        </p:nvSpPr>
        <p:spPr>
          <a:xfrm>
            <a:off x="1584126" y="158461"/>
            <a:ext cx="646521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데이터정제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E273C2-C481-4C6B-BD71-B6AFC5281389}"/>
              </a:ext>
            </a:extLst>
          </p:cNvPr>
          <p:cNvSpPr txBox="1"/>
          <p:nvPr/>
        </p:nvSpPr>
        <p:spPr>
          <a:xfrm>
            <a:off x="3171203" y="204627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분석계획 수립</a:t>
            </a:r>
            <a:endParaRPr lang="en-US" altLang="ko-KR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1640E67-CA10-41DA-85AA-B6616694AAFD}"/>
              </a:ext>
            </a:extLst>
          </p:cNvPr>
          <p:cNvGrpSpPr/>
          <p:nvPr/>
        </p:nvGrpSpPr>
        <p:grpSpPr>
          <a:xfrm>
            <a:off x="8442672" y="30751"/>
            <a:ext cx="1477269" cy="307777"/>
            <a:chOff x="8485802" y="4873"/>
            <a:chExt cx="1477269" cy="3077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5118D0-C239-4E43-B03A-6CB31B1CBB13}"/>
                </a:ext>
              </a:extLst>
            </p:cNvPr>
            <p:cNvSpPr txBox="1"/>
            <p:nvPr/>
          </p:nvSpPr>
          <p:spPr>
            <a:xfrm>
              <a:off x="8675539" y="4873"/>
              <a:ext cx="1287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</a:t>
              </a:r>
              <a:r>
                <a:rPr lang="ko-KR" altLang="en-US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주</a:t>
              </a:r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 PDP-One</a:t>
              </a:r>
              <a:endParaRPr lang="ko-KR" altLang="en-US" sz="1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7D2D921-73AC-45EA-96B4-1D1E8B7592EE}"/>
                </a:ext>
              </a:extLst>
            </p:cNvPr>
            <p:cNvGrpSpPr/>
            <p:nvPr/>
          </p:nvGrpSpPr>
          <p:grpSpPr>
            <a:xfrm>
              <a:off x="8485802" y="79737"/>
              <a:ext cx="252766" cy="154383"/>
              <a:chOff x="5943600" y="517585"/>
              <a:chExt cx="364310" cy="222511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AA0E04B-2226-4D80-B9C2-4ED06D49FF98}"/>
                  </a:ext>
                </a:extLst>
              </p:cNvPr>
              <p:cNvSpPr/>
              <p:nvPr/>
            </p:nvSpPr>
            <p:spPr>
              <a:xfrm>
                <a:off x="5943600" y="517585"/>
                <a:ext cx="222511" cy="222511"/>
              </a:xfrm>
              <a:prstGeom prst="ellipse">
                <a:avLst/>
              </a:prstGeom>
              <a:solidFill>
                <a:srgbClr val="00206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F08712B1-066C-4C83-A615-EC0B654B7B06}"/>
                  </a:ext>
                </a:extLst>
              </p:cNvPr>
              <p:cNvSpPr/>
              <p:nvPr/>
            </p:nvSpPr>
            <p:spPr>
              <a:xfrm>
                <a:off x="6085399" y="517585"/>
                <a:ext cx="222511" cy="222511"/>
              </a:xfrm>
              <a:prstGeom prst="ellipse">
                <a:avLst/>
              </a:prstGeom>
              <a:solidFill>
                <a:srgbClr val="7030A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aphicFrame>
        <p:nvGraphicFramePr>
          <p:cNvPr id="19" name="표 2">
            <a:extLst>
              <a:ext uri="{FF2B5EF4-FFF2-40B4-BE49-F238E27FC236}">
                <a16:creationId xmlns:a16="http://schemas.microsoft.com/office/drawing/2014/main" id="{23C91284-E233-4392-818E-F84385919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254769"/>
              </p:ext>
            </p:extLst>
          </p:nvPr>
        </p:nvGraphicFramePr>
        <p:xfrm>
          <a:off x="724619" y="1227121"/>
          <a:ext cx="8289985" cy="5190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0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0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00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나눔스퀘어OTF_ac"/>
                          <a:ea typeface="나눔스퀘어OTF_ac"/>
                        </a:rPr>
                        <a:t>데이터셋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나눔스퀘어OTF_ac"/>
                          <a:ea typeface="나눔스퀘어OTF_ac"/>
                        </a:rPr>
                        <a:t>목적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나눔스퀘어OTF_ac"/>
                          <a:ea typeface="나눔스퀘어OTF_ac"/>
                        </a:rPr>
                        <a:t>분석방법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나눔스퀘어OTF_ac"/>
                          <a:ea typeface="나눔스퀘어OTF_ac"/>
                        </a:rPr>
                        <a:t>주요내용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나눔스퀘어OTF_ac"/>
                          <a:ea typeface="나눔스퀘어OTF_ac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819">
                <a:tc row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dirty="0">
                          <a:latin typeface="나눔스퀘어OTF_ac"/>
                          <a:ea typeface="나눔스퀘어OTF_ac"/>
                        </a:rPr>
                        <a:t>Panel </a:t>
                      </a:r>
                      <a:r>
                        <a:rPr lang="ko-KR" altLang="en-US" sz="1200" dirty="0">
                          <a:latin typeface="나눔스퀘어OTF_ac"/>
                          <a:ea typeface="나눔스퀘어OTF_ac"/>
                        </a:rPr>
                        <a:t>단위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나눔스퀘어OTF_ac"/>
                          <a:ea typeface="나눔스퀘어OTF_ac"/>
                        </a:rPr>
                        <a:t>설비 및 공정조건과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나눔스퀘어OTF_ac"/>
                          <a:ea typeface="나눔스퀘어OTF_ac"/>
                        </a:rPr>
                        <a:t>불량여부 간의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나눔스퀘어OTF_ac"/>
                          <a:ea typeface="나눔스퀘어OTF_ac"/>
                        </a:rPr>
                        <a:t>관련성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 err="1">
                          <a:latin typeface="나눔스퀘어OTF_ac"/>
                          <a:ea typeface="나눔스퀘어OTF_ac"/>
                        </a:rPr>
                        <a:t>카이제곱</a:t>
                      </a:r>
                      <a:r>
                        <a:rPr lang="ko-KR" altLang="en-US" sz="1200" dirty="0">
                          <a:latin typeface="나눔스퀘어OTF_ac"/>
                          <a:ea typeface="나눔스퀘어OTF_ac"/>
                        </a:rPr>
                        <a:t> 검정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나눔스퀘어OTF_ac"/>
                          <a:ea typeface="나눔스퀘어OTF_ac"/>
                        </a:rPr>
                        <a:t>설비와 불량여부 간의 검정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나눔스퀘어OTF_ac"/>
                          <a:ea typeface="나눔스퀘어OTF_ac"/>
                        </a:rPr>
                        <a:t>이산형 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나눔스퀘어OTF_ac"/>
                          <a:ea typeface="나눔스퀘어OTF_ac"/>
                        </a:rPr>
                        <a:t>목표변수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200">
                          <a:latin typeface="나눔스퀘어OTF_ac"/>
                          <a:ea typeface="나눔스퀘어OTF_ac"/>
                        </a:rPr>
                        <a:t>(</a:t>
                      </a:r>
                      <a:r>
                        <a:rPr lang="ko-KR" altLang="en-US" sz="1200">
                          <a:latin typeface="나눔스퀘어OTF_ac"/>
                          <a:ea typeface="나눔스퀘어OTF_ac"/>
                        </a:rPr>
                        <a:t>명점</a:t>
                      </a:r>
                      <a:r>
                        <a:rPr lang="en-US" altLang="ko-KR" sz="1200">
                          <a:latin typeface="나눔스퀘어OTF_ac"/>
                          <a:ea typeface="나눔스퀘어OTF_ac"/>
                        </a:rPr>
                        <a:t>/</a:t>
                      </a:r>
                      <a:r>
                        <a:rPr lang="ko-KR" altLang="en-US" sz="1200">
                          <a:latin typeface="나눔스퀘어OTF_ac"/>
                          <a:ea typeface="나눔스퀘어OTF_ac"/>
                        </a:rPr>
                        <a:t>양품</a:t>
                      </a:r>
                      <a:r>
                        <a:rPr lang="en-US" altLang="ko-KR" sz="1200">
                          <a:latin typeface="나눔스퀘어OTF_ac"/>
                          <a:ea typeface="나눔스퀘어OTF_ac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819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dirty="0">
                          <a:latin typeface="나눔스퀘어OTF_ac"/>
                          <a:ea typeface="나눔스퀘어OTF_ac"/>
                        </a:rPr>
                        <a:t>ANOVA</a:t>
                      </a:r>
                      <a:r>
                        <a:rPr lang="ko-KR" altLang="en-US" sz="1200" dirty="0">
                          <a:latin typeface="나눔스퀘어OTF_ac"/>
                          <a:ea typeface="나눔스퀘어OTF_ac"/>
                        </a:rPr>
                        <a:t>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나눔스퀘어OTF_ac"/>
                          <a:ea typeface="나눔스퀘어OTF_ac"/>
                        </a:rPr>
                        <a:t>작업조건과 불량여부 간의 검정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1819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나눔스퀘어OTF_ac"/>
                          <a:ea typeface="나눔스퀘어OTF_ac"/>
                        </a:rPr>
                        <a:t>잠재인자 도출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나눔스퀘어OTF_ac"/>
                          <a:ea typeface="나눔스퀘어OTF_ac"/>
                        </a:rPr>
                        <a:t>분류모델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 err="1">
                          <a:latin typeface="나눔스퀘어OTF_ac"/>
                          <a:ea typeface="나눔스퀘어OTF_ac"/>
                        </a:rPr>
                        <a:t>로지스틱회귀분석</a:t>
                      </a:r>
                      <a:r>
                        <a:rPr lang="en-US" altLang="ko-KR" sz="1200" dirty="0">
                          <a:latin typeface="나눔스퀘어OTF_ac"/>
                          <a:ea typeface="나눔스퀘어OTF_ac"/>
                        </a:rPr>
                        <a:t>,</a:t>
                      </a:r>
                      <a:r>
                        <a:rPr lang="ko-KR" altLang="en-US" sz="1200" dirty="0">
                          <a:latin typeface="나눔스퀘어OTF_ac"/>
                          <a:ea typeface="나눔스퀘어OTF_ac"/>
                        </a:rPr>
                        <a:t> 의사결정나무 등의 모델링을 통한 주요 변수 도출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1819">
                <a:tc row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dirty="0">
                          <a:latin typeface="나눔스퀘어OTF_ac"/>
                          <a:ea typeface="나눔스퀘어OTF_ac"/>
                        </a:rPr>
                        <a:t>Lot </a:t>
                      </a:r>
                      <a:r>
                        <a:rPr lang="ko-KR" altLang="en-US" sz="1200" dirty="0">
                          <a:latin typeface="나눔스퀘어OTF_ac"/>
                          <a:ea typeface="나눔스퀘어OTF_ac"/>
                        </a:rPr>
                        <a:t>단위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나눔스퀘어OTF_ac"/>
                          <a:ea typeface="나눔스퀘어OTF_ac"/>
                        </a:rPr>
                        <a:t>설비 및 공정조건과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나눔스퀘어OTF_ac"/>
                          <a:ea typeface="나눔스퀘어OTF_ac"/>
                        </a:rPr>
                        <a:t>불량률 간의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나눔스퀘어OTF_ac"/>
                          <a:ea typeface="나눔스퀘어OTF_ac"/>
                        </a:rPr>
                        <a:t>관련성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latin typeface="나눔스퀘어OTF_ac"/>
                          <a:ea typeface="나눔스퀘어OTF_ac"/>
                        </a:rPr>
                        <a:t>ANOVA</a:t>
                      </a:r>
                      <a:r>
                        <a:rPr lang="ko-KR" altLang="en-US" sz="1200">
                          <a:latin typeface="나눔스퀘어OTF_ac"/>
                          <a:ea typeface="나눔스퀘어OTF_ac"/>
                        </a:rPr>
                        <a:t>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나눔스퀘어OTF_ac"/>
                          <a:ea typeface="나눔스퀘어OTF_ac"/>
                        </a:rPr>
                        <a:t>설비와 불량률 간의 검정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나눔스퀘어OTF_ac"/>
                          <a:ea typeface="나눔스퀘어OTF_ac"/>
                        </a:rPr>
                        <a:t>연속형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나눔스퀘어OTF_ac"/>
                          <a:ea typeface="나눔스퀘어OTF_ac"/>
                        </a:rPr>
                        <a:t>목표변수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200" dirty="0">
                          <a:latin typeface="나눔스퀘어OTF_ac"/>
                          <a:ea typeface="나눔스퀘어OTF_ac"/>
                        </a:rPr>
                        <a:t>(</a:t>
                      </a:r>
                      <a:r>
                        <a:rPr lang="ko-KR" altLang="en-US" sz="1200" dirty="0">
                          <a:latin typeface="나눔스퀘어OTF_ac"/>
                          <a:ea typeface="나눔스퀘어OTF_ac"/>
                        </a:rPr>
                        <a:t>불량률</a:t>
                      </a:r>
                      <a:r>
                        <a:rPr lang="en-US" altLang="ko-KR" sz="1200" dirty="0">
                          <a:latin typeface="나눔스퀘어OTF_ac"/>
                          <a:ea typeface="나눔스퀘어OTF_ac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1819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나눔스퀘어OTF_ac"/>
                          <a:ea typeface="나눔스퀘어OTF_ac"/>
                        </a:rPr>
                        <a:t>상관분석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나눔스퀘어OTF_ac"/>
                          <a:ea typeface="나눔스퀘어OTF_ac"/>
                        </a:rPr>
                        <a:t>작업조건과 불량률 간의 검정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1819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나눔스퀘어OTF_ac"/>
                          <a:ea typeface="나눔스퀘어OTF_ac"/>
                        </a:rPr>
                        <a:t>불량률 예측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나눔스퀘어OTF_ac"/>
                          <a:ea typeface="나눔스퀘어OTF_ac"/>
                        </a:rPr>
                        <a:t>회귀분석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나눔스퀘어OTF_ac"/>
                          <a:ea typeface="나눔스퀘어OTF_ac"/>
                        </a:rPr>
                        <a:t>불량률 예측 및 회귀계수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38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3727C885-1FC5-4689-AE20-08F815683459}"/>
              </a:ext>
            </a:extLst>
          </p:cNvPr>
          <p:cNvSpPr/>
          <p:nvPr/>
        </p:nvSpPr>
        <p:spPr>
          <a:xfrm rot="8764730">
            <a:off x="789472" y="1354861"/>
            <a:ext cx="2853383" cy="2131727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EE79D2-22A7-41A1-AC5D-BF3A9CC5DC71}"/>
              </a:ext>
            </a:extLst>
          </p:cNvPr>
          <p:cNvSpPr txBox="1"/>
          <p:nvPr/>
        </p:nvSpPr>
        <p:spPr>
          <a:xfrm>
            <a:off x="956946" y="1978153"/>
            <a:ext cx="1842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Contents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7BF99C7-0D42-4B17-8269-495BCC70092E}"/>
              </a:ext>
            </a:extLst>
          </p:cNvPr>
          <p:cNvCxnSpPr>
            <a:cxnSpLocks/>
          </p:cNvCxnSpPr>
          <p:nvPr/>
        </p:nvCxnSpPr>
        <p:spPr>
          <a:xfrm>
            <a:off x="2799471" y="-309489"/>
            <a:ext cx="0" cy="737147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D6BCD81-B0C8-4D95-BE1B-803E6957BDBF}"/>
              </a:ext>
            </a:extLst>
          </p:cNvPr>
          <p:cNvCxnSpPr>
            <a:cxnSpLocks/>
          </p:cNvCxnSpPr>
          <p:nvPr/>
        </p:nvCxnSpPr>
        <p:spPr>
          <a:xfrm flipH="1">
            <a:off x="-403412" y="-215153"/>
            <a:ext cx="4618957" cy="311971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022256F-6B2D-4BD1-9319-6171A1738730}"/>
              </a:ext>
            </a:extLst>
          </p:cNvPr>
          <p:cNvSpPr txBox="1"/>
          <p:nvPr/>
        </p:nvSpPr>
        <p:spPr>
          <a:xfrm>
            <a:off x="3521124" y="936386"/>
            <a:ext cx="694421" cy="4822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01</a:t>
            </a:r>
          </a:p>
          <a:p>
            <a:pPr>
              <a:lnSpc>
                <a:spcPct val="250000"/>
              </a:lnSpc>
            </a:pPr>
            <a:r>
              <a:rPr lang="en-US" altLang="ko-KR" sz="3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02</a:t>
            </a:r>
          </a:p>
          <a:p>
            <a:pPr>
              <a:lnSpc>
                <a:spcPct val="250000"/>
              </a:lnSpc>
            </a:pPr>
            <a:r>
              <a:rPr lang="en-US" altLang="ko-KR" sz="3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03</a:t>
            </a:r>
          </a:p>
          <a:p>
            <a:pPr>
              <a:lnSpc>
                <a:spcPct val="250000"/>
              </a:lnSpc>
            </a:pPr>
            <a:r>
              <a:rPr lang="en-US" altLang="ko-KR" sz="3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04</a:t>
            </a:r>
            <a:endParaRPr lang="ko-KR" altLang="en-US" sz="32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7E51AB-7F65-4633-9CF5-3E8EACDA94A1}"/>
              </a:ext>
            </a:extLst>
          </p:cNvPr>
          <p:cNvSpPr txBox="1"/>
          <p:nvPr/>
        </p:nvSpPr>
        <p:spPr>
          <a:xfrm>
            <a:off x="4388819" y="1553818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추진배경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4F8BDD-47DB-43DA-B8A9-871CB01211A9}"/>
              </a:ext>
            </a:extLst>
          </p:cNvPr>
          <p:cNvSpPr txBox="1"/>
          <p:nvPr/>
        </p:nvSpPr>
        <p:spPr>
          <a:xfrm>
            <a:off x="4418238" y="2783797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현상파악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B16519-500C-4470-86D7-6EE8B8EA8FAC}"/>
              </a:ext>
            </a:extLst>
          </p:cNvPr>
          <p:cNvSpPr txBox="1"/>
          <p:nvPr/>
        </p:nvSpPr>
        <p:spPr>
          <a:xfrm>
            <a:off x="4429732" y="3989967"/>
            <a:ext cx="1511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잠재원인도출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6AE06E-8929-4496-9CA8-4B7EF16E2704}"/>
              </a:ext>
            </a:extLst>
          </p:cNvPr>
          <p:cNvSpPr txBox="1"/>
          <p:nvPr/>
        </p:nvSpPr>
        <p:spPr>
          <a:xfrm>
            <a:off x="4418238" y="5213389"/>
            <a:ext cx="1303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데이터정제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ACCC90A-576B-4241-86B0-57985CD5E6F2}"/>
              </a:ext>
            </a:extLst>
          </p:cNvPr>
          <p:cNvGrpSpPr/>
          <p:nvPr/>
        </p:nvGrpSpPr>
        <p:grpSpPr>
          <a:xfrm>
            <a:off x="8442672" y="30751"/>
            <a:ext cx="1477269" cy="307777"/>
            <a:chOff x="8485802" y="4873"/>
            <a:chExt cx="1477269" cy="30777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56EAB2B-7451-4AF8-A693-3321DF90B286}"/>
                </a:ext>
              </a:extLst>
            </p:cNvPr>
            <p:cNvSpPr txBox="1"/>
            <p:nvPr/>
          </p:nvSpPr>
          <p:spPr>
            <a:xfrm>
              <a:off x="8675539" y="4873"/>
              <a:ext cx="1287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</a:t>
              </a:r>
              <a:r>
                <a:rPr lang="ko-KR" altLang="en-US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주</a:t>
              </a:r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 PDP-One</a:t>
              </a:r>
              <a:endParaRPr lang="ko-KR" altLang="en-US" sz="1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C5BFBEEE-C546-487A-9BF4-2E5E07CAC562}"/>
                </a:ext>
              </a:extLst>
            </p:cNvPr>
            <p:cNvGrpSpPr/>
            <p:nvPr/>
          </p:nvGrpSpPr>
          <p:grpSpPr>
            <a:xfrm>
              <a:off x="8485802" y="79737"/>
              <a:ext cx="252766" cy="154383"/>
              <a:chOff x="5943600" y="517585"/>
              <a:chExt cx="364310" cy="222511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A5648613-C2D7-46CE-AF13-FF562592AD06}"/>
                  </a:ext>
                </a:extLst>
              </p:cNvPr>
              <p:cNvSpPr/>
              <p:nvPr/>
            </p:nvSpPr>
            <p:spPr>
              <a:xfrm>
                <a:off x="5943600" y="517585"/>
                <a:ext cx="222511" cy="222511"/>
              </a:xfrm>
              <a:prstGeom prst="ellipse">
                <a:avLst/>
              </a:prstGeom>
              <a:solidFill>
                <a:srgbClr val="00206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94696739-DE8C-4546-9738-EA49981D0D1E}"/>
                  </a:ext>
                </a:extLst>
              </p:cNvPr>
              <p:cNvSpPr/>
              <p:nvPr/>
            </p:nvSpPr>
            <p:spPr>
              <a:xfrm>
                <a:off x="6085399" y="517585"/>
                <a:ext cx="222511" cy="222511"/>
              </a:xfrm>
              <a:prstGeom prst="ellipse">
                <a:avLst/>
              </a:prstGeom>
              <a:solidFill>
                <a:srgbClr val="7030A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7299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9B8109-98C8-45ED-98AE-19144C2509CC}"/>
              </a:ext>
            </a:extLst>
          </p:cNvPr>
          <p:cNvGrpSpPr/>
          <p:nvPr/>
        </p:nvGrpSpPr>
        <p:grpSpPr>
          <a:xfrm>
            <a:off x="0" y="-558195"/>
            <a:ext cx="1354649" cy="1416192"/>
            <a:chOff x="1090298" y="2985327"/>
            <a:chExt cx="1636294" cy="1748589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429016-CDC7-49C1-A367-298631C2D99E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5B5533A-04FC-4281-958F-2EA4DD23FFD0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C3FFEF-B461-4F71-BB53-7DFD2D17D947}"/>
                </a:ext>
              </a:extLst>
            </p:cNvPr>
            <p:cNvSpPr txBox="1"/>
            <p:nvPr/>
          </p:nvSpPr>
          <p:spPr>
            <a:xfrm>
              <a:off x="1409017" y="3645920"/>
              <a:ext cx="1276540" cy="102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chemeClr val="bg1">
                      <a:lumMod val="95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01</a:t>
              </a:r>
              <a:endParaRPr lang="ko-KR" altLang="en-US" sz="4800" dirty="0">
                <a:solidFill>
                  <a:schemeClr val="bg1">
                    <a:lumMod val="9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D48BC80-712C-4C12-B335-6F8B2726469D}"/>
              </a:ext>
            </a:extLst>
          </p:cNvPr>
          <p:cNvSpPr txBox="1"/>
          <p:nvPr/>
        </p:nvSpPr>
        <p:spPr>
          <a:xfrm>
            <a:off x="1584126" y="158461"/>
            <a:ext cx="646521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추진배경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C4FDD2-DA4B-4A9D-B2FC-936DD596A0EC}"/>
              </a:ext>
            </a:extLst>
          </p:cNvPr>
          <p:cNvSpPr txBox="1"/>
          <p:nvPr/>
        </p:nvSpPr>
        <p:spPr>
          <a:xfrm>
            <a:off x="2734114" y="194464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PDP </a:t>
            </a:r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평면 </a:t>
            </a:r>
            <a:r>
              <a: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TV</a:t>
            </a:r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의 성장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C342C6-7EA1-4573-A584-78E2CB1B34D7}"/>
              </a:ext>
            </a:extLst>
          </p:cNvPr>
          <p:cNvSpPr txBox="1"/>
          <p:nvPr/>
        </p:nvSpPr>
        <p:spPr>
          <a:xfrm>
            <a:off x="1814542" y="1087930"/>
            <a:ext cx="5870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응답속도가 빠르고 대형화하기 쉬운 </a:t>
            </a:r>
            <a:r>
              <a:rPr lang="en-US" altLang="ko-KR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PDP </a:t>
            </a:r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평면 </a:t>
            </a:r>
            <a:r>
              <a:rPr lang="en-US" altLang="ko-KR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TV</a:t>
            </a:r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의 성장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254886-A72B-4232-843F-ED53D908DAF5}"/>
              </a:ext>
            </a:extLst>
          </p:cNvPr>
          <p:cNvSpPr txBox="1"/>
          <p:nvPr/>
        </p:nvSpPr>
        <p:spPr>
          <a:xfrm>
            <a:off x="1054971" y="4100859"/>
            <a:ext cx="7672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QLED, OLED TV </a:t>
            </a:r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등 여러 기술의 등장으로 인해 </a:t>
            </a:r>
            <a:r>
              <a:rPr lang="en-US" altLang="ko-KR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PDP </a:t>
            </a:r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업계가 맞이한 어려움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770F5C-A30E-4662-8A87-96CCD6FB02E6}"/>
              </a:ext>
            </a:extLst>
          </p:cNvPr>
          <p:cNvSpPr/>
          <p:nvPr/>
        </p:nvSpPr>
        <p:spPr>
          <a:xfrm>
            <a:off x="526100" y="1657591"/>
            <a:ext cx="4223701" cy="1893303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0" name="표 16">
            <a:extLst>
              <a:ext uri="{FF2B5EF4-FFF2-40B4-BE49-F238E27FC236}">
                <a16:creationId xmlns:a16="http://schemas.microsoft.com/office/drawing/2014/main" id="{01624643-BAAF-4859-A1D8-60F054FBD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907733"/>
              </p:ext>
            </p:extLst>
          </p:nvPr>
        </p:nvGraphicFramePr>
        <p:xfrm>
          <a:off x="536637" y="4624441"/>
          <a:ext cx="870896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563">
                  <a:extLst>
                    <a:ext uri="{9D8B030D-6E8A-4147-A177-3AD203B41FA5}">
                      <a16:colId xmlns:a16="http://schemas.microsoft.com/office/drawing/2014/main" val="3293408730"/>
                    </a:ext>
                  </a:extLst>
                </a:gridCol>
                <a:gridCol w="7010400">
                  <a:extLst>
                    <a:ext uri="{9D8B030D-6E8A-4147-A177-3AD203B41FA5}">
                      <a16:colId xmlns:a16="http://schemas.microsoft.com/office/drawing/2014/main" val="3766142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변수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상세 설명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598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산업구조</a:t>
                      </a:r>
                      <a:endParaRPr lang="en-US" altLang="ko-KR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각각의 브랜드가 직접 자사 제품의 원재료 생산</a:t>
                      </a: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,</a:t>
                      </a: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 설계</a:t>
                      </a: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제조</a:t>
                      </a: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판매까지 담당하며 유연한 대처 불가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19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제품</a:t>
                      </a:r>
                      <a:endParaRPr lang="en-US" altLang="ko-KR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QLED, OLED TV </a:t>
                      </a: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등의 고해상도</a:t>
                      </a: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넓은 시야각이 가능한 고가의 </a:t>
                      </a: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TV </a:t>
                      </a: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출시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901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가격</a:t>
                      </a:r>
                      <a:endParaRPr lang="en-US" altLang="ko-KR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LCD</a:t>
                      </a: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의 가격이 대폭 줄어들면서</a:t>
                      </a: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 </a:t>
                      </a: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대형 </a:t>
                      </a: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PDP</a:t>
                      </a: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의 점유율은 타격을 입음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877168"/>
                  </a:ext>
                </a:extLst>
              </a:tr>
            </a:tbl>
          </a:graphicData>
        </a:graphic>
      </p:graphicFrame>
      <p:graphicFrame>
        <p:nvGraphicFramePr>
          <p:cNvPr id="21" name="차트 20">
            <a:extLst>
              <a:ext uri="{FF2B5EF4-FFF2-40B4-BE49-F238E27FC236}">
                <a16:creationId xmlns:a16="http://schemas.microsoft.com/office/drawing/2014/main" id="{6B1EE619-B081-4092-8691-D7713AAE08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3598019"/>
              </p:ext>
            </p:extLst>
          </p:nvPr>
        </p:nvGraphicFramePr>
        <p:xfrm>
          <a:off x="4891118" y="1623087"/>
          <a:ext cx="4128877" cy="21588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C757200B-1ADB-4672-8AE9-78250D15D59F}"/>
              </a:ext>
            </a:extLst>
          </p:cNvPr>
          <p:cNvSpPr txBox="1"/>
          <p:nvPr/>
        </p:nvSpPr>
        <p:spPr>
          <a:xfrm>
            <a:off x="534726" y="1722175"/>
            <a:ext cx="5372771" cy="1706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전극이 장착된 두 장의 판으로 구성 </a:t>
            </a:r>
            <a:endParaRPr lang="en-US" altLang="ko-KR" sz="1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lvl="0">
              <a:lnSpc>
                <a:spcPct val="150000"/>
              </a:lnSpc>
              <a:defRPr/>
            </a:pPr>
            <a:endParaRPr lang="en-US" altLang="ko-KR" sz="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→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하판에는 </a:t>
            </a:r>
            <a:r>
              <a:rPr lang="ko-KR" altLang="en-US" sz="11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격벽을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사이에 두고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RGB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의 형광물질을 칠함</a:t>
            </a:r>
            <a:endParaRPr lang="en-US" altLang="ko-KR" sz="11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→ </a:t>
            </a:r>
            <a:r>
              <a:rPr lang="ko-KR" altLang="en-US" sz="1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전극을 통해 전기를 가하면</a:t>
            </a:r>
            <a:r>
              <a:rPr lang="ko-KR" altLang="en-US" sz="105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기체는 분리되어 플라즈마 상태가 되고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 </a:t>
            </a:r>
            <a:b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  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 과정에서 자외선이 방출됨</a:t>
            </a:r>
            <a:endParaRPr lang="en-US" altLang="ko-KR" sz="11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→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방출된 자외선은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RGB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형광체에 충돌함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→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형광체들은 해당하는 색의 가시광선을 방출하여 상판을 통해 나옴</a:t>
            </a:r>
            <a:endParaRPr lang="en-US" altLang="ko-KR" sz="11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0F50BF5-47F4-4262-9424-3EBF722018B4}"/>
              </a:ext>
            </a:extLst>
          </p:cNvPr>
          <p:cNvGrpSpPr/>
          <p:nvPr/>
        </p:nvGrpSpPr>
        <p:grpSpPr>
          <a:xfrm>
            <a:off x="8442672" y="30751"/>
            <a:ext cx="1477269" cy="307777"/>
            <a:chOff x="8485802" y="4873"/>
            <a:chExt cx="1477269" cy="30777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7084073-CAE4-465F-904A-4083A52E51AB}"/>
                </a:ext>
              </a:extLst>
            </p:cNvPr>
            <p:cNvSpPr txBox="1"/>
            <p:nvPr/>
          </p:nvSpPr>
          <p:spPr>
            <a:xfrm>
              <a:off x="8675539" y="4873"/>
              <a:ext cx="1287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</a:t>
              </a:r>
              <a:r>
                <a:rPr lang="ko-KR" altLang="en-US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주</a:t>
              </a:r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 PDP-One</a:t>
              </a:r>
              <a:endParaRPr lang="ko-KR" altLang="en-US" sz="1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6B3356C-C08D-47B2-AE27-4D664F27A3E4}"/>
                </a:ext>
              </a:extLst>
            </p:cNvPr>
            <p:cNvGrpSpPr/>
            <p:nvPr/>
          </p:nvGrpSpPr>
          <p:grpSpPr>
            <a:xfrm>
              <a:off x="8485802" y="79737"/>
              <a:ext cx="252766" cy="154383"/>
              <a:chOff x="5943600" y="517585"/>
              <a:chExt cx="364310" cy="222511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DD781C73-CCE7-4AFE-BE7C-8E61E75D838A}"/>
                  </a:ext>
                </a:extLst>
              </p:cNvPr>
              <p:cNvSpPr/>
              <p:nvPr/>
            </p:nvSpPr>
            <p:spPr>
              <a:xfrm>
                <a:off x="5943600" y="517585"/>
                <a:ext cx="222511" cy="222511"/>
              </a:xfrm>
              <a:prstGeom prst="ellipse">
                <a:avLst/>
              </a:prstGeom>
              <a:solidFill>
                <a:srgbClr val="00206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6BB92361-1EEE-4CC6-96C1-EBFAC4E76F6B}"/>
                  </a:ext>
                </a:extLst>
              </p:cNvPr>
              <p:cNvSpPr/>
              <p:nvPr/>
            </p:nvSpPr>
            <p:spPr>
              <a:xfrm>
                <a:off x="6085399" y="517585"/>
                <a:ext cx="222511" cy="222511"/>
              </a:xfrm>
              <a:prstGeom prst="ellipse">
                <a:avLst/>
              </a:prstGeom>
              <a:solidFill>
                <a:srgbClr val="7030A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6735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9B8109-98C8-45ED-98AE-19144C2509CC}"/>
              </a:ext>
            </a:extLst>
          </p:cNvPr>
          <p:cNvGrpSpPr/>
          <p:nvPr/>
        </p:nvGrpSpPr>
        <p:grpSpPr>
          <a:xfrm>
            <a:off x="0" y="-558195"/>
            <a:ext cx="1354649" cy="1416192"/>
            <a:chOff x="1090298" y="2985327"/>
            <a:chExt cx="1636294" cy="1748589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429016-CDC7-49C1-A367-298631C2D99E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5B5533A-04FC-4281-958F-2EA4DD23FFD0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C3FFEF-B461-4F71-BB53-7DFD2D17D947}"/>
                </a:ext>
              </a:extLst>
            </p:cNvPr>
            <p:cNvSpPr txBox="1"/>
            <p:nvPr/>
          </p:nvSpPr>
          <p:spPr>
            <a:xfrm>
              <a:off x="1409017" y="3645920"/>
              <a:ext cx="1276540" cy="102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chemeClr val="bg1">
                      <a:lumMod val="95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01</a:t>
              </a:r>
              <a:endParaRPr lang="ko-KR" altLang="en-US" sz="4800" dirty="0">
                <a:solidFill>
                  <a:schemeClr val="bg1">
                    <a:lumMod val="9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D48BC80-712C-4C12-B335-6F8B2726469D}"/>
              </a:ext>
            </a:extLst>
          </p:cNvPr>
          <p:cNvSpPr txBox="1"/>
          <p:nvPr/>
        </p:nvSpPr>
        <p:spPr>
          <a:xfrm>
            <a:off x="1584126" y="158461"/>
            <a:ext cx="646521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추진배경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E273C2-C481-4C6B-BD71-B6AFC5281389}"/>
              </a:ext>
            </a:extLst>
          </p:cNvPr>
          <p:cNvSpPr txBox="1"/>
          <p:nvPr/>
        </p:nvSpPr>
        <p:spPr>
          <a:xfrm>
            <a:off x="2760085" y="203818"/>
            <a:ext cx="339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가격 경쟁력을 이용한 틈새시장 공략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26D6295A-EE5C-4D9A-8CDE-7A3CF5960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177" y="1675022"/>
            <a:ext cx="5457644" cy="261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A29FCE1-E89F-480B-8E55-F671C5B5CF1A}"/>
              </a:ext>
            </a:extLst>
          </p:cNvPr>
          <p:cNvSpPr txBox="1"/>
          <p:nvPr/>
        </p:nvSpPr>
        <p:spPr>
          <a:xfrm>
            <a:off x="622971" y="4681120"/>
            <a:ext cx="8660056" cy="135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중남미 등 신흥시장이 성장을 견인할 전망</a:t>
            </a:r>
            <a:endParaRPr lang="en-US" altLang="ko-KR" sz="1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평판 시장 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2010 TV 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전망을 보면 중남미와 아시아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태평양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중국 등 신흥시장이 성장 축의 역할을 할 것으로 예상</a:t>
            </a:r>
            <a:endParaRPr lang="en-US" altLang="ko-KR" sz="1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중남미 시장은 아시아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태평양 시장도 가 넘는 높은 성장률 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60%, 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아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태 시장도 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52% 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을 보일 전망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중국 역시 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34%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 가까운 성장 예상 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출하량 기준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 </a:t>
            </a:r>
            <a:endParaRPr lang="ko-KR" altLang="en-US" sz="1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4F241BD-FE13-49BA-A0CB-5AB32B7CA96B}"/>
              </a:ext>
            </a:extLst>
          </p:cNvPr>
          <p:cNvSpPr/>
          <p:nvPr/>
        </p:nvSpPr>
        <p:spPr>
          <a:xfrm>
            <a:off x="610267" y="4555593"/>
            <a:ext cx="8660056" cy="164200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EC4A71E-D258-4168-A088-63F0AB22B55C}"/>
              </a:ext>
            </a:extLst>
          </p:cNvPr>
          <p:cNvGrpSpPr/>
          <p:nvPr/>
        </p:nvGrpSpPr>
        <p:grpSpPr>
          <a:xfrm>
            <a:off x="8442672" y="30751"/>
            <a:ext cx="1477269" cy="307777"/>
            <a:chOff x="8485802" y="4873"/>
            <a:chExt cx="1477269" cy="30777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BA425B2-A2ED-4C93-ADDF-2AAAF79B6869}"/>
                </a:ext>
              </a:extLst>
            </p:cNvPr>
            <p:cNvSpPr txBox="1"/>
            <p:nvPr/>
          </p:nvSpPr>
          <p:spPr>
            <a:xfrm>
              <a:off x="8675539" y="4873"/>
              <a:ext cx="1287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</a:t>
              </a:r>
              <a:r>
                <a:rPr lang="ko-KR" altLang="en-US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주</a:t>
              </a:r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 PDP-One</a:t>
              </a:r>
              <a:endParaRPr lang="ko-KR" altLang="en-US" sz="1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AE12B549-CA54-40E3-8252-4B5C9EBCDEB2}"/>
                </a:ext>
              </a:extLst>
            </p:cNvPr>
            <p:cNvGrpSpPr/>
            <p:nvPr/>
          </p:nvGrpSpPr>
          <p:grpSpPr>
            <a:xfrm>
              <a:off x="8485802" y="79737"/>
              <a:ext cx="252766" cy="154383"/>
              <a:chOff x="5943600" y="517585"/>
              <a:chExt cx="364310" cy="222511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C5CCA624-5BDA-42A7-9F8E-726413F1323E}"/>
                  </a:ext>
                </a:extLst>
              </p:cNvPr>
              <p:cNvSpPr/>
              <p:nvPr/>
            </p:nvSpPr>
            <p:spPr>
              <a:xfrm>
                <a:off x="5943600" y="517585"/>
                <a:ext cx="222511" cy="222511"/>
              </a:xfrm>
              <a:prstGeom prst="ellipse">
                <a:avLst/>
              </a:prstGeom>
              <a:solidFill>
                <a:srgbClr val="00206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A239CA91-F3A5-4748-BC96-F2B74F2CE47D}"/>
                  </a:ext>
                </a:extLst>
              </p:cNvPr>
              <p:cNvSpPr/>
              <p:nvPr/>
            </p:nvSpPr>
            <p:spPr>
              <a:xfrm>
                <a:off x="6085399" y="517585"/>
                <a:ext cx="222511" cy="222511"/>
              </a:xfrm>
              <a:prstGeom prst="ellipse">
                <a:avLst/>
              </a:prstGeom>
              <a:solidFill>
                <a:srgbClr val="7030A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BED9ABD-9C55-4867-9F18-7228D351C255}"/>
              </a:ext>
            </a:extLst>
          </p:cNvPr>
          <p:cNvSpPr txBox="1"/>
          <p:nvPr/>
        </p:nvSpPr>
        <p:spPr>
          <a:xfrm>
            <a:off x="1310398" y="1087930"/>
            <a:ext cx="6878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제 </a:t>
            </a:r>
            <a:r>
              <a:rPr lang="en-US" altLang="ko-KR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3</a:t>
            </a:r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세계에서는 아직까지 저렴한 가격으로</a:t>
            </a:r>
            <a:r>
              <a:rPr lang="en-US" altLang="ko-KR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PDP </a:t>
            </a:r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수요가 여전히 높음</a:t>
            </a:r>
          </a:p>
        </p:txBody>
      </p:sp>
    </p:spTree>
    <p:extLst>
      <p:ext uri="{BB962C8B-B14F-4D97-AF65-F5344CB8AC3E}">
        <p14:creationId xmlns:p14="http://schemas.microsoft.com/office/powerpoint/2010/main" val="264500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9B8109-98C8-45ED-98AE-19144C2509CC}"/>
              </a:ext>
            </a:extLst>
          </p:cNvPr>
          <p:cNvGrpSpPr/>
          <p:nvPr/>
        </p:nvGrpSpPr>
        <p:grpSpPr>
          <a:xfrm>
            <a:off x="0" y="-558195"/>
            <a:ext cx="1354649" cy="1416192"/>
            <a:chOff x="1090298" y="2985327"/>
            <a:chExt cx="1636294" cy="1748589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429016-CDC7-49C1-A367-298631C2D99E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5B5533A-04FC-4281-958F-2EA4DD23FFD0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C3FFEF-B461-4F71-BB53-7DFD2D17D947}"/>
                </a:ext>
              </a:extLst>
            </p:cNvPr>
            <p:cNvSpPr txBox="1"/>
            <p:nvPr/>
          </p:nvSpPr>
          <p:spPr>
            <a:xfrm>
              <a:off x="1409017" y="3645920"/>
              <a:ext cx="1276540" cy="102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chemeClr val="bg1">
                      <a:lumMod val="95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02</a:t>
              </a:r>
              <a:endParaRPr lang="ko-KR" altLang="en-US" sz="4800" dirty="0">
                <a:solidFill>
                  <a:schemeClr val="bg1">
                    <a:lumMod val="9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D48BC80-712C-4C12-B335-6F8B2726469D}"/>
              </a:ext>
            </a:extLst>
          </p:cNvPr>
          <p:cNvSpPr txBox="1"/>
          <p:nvPr/>
        </p:nvSpPr>
        <p:spPr>
          <a:xfrm>
            <a:off x="1584126" y="158461"/>
            <a:ext cx="646521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현상파악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E273C2-C481-4C6B-BD71-B6AFC5281389}"/>
              </a:ext>
            </a:extLst>
          </p:cNvPr>
          <p:cNvSpPr txBox="1"/>
          <p:nvPr/>
        </p:nvSpPr>
        <p:spPr>
          <a:xfrm>
            <a:off x="2760085" y="20381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문제 제기</a:t>
            </a:r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1D06F468-5E88-4F2A-8974-6875B9CB87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043" b="90213" l="8430" r="66715">
                        <a14:foregroundMark x1="21366" y1="71064" x2="21366" y2="71064"/>
                        <a14:foregroundMark x1="53052" y1="76170" x2="53052" y2="76170"/>
                        <a14:foregroundMark x1="66860" y1="67234" x2="66860" y2="67234"/>
                        <a14:foregroundMark x1="8430" y1="62553" x2="8430" y2="625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83" t="49847" r="30334" b="4652"/>
          <a:stretch/>
        </p:blipFill>
        <p:spPr bwMode="auto">
          <a:xfrm>
            <a:off x="651438" y="1050847"/>
            <a:ext cx="4026741" cy="96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2E53152-B31B-4ED5-BFEB-9E2EA668E91C}"/>
              </a:ext>
            </a:extLst>
          </p:cNvPr>
          <p:cNvGrpSpPr/>
          <p:nvPr/>
        </p:nvGrpSpPr>
        <p:grpSpPr>
          <a:xfrm>
            <a:off x="5166123" y="1032425"/>
            <a:ext cx="4232344" cy="649152"/>
            <a:chOff x="5166123" y="1430756"/>
            <a:chExt cx="4232344" cy="64915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BCF17EC-A3BE-47DF-BAA5-003D5D4F52D3}"/>
                </a:ext>
              </a:extLst>
            </p:cNvPr>
            <p:cNvSpPr/>
            <p:nvPr/>
          </p:nvSpPr>
          <p:spPr>
            <a:xfrm>
              <a:off x="5475349" y="1544090"/>
              <a:ext cx="1561529" cy="49050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marL="0"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4AE0244-AC90-4CA9-ABD6-B8062D5745B0}"/>
                </a:ext>
              </a:extLst>
            </p:cNvPr>
            <p:cNvSpPr txBox="1"/>
            <p:nvPr/>
          </p:nvSpPr>
          <p:spPr>
            <a:xfrm>
              <a:off x="5166123" y="1430756"/>
              <a:ext cx="4232344" cy="649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3200" dirty="0">
                  <a:solidFill>
                    <a:schemeClr val="bg1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120</a:t>
              </a:r>
              <a:r>
                <a:rPr lang="ko-KR" altLang="en-US" sz="3200" dirty="0">
                  <a:solidFill>
                    <a:schemeClr val="bg1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억 원 </a:t>
              </a:r>
              <a:r>
                <a:rPr lang="ko-KR" altLang="en-US" sz="24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의 품질비용 발생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B9D83DE-CFE1-473F-A289-E90672E0BCB0}"/>
              </a:ext>
            </a:extLst>
          </p:cNvPr>
          <p:cNvSpPr txBox="1"/>
          <p:nvPr/>
        </p:nvSpPr>
        <p:spPr>
          <a:xfrm>
            <a:off x="200286" y="1964300"/>
            <a:ext cx="4961720" cy="135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명점</a:t>
            </a:r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(Bright Dot)</a:t>
            </a:r>
            <a:r>
              <a:rPr lang="ko-KR" altLang="en-US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불량</a:t>
            </a:r>
            <a:endParaRPr lang="en-US" altLang="ko-KR" sz="1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Black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패턴에서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R/G/B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색으로 발광하는 현상이 하나라도 있는 경우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색으로 빛나고 특정 색상으로 나타나 확연히 보이는 불량 사유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암점의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경우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2~5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개까지 정상으로 판단하나 </a:t>
            </a: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명점은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단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개만 있어도 불량</a:t>
            </a:r>
          </a:p>
        </p:txBody>
      </p:sp>
      <p:graphicFrame>
        <p:nvGraphicFramePr>
          <p:cNvPr id="32" name="표 44">
            <a:extLst>
              <a:ext uri="{FF2B5EF4-FFF2-40B4-BE49-F238E27FC236}">
                <a16:creationId xmlns:a16="http://schemas.microsoft.com/office/drawing/2014/main" id="{8805DD71-B6BE-4179-AA2E-1BAD4EE8F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32249"/>
              </p:ext>
            </p:extLst>
          </p:nvPr>
        </p:nvGraphicFramePr>
        <p:xfrm>
          <a:off x="5262650" y="2285999"/>
          <a:ext cx="4206468" cy="1015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617">
                  <a:extLst>
                    <a:ext uri="{9D8B030D-6E8A-4147-A177-3AD203B41FA5}">
                      <a16:colId xmlns:a16="http://schemas.microsoft.com/office/drawing/2014/main" val="762737866"/>
                    </a:ext>
                  </a:extLst>
                </a:gridCol>
                <a:gridCol w="1051617">
                  <a:extLst>
                    <a:ext uri="{9D8B030D-6E8A-4147-A177-3AD203B41FA5}">
                      <a16:colId xmlns:a16="http://schemas.microsoft.com/office/drawing/2014/main" val="4169344784"/>
                    </a:ext>
                  </a:extLst>
                </a:gridCol>
                <a:gridCol w="1051617">
                  <a:extLst>
                    <a:ext uri="{9D8B030D-6E8A-4147-A177-3AD203B41FA5}">
                      <a16:colId xmlns:a16="http://schemas.microsoft.com/office/drawing/2014/main" val="2992402939"/>
                    </a:ext>
                  </a:extLst>
                </a:gridCol>
                <a:gridCol w="1051617">
                  <a:extLst>
                    <a:ext uri="{9D8B030D-6E8A-4147-A177-3AD203B41FA5}">
                      <a16:colId xmlns:a16="http://schemas.microsoft.com/office/drawing/2014/main" val="2475761977"/>
                    </a:ext>
                  </a:extLst>
                </a:gridCol>
              </a:tblGrid>
              <a:tr h="33857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성능지표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현수준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목표수준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007887"/>
                  </a:ext>
                </a:extLst>
              </a:tr>
              <a:tr h="338577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20’</a:t>
                      </a:r>
                      <a:endParaRPr lang="ko-KR" altLang="en-US" sz="1200" dirty="0">
                        <a:latin typeface="나눔스퀘어OTF_ac Bold" panose="020B0600000101010101" pitchFamily="34" charset="-127"/>
                        <a:ea typeface="나눔스퀘어OTF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21’</a:t>
                      </a:r>
                      <a:endParaRPr lang="ko-KR" altLang="en-US" sz="1200" dirty="0">
                        <a:latin typeface="나눔스퀘어OTF_ac Bold" panose="020B0600000101010101" pitchFamily="34" charset="-127"/>
                        <a:ea typeface="나눔스퀘어OTF_ac Bold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935391"/>
                  </a:ext>
                </a:extLst>
              </a:tr>
              <a:tr h="338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불량률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12%</a:t>
                      </a:r>
                      <a:endParaRPr lang="ko-KR" altLang="en-US" sz="12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7%</a:t>
                      </a:r>
                      <a:endParaRPr lang="ko-KR" altLang="en-US" sz="12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3%</a:t>
                      </a:r>
                      <a:endParaRPr lang="ko-KR" altLang="en-US" sz="12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463586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E96E22-BE3B-4F77-939B-FDC5D792E085}"/>
              </a:ext>
            </a:extLst>
          </p:cNvPr>
          <p:cNvSpPr txBox="1"/>
          <p:nvPr/>
        </p:nvSpPr>
        <p:spPr>
          <a:xfrm>
            <a:off x="5193642" y="1938777"/>
            <a:ext cx="2346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Performance Indicator</a:t>
            </a:r>
            <a:endParaRPr lang="ko-KR" altLang="en-US" sz="1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260BC4-201F-40A6-B230-56C1AF1C8294}"/>
              </a:ext>
            </a:extLst>
          </p:cNvPr>
          <p:cNvSpPr/>
          <p:nvPr/>
        </p:nvSpPr>
        <p:spPr>
          <a:xfrm>
            <a:off x="431322" y="4038462"/>
            <a:ext cx="9037794" cy="2596065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D4B4B4-E82E-4903-82EE-10C1CB8AD063}"/>
              </a:ext>
            </a:extLst>
          </p:cNvPr>
          <p:cNvSpPr txBox="1"/>
          <p:nvPr/>
        </p:nvSpPr>
        <p:spPr>
          <a:xfrm>
            <a:off x="3330834" y="3670609"/>
            <a:ext cx="2971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수익성 향상을 위한 불량률 개선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8DC157-AC3A-4668-A45B-68BADE88B59F}"/>
              </a:ext>
            </a:extLst>
          </p:cNvPr>
          <p:cNvSpPr txBox="1"/>
          <p:nvPr/>
        </p:nvSpPr>
        <p:spPr>
          <a:xfrm>
            <a:off x="4178730" y="4378018"/>
            <a:ext cx="4675852" cy="1757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나눔스퀘어OTF_ac" panose="020B0600000101010101" pitchFamily="34" charset="-127"/>
              <a:buChar char="-"/>
            </a:pP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불량으로 인한 보이지 않는 비용 절감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고객 이탈 방지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등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나눔스퀘어OTF_ac" panose="020B0600000101010101" pitchFamily="34" charset="-127"/>
              <a:buChar char="-"/>
            </a:pP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불량률 감소가 품질 비용 증가를 의미하지 않음</a:t>
            </a:r>
            <a:endParaRPr lang="en-US" altLang="ko-KR" sz="1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85750" indent="-285750">
              <a:lnSpc>
                <a:spcPct val="200000"/>
              </a:lnSpc>
              <a:buFont typeface="나눔스퀘어OTF_ac" panose="020B0600000101010101" pitchFamily="34" charset="-127"/>
              <a:buChar char="-"/>
            </a:pP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현대의 품질비용 곡선에서 총 품질비용이 가장 낮은 점은 불량률 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0% 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지점과 일치 </a:t>
            </a:r>
            <a:endParaRPr lang="en-US" altLang="ko-KR" sz="1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A4231DE7-34D0-4122-BEEC-94C667333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25" y="4227512"/>
            <a:ext cx="3151659" cy="219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1AD22D26-08E8-4114-B3E7-A18D2AD12B19}"/>
              </a:ext>
            </a:extLst>
          </p:cNvPr>
          <p:cNvGrpSpPr/>
          <p:nvPr/>
        </p:nvGrpSpPr>
        <p:grpSpPr>
          <a:xfrm>
            <a:off x="8442672" y="30751"/>
            <a:ext cx="1477269" cy="307777"/>
            <a:chOff x="8485802" y="4873"/>
            <a:chExt cx="1477269" cy="30777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9DEDA09-3A0F-4133-84FA-7DE0D769D085}"/>
                </a:ext>
              </a:extLst>
            </p:cNvPr>
            <p:cNvSpPr txBox="1"/>
            <p:nvPr/>
          </p:nvSpPr>
          <p:spPr>
            <a:xfrm>
              <a:off x="8675539" y="4873"/>
              <a:ext cx="1287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</a:t>
              </a:r>
              <a:r>
                <a:rPr lang="ko-KR" altLang="en-US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주</a:t>
              </a:r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 PDP-One</a:t>
              </a:r>
              <a:endParaRPr lang="ko-KR" altLang="en-US" sz="1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114046B3-41FD-48ED-AE61-BC0C78ED22A7}"/>
                </a:ext>
              </a:extLst>
            </p:cNvPr>
            <p:cNvGrpSpPr/>
            <p:nvPr/>
          </p:nvGrpSpPr>
          <p:grpSpPr>
            <a:xfrm>
              <a:off x="8485802" y="79737"/>
              <a:ext cx="252766" cy="154383"/>
              <a:chOff x="5943600" y="517585"/>
              <a:chExt cx="364310" cy="222511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41041051-532A-4986-8930-F3488474AEB5}"/>
                  </a:ext>
                </a:extLst>
              </p:cNvPr>
              <p:cNvSpPr/>
              <p:nvPr/>
            </p:nvSpPr>
            <p:spPr>
              <a:xfrm>
                <a:off x="5943600" y="517585"/>
                <a:ext cx="222511" cy="222511"/>
              </a:xfrm>
              <a:prstGeom prst="ellipse">
                <a:avLst/>
              </a:prstGeom>
              <a:solidFill>
                <a:srgbClr val="00206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305D03C6-4A7F-4786-9C6D-07E43BB80C7D}"/>
                  </a:ext>
                </a:extLst>
              </p:cNvPr>
              <p:cNvSpPr/>
              <p:nvPr/>
            </p:nvSpPr>
            <p:spPr>
              <a:xfrm>
                <a:off x="6085399" y="517585"/>
                <a:ext cx="222511" cy="222511"/>
              </a:xfrm>
              <a:prstGeom prst="ellipse">
                <a:avLst/>
              </a:prstGeom>
              <a:solidFill>
                <a:srgbClr val="7030A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0473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9B8109-98C8-45ED-98AE-19144C2509CC}"/>
              </a:ext>
            </a:extLst>
          </p:cNvPr>
          <p:cNvGrpSpPr/>
          <p:nvPr/>
        </p:nvGrpSpPr>
        <p:grpSpPr>
          <a:xfrm>
            <a:off x="0" y="-558195"/>
            <a:ext cx="1354649" cy="1416192"/>
            <a:chOff x="1090298" y="2985327"/>
            <a:chExt cx="1636294" cy="1748589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429016-CDC7-49C1-A367-298631C2D99E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5B5533A-04FC-4281-958F-2EA4DD23FFD0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C3FFEF-B461-4F71-BB53-7DFD2D17D947}"/>
                </a:ext>
              </a:extLst>
            </p:cNvPr>
            <p:cNvSpPr txBox="1"/>
            <p:nvPr/>
          </p:nvSpPr>
          <p:spPr>
            <a:xfrm>
              <a:off x="1409017" y="3645920"/>
              <a:ext cx="1276540" cy="102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chemeClr val="bg1">
                      <a:lumMod val="95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03</a:t>
              </a:r>
              <a:endParaRPr lang="ko-KR" altLang="en-US" sz="4800" dirty="0">
                <a:solidFill>
                  <a:schemeClr val="bg1">
                    <a:lumMod val="9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D48BC80-712C-4C12-B335-6F8B2726469D}"/>
              </a:ext>
            </a:extLst>
          </p:cNvPr>
          <p:cNvSpPr txBox="1"/>
          <p:nvPr/>
        </p:nvSpPr>
        <p:spPr>
          <a:xfrm>
            <a:off x="1584126" y="158461"/>
            <a:ext cx="646521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잠재원인도출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E273C2-C481-4C6B-BD71-B6AFC5281389}"/>
              </a:ext>
            </a:extLst>
          </p:cNvPr>
          <p:cNvSpPr txBox="1"/>
          <p:nvPr/>
        </p:nvSpPr>
        <p:spPr>
          <a:xfrm>
            <a:off x="3291973" y="211608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우선순위화</a:t>
            </a:r>
          </a:p>
        </p:txBody>
      </p:sp>
      <p:graphicFrame>
        <p:nvGraphicFramePr>
          <p:cNvPr id="24" name="표 5">
            <a:extLst>
              <a:ext uri="{FF2B5EF4-FFF2-40B4-BE49-F238E27FC236}">
                <a16:creationId xmlns:a16="http://schemas.microsoft.com/office/drawing/2014/main" id="{77A081C5-0047-4367-B3C7-D0C9CD689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075426"/>
              </p:ext>
            </p:extLst>
          </p:nvPr>
        </p:nvGraphicFramePr>
        <p:xfrm>
          <a:off x="634807" y="1791356"/>
          <a:ext cx="8363856" cy="389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8246">
                  <a:extLst>
                    <a:ext uri="{9D8B030D-6E8A-4147-A177-3AD203B41FA5}">
                      <a16:colId xmlns:a16="http://schemas.microsoft.com/office/drawing/2014/main" val="282282107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761486872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3641154693"/>
                    </a:ext>
                  </a:extLst>
                </a:gridCol>
                <a:gridCol w="927462">
                  <a:extLst>
                    <a:ext uri="{9D8B030D-6E8A-4147-A177-3AD203B41FA5}">
                      <a16:colId xmlns:a16="http://schemas.microsoft.com/office/drawing/2014/main" val="2256110049"/>
                    </a:ext>
                  </a:extLst>
                </a:gridCol>
                <a:gridCol w="927462">
                  <a:extLst>
                    <a:ext uri="{9D8B030D-6E8A-4147-A177-3AD203B41FA5}">
                      <a16:colId xmlns:a16="http://schemas.microsoft.com/office/drawing/2014/main" val="3690882915"/>
                    </a:ext>
                  </a:extLst>
                </a:gridCol>
              </a:tblGrid>
              <a:tr h="3896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잠재원인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중요도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분석가능성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합계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선정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803358"/>
                  </a:ext>
                </a:extLst>
              </a:tr>
              <a:tr h="3896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Bus </a:t>
                      </a: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전극과 투명 전극 간 밀착 불량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6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0125808"/>
                  </a:ext>
                </a:extLst>
              </a:tr>
              <a:tr h="3896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유전체 기포 발생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</a:t>
                      </a:r>
                      <a:endParaRPr lang="ko-KR" altLang="en-US" sz="140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</a:t>
                      </a:r>
                      <a:endParaRPr lang="ko-KR" altLang="en-US" sz="140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4</a:t>
                      </a:r>
                      <a:endParaRPr lang="ko-KR" altLang="en-US" sz="140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40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851787"/>
                  </a:ext>
                </a:extLst>
              </a:tr>
              <a:tr h="3896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</a:t>
                      </a: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차 전자 방출 계수 높음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</a:t>
                      </a:r>
                      <a:endParaRPr lang="ko-KR" altLang="en-US" sz="140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9</a:t>
                      </a:r>
                      <a:endParaRPr lang="ko-KR" altLang="en-US" sz="140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12</a:t>
                      </a:r>
                      <a:endParaRPr lang="ko-KR" altLang="en-US" sz="140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O</a:t>
                      </a:r>
                      <a:endParaRPr lang="ko-KR" altLang="en-US" sz="140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892023"/>
                  </a:ext>
                </a:extLst>
              </a:tr>
              <a:tr h="3896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Address </a:t>
                      </a: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전극 인쇄 방법 불량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9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</a:t>
                      </a:r>
                      <a:endParaRPr lang="ko-KR" altLang="en-US" sz="140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10</a:t>
                      </a:r>
                      <a:endParaRPr lang="ko-KR" altLang="en-US" sz="140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O</a:t>
                      </a:r>
                      <a:endParaRPr lang="ko-KR" altLang="en-US" sz="140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5037433"/>
                  </a:ext>
                </a:extLst>
              </a:tr>
              <a:tr h="3896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 err="1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격벽</a:t>
                      </a: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 두께 불량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9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9</a:t>
                      </a:r>
                      <a:endParaRPr lang="ko-KR" altLang="en-US" sz="140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18</a:t>
                      </a:r>
                      <a:endParaRPr lang="ko-KR" altLang="en-US" sz="140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O</a:t>
                      </a:r>
                      <a:endParaRPr lang="ko-KR" altLang="en-US" sz="140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34802"/>
                  </a:ext>
                </a:extLst>
              </a:tr>
              <a:tr h="3896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 err="1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격벽</a:t>
                      </a: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 높이 불량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9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9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18</a:t>
                      </a:r>
                      <a:endParaRPr lang="ko-KR" altLang="en-US" sz="140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O</a:t>
                      </a:r>
                      <a:endParaRPr lang="ko-KR" altLang="en-US" sz="140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54071"/>
                  </a:ext>
                </a:extLst>
              </a:tr>
              <a:tr h="3896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PR </a:t>
                      </a: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소성 불량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4</a:t>
                      </a:r>
                      <a:endParaRPr lang="ko-KR" altLang="en-US" sz="140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40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274763"/>
                  </a:ext>
                </a:extLst>
              </a:tr>
              <a:tr h="3896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모델 조립 불량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6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40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71699"/>
                  </a:ext>
                </a:extLst>
              </a:tr>
              <a:tr h="3896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배기 불량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4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769449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D0F99FE6-E380-4B98-BE07-0D2D6A258AB8}"/>
              </a:ext>
            </a:extLst>
          </p:cNvPr>
          <p:cNvGrpSpPr/>
          <p:nvPr/>
        </p:nvGrpSpPr>
        <p:grpSpPr>
          <a:xfrm>
            <a:off x="8442672" y="30751"/>
            <a:ext cx="1477269" cy="307777"/>
            <a:chOff x="8485802" y="4873"/>
            <a:chExt cx="1477269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92D09F3-1571-430A-B99E-83D976726EA3}"/>
                </a:ext>
              </a:extLst>
            </p:cNvPr>
            <p:cNvSpPr txBox="1"/>
            <p:nvPr/>
          </p:nvSpPr>
          <p:spPr>
            <a:xfrm>
              <a:off x="8675539" y="4873"/>
              <a:ext cx="1287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</a:t>
              </a:r>
              <a:r>
                <a:rPr lang="ko-KR" altLang="en-US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주</a:t>
              </a:r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 PDP-One</a:t>
              </a:r>
              <a:endParaRPr lang="ko-KR" altLang="en-US" sz="1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4F10218E-6BE0-4E95-9775-90EDB200CF1C}"/>
                </a:ext>
              </a:extLst>
            </p:cNvPr>
            <p:cNvGrpSpPr/>
            <p:nvPr/>
          </p:nvGrpSpPr>
          <p:grpSpPr>
            <a:xfrm>
              <a:off x="8485802" y="79737"/>
              <a:ext cx="252766" cy="154383"/>
              <a:chOff x="5943600" y="517585"/>
              <a:chExt cx="364310" cy="222511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FCC43094-1608-4844-A793-30682CE5ADC1}"/>
                  </a:ext>
                </a:extLst>
              </p:cNvPr>
              <p:cNvSpPr/>
              <p:nvPr/>
            </p:nvSpPr>
            <p:spPr>
              <a:xfrm>
                <a:off x="5943600" y="517585"/>
                <a:ext cx="222511" cy="222511"/>
              </a:xfrm>
              <a:prstGeom prst="ellipse">
                <a:avLst/>
              </a:prstGeom>
              <a:solidFill>
                <a:srgbClr val="00206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5EE8EED7-1A1C-44AA-B1C9-08B6796A9711}"/>
                  </a:ext>
                </a:extLst>
              </p:cNvPr>
              <p:cNvSpPr/>
              <p:nvPr/>
            </p:nvSpPr>
            <p:spPr>
              <a:xfrm>
                <a:off x="6085399" y="517585"/>
                <a:ext cx="222511" cy="222511"/>
              </a:xfrm>
              <a:prstGeom prst="ellipse">
                <a:avLst/>
              </a:prstGeom>
              <a:solidFill>
                <a:srgbClr val="7030A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4872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9B8109-98C8-45ED-98AE-19144C2509CC}"/>
              </a:ext>
            </a:extLst>
          </p:cNvPr>
          <p:cNvGrpSpPr/>
          <p:nvPr/>
        </p:nvGrpSpPr>
        <p:grpSpPr>
          <a:xfrm>
            <a:off x="0" y="-558195"/>
            <a:ext cx="1354649" cy="1416192"/>
            <a:chOff x="1090298" y="2985327"/>
            <a:chExt cx="1636294" cy="1748589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429016-CDC7-49C1-A367-298631C2D99E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5B5533A-04FC-4281-958F-2EA4DD23FFD0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C3FFEF-B461-4F71-BB53-7DFD2D17D947}"/>
                </a:ext>
              </a:extLst>
            </p:cNvPr>
            <p:cNvSpPr txBox="1"/>
            <p:nvPr/>
          </p:nvSpPr>
          <p:spPr>
            <a:xfrm>
              <a:off x="1409017" y="3645920"/>
              <a:ext cx="1276540" cy="102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chemeClr val="bg1">
                      <a:lumMod val="95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03</a:t>
              </a:r>
              <a:endParaRPr lang="ko-KR" altLang="en-US" sz="4800" dirty="0">
                <a:solidFill>
                  <a:schemeClr val="bg1">
                    <a:lumMod val="9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D48BC80-712C-4C12-B335-6F8B2726469D}"/>
              </a:ext>
            </a:extLst>
          </p:cNvPr>
          <p:cNvSpPr txBox="1"/>
          <p:nvPr/>
        </p:nvSpPr>
        <p:spPr>
          <a:xfrm>
            <a:off x="1584126" y="158461"/>
            <a:ext cx="646521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잠재원인도출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E273C2-C481-4C6B-BD71-B6AFC5281389}"/>
              </a:ext>
            </a:extLst>
          </p:cNvPr>
          <p:cNvSpPr txBox="1"/>
          <p:nvPr/>
        </p:nvSpPr>
        <p:spPr>
          <a:xfrm>
            <a:off x="3291973" y="211608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우선순위화</a:t>
            </a:r>
          </a:p>
        </p:txBody>
      </p:sp>
      <p:graphicFrame>
        <p:nvGraphicFramePr>
          <p:cNvPr id="24" name="표 5">
            <a:extLst>
              <a:ext uri="{FF2B5EF4-FFF2-40B4-BE49-F238E27FC236}">
                <a16:creationId xmlns:a16="http://schemas.microsoft.com/office/drawing/2014/main" id="{77A081C5-0047-4367-B3C7-D0C9CD689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113338"/>
              </p:ext>
            </p:extLst>
          </p:nvPr>
        </p:nvGraphicFramePr>
        <p:xfrm>
          <a:off x="634807" y="1791356"/>
          <a:ext cx="8363856" cy="389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8246">
                  <a:extLst>
                    <a:ext uri="{9D8B030D-6E8A-4147-A177-3AD203B41FA5}">
                      <a16:colId xmlns:a16="http://schemas.microsoft.com/office/drawing/2014/main" val="282282107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761486872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3641154693"/>
                    </a:ext>
                  </a:extLst>
                </a:gridCol>
                <a:gridCol w="927462">
                  <a:extLst>
                    <a:ext uri="{9D8B030D-6E8A-4147-A177-3AD203B41FA5}">
                      <a16:colId xmlns:a16="http://schemas.microsoft.com/office/drawing/2014/main" val="2256110049"/>
                    </a:ext>
                  </a:extLst>
                </a:gridCol>
                <a:gridCol w="927462">
                  <a:extLst>
                    <a:ext uri="{9D8B030D-6E8A-4147-A177-3AD203B41FA5}">
                      <a16:colId xmlns:a16="http://schemas.microsoft.com/office/drawing/2014/main" val="3690882915"/>
                    </a:ext>
                  </a:extLst>
                </a:gridCol>
              </a:tblGrid>
              <a:tr h="3896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잠재원인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중요도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분석가능성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합계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선정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803358"/>
                  </a:ext>
                </a:extLst>
              </a:tr>
              <a:tr h="3896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가스 주입 불량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6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0125808"/>
                  </a:ext>
                </a:extLst>
              </a:tr>
              <a:tr h="3896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Tip-off </a:t>
                      </a:r>
                      <a:r>
                        <a:rPr lang="ko-KR" altLang="en-US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불량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4</a:t>
                      </a:r>
                      <a:endParaRPr lang="ko-KR" altLang="en-US" sz="140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40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851787"/>
                  </a:ext>
                </a:extLst>
              </a:tr>
              <a:tr h="3896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Panel</a:t>
                      </a:r>
                      <a:r>
                        <a:rPr lang="ko-KR" altLang="en-US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과 회로 간 연결 불량</a:t>
                      </a:r>
                      <a:r>
                        <a:rPr lang="en-US" altLang="ko-KR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(FPC </a:t>
                      </a:r>
                      <a:r>
                        <a:rPr lang="ko-KR" altLang="en-US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연결 불량</a:t>
                      </a:r>
                      <a:r>
                        <a:rPr lang="en-US" altLang="ko-KR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)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6</a:t>
                      </a:r>
                      <a:endParaRPr lang="ko-KR" altLang="en-US" sz="140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892023"/>
                  </a:ext>
                </a:extLst>
              </a:tr>
              <a:tr h="3896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Sputtering </a:t>
                      </a:r>
                      <a:r>
                        <a:rPr lang="ko-KR" altLang="en-US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불량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4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5037433"/>
                  </a:ext>
                </a:extLst>
              </a:tr>
              <a:tr h="3896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유전체 두께 불량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9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12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O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34802"/>
                  </a:ext>
                </a:extLst>
              </a:tr>
              <a:tr h="3896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유전체 벽전하 불량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9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9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18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O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54071"/>
                  </a:ext>
                </a:extLst>
              </a:tr>
              <a:tr h="3896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PR</a:t>
                      </a:r>
                      <a:r>
                        <a:rPr lang="ko-KR" altLang="en-US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 두께 불량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9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12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O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274763"/>
                  </a:ext>
                </a:extLst>
              </a:tr>
              <a:tr h="3896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형광체 막 두께 품위 확보 불가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6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71699"/>
                  </a:ext>
                </a:extLst>
              </a:tr>
              <a:tr h="3896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Frit </a:t>
                      </a: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불량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769449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F1640E67-CA10-41DA-85AA-B6616694AAFD}"/>
              </a:ext>
            </a:extLst>
          </p:cNvPr>
          <p:cNvGrpSpPr/>
          <p:nvPr/>
        </p:nvGrpSpPr>
        <p:grpSpPr>
          <a:xfrm>
            <a:off x="8442672" y="30751"/>
            <a:ext cx="1477269" cy="307777"/>
            <a:chOff x="8485802" y="4873"/>
            <a:chExt cx="1477269" cy="3077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5118D0-C239-4E43-B03A-6CB31B1CBB13}"/>
                </a:ext>
              </a:extLst>
            </p:cNvPr>
            <p:cNvSpPr txBox="1"/>
            <p:nvPr/>
          </p:nvSpPr>
          <p:spPr>
            <a:xfrm>
              <a:off x="8675539" y="4873"/>
              <a:ext cx="1287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</a:t>
              </a:r>
              <a:r>
                <a:rPr lang="ko-KR" altLang="en-US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주</a:t>
              </a:r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 PDP-One</a:t>
              </a:r>
              <a:endParaRPr lang="ko-KR" altLang="en-US" sz="1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7D2D921-73AC-45EA-96B4-1D1E8B7592EE}"/>
                </a:ext>
              </a:extLst>
            </p:cNvPr>
            <p:cNvGrpSpPr/>
            <p:nvPr/>
          </p:nvGrpSpPr>
          <p:grpSpPr>
            <a:xfrm>
              <a:off x="8485802" y="79737"/>
              <a:ext cx="252766" cy="154383"/>
              <a:chOff x="5943600" y="517585"/>
              <a:chExt cx="364310" cy="222511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AA0E04B-2226-4D80-B9C2-4ED06D49FF98}"/>
                  </a:ext>
                </a:extLst>
              </p:cNvPr>
              <p:cNvSpPr/>
              <p:nvPr/>
            </p:nvSpPr>
            <p:spPr>
              <a:xfrm>
                <a:off x="5943600" y="517585"/>
                <a:ext cx="222511" cy="222511"/>
              </a:xfrm>
              <a:prstGeom prst="ellipse">
                <a:avLst/>
              </a:prstGeom>
              <a:solidFill>
                <a:srgbClr val="00206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F08712B1-066C-4C83-A615-EC0B654B7B06}"/>
                  </a:ext>
                </a:extLst>
              </p:cNvPr>
              <p:cNvSpPr/>
              <p:nvPr/>
            </p:nvSpPr>
            <p:spPr>
              <a:xfrm>
                <a:off x="6085399" y="517585"/>
                <a:ext cx="222511" cy="222511"/>
              </a:xfrm>
              <a:prstGeom prst="ellipse">
                <a:avLst/>
              </a:prstGeom>
              <a:solidFill>
                <a:srgbClr val="7030A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5225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9B8109-98C8-45ED-98AE-19144C2509CC}"/>
              </a:ext>
            </a:extLst>
          </p:cNvPr>
          <p:cNvGrpSpPr/>
          <p:nvPr/>
        </p:nvGrpSpPr>
        <p:grpSpPr>
          <a:xfrm>
            <a:off x="0" y="-558195"/>
            <a:ext cx="1354649" cy="1416192"/>
            <a:chOff x="1090298" y="2985327"/>
            <a:chExt cx="1636294" cy="1748589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429016-CDC7-49C1-A367-298631C2D99E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5B5533A-04FC-4281-958F-2EA4DD23FFD0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C3FFEF-B461-4F71-BB53-7DFD2D17D947}"/>
                </a:ext>
              </a:extLst>
            </p:cNvPr>
            <p:cNvSpPr txBox="1"/>
            <p:nvPr/>
          </p:nvSpPr>
          <p:spPr>
            <a:xfrm>
              <a:off x="1409017" y="3645920"/>
              <a:ext cx="1276540" cy="102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chemeClr val="bg1">
                      <a:lumMod val="95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03</a:t>
              </a:r>
              <a:endParaRPr lang="ko-KR" altLang="en-US" sz="4800" dirty="0">
                <a:solidFill>
                  <a:schemeClr val="bg1">
                    <a:lumMod val="9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D48BC80-712C-4C12-B335-6F8B2726469D}"/>
              </a:ext>
            </a:extLst>
          </p:cNvPr>
          <p:cNvSpPr txBox="1"/>
          <p:nvPr/>
        </p:nvSpPr>
        <p:spPr>
          <a:xfrm>
            <a:off x="1584126" y="158461"/>
            <a:ext cx="646521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잠재원인도출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E273C2-C481-4C6B-BD71-B6AFC5281389}"/>
              </a:ext>
            </a:extLst>
          </p:cNvPr>
          <p:cNvSpPr txBox="1"/>
          <p:nvPr/>
        </p:nvSpPr>
        <p:spPr>
          <a:xfrm>
            <a:off x="3291973" y="211608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데이터수집계획</a:t>
            </a:r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4C789712-3911-4CD5-AE03-0DDB6D19A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359112"/>
              </p:ext>
            </p:extLst>
          </p:nvPr>
        </p:nvGraphicFramePr>
        <p:xfrm>
          <a:off x="564200" y="1586954"/>
          <a:ext cx="8485213" cy="423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272">
                  <a:extLst>
                    <a:ext uri="{9D8B030D-6E8A-4147-A177-3AD203B41FA5}">
                      <a16:colId xmlns:a16="http://schemas.microsoft.com/office/drawing/2014/main" val="12133971"/>
                    </a:ext>
                  </a:extLst>
                </a:gridCol>
                <a:gridCol w="1609910">
                  <a:extLst>
                    <a:ext uri="{9D8B030D-6E8A-4147-A177-3AD203B41FA5}">
                      <a16:colId xmlns:a16="http://schemas.microsoft.com/office/drawing/2014/main" val="1955107887"/>
                    </a:ext>
                  </a:extLst>
                </a:gridCol>
                <a:gridCol w="1374461">
                  <a:extLst>
                    <a:ext uri="{9D8B030D-6E8A-4147-A177-3AD203B41FA5}">
                      <a16:colId xmlns:a16="http://schemas.microsoft.com/office/drawing/2014/main" val="688805477"/>
                    </a:ext>
                  </a:extLst>
                </a:gridCol>
                <a:gridCol w="897819">
                  <a:extLst>
                    <a:ext uri="{9D8B030D-6E8A-4147-A177-3AD203B41FA5}">
                      <a16:colId xmlns:a16="http://schemas.microsoft.com/office/drawing/2014/main" val="3932322831"/>
                    </a:ext>
                  </a:extLst>
                </a:gridCol>
                <a:gridCol w="846686">
                  <a:extLst>
                    <a:ext uri="{9D8B030D-6E8A-4147-A177-3AD203B41FA5}">
                      <a16:colId xmlns:a16="http://schemas.microsoft.com/office/drawing/2014/main" val="3407656369"/>
                    </a:ext>
                  </a:extLst>
                </a:gridCol>
                <a:gridCol w="994891">
                  <a:extLst>
                    <a:ext uri="{9D8B030D-6E8A-4147-A177-3AD203B41FA5}">
                      <a16:colId xmlns:a16="http://schemas.microsoft.com/office/drawing/2014/main" val="1098076983"/>
                    </a:ext>
                  </a:extLst>
                </a:gridCol>
                <a:gridCol w="1212174">
                  <a:extLst>
                    <a:ext uri="{9D8B030D-6E8A-4147-A177-3AD203B41FA5}">
                      <a16:colId xmlns:a16="http://schemas.microsoft.com/office/drawing/2014/main" val="1606286771"/>
                    </a:ext>
                  </a:extLst>
                </a:gridCol>
              </a:tblGrid>
              <a:tr h="4232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잠재불량원인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데이터명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속성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수집주기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담당자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수집가능성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주요특성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515325"/>
                  </a:ext>
                </a:extLst>
              </a:tr>
              <a:tr h="423260">
                <a:tc row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PR </a:t>
                      </a: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두께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PR </a:t>
                      </a: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점도 측정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연속형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구본철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O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센서부착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7758144"/>
                  </a:ext>
                </a:extLst>
              </a:tr>
              <a:tr h="423260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dirty="0">
                        <a:latin typeface="나눔스퀘어OTF_ac"/>
                        <a:ea typeface="나눔스퀘어OTF_a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Spindle RPM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연속형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일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O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센서부착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829888"/>
                  </a:ext>
                </a:extLst>
              </a:tr>
              <a:tr h="423260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PR </a:t>
                      </a: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두께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연속형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일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△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센서부착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2025128"/>
                  </a:ext>
                </a:extLst>
              </a:tr>
              <a:tr h="4232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유전체 절연성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유전체 두께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연속형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장혜림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△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센서부착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486752"/>
                  </a:ext>
                </a:extLst>
              </a:tr>
              <a:tr h="4232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MgO</a:t>
                      </a: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</a:t>
                      </a: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차 전자 방출 계수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연속형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서혜민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O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자동측정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883100"/>
                  </a:ext>
                </a:extLst>
              </a:tr>
              <a:tr h="423260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 err="1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격벽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격벽</a:t>
                      </a: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 두께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연속형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박진주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△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센서부착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1761592"/>
                  </a:ext>
                </a:extLst>
              </a:tr>
              <a:tr h="423260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dirty="0">
                        <a:latin typeface="나눔스퀘어OTF_ac"/>
                        <a:ea typeface="나눔스퀘어OTF_a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격벽</a:t>
                      </a: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 높이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연속형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일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△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센서부착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914097"/>
                  </a:ext>
                </a:extLst>
              </a:tr>
              <a:tr h="4232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Address </a:t>
                      </a: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전극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Address </a:t>
                      </a: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신호불량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이산형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시간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유대선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O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센서부착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8241846"/>
                  </a:ext>
                </a:extLst>
              </a:tr>
              <a:tr h="4232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모듈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상</a:t>
                      </a: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/</a:t>
                      </a:r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하판 밀착도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연속형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이종하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X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자동측정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6578911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DCBA7147-EF53-479E-8EE1-72604A9E249F}"/>
              </a:ext>
            </a:extLst>
          </p:cNvPr>
          <p:cNvGrpSpPr/>
          <p:nvPr/>
        </p:nvGrpSpPr>
        <p:grpSpPr>
          <a:xfrm>
            <a:off x="8442672" y="30751"/>
            <a:ext cx="1477269" cy="307777"/>
            <a:chOff x="8485802" y="4873"/>
            <a:chExt cx="1477269" cy="30777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A7C8C8-E1E3-4C18-AE11-78C69CBFD3E3}"/>
                </a:ext>
              </a:extLst>
            </p:cNvPr>
            <p:cNvSpPr txBox="1"/>
            <p:nvPr/>
          </p:nvSpPr>
          <p:spPr>
            <a:xfrm>
              <a:off x="8675539" y="4873"/>
              <a:ext cx="1287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</a:t>
              </a:r>
              <a:r>
                <a:rPr lang="ko-KR" altLang="en-US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주</a:t>
              </a:r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 PDP-One</a:t>
              </a:r>
              <a:endParaRPr lang="ko-KR" altLang="en-US" sz="1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E46F207-088B-448D-AC6A-8FF8FBB6B458}"/>
                </a:ext>
              </a:extLst>
            </p:cNvPr>
            <p:cNvGrpSpPr/>
            <p:nvPr/>
          </p:nvGrpSpPr>
          <p:grpSpPr>
            <a:xfrm>
              <a:off x="8485802" y="79737"/>
              <a:ext cx="252766" cy="154383"/>
              <a:chOff x="5943600" y="517585"/>
              <a:chExt cx="364310" cy="222511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E7DB3F62-F42F-4DAF-9130-D2A9DB8329D2}"/>
                  </a:ext>
                </a:extLst>
              </p:cNvPr>
              <p:cNvSpPr/>
              <p:nvPr/>
            </p:nvSpPr>
            <p:spPr>
              <a:xfrm>
                <a:off x="5943600" y="517585"/>
                <a:ext cx="222511" cy="222511"/>
              </a:xfrm>
              <a:prstGeom prst="ellipse">
                <a:avLst/>
              </a:prstGeom>
              <a:solidFill>
                <a:srgbClr val="00206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2E779945-0801-4783-9D5D-C280F494743E}"/>
                  </a:ext>
                </a:extLst>
              </p:cNvPr>
              <p:cNvSpPr/>
              <p:nvPr/>
            </p:nvSpPr>
            <p:spPr>
              <a:xfrm>
                <a:off x="6085399" y="517585"/>
                <a:ext cx="222511" cy="222511"/>
              </a:xfrm>
              <a:prstGeom prst="ellipse">
                <a:avLst/>
              </a:prstGeom>
              <a:solidFill>
                <a:srgbClr val="7030A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8971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9B8109-98C8-45ED-98AE-19144C2509CC}"/>
              </a:ext>
            </a:extLst>
          </p:cNvPr>
          <p:cNvGrpSpPr/>
          <p:nvPr/>
        </p:nvGrpSpPr>
        <p:grpSpPr>
          <a:xfrm>
            <a:off x="0" y="-558195"/>
            <a:ext cx="1354649" cy="1416192"/>
            <a:chOff x="1090298" y="2985327"/>
            <a:chExt cx="1636294" cy="1748589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429016-CDC7-49C1-A367-298631C2D99E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5B5533A-04FC-4281-958F-2EA4DD23FFD0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C3FFEF-B461-4F71-BB53-7DFD2D17D947}"/>
                </a:ext>
              </a:extLst>
            </p:cNvPr>
            <p:cNvSpPr txBox="1"/>
            <p:nvPr/>
          </p:nvSpPr>
          <p:spPr>
            <a:xfrm>
              <a:off x="1409017" y="3645920"/>
              <a:ext cx="1276540" cy="102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chemeClr val="bg1">
                      <a:lumMod val="95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04</a:t>
              </a:r>
              <a:endParaRPr lang="ko-KR" altLang="en-US" sz="4800" dirty="0">
                <a:solidFill>
                  <a:schemeClr val="bg1">
                    <a:lumMod val="9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D48BC80-712C-4C12-B335-6F8B2726469D}"/>
              </a:ext>
            </a:extLst>
          </p:cNvPr>
          <p:cNvSpPr txBox="1"/>
          <p:nvPr/>
        </p:nvSpPr>
        <p:spPr>
          <a:xfrm>
            <a:off x="1584126" y="158461"/>
            <a:ext cx="646521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데이터정제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E273C2-C481-4C6B-BD71-B6AFC5281389}"/>
              </a:ext>
            </a:extLst>
          </p:cNvPr>
          <p:cNvSpPr txBox="1"/>
          <p:nvPr/>
        </p:nvSpPr>
        <p:spPr>
          <a:xfrm>
            <a:off x="3090267" y="211261"/>
            <a:ext cx="30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데이터 항목의 의미와 유형 확인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CBA7147-EF53-479E-8EE1-72604A9E249F}"/>
              </a:ext>
            </a:extLst>
          </p:cNvPr>
          <p:cNvGrpSpPr/>
          <p:nvPr/>
        </p:nvGrpSpPr>
        <p:grpSpPr>
          <a:xfrm>
            <a:off x="8442672" y="30751"/>
            <a:ext cx="1477269" cy="307777"/>
            <a:chOff x="8485802" y="4873"/>
            <a:chExt cx="1477269" cy="30777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A7C8C8-E1E3-4C18-AE11-78C69CBFD3E3}"/>
                </a:ext>
              </a:extLst>
            </p:cNvPr>
            <p:cNvSpPr txBox="1"/>
            <p:nvPr/>
          </p:nvSpPr>
          <p:spPr>
            <a:xfrm>
              <a:off x="8675539" y="4873"/>
              <a:ext cx="1287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</a:t>
              </a:r>
              <a:r>
                <a:rPr lang="ko-KR" altLang="en-US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주</a:t>
              </a:r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 PDP-One</a:t>
              </a:r>
              <a:endParaRPr lang="ko-KR" altLang="en-US" sz="1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E46F207-088B-448D-AC6A-8FF8FBB6B458}"/>
                </a:ext>
              </a:extLst>
            </p:cNvPr>
            <p:cNvGrpSpPr/>
            <p:nvPr/>
          </p:nvGrpSpPr>
          <p:grpSpPr>
            <a:xfrm>
              <a:off x="8485802" y="79737"/>
              <a:ext cx="252766" cy="154383"/>
              <a:chOff x="5943600" y="517585"/>
              <a:chExt cx="364310" cy="222511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E7DB3F62-F42F-4DAF-9130-D2A9DB8329D2}"/>
                  </a:ext>
                </a:extLst>
              </p:cNvPr>
              <p:cNvSpPr/>
              <p:nvPr/>
            </p:nvSpPr>
            <p:spPr>
              <a:xfrm>
                <a:off x="5943600" y="517585"/>
                <a:ext cx="222511" cy="222511"/>
              </a:xfrm>
              <a:prstGeom prst="ellipse">
                <a:avLst/>
              </a:prstGeom>
              <a:solidFill>
                <a:srgbClr val="00206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2E779945-0801-4783-9D5D-C280F494743E}"/>
                  </a:ext>
                </a:extLst>
              </p:cNvPr>
              <p:cNvSpPr/>
              <p:nvPr/>
            </p:nvSpPr>
            <p:spPr>
              <a:xfrm>
                <a:off x="6085399" y="517585"/>
                <a:ext cx="222511" cy="222511"/>
              </a:xfrm>
              <a:prstGeom prst="ellipse">
                <a:avLst/>
              </a:prstGeom>
              <a:solidFill>
                <a:srgbClr val="7030A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2ED5034F-FE97-4959-B0B0-4A28A2A06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812091"/>
              </p:ext>
            </p:extLst>
          </p:nvPr>
        </p:nvGraphicFramePr>
        <p:xfrm>
          <a:off x="677324" y="1093063"/>
          <a:ext cx="8380416" cy="546363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047552">
                  <a:extLst>
                    <a:ext uri="{9D8B030D-6E8A-4147-A177-3AD203B41FA5}">
                      <a16:colId xmlns:a16="http://schemas.microsoft.com/office/drawing/2014/main" val="3333948805"/>
                    </a:ext>
                  </a:extLst>
                </a:gridCol>
                <a:gridCol w="1026950">
                  <a:extLst>
                    <a:ext uri="{9D8B030D-6E8A-4147-A177-3AD203B41FA5}">
                      <a16:colId xmlns:a16="http://schemas.microsoft.com/office/drawing/2014/main" val="1067534973"/>
                    </a:ext>
                  </a:extLst>
                </a:gridCol>
                <a:gridCol w="1068154">
                  <a:extLst>
                    <a:ext uri="{9D8B030D-6E8A-4147-A177-3AD203B41FA5}">
                      <a16:colId xmlns:a16="http://schemas.microsoft.com/office/drawing/2014/main" val="3930405016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4244455600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1322481516"/>
                    </a:ext>
                  </a:extLst>
                </a:gridCol>
                <a:gridCol w="397694">
                  <a:extLst>
                    <a:ext uri="{9D8B030D-6E8A-4147-A177-3AD203B41FA5}">
                      <a16:colId xmlns:a16="http://schemas.microsoft.com/office/drawing/2014/main" val="55222129"/>
                    </a:ext>
                  </a:extLst>
                </a:gridCol>
                <a:gridCol w="397694">
                  <a:extLst>
                    <a:ext uri="{9D8B030D-6E8A-4147-A177-3AD203B41FA5}">
                      <a16:colId xmlns:a16="http://schemas.microsoft.com/office/drawing/2014/main" val="3179391857"/>
                    </a:ext>
                  </a:extLst>
                </a:gridCol>
                <a:gridCol w="397694">
                  <a:extLst>
                    <a:ext uri="{9D8B030D-6E8A-4147-A177-3AD203B41FA5}">
                      <a16:colId xmlns:a16="http://schemas.microsoft.com/office/drawing/2014/main" val="2183149233"/>
                    </a:ext>
                  </a:extLst>
                </a:gridCol>
                <a:gridCol w="902022">
                  <a:extLst>
                    <a:ext uri="{9D8B030D-6E8A-4147-A177-3AD203B41FA5}">
                      <a16:colId xmlns:a16="http://schemas.microsoft.com/office/drawing/2014/main" val="598069828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936327341"/>
                    </a:ext>
                  </a:extLst>
                </a:gridCol>
              </a:tblGrid>
              <a:tr h="34147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공정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세부 공정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시작시각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소요시간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설비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온도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배기압력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배기량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792745"/>
                  </a:ext>
                </a:extLst>
              </a:tr>
              <a:tr h="34147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dirty="0">
                          <a:solidFill>
                            <a:schemeClr val="bg1"/>
                          </a:solidFill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dirty="0">
                          <a:solidFill>
                            <a:schemeClr val="bg1"/>
                          </a:solidFill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dirty="0">
                          <a:solidFill>
                            <a:schemeClr val="bg1"/>
                          </a:solidFill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최대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419286"/>
                  </a:ext>
                </a:extLst>
              </a:tr>
              <a:tr h="34147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Black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인쇄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□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5317078"/>
                  </a:ext>
                </a:extLst>
              </a:tr>
              <a:tr h="34147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RTD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□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005664"/>
                  </a:ext>
                </a:extLst>
              </a:tr>
              <a:tr h="34147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Ag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인쇄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□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9705281"/>
                  </a:ext>
                </a:extLst>
              </a:tr>
              <a:tr h="34147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RTD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□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8673623"/>
                  </a:ext>
                </a:extLst>
              </a:tr>
              <a:tr h="34147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노광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□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7165634"/>
                  </a:ext>
                </a:extLst>
              </a:tr>
              <a:tr h="34147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Bus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현상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□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496627"/>
                  </a:ext>
                </a:extLst>
              </a:tr>
              <a:tr h="34147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소성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□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3111608"/>
                  </a:ext>
                </a:extLst>
              </a:tr>
              <a:tr h="3414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유전체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□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453281"/>
                  </a:ext>
                </a:extLst>
              </a:tr>
              <a:tr h="3414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MgO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□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7171758"/>
                  </a:ext>
                </a:extLst>
              </a:tr>
              <a:tr h="34147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형광체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Dispenser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□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450200"/>
                  </a:ext>
                </a:extLst>
              </a:tr>
              <a:tr h="34147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건조</a:t>
                      </a:r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(RTD)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□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2338316"/>
                  </a:ext>
                </a:extLst>
              </a:tr>
              <a:tr h="34147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소성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□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7385444"/>
                  </a:ext>
                </a:extLst>
              </a:tr>
              <a:tr h="3414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합착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□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458147"/>
                  </a:ext>
                </a:extLst>
              </a:tr>
              <a:tr h="3414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에이징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■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  <a:cs typeface="+mn-cs"/>
                        </a:rPr>
                        <a:t>□</a:t>
                      </a:r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05915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95CC7D5-BE11-41A7-87E7-431E1961DEEA}"/>
              </a:ext>
            </a:extLst>
          </p:cNvPr>
          <p:cNvSpPr txBox="1"/>
          <p:nvPr/>
        </p:nvSpPr>
        <p:spPr>
          <a:xfrm>
            <a:off x="7279157" y="779003"/>
            <a:ext cx="1838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연속형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■ / 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이산형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□ </a:t>
            </a:r>
            <a:endParaRPr lang="ko-KR" altLang="en-US" sz="1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12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660</TotalTime>
  <Words>1012</Words>
  <Application>Microsoft Office PowerPoint</Application>
  <PresentationFormat>A4 용지(210x297mm)</PresentationFormat>
  <Paragraphs>401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나눔고딕</vt:lpstr>
      <vt:lpstr>나눔스퀘어OTF_ac</vt:lpstr>
      <vt:lpstr>나눔스퀘어OTF_ac Bold</vt:lpstr>
      <vt:lpstr>나눔스퀘어OTF_ac ExtraBold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 Hyemin</dc:creator>
  <cp:lastModifiedBy>Seo Hyemin</cp:lastModifiedBy>
  <cp:revision>28</cp:revision>
  <dcterms:created xsi:type="dcterms:W3CDTF">2020-02-19T13:37:33Z</dcterms:created>
  <dcterms:modified xsi:type="dcterms:W3CDTF">2020-02-21T02:26:26Z</dcterms:modified>
</cp:coreProperties>
</file>