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8" r:id="rId8"/>
    <p:sldId id="270" r:id="rId9"/>
    <p:sldId id="271" r:id="rId10"/>
    <p:sldId id="276" r:id="rId11"/>
    <p:sldId id="281" r:id="rId12"/>
    <p:sldId id="277" r:id="rId13"/>
    <p:sldId id="286" r:id="rId14"/>
    <p:sldId id="287" r:id="rId15"/>
    <p:sldId id="288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80</c:v>
                </c:pt>
                <c:pt idx="2">
                  <c:v>190</c:v>
                </c:pt>
                <c:pt idx="3">
                  <c:v>385</c:v>
                </c:pt>
                <c:pt idx="4">
                  <c:v>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6B-439F-AA85-ECA603F9E2F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25936992"/>
        <c:axId val="625937320"/>
      </c:lineChart>
      <c:catAx>
        <c:axId val="62593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5937320"/>
        <c:crosses val="autoZero"/>
        <c:auto val="1"/>
        <c:lblAlgn val="ctr"/>
        <c:lblOffset val="100"/>
        <c:noMultiLvlLbl val="0"/>
      </c:catAx>
      <c:valAx>
        <c:axId val="625937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593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7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7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4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1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4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4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5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1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9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6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A7FAC-D0B0-4C5C-B606-D03360F55BD6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22865D5-5BBE-4064-844D-7F1752270116}"/>
              </a:ext>
            </a:extLst>
          </p:cNvPr>
          <p:cNvGrpSpPr/>
          <p:nvPr/>
        </p:nvGrpSpPr>
        <p:grpSpPr>
          <a:xfrm>
            <a:off x="1" y="-5415"/>
            <a:ext cx="9906000" cy="6868828"/>
            <a:chOff x="-3314" y="-5415"/>
            <a:chExt cx="12203859" cy="6868828"/>
          </a:xfrm>
          <a:gradFill>
            <a:gsLst>
              <a:gs pos="5000">
                <a:srgbClr val="002060"/>
              </a:gs>
              <a:gs pos="68000">
                <a:schemeClr val="accent1">
                  <a:lumMod val="60000"/>
                  <a:lumOff val="40000"/>
                </a:schemeClr>
              </a:gs>
              <a:gs pos="78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2700000" scaled="1"/>
          </a:gra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D7FA208-A66D-4451-898D-9A95CD548BC5}"/>
                </a:ext>
              </a:extLst>
            </p:cNvPr>
            <p:cNvSpPr/>
            <p:nvPr/>
          </p:nvSpPr>
          <p:spPr>
            <a:xfrm>
              <a:off x="-3314" y="-5415"/>
              <a:ext cx="12191999" cy="3179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1A421F-F60D-4E10-A11C-2BF62B200FAC}"/>
                </a:ext>
              </a:extLst>
            </p:cNvPr>
            <p:cNvSpPr/>
            <p:nvPr/>
          </p:nvSpPr>
          <p:spPr>
            <a:xfrm rot="5400000">
              <a:off x="-3268580" y="3268580"/>
              <a:ext cx="6858002" cy="3208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FAB2B3-60CC-4B30-89B6-5C880F4B83B9}"/>
                </a:ext>
              </a:extLst>
            </p:cNvPr>
            <p:cNvSpPr/>
            <p:nvPr/>
          </p:nvSpPr>
          <p:spPr>
            <a:xfrm rot="5400000">
              <a:off x="8611123" y="3268578"/>
              <a:ext cx="6858002" cy="3208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20BD1D-4CA1-4D49-9A2D-60B38DC0EF62}"/>
                </a:ext>
              </a:extLst>
            </p:cNvPr>
            <p:cNvSpPr/>
            <p:nvPr/>
          </p:nvSpPr>
          <p:spPr>
            <a:xfrm>
              <a:off x="-3313" y="6545436"/>
              <a:ext cx="12191999" cy="3179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1A711834-EE74-4195-91B3-DAEA8F6A75A2}"/>
              </a:ext>
            </a:extLst>
          </p:cNvPr>
          <p:cNvSpPr/>
          <p:nvPr/>
        </p:nvSpPr>
        <p:spPr>
          <a:xfrm rot="16200000">
            <a:off x="4200942" y="-454548"/>
            <a:ext cx="1504121" cy="1179444"/>
          </a:xfrm>
          <a:prstGeom prst="chevron">
            <a:avLst/>
          </a:prstGeom>
          <a:solidFill>
            <a:srgbClr val="00206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D9B49F-BD2A-40C2-A288-FFBBB528C7D7}"/>
              </a:ext>
            </a:extLst>
          </p:cNvPr>
          <p:cNvSpPr/>
          <p:nvPr/>
        </p:nvSpPr>
        <p:spPr>
          <a:xfrm>
            <a:off x="-1000" y="2223145"/>
            <a:ext cx="9906000" cy="3569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200" dirty="0">
                <a:solidFill>
                  <a:srgbClr val="0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설비 및 작업 조건 최적화를 통한</a:t>
            </a:r>
            <a:endParaRPr lang="ko-KR" altLang="en-US" sz="4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2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불량률 </a:t>
            </a:r>
            <a:r>
              <a:rPr lang="en-US" altLang="ko-KR" sz="42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Zero</a:t>
            </a:r>
            <a:r>
              <a:rPr lang="ko-KR" altLang="en-US" sz="42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화</a:t>
            </a:r>
            <a:r>
              <a:rPr lang="ko-KR" altLang="en-US" sz="4200" dirty="0">
                <a:solidFill>
                  <a:srgbClr val="0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달성</a:t>
            </a:r>
            <a:endParaRPr lang="en-US" altLang="ko-KR" sz="4200" dirty="0">
              <a:solidFill>
                <a:srgbClr val="00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b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A</a:t>
            </a:r>
            <a:r>
              <a:rPr lang="ko-KR" altLang="en-US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반 </a:t>
            </a:r>
            <a:r>
              <a:rPr lang="en-US" altLang="ko-KR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4</a:t>
            </a:r>
            <a:r>
              <a:rPr lang="ko-KR" altLang="en-US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조</a:t>
            </a:r>
            <a:endParaRPr lang="en-US" altLang="ko-KR" sz="1400" dirty="0">
              <a:solidFill>
                <a:srgbClr val="000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구본철</a:t>
            </a:r>
            <a:r>
              <a:rPr lang="ko-KR" altLang="en-US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박진주  </a:t>
            </a:r>
            <a:r>
              <a:rPr lang="ko-KR" altLang="en-US" sz="1400" dirty="0" err="1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서혜민</a:t>
            </a:r>
            <a:r>
              <a:rPr lang="ko-KR" altLang="en-US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</a:t>
            </a:r>
            <a:r>
              <a:rPr lang="ko-KR" altLang="en-US" sz="1400" dirty="0" err="1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유대선</a:t>
            </a:r>
            <a:r>
              <a:rPr lang="ko-KR" altLang="en-US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</a:t>
            </a:r>
            <a:r>
              <a:rPr lang="ko-KR" altLang="en-US" sz="1400" dirty="0" err="1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이종하</a:t>
            </a:r>
            <a:r>
              <a:rPr lang="ko-KR" altLang="en-US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</a:t>
            </a:r>
            <a:r>
              <a:rPr lang="ko-KR" altLang="en-US" sz="1400" dirty="0" err="1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장혜림</a:t>
            </a:r>
            <a:endParaRPr lang="ko-KR" altLang="en-US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4ACC709-D7D8-4B23-93BC-36EA3B60CB07}"/>
              </a:ext>
            </a:extLst>
          </p:cNvPr>
          <p:cNvGrpSpPr/>
          <p:nvPr/>
        </p:nvGrpSpPr>
        <p:grpSpPr>
          <a:xfrm>
            <a:off x="3884785" y="1566067"/>
            <a:ext cx="2136429" cy="400110"/>
            <a:chOff x="3915688" y="1293708"/>
            <a:chExt cx="2136429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468F39-CB0A-4F4C-920C-17BFA7093C16}"/>
                </a:ext>
              </a:extLst>
            </p:cNvPr>
            <p:cNvSpPr txBox="1"/>
            <p:nvPr/>
          </p:nvSpPr>
          <p:spPr>
            <a:xfrm>
              <a:off x="4288493" y="1293708"/>
              <a:ext cx="17636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20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20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20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20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59FACA7-FFCC-4C15-AB57-BE0092786785}"/>
                </a:ext>
              </a:extLst>
            </p:cNvPr>
            <p:cNvGrpSpPr/>
            <p:nvPr/>
          </p:nvGrpSpPr>
          <p:grpSpPr>
            <a:xfrm>
              <a:off x="3915688" y="1369242"/>
              <a:ext cx="413447" cy="252523"/>
              <a:chOff x="5943600" y="517585"/>
              <a:chExt cx="364310" cy="222511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09188DB-6C3D-4679-A04F-AAFBD105FCA0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4BAD3EFE-5391-40C1-B1EB-F226FE7A3AC2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522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04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데이터정제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273C2-C481-4C6B-BD71-B6AFC5281389}"/>
              </a:ext>
            </a:extLst>
          </p:cNvPr>
          <p:cNvSpPr txBox="1"/>
          <p:nvPr/>
        </p:nvSpPr>
        <p:spPr>
          <a:xfrm>
            <a:off x="3171203" y="20462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결측치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및 이상치 처리</a:t>
            </a: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AF6C8D-5296-481C-9461-FBEA67EA83AF}"/>
              </a:ext>
            </a:extLst>
          </p:cNvPr>
          <p:cNvSpPr/>
          <p:nvPr/>
        </p:nvSpPr>
        <p:spPr>
          <a:xfrm>
            <a:off x="575762" y="4247649"/>
            <a:ext cx="8660056" cy="1949952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270BCC-A3BF-4DB0-A6D9-337C45E92574}"/>
              </a:ext>
            </a:extLst>
          </p:cNvPr>
          <p:cNvSpPr/>
          <p:nvPr/>
        </p:nvSpPr>
        <p:spPr>
          <a:xfrm>
            <a:off x="575762" y="1697776"/>
            <a:ext cx="8660056" cy="1949952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300F81-BEC3-4B1D-B06D-908ED6492802}"/>
              </a:ext>
            </a:extLst>
          </p:cNvPr>
          <p:cNvSpPr txBox="1"/>
          <p:nvPr/>
        </p:nvSpPr>
        <p:spPr>
          <a:xfrm>
            <a:off x="575762" y="1251499"/>
            <a:ext cx="6878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결측치</a:t>
            </a:r>
            <a:endParaRPr lang="ko-KR" altLang="en-US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D72A11-C7C1-4F21-BF71-13F667667010}"/>
              </a:ext>
            </a:extLst>
          </p:cNvPr>
          <p:cNvSpPr txBox="1"/>
          <p:nvPr/>
        </p:nvSpPr>
        <p:spPr>
          <a:xfrm>
            <a:off x="575761" y="3847539"/>
            <a:ext cx="6878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이상치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8D9E17-FA7E-4A2A-BA1B-3F5D53FA6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68" y="4382228"/>
            <a:ext cx="2634854" cy="1716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9F64E7-ABB7-4BC1-B5FD-AB3B0EA65740}"/>
              </a:ext>
            </a:extLst>
          </p:cNvPr>
          <p:cNvSpPr txBox="1"/>
          <p:nvPr/>
        </p:nvSpPr>
        <p:spPr>
          <a:xfrm>
            <a:off x="1351795" y="3931924"/>
            <a:ext cx="3966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예시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 PROCESS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파일의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PHOS_G_DRY_TEMP_GLASS_OUT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변수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BE54175-5FB8-4B07-BD54-538E46CB7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574" y="4364302"/>
            <a:ext cx="2656071" cy="1716646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A507155-5340-4E06-A4E5-0E0E5BEA8B44}"/>
              </a:ext>
            </a:extLst>
          </p:cNvPr>
          <p:cNvSpPr/>
          <p:nvPr/>
        </p:nvSpPr>
        <p:spPr>
          <a:xfrm>
            <a:off x="3589995" y="4968814"/>
            <a:ext cx="491706" cy="46582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7733C0-2BCD-40CE-B23C-13CCC95C4031}"/>
              </a:ext>
            </a:extLst>
          </p:cNvPr>
          <p:cNvSpPr txBox="1"/>
          <p:nvPr/>
        </p:nvSpPr>
        <p:spPr>
          <a:xfrm>
            <a:off x="6984953" y="4363196"/>
            <a:ext cx="657552" cy="1677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518.9</a:t>
            </a:r>
            <a:b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515.9</a:t>
            </a:r>
            <a:b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520.5</a:t>
            </a:r>
            <a:b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518.9</a:t>
            </a:r>
            <a:b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518.9</a:t>
            </a:r>
            <a:endParaRPr lang="ko-KR" altLang="en-US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8AE938-EE2E-4CC3-B5A2-3FD137ED612A}"/>
              </a:ext>
            </a:extLst>
          </p:cNvPr>
          <p:cNvSpPr txBox="1"/>
          <p:nvPr/>
        </p:nvSpPr>
        <p:spPr>
          <a:xfrm>
            <a:off x="2067874" y="2029054"/>
            <a:ext cx="5497722" cy="112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87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개의 설명변수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(Feature)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총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5828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개의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결측치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존재</a:t>
            </a:r>
            <a:b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개의 설명변수당 평균적으로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66.98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개의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결측치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발생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C4F15B-2015-439C-A447-E2C383C4119B}"/>
              </a:ext>
            </a:extLst>
          </p:cNvPr>
          <p:cNvSpPr txBox="1"/>
          <p:nvPr/>
        </p:nvSpPr>
        <p:spPr>
          <a:xfrm>
            <a:off x="7726814" y="4837058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제거 후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MAX</a:t>
            </a:r>
          </a:p>
          <a:p>
            <a:pPr algn="ctr"/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37.8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0BA686-1BBD-47A2-9D6A-4367D3630BD5}"/>
              </a:ext>
            </a:extLst>
          </p:cNvPr>
          <p:cNvSpPr txBox="1"/>
          <p:nvPr/>
        </p:nvSpPr>
        <p:spPr>
          <a:xfrm>
            <a:off x="1351795" y="1301660"/>
            <a:ext cx="1678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MFG PROCESS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파일 기준</a:t>
            </a:r>
          </a:p>
        </p:txBody>
      </p:sp>
    </p:spTree>
    <p:extLst>
      <p:ext uri="{BB962C8B-B14F-4D97-AF65-F5344CB8AC3E}">
        <p14:creationId xmlns:p14="http://schemas.microsoft.com/office/powerpoint/2010/main" val="2693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04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데이터정제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B99A5F20-AA78-4B37-AC33-73DD27423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826314"/>
              </p:ext>
            </p:extLst>
          </p:nvPr>
        </p:nvGraphicFramePr>
        <p:xfrm>
          <a:off x="701255" y="1226701"/>
          <a:ext cx="8287469" cy="5182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3924">
                  <a:extLst>
                    <a:ext uri="{9D8B030D-6E8A-4147-A177-3AD203B41FA5}">
                      <a16:colId xmlns:a16="http://schemas.microsoft.com/office/drawing/2014/main" val="3434235069"/>
                    </a:ext>
                  </a:extLst>
                </a:gridCol>
                <a:gridCol w="1920159">
                  <a:extLst>
                    <a:ext uri="{9D8B030D-6E8A-4147-A177-3AD203B41FA5}">
                      <a16:colId xmlns:a16="http://schemas.microsoft.com/office/drawing/2014/main" val="2564964397"/>
                    </a:ext>
                  </a:extLst>
                </a:gridCol>
                <a:gridCol w="1327379">
                  <a:extLst>
                    <a:ext uri="{9D8B030D-6E8A-4147-A177-3AD203B41FA5}">
                      <a16:colId xmlns:a16="http://schemas.microsoft.com/office/drawing/2014/main" val="1471261579"/>
                    </a:ext>
                  </a:extLst>
                </a:gridCol>
                <a:gridCol w="3856007">
                  <a:extLst>
                    <a:ext uri="{9D8B030D-6E8A-4147-A177-3AD203B41FA5}">
                      <a16:colId xmlns:a16="http://schemas.microsoft.com/office/drawing/2014/main" val="2823692493"/>
                    </a:ext>
                  </a:extLst>
                </a:gridCol>
              </a:tblGrid>
              <a:tr h="740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분석 데이터셋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파일명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(Table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명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파일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372195"/>
                  </a:ext>
                </a:extLst>
              </a:tr>
              <a:tr h="74038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Panel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MFG_MACHINE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설비 및 작업시각 </a:t>
                      </a:r>
                      <a:endParaRPr lang="en-US" altLang="ko-KR" sz="12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BLACK,  AG, BUS,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MGO,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형광체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합착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PANEL_AGING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설비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40573"/>
                  </a:ext>
                </a:extLst>
              </a:tr>
              <a:tr h="7403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MFG_TAT</a:t>
                      </a:r>
                      <a:endParaRPr lang="ko-KR" altLang="en-US" sz="12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공정별 공정시간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BLACK,  AG, BUS,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MGO,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형광체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합착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PANEL_AGING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소요시간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1280501"/>
                  </a:ext>
                </a:extLst>
              </a:tr>
              <a:tr h="7403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MFG_PROCESS</a:t>
                      </a:r>
                      <a:endParaRPr lang="ko-KR" altLang="en-US" sz="12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공정별 작업상태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BLACK,  AG, BUS,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형광체의 온도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압력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배기량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309888"/>
                  </a:ext>
                </a:extLst>
              </a:tr>
              <a:tr h="74038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MFG_MACHINE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설비 및 작업시각 </a:t>
                      </a:r>
                      <a:endParaRPr lang="en-US" altLang="ko-KR" sz="12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BLACK,  AG, BUS,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MGO,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형광체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합착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PANEL_AGING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설비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8418316"/>
                  </a:ext>
                </a:extLst>
              </a:tr>
              <a:tr h="7403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MFG_TAT</a:t>
                      </a:r>
                      <a:endParaRPr lang="ko-KR" altLang="en-US" sz="12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공정별 공정시간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BLACK,  AG, BUS,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MGO,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형광체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합착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PANEL_AGING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소요시간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6138253"/>
                  </a:ext>
                </a:extLst>
              </a:tr>
              <a:tr h="7403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MFG_PROCESS</a:t>
                      </a:r>
                      <a:endParaRPr lang="ko-KR" altLang="en-US" sz="12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공정별 작업상태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BLACK,  AG, BUS,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형광체의 온도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압력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배기량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338340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1CCD7EC-CC06-46A5-8187-0BACD37B3922}"/>
              </a:ext>
            </a:extLst>
          </p:cNvPr>
          <p:cNvSpPr txBox="1"/>
          <p:nvPr/>
        </p:nvSpPr>
        <p:spPr>
          <a:xfrm>
            <a:off x="3171203" y="204627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데이터셋 구축</a:t>
            </a: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373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04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데이터정제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273C2-C481-4C6B-BD71-B6AFC5281389}"/>
              </a:ext>
            </a:extLst>
          </p:cNvPr>
          <p:cNvSpPr txBox="1"/>
          <p:nvPr/>
        </p:nvSpPr>
        <p:spPr>
          <a:xfrm>
            <a:off x="3171203" y="204627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분석계획 수립</a:t>
            </a: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23C91284-E233-4392-818E-F84385919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254769"/>
              </p:ext>
            </p:extLst>
          </p:nvPr>
        </p:nvGraphicFramePr>
        <p:xfrm>
          <a:off x="724619" y="1227121"/>
          <a:ext cx="8289985" cy="5190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0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00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데이터셋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분석방법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나눔스퀘어OTF_ac"/>
                          <a:ea typeface="나눔스퀘어OTF_ac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819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latin typeface="나눔스퀘어OTF_ac"/>
                          <a:ea typeface="나눔스퀘어OTF_ac"/>
                        </a:rPr>
                        <a:t>Panel </a:t>
                      </a: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단위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설비 및 공정조건과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불량여부 간의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관련성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나눔스퀘어OTF_ac"/>
                          <a:ea typeface="나눔스퀘어OTF_ac"/>
                        </a:rPr>
                        <a:t>카이제곱</a:t>
                      </a: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 검정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설비와 불량여부 간의 검정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나눔스퀘어OTF_ac"/>
                          <a:ea typeface="나눔스퀘어OTF_ac"/>
                        </a:rPr>
                        <a:t>이산형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나눔스퀘어OTF_ac"/>
                          <a:ea typeface="나눔스퀘어OTF_ac"/>
                        </a:rPr>
                        <a:t>목표변수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나눔스퀘어OTF_ac"/>
                          <a:ea typeface="나눔스퀘어OTF_ac"/>
                        </a:rPr>
                        <a:t>(</a:t>
                      </a:r>
                      <a:r>
                        <a:rPr lang="ko-KR" altLang="en-US" sz="1200">
                          <a:latin typeface="나눔스퀘어OTF_ac"/>
                          <a:ea typeface="나눔스퀘어OTF_ac"/>
                        </a:rPr>
                        <a:t>명점</a:t>
                      </a:r>
                      <a:r>
                        <a:rPr lang="en-US" altLang="ko-KR" sz="1200">
                          <a:latin typeface="나눔스퀘어OTF_ac"/>
                          <a:ea typeface="나눔스퀘어OTF_ac"/>
                        </a:rPr>
                        <a:t>/</a:t>
                      </a:r>
                      <a:r>
                        <a:rPr lang="ko-KR" altLang="en-US" sz="1200">
                          <a:latin typeface="나눔스퀘어OTF_ac"/>
                          <a:ea typeface="나눔스퀘어OTF_ac"/>
                        </a:rPr>
                        <a:t>양품</a:t>
                      </a:r>
                      <a:r>
                        <a:rPr lang="en-US" altLang="ko-KR" sz="1200">
                          <a:latin typeface="나눔스퀘어OTF_ac"/>
                          <a:ea typeface="나눔스퀘어OTF_ac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81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latin typeface="나눔스퀘어OTF_ac"/>
                          <a:ea typeface="나눔스퀘어OTF_ac"/>
                        </a:rPr>
                        <a:t>ANOVA</a:t>
                      </a: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작업조건과 불량여부 간의 검정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81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잠재인자 도출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분류모델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나눔스퀘어OTF_ac"/>
                          <a:ea typeface="나눔스퀘어OTF_ac"/>
                        </a:rPr>
                        <a:t>로지스틱회귀분석</a:t>
                      </a:r>
                      <a:r>
                        <a:rPr lang="en-US" altLang="ko-KR" sz="1200" dirty="0">
                          <a:latin typeface="나눔스퀘어OTF_ac"/>
                          <a:ea typeface="나눔스퀘어OTF_ac"/>
                        </a:rPr>
                        <a:t>,</a:t>
                      </a: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 의사결정나무 등의 모델링을 통한 주요 변수 도출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819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latin typeface="나눔스퀘어OTF_ac"/>
                          <a:ea typeface="나눔스퀘어OTF_ac"/>
                        </a:rPr>
                        <a:t>Lot </a:t>
                      </a: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단위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설비 및 공정조건과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불량률 간의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관련성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나눔스퀘어OTF_ac"/>
                          <a:ea typeface="나눔스퀘어OTF_ac"/>
                        </a:rPr>
                        <a:t>ANOVA</a:t>
                      </a:r>
                      <a:r>
                        <a:rPr lang="ko-KR" altLang="en-US" sz="1200">
                          <a:latin typeface="나눔스퀘어OTF_ac"/>
                          <a:ea typeface="나눔스퀘어OTF_ac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설비와 불량률 간의 검정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연속형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목표변수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latin typeface="나눔스퀘어OTF_ac"/>
                          <a:ea typeface="나눔스퀘어OTF_ac"/>
                        </a:rPr>
                        <a:t>(</a:t>
                      </a: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불량률</a:t>
                      </a:r>
                      <a:r>
                        <a:rPr lang="en-US" altLang="ko-KR" sz="1200" dirty="0">
                          <a:latin typeface="나눔스퀘어OTF_ac"/>
                          <a:ea typeface="나눔스퀘어OTF_ac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181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나눔스퀘어OTF_ac"/>
                          <a:ea typeface="나눔스퀘어OTF_ac"/>
                        </a:rPr>
                        <a:t>상관분석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작업조건과 불량률 간의 검정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181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불량률 예측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나눔스퀘어OTF_ac"/>
                          <a:ea typeface="나눔스퀘어OTF_ac"/>
                        </a:rPr>
                        <a:t>회귀분석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불량률 예측 및 회귀계수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38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21B542-780A-46B8-BFEA-FD7BC89C1F9A}"/>
              </a:ext>
            </a:extLst>
          </p:cNvPr>
          <p:cNvSpPr/>
          <p:nvPr/>
        </p:nvSpPr>
        <p:spPr>
          <a:xfrm>
            <a:off x="664179" y="1407394"/>
            <a:ext cx="4181493" cy="2904533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05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데이터분석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1B875B9-6643-4F2B-8168-AF633A3E9EB7}"/>
              </a:ext>
            </a:extLst>
          </p:cNvPr>
          <p:cNvSpPr/>
          <p:nvPr/>
        </p:nvSpPr>
        <p:spPr>
          <a:xfrm>
            <a:off x="3683599" y="972439"/>
            <a:ext cx="2536166" cy="35771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3BD09E-C6DC-4239-9EFF-0AE1CEFEB56B}"/>
              </a:ext>
            </a:extLst>
          </p:cNvPr>
          <p:cNvSpPr txBox="1"/>
          <p:nvPr/>
        </p:nvSpPr>
        <p:spPr>
          <a:xfrm>
            <a:off x="3644420" y="978070"/>
            <a:ext cx="2614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공정의 설비에 의한 차이 분석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DF8B653-6E01-4291-A855-DDBEB52E2A05}"/>
              </a:ext>
            </a:extLst>
          </p:cNvPr>
          <p:cNvSpPr>
            <a:spLocks noGrp="1"/>
          </p:cNvSpPr>
          <p:nvPr/>
        </p:nvSpPr>
        <p:spPr>
          <a:xfrm>
            <a:off x="2924879" y="278600"/>
            <a:ext cx="1636616" cy="2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유전체 소성 설비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CFE886-B695-4663-8149-CC4E60819823}"/>
              </a:ext>
            </a:extLst>
          </p:cNvPr>
          <p:cNvSpPr/>
          <p:nvPr/>
        </p:nvSpPr>
        <p:spPr>
          <a:xfrm>
            <a:off x="5045370" y="1407394"/>
            <a:ext cx="4181493" cy="2904533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BD3E7352-301F-45E2-BCF0-CF15A5DD9430}"/>
              </a:ext>
            </a:extLst>
          </p:cNvPr>
          <p:cNvSpPr>
            <a:spLocks noGrp="1"/>
          </p:cNvSpPr>
          <p:nvPr/>
        </p:nvSpPr>
        <p:spPr>
          <a:xfrm>
            <a:off x="1789771" y="1397418"/>
            <a:ext cx="1953416" cy="4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&lt;</a:t>
            </a:r>
            <a:r>
              <a:rPr lang="ko-KR" altLang="en-US" sz="1400" b="1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카이제곱</a:t>
            </a:r>
            <a:r>
              <a:rPr lang="ko-KR" altLang="en-US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검정 결과</a:t>
            </a:r>
            <a:r>
              <a:rPr lang="en-US" altLang="ko-KR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&gt;</a:t>
            </a:r>
            <a:endParaRPr lang="ko-KR" altLang="en-US" sz="1400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353E71D-C037-4ACA-9B26-76E36780A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6" y="1831912"/>
            <a:ext cx="3429887" cy="2016595"/>
          </a:xfrm>
          <a:prstGeom prst="rect">
            <a:avLst/>
          </a:prstGeom>
          <a:ln w="12700">
            <a:noFill/>
          </a:ln>
        </p:spPr>
      </p:pic>
      <p:sp>
        <p:nvSpPr>
          <p:cNvPr id="33" name="제목 1">
            <a:extLst>
              <a:ext uri="{FF2B5EF4-FFF2-40B4-BE49-F238E27FC236}">
                <a16:creationId xmlns:a16="http://schemas.microsoft.com/office/drawing/2014/main" id="{8D069E41-9F23-4F66-A5CE-68C824CDEB73}"/>
              </a:ext>
            </a:extLst>
          </p:cNvPr>
          <p:cNvSpPr>
            <a:spLocks noGrp="1"/>
          </p:cNvSpPr>
          <p:nvPr/>
        </p:nvSpPr>
        <p:spPr>
          <a:xfrm>
            <a:off x="1051536" y="3858483"/>
            <a:ext cx="2934246" cy="4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 소성 </a:t>
            </a:r>
            <a:r>
              <a:rPr lang="ko-KR" altLang="en-US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호기별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불량률 차이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有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5A3B97D-E3F9-45DA-95C8-92A450D2A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00" y="1831912"/>
            <a:ext cx="3830635" cy="2016595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A784CA0E-0BC1-4FF1-94F2-DF442E306F61}"/>
              </a:ext>
            </a:extLst>
          </p:cNvPr>
          <p:cNvSpPr>
            <a:spLocks noGrp="1"/>
          </p:cNvSpPr>
          <p:nvPr/>
        </p:nvSpPr>
        <p:spPr>
          <a:xfrm>
            <a:off x="5146769" y="3694835"/>
            <a:ext cx="3837439" cy="617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- 3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호기의 불량률이 현저히 낮은 것을 확인할 수 있음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7A2E6B1E-775F-4CC2-969E-CFDF94914E09}"/>
              </a:ext>
            </a:extLst>
          </p:cNvPr>
          <p:cNvSpPr>
            <a:spLocks noGrp="1"/>
          </p:cNvSpPr>
          <p:nvPr/>
        </p:nvSpPr>
        <p:spPr>
          <a:xfrm>
            <a:off x="5976665" y="1408477"/>
            <a:ext cx="2318899" cy="4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&lt;</a:t>
            </a:r>
            <a:r>
              <a:rPr lang="ko-KR" altLang="en-US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로지스틱 회귀분석결과</a:t>
            </a:r>
            <a:r>
              <a:rPr lang="en-US" altLang="ko-KR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&gt;</a:t>
            </a:r>
            <a:endParaRPr lang="ko-KR" altLang="en-US" sz="1400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D8A9A7-40AC-432B-A2C4-11EC9F8B1AF6}"/>
              </a:ext>
            </a:extLst>
          </p:cNvPr>
          <p:cNvSpPr/>
          <p:nvPr/>
        </p:nvSpPr>
        <p:spPr>
          <a:xfrm>
            <a:off x="664178" y="4463079"/>
            <a:ext cx="8562685" cy="1990372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1106E144-3791-4A75-B2BA-36C1B38217D7}"/>
              </a:ext>
            </a:extLst>
          </p:cNvPr>
          <p:cNvSpPr>
            <a:spLocks noGrp="1"/>
          </p:cNvSpPr>
          <p:nvPr/>
        </p:nvSpPr>
        <p:spPr>
          <a:xfrm>
            <a:off x="3968812" y="4465510"/>
            <a:ext cx="1953416" cy="4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&lt;</a:t>
            </a:r>
            <a:r>
              <a:rPr lang="ko-KR" altLang="en-US" sz="14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트리 </a:t>
            </a:r>
            <a:r>
              <a:rPr lang="en-US" altLang="ko-KR" sz="14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3</a:t>
            </a:r>
            <a:r>
              <a:rPr lang="ko-KR" altLang="en-US" sz="14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종 검정 결과</a:t>
            </a:r>
            <a:r>
              <a:rPr lang="en-US" altLang="ko-KR" sz="14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&gt;</a:t>
            </a:r>
            <a:endParaRPr lang="ko-KR" altLang="en-US" sz="14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C208B85-02C6-48ED-A259-FC284CAE3EB5}"/>
              </a:ext>
            </a:extLst>
          </p:cNvPr>
          <p:cNvGrpSpPr/>
          <p:nvPr/>
        </p:nvGrpSpPr>
        <p:grpSpPr>
          <a:xfrm>
            <a:off x="787219" y="4858571"/>
            <a:ext cx="4462183" cy="1481176"/>
            <a:chOff x="430901" y="2367470"/>
            <a:chExt cx="11290440" cy="3372994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1DE2B98-C7BD-43D6-97C2-F2F5FE03A7ED}"/>
                </a:ext>
              </a:extLst>
            </p:cNvPr>
            <p:cNvGrpSpPr/>
            <p:nvPr/>
          </p:nvGrpSpPr>
          <p:grpSpPr>
            <a:xfrm>
              <a:off x="470659" y="2367470"/>
              <a:ext cx="11250682" cy="3372994"/>
              <a:chOff x="103118" y="3834935"/>
              <a:chExt cx="11250682" cy="3372994"/>
            </a:xfrm>
          </p:grpSpPr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371A5AF2-CE41-45B6-95AD-A58EF02C4B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92388"/>
              <a:stretch/>
            </p:blipFill>
            <p:spPr>
              <a:xfrm>
                <a:off x="142875" y="3834935"/>
                <a:ext cx="11210925" cy="426347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65B46F95-C84E-4701-8199-2DA412581B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43177" b="4211"/>
              <a:stretch/>
            </p:blipFill>
            <p:spPr>
              <a:xfrm>
                <a:off x="103118" y="4261282"/>
                <a:ext cx="11210925" cy="2946647"/>
              </a:xfrm>
              <a:prstGeom prst="rect">
                <a:avLst/>
              </a:prstGeom>
            </p:spPr>
          </p:pic>
        </p:grp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10F45BBB-26BE-442E-B855-CE8CB69AEDE3}"/>
                </a:ext>
              </a:extLst>
            </p:cNvPr>
            <p:cNvSpPr/>
            <p:nvPr/>
          </p:nvSpPr>
          <p:spPr>
            <a:xfrm>
              <a:off x="430901" y="3104375"/>
              <a:ext cx="3326089" cy="241226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B5D35E97-725F-46B2-A1B8-6D9FA604C8AA}"/>
                </a:ext>
              </a:extLst>
            </p:cNvPr>
            <p:cNvSpPr/>
            <p:nvPr/>
          </p:nvSpPr>
          <p:spPr>
            <a:xfrm>
              <a:off x="3756990" y="3734272"/>
              <a:ext cx="3326089" cy="241226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A0ECB52-1B0A-4A11-8211-8E5A43D25E53}"/>
                </a:ext>
              </a:extLst>
            </p:cNvPr>
            <p:cNvSpPr/>
            <p:nvPr/>
          </p:nvSpPr>
          <p:spPr>
            <a:xfrm>
              <a:off x="7806655" y="2845062"/>
              <a:ext cx="3326089" cy="556208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6" name="제목 1">
            <a:extLst>
              <a:ext uri="{FF2B5EF4-FFF2-40B4-BE49-F238E27FC236}">
                <a16:creationId xmlns:a16="http://schemas.microsoft.com/office/drawing/2014/main" id="{CD8B9DE4-6EC1-4ADF-99DF-21540BFBD5BD}"/>
              </a:ext>
            </a:extLst>
          </p:cNvPr>
          <p:cNvSpPr>
            <a:spLocks noGrp="1"/>
          </p:cNvSpPr>
          <p:nvPr/>
        </p:nvSpPr>
        <p:spPr>
          <a:xfrm>
            <a:off x="5414563" y="4901702"/>
            <a:ext cx="3590406" cy="1293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 소성 호기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특히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변수 중요도가 높은 것으로 확인됨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ko-KR" altLang="en-US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그래디언트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부스팅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결과에서는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 또한 변수중요도가 높음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40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1B875B9-6643-4F2B-8168-AF633A3E9EB7}"/>
              </a:ext>
            </a:extLst>
          </p:cNvPr>
          <p:cNvSpPr/>
          <p:nvPr/>
        </p:nvSpPr>
        <p:spPr>
          <a:xfrm>
            <a:off x="3476447" y="972439"/>
            <a:ext cx="2958860" cy="35771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3BD09E-C6DC-4239-9EFF-0AE1CEFEB56B}"/>
              </a:ext>
            </a:extLst>
          </p:cNvPr>
          <p:cNvSpPr txBox="1"/>
          <p:nvPr/>
        </p:nvSpPr>
        <p:spPr>
          <a:xfrm>
            <a:off x="3286669" y="978070"/>
            <a:ext cx="333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공정의 작업시간 편차에 의한 차이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05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데이터분석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1DF8B653-6E01-4291-A855-DDBEB52E2A05}"/>
              </a:ext>
            </a:extLst>
          </p:cNvPr>
          <p:cNvSpPr>
            <a:spLocks noGrp="1"/>
          </p:cNvSpPr>
          <p:nvPr/>
        </p:nvSpPr>
        <p:spPr>
          <a:xfrm>
            <a:off x="2924879" y="278600"/>
            <a:ext cx="1939336" cy="2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유전체 </a:t>
            </a:r>
            <a:r>
              <a:rPr lang="ko-KR" altLang="en-US" sz="16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소성 소요시간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DDC07C-A72F-4296-9AB5-CA65DC8E8C0D}"/>
              </a:ext>
            </a:extLst>
          </p:cNvPr>
          <p:cNvSpPr/>
          <p:nvPr/>
        </p:nvSpPr>
        <p:spPr>
          <a:xfrm>
            <a:off x="664179" y="1407394"/>
            <a:ext cx="8557459" cy="2483119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816049-9B55-4A12-A3CF-F322FDEAB208}"/>
              </a:ext>
            </a:extLst>
          </p:cNvPr>
          <p:cNvSpPr/>
          <p:nvPr/>
        </p:nvSpPr>
        <p:spPr>
          <a:xfrm>
            <a:off x="664178" y="3981283"/>
            <a:ext cx="8557459" cy="2483119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26507B1D-1DE2-484C-9544-680C45FCAECA}"/>
              </a:ext>
            </a:extLst>
          </p:cNvPr>
          <p:cNvSpPr>
            <a:spLocks noGrp="1"/>
          </p:cNvSpPr>
          <p:nvPr/>
        </p:nvSpPr>
        <p:spPr>
          <a:xfrm>
            <a:off x="3264193" y="1419506"/>
            <a:ext cx="3378142" cy="4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&lt;</a:t>
            </a:r>
            <a:r>
              <a:rPr lang="ko-KR" altLang="en-US" sz="14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로지스틱 회귀분석 및 트리 </a:t>
            </a:r>
            <a:r>
              <a:rPr lang="en-US" altLang="ko-KR" sz="14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3</a:t>
            </a:r>
            <a:r>
              <a:rPr lang="ko-KR" altLang="en-US" sz="14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종 검정 결과</a:t>
            </a:r>
            <a:r>
              <a:rPr lang="en-US" altLang="ko-KR" sz="14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&gt;</a:t>
            </a:r>
            <a:endParaRPr lang="ko-KR" altLang="en-US" sz="14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2533371-3F81-4614-A180-83C7FA72AB15}"/>
              </a:ext>
            </a:extLst>
          </p:cNvPr>
          <p:cNvGrpSpPr/>
          <p:nvPr/>
        </p:nvGrpSpPr>
        <p:grpSpPr>
          <a:xfrm>
            <a:off x="978977" y="1860300"/>
            <a:ext cx="1572361" cy="1573101"/>
            <a:chOff x="1" y="2454965"/>
            <a:chExt cx="4073895" cy="4222576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CE73A3C9-DD58-45E7-AA35-7D2049312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321" t="15937" r="66906" b="442"/>
            <a:stretch/>
          </p:blipFill>
          <p:spPr>
            <a:xfrm>
              <a:off x="1" y="2454965"/>
              <a:ext cx="4073895" cy="4222576"/>
            </a:xfrm>
            <a:prstGeom prst="rect">
              <a:avLst/>
            </a:prstGeom>
          </p:spPr>
        </p:pic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7971DD5-F0B8-4208-B469-BD2BFC1515A0}"/>
                </a:ext>
              </a:extLst>
            </p:cNvPr>
            <p:cNvSpPr/>
            <p:nvPr/>
          </p:nvSpPr>
          <p:spPr>
            <a:xfrm>
              <a:off x="268990" y="2953433"/>
              <a:ext cx="3666905" cy="31654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2AE9167-1E55-4FA8-862D-1EA60EF59F36}"/>
              </a:ext>
            </a:extLst>
          </p:cNvPr>
          <p:cNvGrpSpPr/>
          <p:nvPr/>
        </p:nvGrpSpPr>
        <p:grpSpPr>
          <a:xfrm>
            <a:off x="2686184" y="1864508"/>
            <a:ext cx="6240839" cy="1568893"/>
            <a:chOff x="400236" y="3689984"/>
            <a:chExt cx="11391528" cy="256102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29D56B0-106D-4FE5-85EB-6BC243481FDA}"/>
                </a:ext>
              </a:extLst>
            </p:cNvPr>
            <p:cNvGrpSpPr/>
            <p:nvPr/>
          </p:nvGrpSpPr>
          <p:grpSpPr>
            <a:xfrm>
              <a:off x="400236" y="3689984"/>
              <a:ext cx="11391528" cy="2561029"/>
              <a:chOff x="-4074943" y="1923655"/>
              <a:chExt cx="11391528" cy="2561029"/>
            </a:xfrm>
          </p:grpSpPr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0A2A8579-D61F-443B-AB21-7507D13629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90470"/>
              <a:stretch/>
            </p:blipFill>
            <p:spPr>
              <a:xfrm>
                <a:off x="-4018165" y="1923655"/>
                <a:ext cx="11334750" cy="491104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00E16287-3896-4A00-9B5B-9C32316CC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7156"/>
              <a:stretch/>
            </p:blipFill>
            <p:spPr>
              <a:xfrm>
                <a:off x="-4074943" y="2276930"/>
                <a:ext cx="11334750" cy="2207754"/>
              </a:xfrm>
              <a:prstGeom prst="rect">
                <a:avLst/>
              </a:prstGeom>
            </p:spPr>
          </p:pic>
        </p:grp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B4BDBFD-2E62-4CEC-AA70-522B3CBA072F}"/>
                </a:ext>
              </a:extLst>
            </p:cNvPr>
            <p:cNvSpPr/>
            <p:nvPr/>
          </p:nvSpPr>
          <p:spPr>
            <a:xfrm>
              <a:off x="400236" y="4053150"/>
              <a:ext cx="11308230" cy="27387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9" name="제목 1">
            <a:extLst>
              <a:ext uri="{FF2B5EF4-FFF2-40B4-BE49-F238E27FC236}">
                <a16:creationId xmlns:a16="http://schemas.microsoft.com/office/drawing/2014/main" id="{5BCE4638-35F0-4A1E-9A48-EEFD3641D148}"/>
              </a:ext>
            </a:extLst>
          </p:cNvPr>
          <p:cNvSpPr>
            <a:spLocks noGrp="1"/>
          </p:cNvSpPr>
          <p:nvPr/>
        </p:nvSpPr>
        <p:spPr>
          <a:xfrm>
            <a:off x="978977" y="3366757"/>
            <a:ext cx="6588414" cy="50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로지스틱 회귀분석 및 트리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종 검정 모두 유전체 소성 소요시간의 변수중요도가 가장 높음 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339EFB01-B8FF-4AC6-8C99-74167427A199}"/>
              </a:ext>
            </a:extLst>
          </p:cNvPr>
          <p:cNvSpPr>
            <a:spLocks noGrp="1"/>
          </p:cNvSpPr>
          <p:nvPr/>
        </p:nvSpPr>
        <p:spPr>
          <a:xfrm>
            <a:off x="3313950" y="3996028"/>
            <a:ext cx="3257913" cy="4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&lt;</a:t>
            </a:r>
            <a:r>
              <a:rPr lang="ko-KR" altLang="en-US" sz="14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유전체 소성 소요시간 편차에 따른 불량률</a:t>
            </a:r>
            <a:r>
              <a:rPr lang="en-US" altLang="ko-KR" sz="14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&gt;</a:t>
            </a:r>
            <a:endParaRPr lang="ko-KR" altLang="en-US" sz="14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FDFE903A-E380-4FC3-9F27-7AFD9D33E7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65"/>
          <a:stretch/>
        </p:blipFill>
        <p:spPr>
          <a:xfrm>
            <a:off x="978977" y="4380324"/>
            <a:ext cx="2770942" cy="190948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E0EEC17-EAD3-4EFB-9DCF-01DE4B2753F6}"/>
              </a:ext>
            </a:extLst>
          </p:cNvPr>
          <p:cNvSpPr txBox="1"/>
          <p:nvPr/>
        </p:nvSpPr>
        <p:spPr>
          <a:xfrm>
            <a:off x="3889199" y="4719233"/>
            <a:ext cx="5332438" cy="103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-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유전체 소성 소요시간 변수의 편차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(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각 변량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–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변수의 평균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)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를 이용하여 </a:t>
            </a:r>
            <a:b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</a:b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  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각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panel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별 작업시간의 편차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(gap)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 확인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- Histogram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을 통해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gap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이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5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+mj-cs"/>
              </a:rPr>
              <a:t>이상인 경우 불량일 가능성이 높음</a:t>
            </a:r>
          </a:p>
        </p:txBody>
      </p:sp>
    </p:spTree>
    <p:extLst>
      <p:ext uri="{BB962C8B-B14F-4D97-AF65-F5344CB8AC3E}">
        <p14:creationId xmlns:p14="http://schemas.microsoft.com/office/powerpoint/2010/main" val="56986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잘린 한쪽 모서리 54">
            <a:extLst>
              <a:ext uri="{FF2B5EF4-FFF2-40B4-BE49-F238E27FC236}">
                <a16:creationId xmlns:a16="http://schemas.microsoft.com/office/drawing/2014/main" id="{3D1C732A-9308-4A46-BF75-C43564614350}"/>
              </a:ext>
            </a:extLst>
          </p:cNvPr>
          <p:cNvSpPr/>
          <p:nvPr/>
        </p:nvSpPr>
        <p:spPr>
          <a:xfrm rot="10800000" flipH="1">
            <a:off x="4512733" y="4285381"/>
            <a:ext cx="4105380" cy="1699929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05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데이터분석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1DF8B653-6E01-4291-A855-DDBEB52E2A05}"/>
              </a:ext>
            </a:extLst>
          </p:cNvPr>
          <p:cNvSpPr>
            <a:spLocks noGrp="1"/>
          </p:cNvSpPr>
          <p:nvPr/>
        </p:nvSpPr>
        <p:spPr>
          <a:xfrm>
            <a:off x="2985263" y="278600"/>
            <a:ext cx="1939336" cy="2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작업조건의 </a:t>
            </a:r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Vital Few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DDC07C-A72F-4296-9AB5-CA65DC8E8C0D}"/>
              </a:ext>
            </a:extLst>
          </p:cNvPr>
          <p:cNvSpPr/>
          <p:nvPr/>
        </p:nvSpPr>
        <p:spPr>
          <a:xfrm>
            <a:off x="674270" y="1237969"/>
            <a:ext cx="8557459" cy="4945432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57A3A12-7705-417D-8A51-8549692ACE8E}"/>
              </a:ext>
            </a:extLst>
          </p:cNvPr>
          <p:cNvSpPr>
            <a:spLocks noGrp="1"/>
          </p:cNvSpPr>
          <p:nvPr/>
        </p:nvSpPr>
        <p:spPr>
          <a:xfrm>
            <a:off x="3057165" y="1272858"/>
            <a:ext cx="4420457" cy="4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/>
              <a:t>&lt;</a:t>
            </a:r>
            <a:r>
              <a:rPr lang="ko-KR" altLang="en-US" sz="1400" b="1" dirty="0"/>
              <a:t>로지스틱 회귀분석 및 트리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종 검정 결과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19AC0E2-D3FF-4AD6-98F7-81D6C3ADC77F}"/>
              </a:ext>
            </a:extLst>
          </p:cNvPr>
          <p:cNvGrpSpPr/>
          <p:nvPr/>
        </p:nvGrpSpPr>
        <p:grpSpPr>
          <a:xfrm>
            <a:off x="1304281" y="1742721"/>
            <a:ext cx="7297436" cy="1913048"/>
            <a:chOff x="583591" y="3290475"/>
            <a:chExt cx="11291392" cy="344660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15CE928-7F48-46B0-B0CC-4140725C0D62}"/>
                </a:ext>
              </a:extLst>
            </p:cNvPr>
            <p:cNvGrpSpPr/>
            <p:nvPr/>
          </p:nvGrpSpPr>
          <p:grpSpPr>
            <a:xfrm>
              <a:off x="645007" y="3290475"/>
              <a:ext cx="11229976" cy="3446608"/>
              <a:chOff x="481011" y="1825625"/>
              <a:chExt cx="11229976" cy="3446608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B9AFE228-9640-435A-905A-260358CC32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90580"/>
              <a:stretch/>
            </p:blipFill>
            <p:spPr>
              <a:xfrm>
                <a:off x="481012" y="1825625"/>
                <a:ext cx="11229975" cy="450436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2BB786C1-D48E-4EC6-9293-F42C492072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0345" b="5604"/>
              <a:stretch/>
            </p:blipFill>
            <p:spPr>
              <a:xfrm>
                <a:off x="481011" y="2209588"/>
                <a:ext cx="11229975" cy="3062645"/>
              </a:xfrm>
              <a:prstGeom prst="rect">
                <a:avLst/>
              </a:prstGeom>
            </p:spPr>
          </p:pic>
        </p:grp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F17E61AC-3A20-4656-A39F-71B7786180C0}"/>
                </a:ext>
              </a:extLst>
            </p:cNvPr>
            <p:cNvSpPr/>
            <p:nvPr/>
          </p:nvSpPr>
          <p:spPr>
            <a:xfrm>
              <a:off x="583591" y="3791229"/>
              <a:ext cx="11229974" cy="27387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23E1918-C36F-436A-814F-2A5AA92F4077}"/>
                </a:ext>
              </a:extLst>
            </p:cNvPr>
            <p:cNvSpPr/>
            <p:nvPr/>
          </p:nvSpPr>
          <p:spPr>
            <a:xfrm>
              <a:off x="583591" y="4073041"/>
              <a:ext cx="11229974" cy="27387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84EBB20-368F-4522-B224-716056075D0D}"/>
                </a:ext>
              </a:extLst>
            </p:cNvPr>
            <p:cNvSpPr/>
            <p:nvPr/>
          </p:nvSpPr>
          <p:spPr>
            <a:xfrm>
              <a:off x="583591" y="4696312"/>
              <a:ext cx="11229974" cy="27387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64356A6E-AE5B-4158-B027-419A5A586D77}"/>
              </a:ext>
            </a:extLst>
          </p:cNvPr>
          <p:cNvSpPr>
            <a:spLocks noGrp="1"/>
          </p:cNvSpPr>
          <p:nvPr/>
        </p:nvSpPr>
        <p:spPr>
          <a:xfrm>
            <a:off x="1654659" y="3746046"/>
            <a:ext cx="2319674" cy="4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로지스틱 회귀분석 결과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0C2890-95FF-402E-B3F5-926A657E4559}"/>
              </a:ext>
            </a:extLst>
          </p:cNvPr>
          <p:cNvSpPr txBox="1"/>
          <p:nvPr/>
        </p:nvSpPr>
        <p:spPr>
          <a:xfrm>
            <a:off x="4493292" y="4600078"/>
            <a:ext cx="4105381" cy="1192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BUS_DEVELOP_TEMP_TANK2(BUS </a:t>
            </a:r>
            <a:r>
              <a:rPr lang="ko-KR" altLang="en-US" sz="13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공정 현상 온도</a:t>
            </a:r>
            <a:r>
              <a:rPr lang="en-US" altLang="ko-KR" sz="13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DIELEC_FIRE_EXHAUST5_HEAT (</a:t>
            </a:r>
            <a:r>
              <a:rPr lang="ko-KR" altLang="en-US" sz="13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유전체 소성 배기량</a:t>
            </a:r>
            <a:r>
              <a:rPr lang="en-US" altLang="ko-KR" sz="13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AG_RTD_TEMP_GLASS_OUT(AG RTD</a:t>
            </a:r>
            <a:r>
              <a:rPr lang="ko-KR" altLang="en-US" sz="13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공정</a:t>
            </a:r>
            <a:r>
              <a:rPr lang="en-US" altLang="ko-KR" sz="13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13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배출 온도</a:t>
            </a:r>
            <a:r>
              <a:rPr lang="en-US" altLang="ko-KR" sz="13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</a:p>
          <a:p>
            <a:pPr algn="ctr"/>
            <a:endParaRPr lang="ko-KR" altLang="en-US" sz="1300" dirty="0"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j-cs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00C2ABC-4B0D-412D-B1D5-7577E838C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074" y="4122628"/>
            <a:ext cx="2928845" cy="1949953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4D1A554-7D17-40E7-9C18-9698BC9A4A42}"/>
              </a:ext>
            </a:extLst>
          </p:cNvPr>
          <p:cNvSpPr/>
          <p:nvPr/>
        </p:nvSpPr>
        <p:spPr>
          <a:xfrm>
            <a:off x="5244690" y="3818101"/>
            <a:ext cx="2536166" cy="35771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9313C8-9F3A-4688-8859-943F04918FD8}"/>
              </a:ext>
            </a:extLst>
          </p:cNvPr>
          <p:cNvSpPr txBox="1"/>
          <p:nvPr/>
        </p:nvSpPr>
        <p:spPr>
          <a:xfrm>
            <a:off x="5205511" y="3823732"/>
            <a:ext cx="2614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Vital Few</a:t>
            </a:r>
            <a:endParaRPr lang="ko-KR" altLang="en-US" sz="1600" dirty="0">
              <a:solidFill>
                <a:schemeClr val="bg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id="{EED5E0F8-1BD9-43D2-A4D1-4694F5F96797}"/>
              </a:ext>
            </a:extLst>
          </p:cNvPr>
          <p:cNvSpPr/>
          <p:nvPr/>
        </p:nvSpPr>
        <p:spPr>
          <a:xfrm rot="5400000">
            <a:off x="8317496" y="5684695"/>
            <a:ext cx="308246" cy="292987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16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727C885-1FC5-4689-AE20-08F815683459}"/>
              </a:ext>
            </a:extLst>
          </p:cNvPr>
          <p:cNvSpPr/>
          <p:nvPr/>
        </p:nvSpPr>
        <p:spPr>
          <a:xfrm rot="8764730">
            <a:off x="789472" y="1354861"/>
            <a:ext cx="2853383" cy="2131727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E79D2-22A7-41A1-AC5D-BF3A9CC5DC71}"/>
              </a:ext>
            </a:extLst>
          </p:cNvPr>
          <p:cNvSpPr txBox="1"/>
          <p:nvPr/>
        </p:nvSpPr>
        <p:spPr>
          <a:xfrm>
            <a:off x="956946" y="1978153"/>
            <a:ext cx="1842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Contents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7BF99C7-0D42-4B17-8269-495BCC70092E}"/>
              </a:ext>
            </a:extLst>
          </p:cNvPr>
          <p:cNvCxnSpPr>
            <a:cxnSpLocks/>
          </p:cNvCxnSpPr>
          <p:nvPr/>
        </p:nvCxnSpPr>
        <p:spPr>
          <a:xfrm>
            <a:off x="2799471" y="-309489"/>
            <a:ext cx="0" cy="737147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6BCD81-B0C8-4D95-BE1B-803E6957BDBF}"/>
              </a:ext>
            </a:extLst>
          </p:cNvPr>
          <p:cNvCxnSpPr>
            <a:cxnSpLocks/>
          </p:cNvCxnSpPr>
          <p:nvPr/>
        </p:nvCxnSpPr>
        <p:spPr>
          <a:xfrm flipH="1">
            <a:off x="-403412" y="-215153"/>
            <a:ext cx="4618957" cy="311971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ACCC90A-576B-4241-86B0-57985CD5E6F2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6EAB2B-7451-4AF8-A693-3321DF90B286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5BFBEEE-C546-487A-9BF4-2E5E07CAC562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5648613-C2D7-46CE-AF13-FF562592AD06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94696739-DE8C-4546-9738-EA49981D0D1E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FB06979-7A12-427D-A39A-BFD216FF97D8}"/>
              </a:ext>
            </a:extLst>
          </p:cNvPr>
          <p:cNvSpPr txBox="1"/>
          <p:nvPr/>
        </p:nvSpPr>
        <p:spPr>
          <a:xfrm>
            <a:off x="3521124" y="1193393"/>
            <a:ext cx="636713" cy="4860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01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02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03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04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B4B4F8-86B9-4510-A060-BDA12923AB7A}"/>
              </a:ext>
            </a:extLst>
          </p:cNvPr>
          <p:cNvSpPr txBox="1"/>
          <p:nvPr/>
        </p:nvSpPr>
        <p:spPr>
          <a:xfrm>
            <a:off x="4418238" y="1627487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추진배경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7A3018-824D-4166-9649-236CACE819CA}"/>
              </a:ext>
            </a:extLst>
          </p:cNvPr>
          <p:cNvSpPr txBox="1"/>
          <p:nvPr/>
        </p:nvSpPr>
        <p:spPr>
          <a:xfrm>
            <a:off x="4418238" y="2598791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현상파악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718F99-510C-4723-A778-0C7F956BEAC3}"/>
              </a:ext>
            </a:extLst>
          </p:cNvPr>
          <p:cNvSpPr txBox="1"/>
          <p:nvPr/>
        </p:nvSpPr>
        <p:spPr>
          <a:xfrm>
            <a:off x="4405488" y="3591490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잠재원인도출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DB863A-931E-4A39-93F6-5D58423D0561}"/>
              </a:ext>
            </a:extLst>
          </p:cNvPr>
          <p:cNvSpPr txBox="1"/>
          <p:nvPr/>
        </p:nvSpPr>
        <p:spPr>
          <a:xfrm>
            <a:off x="4418238" y="4584189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데이터정제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80B466-6A9A-422D-8D64-242AC6095DC5}"/>
              </a:ext>
            </a:extLst>
          </p:cNvPr>
          <p:cNvSpPr txBox="1"/>
          <p:nvPr/>
        </p:nvSpPr>
        <p:spPr>
          <a:xfrm>
            <a:off x="4418238" y="553434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데이터분석</a:t>
            </a:r>
          </a:p>
        </p:txBody>
      </p:sp>
    </p:spTree>
    <p:extLst>
      <p:ext uri="{BB962C8B-B14F-4D97-AF65-F5344CB8AC3E}">
        <p14:creationId xmlns:p14="http://schemas.microsoft.com/office/powerpoint/2010/main" val="421729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01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추진배경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4FDD2-DA4B-4A9D-B2FC-936DD596A0EC}"/>
              </a:ext>
            </a:extLst>
          </p:cNvPr>
          <p:cNvSpPr txBox="1"/>
          <p:nvPr/>
        </p:nvSpPr>
        <p:spPr>
          <a:xfrm>
            <a:off x="2734114" y="19446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PDP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평면 </a:t>
            </a:r>
            <a:r>
              <a: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TV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의 성장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342C6-7EA1-4573-A584-78E2CB1B34D7}"/>
              </a:ext>
            </a:extLst>
          </p:cNvPr>
          <p:cNvSpPr txBox="1"/>
          <p:nvPr/>
        </p:nvSpPr>
        <p:spPr>
          <a:xfrm>
            <a:off x="1814542" y="1087930"/>
            <a:ext cx="5870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응답속도가 빠르고 대형화하기 쉬운 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PDP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평면 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TV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의 성장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254886-A72B-4232-843F-ED53D908DAF5}"/>
              </a:ext>
            </a:extLst>
          </p:cNvPr>
          <p:cNvSpPr txBox="1"/>
          <p:nvPr/>
        </p:nvSpPr>
        <p:spPr>
          <a:xfrm>
            <a:off x="1054971" y="4100859"/>
            <a:ext cx="7672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QLED, OLED TV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등 여러 기술의 등장으로 인해 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PDP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업계가 맞이한 어려움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770F5C-A30E-4662-8A87-96CCD6FB02E6}"/>
              </a:ext>
            </a:extLst>
          </p:cNvPr>
          <p:cNvSpPr/>
          <p:nvPr/>
        </p:nvSpPr>
        <p:spPr>
          <a:xfrm>
            <a:off x="526100" y="1657591"/>
            <a:ext cx="4223701" cy="1893303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0" name="표 16">
            <a:extLst>
              <a:ext uri="{FF2B5EF4-FFF2-40B4-BE49-F238E27FC236}">
                <a16:creationId xmlns:a16="http://schemas.microsoft.com/office/drawing/2014/main" id="{01624643-BAAF-4859-A1D8-60F054FBD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907733"/>
              </p:ext>
            </p:extLst>
          </p:nvPr>
        </p:nvGraphicFramePr>
        <p:xfrm>
          <a:off x="536637" y="4624441"/>
          <a:ext cx="87089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563">
                  <a:extLst>
                    <a:ext uri="{9D8B030D-6E8A-4147-A177-3AD203B41FA5}">
                      <a16:colId xmlns:a16="http://schemas.microsoft.com/office/drawing/2014/main" val="3293408730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3766142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변수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상세 설명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59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산업구조</a:t>
                      </a:r>
                      <a:endParaRPr lang="en-US" altLang="ko-KR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각각의 브랜드가 직접 자사 제품의 원재료 생산</a:t>
                      </a: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설계</a:t>
                      </a: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제조</a:t>
                      </a: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판매까지 담당하며 유연한 대처 불가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1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제품</a:t>
                      </a:r>
                      <a:endParaRPr lang="en-US" altLang="ko-KR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QLED, OLED TV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등의 고해상도</a:t>
                      </a: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넓은 시야각이 가능한 고가의 </a:t>
                      </a: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TV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출시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90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가격</a:t>
                      </a:r>
                      <a:endParaRPr lang="en-US" altLang="ko-KR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LCD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의 가격이 대폭 줄어들면서</a:t>
                      </a: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대형 </a:t>
                      </a: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PDP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의 점유율은 타격을 입음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877168"/>
                  </a:ext>
                </a:extLst>
              </a:tr>
            </a:tbl>
          </a:graphicData>
        </a:graphic>
      </p:graphicFrame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6B1EE619-B081-4092-8691-D7713AAE0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598019"/>
              </p:ext>
            </p:extLst>
          </p:nvPr>
        </p:nvGraphicFramePr>
        <p:xfrm>
          <a:off x="4891118" y="1623087"/>
          <a:ext cx="4128877" cy="2158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757200B-1ADB-4672-8AE9-78250D15D59F}"/>
              </a:ext>
            </a:extLst>
          </p:cNvPr>
          <p:cNvSpPr txBox="1"/>
          <p:nvPr/>
        </p:nvSpPr>
        <p:spPr>
          <a:xfrm>
            <a:off x="534726" y="1722175"/>
            <a:ext cx="5372771" cy="1706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전극이 장착된 두 장의 판으로 구성 </a:t>
            </a:r>
            <a:endParaRPr lang="en-US" altLang="ko-KR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→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하판에는 </a:t>
            </a:r>
            <a:r>
              <a:rPr lang="ko-KR" altLang="en-US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격벽을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사이에 두고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RGB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형광물질을 칠함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→ </a:t>
            </a:r>
            <a:r>
              <a:rPr lang="ko-KR" altLang="en-US" sz="1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전극을 통해 전기를 가하면</a:t>
            </a:r>
            <a:r>
              <a:rPr lang="ko-KR" altLang="en-US" sz="105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기체는 분리되어 플라즈마 상태가 되고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 </a:t>
            </a:r>
            <a:b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 과정에서 자외선이 방출됨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→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방출된 자외선은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RGB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형광체에 충돌함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→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형광체들은 해당하는 색의 가시광선을 방출하여 상판을 통해 나옴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0F50BF5-47F4-4262-9424-3EBF722018B4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084073-CAE4-465F-904A-4083A52E51AB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6B3356C-C08D-47B2-AE27-4D664F27A3E4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D781C73-CCE7-4AFE-BE7C-8E61E75D838A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6BB92361-1EEE-4CC6-96C1-EBFAC4E76F6B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673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01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추진배경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273C2-C481-4C6B-BD71-B6AFC5281389}"/>
              </a:ext>
            </a:extLst>
          </p:cNvPr>
          <p:cNvSpPr txBox="1"/>
          <p:nvPr/>
        </p:nvSpPr>
        <p:spPr>
          <a:xfrm>
            <a:off x="2760085" y="203818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가격 경쟁력을 이용한 틈새시장 공략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26D6295A-EE5C-4D9A-8CDE-7A3CF5960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177" y="1675022"/>
            <a:ext cx="5457644" cy="261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29FCE1-E89F-480B-8E55-F671C5B5CF1A}"/>
              </a:ext>
            </a:extLst>
          </p:cNvPr>
          <p:cNvSpPr txBox="1"/>
          <p:nvPr/>
        </p:nvSpPr>
        <p:spPr>
          <a:xfrm>
            <a:off x="622971" y="4681120"/>
            <a:ext cx="8660056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중남미 등 신흥시장이 성장을 견인할 전망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평판 시장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2010 TV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전망을 보면 중남미와 아시아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태평양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중국 등 신흥시장이 성장 축의 역할을 할 것으로 예상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중남미 시장은 아시아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태평양 시장도 가 넘는 높은 성장률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60%,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아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태 시장도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52%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보일 전망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중국 역시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34%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가까운 성장 예상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출하량 기준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 </a:t>
            </a:r>
            <a:endParaRPr lang="ko-KR" altLang="en-US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F241BD-FE13-49BA-A0CB-5AB32B7CA96B}"/>
              </a:ext>
            </a:extLst>
          </p:cNvPr>
          <p:cNvSpPr/>
          <p:nvPr/>
        </p:nvSpPr>
        <p:spPr>
          <a:xfrm>
            <a:off x="610267" y="4555593"/>
            <a:ext cx="8660056" cy="164200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EC4A71E-D258-4168-A088-63F0AB22B55C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A425B2-A2ED-4C93-ADDF-2AAAF79B6869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E12B549-CA54-40E3-8252-4B5C9EBCDEB2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C5CCA624-5BDA-42A7-9F8E-726413F1323E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A239CA91-F3A5-4748-BC96-F2B74F2CE47D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BED9ABD-9C55-4867-9F18-7228D351C255}"/>
              </a:ext>
            </a:extLst>
          </p:cNvPr>
          <p:cNvSpPr txBox="1"/>
          <p:nvPr/>
        </p:nvSpPr>
        <p:spPr>
          <a:xfrm>
            <a:off x="1310398" y="1087930"/>
            <a:ext cx="6878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제 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3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세계에서는 아직까지 저렴한 가격으로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PDP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수요가 여전히 높음</a:t>
            </a:r>
          </a:p>
        </p:txBody>
      </p:sp>
    </p:spTree>
    <p:extLst>
      <p:ext uri="{BB962C8B-B14F-4D97-AF65-F5344CB8AC3E}">
        <p14:creationId xmlns:p14="http://schemas.microsoft.com/office/powerpoint/2010/main" val="264500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02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현상파악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273C2-C481-4C6B-BD71-B6AFC5281389}"/>
              </a:ext>
            </a:extLst>
          </p:cNvPr>
          <p:cNvSpPr txBox="1"/>
          <p:nvPr/>
        </p:nvSpPr>
        <p:spPr>
          <a:xfrm>
            <a:off x="2760085" y="20381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문제 제기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1D06F468-5E88-4F2A-8974-6875B9CB8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043" b="90213" l="8430" r="66715">
                        <a14:foregroundMark x1="21366" y1="71064" x2="21366" y2="71064"/>
                        <a14:foregroundMark x1="53052" y1="76170" x2="53052" y2="76170"/>
                        <a14:foregroundMark x1="66860" y1="67234" x2="66860" y2="67234"/>
                        <a14:foregroundMark x1="8430" y1="62553" x2="8430" y2="625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83" t="49847" r="30334" b="4652"/>
          <a:stretch/>
        </p:blipFill>
        <p:spPr bwMode="auto">
          <a:xfrm>
            <a:off x="651438" y="1050847"/>
            <a:ext cx="4026741" cy="96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2E53152-B31B-4ED5-BFEB-9E2EA668E91C}"/>
              </a:ext>
            </a:extLst>
          </p:cNvPr>
          <p:cNvGrpSpPr/>
          <p:nvPr/>
        </p:nvGrpSpPr>
        <p:grpSpPr>
          <a:xfrm>
            <a:off x="5166123" y="1032425"/>
            <a:ext cx="4232344" cy="649152"/>
            <a:chOff x="5166123" y="1430756"/>
            <a:chExt cx="4232344" cy="64915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BCF17EC-A3BE-47DF-BAA5-003D5D4F52D3}"/>
                </a:ext>
              </a:extLst>
            </p:cNvPr>
            <p:cNvSpPr/>
            <p:nvPr/>
          </p:nvSpPr>
          <p:spPr>
            <a:xfrm>
              <a:off x="5475349" y="1544090"/>
              <a:ext cx="1561529" cy="49050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marL="0"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AE0244-AC90-4CA9-ABD6-B8062D5745B0}"/>
                </a:ext>
              </a:extLst>
            </p:cNvPr>
            <p:cNvSpPr txBox="1"/>
            <p:nvPr/>
          </p:nvSpPr>
          <p:spPr>
            <a:xfrm>
              <a:off x="5166123" y="1430756"/>
              <a:ext cx="4232344" cy="649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3200" dirty="0">
                  <a:solidFill>
                    <a:schemeClr val="bg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120</a:t>
              </a:r>
              <a:r>
                <a:rPr lang="ko-KR" altLang="en-US" sz="3200" dirty="0">
                  <a:solidFill>
                    <a:schemeClr val="bg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억 원 </a:t>
              </a:r>
              <a:r>
                <a:rPr lang="ko-KR" altLang="en-US" sz="24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의 품질비용 발생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B9D83DE-CFE1-473F-A289-E90672E0BCB0}"/>
              </a:ext>
            </a:extLst>
          </p:cNvPr>
          <p:cNvSpPr txBox="1"/>
          <p:nvPr/>
        </p:nvSpPr>
        <p:spPr>
          <a:xfrm>
            <a:off x="200286" y="1964300"/>
            <a:ext cx="4961720" cy="13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명점</a:t>
            </a:r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(Bright Dot)</a:t>
            </a:r>
            <a:r>
              <a: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불량</a:t>
            </a:r>
            <a:endParaRPr lang="en-US" altLang="ko-KR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Black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패턴에서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R/G/B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색으로 발광하는 현상이 하나라도 있는 경우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색으로 빛나고 특정 색상으로 나타나 확연히 보이는 불량 사유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암점의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경우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2~5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개까지 정상으로 판단하나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명점은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단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개만 있어도 불량</a:t>
            </a:r>
          </a:p>
        </p:txBody>
      </p:sp>
      <p:graphicFrame>
        <p:nvGraphicFramePr>
          <p:cNvPr id="32" name="표 44">
            <a:extLst>
              <a:ext uri="{FF2B5EF4-FFF2-40B4-BE49-F238E27FC236}">
                <a16:creationId xmlns:a16="http://schemas.microsoft.com/office/drawing/2014/main" id="{8805DD71-B6BE-4179-AA2E-1BAD4EE8F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2249"/>
              </p:ext>
            </p:extLst>
          </p:nvPr>
        </p:nvGraphicFramePr>
        <p:xfrm>
          <a:off x="5262650" y="2285999"/>
          <a:ext cx="4206468" cy="1015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617">
                  <a:extLst>
                    <a:ext uri="{9D8B030D-6E8A-4147-A177-3AD203B41FA5}">
                      <a16:colId xmlns:a16="http://schemas.microsoft.com/office/drawing/2014/main" val="762737866"/>
                    </a:ext>
                  </a:extLst>
                </a:gridCol>
                <a:gridCol w="1051617">
                  <a:extLst>
                    <a:ext uri="{9D8B030D-6E8A-4147-A177-3AD203B41FA5}">
                      <a16:colId xmlns:a16="http://schemas.microsoft.com/office/drawing/2014/main" val="4169344784"/>
                    </a:ext>
                  </a:extLst>
                </a:gridCol>
                <a:gridCol w="1051617">
                  <a:extLst>
                    <a:ext uri="{9D8B030D-6E8A-4147-A177-3AD203B41FA5}">
                      <a16:colId xmlns:a16="http://schemas.microsoft.com/office/drawing/2014/main" val="2992402939"/>
                    </a:ext>
                  </a:extLst>
                </a:gridCol>
                <a:gridCol w="1051617">
                  <a:extLst>
                    <a:ext uri="{9D8B030D-6E8A-4147-A177-3AD203B41FA5}">
                      <a16:colId xmlns:a16="http://schemas.microsoft.com/office/drawing/2014/main" val="2475761977"/>
                    </a:ext>
                  </a:extLst>
                </a:gridCol>
              </a:tblGrid>
              <a:tr h="3385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성능지표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현수준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목표수준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007887"/>
                  </a:ext>
                </a:extLst>
              </a:tr>
              <a:tr h="33857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20’</a:t>
                      </a:r>
                      <a:endParaRPr lang="ko-KR" altLang="en-US" sz="1200" dirty="0"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21’</a:t>
                      </a:r>
                      <a:endParaRPr lang="ko-KR" altLang="en-US" sz="1200" dirty="0"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935391"/>
                  </a:ext>
                </a:extLst>
              </a:tr>
              <a:tr h="33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불량률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12%</a:t>
                      </a:r>
                      <a:endParaRPr lang="ko-KR" altLang="en-US" sz="12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7%</a:t>
                      </a:r>
                      <a:endParaRPr lang="ko-KR" altLang="en-US" sz="12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3%</a:t>
                      </a:r>
                      <a:endParaRPr lang="ko-KR" altLang="en-US" sz="12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6358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E96E22-BE3B-4F77-939B-FDC5D792E085}"/>
              </a:ext>
            </a:extLst>
          </p:cNvPr>
          <p:cNvSpPr txBox="1"/>
          <p:nvPr/>
        </p:nvSpPr>
        <p:spPr>
          <a:xfrm>
            <a:off x="5193642" y="1938777"/>
            <a:ext cx="2346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Performance Indicator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260BC4-201F-40A6-B230-56C1AF1C8294}"/>
              </a:ext>
            </a:extLst>
          </p:cNvPr>
          <p:cNvSpPr/>
          <p:nvPr/>
        </p:nvSpPr>
        <p:spPr>
          <a:xfrm>
            <a:off x="431322" y="4038462"/>
            <a:ext cx="9037794" cy="2596065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4B4B4-E82E-4903-82EE-10C1CB8AD063}"/>
              </a:ext>
            </a:extLst>
          </p:cNvPr>
          <p:cNvSpPr txBox="1"/>
          <p:nvPr/>
        </p:nvSpPr>
        <p:spPr>
          <a:xfrm>
            <a:off x="3330834" y="3670609"/>
            <a:ext cx="297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수익성 향상을 위한 불량률 개선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8DC157-AC3A-4668-A45B-68BADE88B59F}"/>
              </a:ext>
            </a:extLst>
          </p:cNvPr>
          <p:cNvSpPr txBox="1"/>
          <p:nvPr/>
        </p:nvSpPr>
        <p:spPr>
          <a:xfrm>
            <a:off x="4178730" y="4378018"/>
            <a:ext cx="4675852" cy="175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나눔스퀘어OTF_ac" panose="020B0600000101010101" pitchFamily="34" charset="-127"/>
              <a:buChar char="-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불량으로 인한 보이지 않는 비용 절감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고객 이탈 방지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등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나눔스퀘어OTF_ac" panose="020B0600000101010101" pitchFamily="34" charset="-127"/>
              <a:buChar char="-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불량률 감소가 품질 비용 증가를 의미하지 않음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lnSpc>
                <a:spcPct val="200000"/>
              </a:lnSpc>
              <a:buFont typeface="나눔스퀘어OTF_ac" panose="020B0600000101010101" pitchFamily="34" charset="-127"/>
              <a:buChar char="-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현대의 품질비용 곡선에서 총 품질비용이 가장 낮은 점은 불량률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0%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지점과 일치 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A4231DE7-34D0-4122-BEEC-94C667333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25" y="4227512"/>
            <a:ext cx="3151659" cy="219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1AD22D26-08E8-4114-B3E7-A18D2AD12B19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9DEDA09-3A0F-4133-84FA-7DE0D769D085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14046B3-41FD-48ED-AE61-BC0C78ED22A7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41041051-532A-4986-8930-F3488474AEB5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05D03C6-4A7F-4786-9C6D-07E43BB80C7D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047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03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잠재원인도출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273C2-C481-4C6B-BD71-B6AFC5281389}"/>
              </a:ext>
            </a:extLst>
          </p:cNvPr>
          <p:cNvSpPr txBox="1"/>
          <p:nvPr/>
        </p:nvSpPr>
        <p:spPr>
          <a:xfrm>
            <a:off x="3291973" y="21160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우선순위화</a:t>
            </a:r>
          </a:p>
        </p:txBody>
      </p:sp>
      <p:graphicFrame>
        <p:nvGraphicFramePr>
          <p:cNvPr id="24" name="표 5">
            <a:extLst>
              <a:ext uri="{FF2B5EF4-FFF2-40B4-BE49-F238E27FC236}">
                <a16:creationId xmlns:a16="http://schemas.microsoft.com/office/drawing/2014/main" id="{77A081C5-0047-4367-B3C7-D0C9CD689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075426"/>
              </p:ext>
            </p:extLst>
          </p:nvPr>
        </p:nvGraphicFramePr>
        <p:xfrm>
          <a:off x="634807" y="1791356"/>
          <a:ext cx="8363856" cy="389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8246">
                  <a:extLst>
                    <a:ext uri="{9D8B030D-6E8A-4147-A177-3AD203B41FA5}">
                      <a16:colId xmlns:a16="http://schemas.microsoft.com/office/drawing/2014/main" val="282282107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761486872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3641154693"/>
                    </a:ext>
                  </a:extLst>
                </a:gridCol>
                <a:gridCol w="927462">
                  <a:extLst>
                    <a:ext uri="{9D8B030D-6E8A-4147-A177-3AD203B41FA5}">
                      <a16:colId xmlns:a16="http://schemas.microsoft.com/office/drawing/2014/main" val="2256110049"/>
                    </a:ext>
                  </a:extLst>
                </a:gridCol>
                <a:gridCol w="927462">
                  <a:extLst>
                    <a:ext uri="{9D8B030D-6E8A-4147-A177-3AD203B41FA5}">
                      <a16:colId xmlns:a16="http://schemas.microsoft.com/office/drawing/2014/main" val="3690882915"/>
                    </a:ext>
                  </a:extLst>
                </a:gridCol>
              </a:tblGrid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잠재원인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중요도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분석가능성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합계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선정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803358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Bus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전극과 투명 전극 간 밀착 불량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6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125808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 기포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851787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차 전자 방출 계수 높음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9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12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O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892023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Address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전극 인쇄 방법 불량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9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10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O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037433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격벽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두께 불량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9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9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18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O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34802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격벽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높이 불량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9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9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18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O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54071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PR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소성 불량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274763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모델 조립 불량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6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71699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배기 불량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769449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D0F99FE6-E380-4B98-BE07-0D2D6A258AB8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2D09F3-1571-430A-B99E-83D976726EA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F10218E-6BE0-4E95-9775-90EDB200CF1C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FCC43094-1608-4844-A793-30682CE5ADC1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EE8EED7-1A1C-44AA-B1C9-08B6796A9711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487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03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잠재원인도출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273C2-C481-4C6B-BD71-B6AFC5281389}"/>
              </a:ext>
            </a:extLst>
          </p:cNvPr>
          <p:cNvSpPr txBox="1"/>
          <p:nvPr/>
        </p:nvSpPr>
        <p:spPr>
          <a:xfrm>
            <a:off x="3291973" y="21160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우선순위화</a:t>
            </a:r>
          </a:p>
        </p:txBody>
      </p:sp>
      <p:graphicFrame>
        <p:nvGraphicFramePr>
          <p:cNvPr id="24" name="표 5">
            <a:extLst>
              <a:ext uri="{FF2B5EF4-FFF2-40B4-BE49-F238E27FC236}">
                <a16:creationId xmlns:a16="http://schemas.microsoft.com/office/drawing/2014/main" id="{77A081C5-0047-4367-B3C7-D0C9CD689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113338"/>
              </p:ext>
            </p:extLst>
          </p:nvPr>
        </p:nvGraphicFramePr>
        <p:xfrm>
          <a:off x="634807" y="1791356"/>
          <a:ext cx="8363856" cy="389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8246">
                  <a:extLst>
                    <a:ext uri="{9D8B030D-6E8A-4147-A177-3AD203B41FA5}">
                      <a16:colId xmlns:a16="http://schemas.microsoft.com/office/drawing/2014/main" val="282282107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761486872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3641154693"/>
                    </a:ext>
                  </a:extLst>
                </a:gridCol>
                <a:gridCol w="927462">
                  <a:extLst>
                    <a:ext uri="{9D8B030D-6E8A-4147-A177-3AD203B41FA5}">
                      <a16:colId xmlns:a16="http://schemas.microsoft.com/office/drawing/2014/main" val="2256110049"/>
                    </a:ext>
                  </a:extLst>
                </a:gridCol>
                <a:gridCol w="927462">
                  <a:extLst>
                    <a:ext uri="{9D8B030D-6E8A-4147-A177-3AD203B41FA5}">
                      <a16:colId xmlns:a16="http://schemas.microsoft.com/office/drawing/2014/main" val="3690882915"/>
                    </a:ext>
                  </a:extLst>
                </a:gridCol>
              </a:tblGrid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잠재원인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중요도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분석가능성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합계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선정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803358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가스 주입 불량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6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125808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Tip-off </a:t>
                      </a:r>
                      <a:r>
                        <a:rPr lang="ko-KR" altLang="en-US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불량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851787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Panel</a:t>
                      </a:r>
                      <a:r>
                        <a:rPr lang="ko-KR" altLang="en-US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과 회로 간 연결 불량</a:t>
                      </a: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(FPC </a:t>
                      </a:r>
                      <a:r>
                        <a:rPr lang="ko-KR" altLang="en-US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연결 불량</a:t>
                      </a: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)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6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892023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Sputtering </a:t>
                      </a:r>
                      <a:r>
                        <a:rPr lang="ko-KR" altLang="en-US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불량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037433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 두께 불량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9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12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O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34802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 벽전하 불량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9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9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18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O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54071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PR</a:t>
                      </a:r>
                      <a:r>
                        <a:rPr lang="ko-KR" altLang="en-US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두께 불량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9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12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O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274763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형광체 막 두께 품위 확보 불가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6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71699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Frit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불량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769449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522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03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잠재원인도출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273C2-C481-4C6B-BD71-B6AFC5281389}"/>
              </a:ext>
            </a:extLst>
          </p:cNvPr>
          <p:cNvSpPr txBox="1"/>
          <p:nvPr/>
        </p:nvSpPr>
        <p:spPr>
          <a:xfrm>
            <a:off x="3291973" y="21160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데이터수집계획</a:t>
            </a: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4C789712-3911-4CD5-AE03-0DDB6D19A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359112"/>
              </p:ext>
            </p:extLst>
          </p:nvPr>
        </p:nvGraphicFramePr>
        <p:xfrm>
          <a:off x="564200" y="1586954"/>
          <a:ext cx="8485213" cy="423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272">
                  <a:extLst>
                    <a:ext uri="{9D8B030D-6E8A-4147-A177-3AD203B41FA5}">
                      <a16:colId xmlns:a16="http://schemas.microsoft.com/office/drawing/2014/main" val="12133971"/>
                    </a:ext>
                  </a:extLst>
                </a:gridCol>
                <a:gridCol w="1609910">
                  <a:extLst>
                    <a:ext uri="{9D8B030D-6E8A-4147-A177-3AD203B41FA5}">
                      <a16:colId xmlns:a16="http://schemas.microsoft.com/office/drawing/2014/main" val="1955107887"/>
                    </a:ext>
                  </a:extLst>
                </a:gridCol>
                <a:gridCol w="1374461">
                  <a:extLst>
                    <a:ext uri="{9D8B030D-6E8A-4147-A177-3AD203B41FA5}">
                      <a16:colId xmlns:a16="http://schemas.microsoft.com/office/drawing/2014/main" val="688805477"/>
                    </a:ext>
                  </a:extLst>
                </a:gridCol>
                <a:gridCol w="897819">
                  <a:extLst>
                    <a:ext uri="{9D8B030D-6E8A-4147-A177-3AD203B41FA5}">
                      <a16:colId xmlns:a16="http://schemas.microsoft.com/office/drawing/2014/main" val="3932322831"/>
                    </a:ext>
                  </a:extLst>
                </a:gridCol>
                <a:gridCol w="846686">
                  <a:extLst>
                    <a:ext uri="{9D8B030D-6E8A-4147-A177-3AD203B41FA5}">
                      <a16:colId xmlns:a16="http://schemas.microsoft.com/office/drawing/2014/main" val="3407656369"/>
                    </a:ext>
                  </a:extLst>
                </a:gridCol>
                <a:gridCol w="994891">
                  <a:extLst>
                    <a:ext uri="{9D8B030D-6E8A-4147-A177-3AD203B41FA5}">
                      <a16:colId xmlns:a16="http://schemas.microsoft.com/office/drawing/2014/main" val="1098076983"/>
                    </a:ext>
                  </a:extLst>
                </a:gridCol>
                <a:gridCol w="1212174">
                  <a:extLst>
                    <a:ext uri="{9D8B030D-6E8A-4147-A177-3AD203B41FA5}">
                      <a16:colId xmlns:a16="http://schemas.microsoft.com/office/drawing/2014/main" val="1606286771"/>
                    </a:ext>
                  </a:extLst>
                </a:gridCol>
              </a:tblGrid>
              <a:tr h="4232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잠재불량원인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데이터명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속성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수집주기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담당자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수집가능성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주요특성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515325"/>
                  </a:ext>
                </a:extLst>
              </a:tr>
              <a:tr h="423260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PR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두께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PR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점도 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연속형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구본철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O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센서부착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758144"/>
                  </a:ext>
                </a:extLst>
              </a:tr>
              <a:tr h="423260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dirty="0">
                        <a:latin typeface="나눔스퀘어OTF_ac"/>
                        <a:ea typeface="나눔스퀘어OTF_a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Spindle RPM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연속형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O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센서부착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829888"/>
                  </a:ext>
                </a:extLst>
              </a:tr>
              <a:tr h="423260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PR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두께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연속형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△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센서부착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025128"/>
                  </a:ext>
                </a:extLst>
              </a:tr>
              <a:tr h="4232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 절연성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 두께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연속형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장혜림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△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센서부착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486752"/>
                  </a:ext>
                </a:extLst>
              </a:tr>
              <a:tr h="4232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MgO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차 전자 방출 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연속형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서혜민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O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자동측정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883100"/>
                  </a:ext>
                </a:extLst>
              </a:tr>
              <a:tr h="423260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격벽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격벽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두께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연속형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박진주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△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센서부착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761592"/>
                  </a:ext>
                </a:extLst>
              </a:tr>
              <a:tr h="423260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dirty="0">
                        <a:latin typeface="나눔스퀘어OTF_ac"/>
                        <a:ea typeface="나눔스퀘어OTF_a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격벽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연속형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△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센서부착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914097"/>
                  </a:ext>
                </a:extLst>
              </a:tr>
              <a:tr h="4232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Address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전극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Address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신호불량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이산형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시간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유대선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O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센서부착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241846"/>
                  </a:ext>
                </a:extLst>
              </a:tr>
              <a:tr h="4232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모듈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상</a:t>
                      </a: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/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하판 밀착도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연속형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이종하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X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자동측정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578911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DCBA7147-EF53-479E-8EE1-72604A9E249F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A7C8C8-E1E3-4C18-AE11-78C69CBFD3E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E46F207-088B-448D-AC6A-8FF8FBB6B458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E7DB3F62-F42F-4DAF-9130-D2A9DB8329D2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E779945-0801-4783-9D5D-C280F494743E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897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04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데이터정제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273C2-C481-4C6B-BD71-B6AFC5281389}"/>
              </a:ext>
            </a:extLst>
          </p:cNvPr>
          <p:cNvSpPr txBox="1"/>
          <p:nvPr/>
        </p:nvSpPr>
        <p:spPr>
          <a:xfrm>
            <a:off x="3090267" y="211261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 항목의 의미와 유형 확인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CBA7147-EF53-479E-8EE1-72604A9E249F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A7C8C8-E1E3-4C18-AE11-78C69CBFD3E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E46F207-088B-448D-AC6A-8FF8FBB6B458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E7DB3F62-F42F-4DAF-9130-D2A9DB8329D2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E779945-0801-4783-9D5D-C280F494743E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ED5034F-FE97-4959-B0B0-4A28A2A06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12091"/>
              </p:ext>
            </p:extLst>
          </p:nvPr>
        </p:nvGraphicFramePr>
        <p:xfrm>
          <a:off x="677324" y="1093063"/>
          <a:ext cx="8380416" cy="546363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47552">
                  <a:extLst>
                    <a:ext uri="{9D8B030D-6E8A-4147-A177-3AD203B41FA5}">
                      <a16:colId xmlns:a16="http://schemas.microsoft.com/office/drawing/2014/main" val="3333948805"/>
                    </a:ext>
                  </a:extLst>
                </a:gridCol>
                <a:gridCol w="1026950">
                  <a:extLst>
                    <a:ext uri="{9D8B030D-6E8A-4147-A177-3AD203B41FA5}">
                      <a16:colId xmlns:a16="http://schemas.microsoft.com/office/drawing/2014/main" val="1067534973"/>
                    </a:ext>
                  </a:extLst>
                </a:gridCol>
                <a:gridCol w="1068154">
                  <a:extLst>
                    <a:ext uri="{9D8B030D-6E8A-4147-A177-3AD203B41FA5}">
                      <a16:colId xmlns:a16="http://schemas.microsoft.com/office/drawing/2014/main" val="3930405016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424445560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22481516"/>
                    </a:ext>
                  </a:extLst>
                </a:gridCol>
                <a:gridCol w="397694">
                  <a:extLst>
                    <a:ext uri="{9D8B030D-6E8A-4147-A177-3AD203B41FA5}">
                      <a16:colId xmlns:a16="http://schemas.microsoft.com/office/drawing/2014/main" val="55222129"/>
                    </a:ext>
                  </a:extLst>
                </a:gridCol>
                <a:gridCol w="397694">
                  <a:extLst>
                    <a:ext uri="{9D8B030D-6E8A-4147-A177-3AD203B41FA5}">
                      <a16:colId xmlns:a16="http://schemas.microsoft.com/office/drawing/2014/main" val="3179391857"/>
                    </a:ext>
                  </a:extLst>
                </a:gridCol>
                <a:gridCol w="397694">
                  <a:extLst>
                    <a:ext uri="{9D8B030D-6E8A-4147-A177-3AD203B41FA5}">
                      <a16:colId xmlns:a16="http://schemas.microsoft.com/office/drawing/2014/main" val="2183149233"/>
                    </a:ext>
                  </a:extLst>
                </a:gridCol>
                <a:gridCol w="902022">
                  <a:extLst>
                    <a:ext uri="{9D8B030D-6E8A-4147-A177-3AD203B41FA5}">
                      <a16:colId xmlns:a16="http://schemas.microsoft.com/office/drawing/2014/main" val="598069828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936327341"/>
                    </a:ext>
                  </a:extLst>
                </a:gridCol>
              </a:tblGrid>
              <a:tr h="3414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공정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세부 공정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시작시각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소요시간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설비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배기압력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배기량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92745"/>
                  </a:ext>
                </a:extLst>
              </a:tr>
              <a:tr h="3414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>
                          <a:solidFill>
                            <a:schemeClr val="bg1"/>
                          </a:solidFill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>
                          <a:solidFill>
                            <a:schemeClr val="bg1"/>
                          </a:solidFill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>
                          <a:solidFill>
                            <a:schemeClr val="bg1"/>
                          </a:solidFill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최대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19286"/>
                  </a:ext>
                </a:extLst>
              </a:tr>
              <a:tr h="3414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Black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인쇄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317078"/>
                  </a:ext>
                </a:extLst>
              </a:tr>
              <a:tr h="3414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RTD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005664"/>
                  </a:ext>
                </a:extLst>
              </a:tr>
              <a:tr h="34147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Ag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인쇄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705281"/>
                  </a:ext>
                </a:extLst>
              </a:tr>
              <a:tr h="3414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RTD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673623"/>
                  </a:ext>
                </a:extLst>
              </a:tr>
              <a:tr h="3414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노광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165634"/>
                  </a:ext>
                </a:extLst>
              </a:tr>
              <a:tr h="3414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Bus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현상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496627"/>
                  </a:ext>
                </a:extLst>
              </a:tr>
              <a:tr h="3414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소성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111608"/>
                  </a:ext>
                </a:extLst>
              </a:tr>
              <a:tr h="3414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453281"/>
                  </a:ext>
                </a:extLst>
              </a:tr>
              <a:tr h="3414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MgO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171758"/>
                  </a:ext>
                </a:extLst>
              </a:tr>
              <a:tr h="34147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형광체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Dispenser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450200"/>
                  </a:ext>
                </a:extLst>
              </a:tr>
              <a:tr h="3414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건조</a:t>
                      </a: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(RTD)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338316"/>
                  </a:ext>
                </a:extLst>
              </a:tr>
              <a:tr h="3414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소성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385444"/>
                  </a:ext>
                </a:extLst>
              </a:tr>
              <a:tr h="3414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합착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58147"/>
                  </a:ext>
                </a:extLst>
              </a:tr>
              <a:tr h="3414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에이징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5915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95CC7D5-BE11-41A7-87E7-431E1961DEEA}"/>
              </a:ext>
            </a:extLst>
          </p:cNvPr>
          <p:cNvSpPr txBox="1"/>
          <p:nvPr/>
        </p:nvSpPr>
        <p:spPr>
          <a:xfrm>
            <a:off x="7279157" y="779003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연속형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■ /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이산형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□ </a:t>
            </a:r>
            <a:endParaRPr lang="ko-KR" altLang="en-US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1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</TotalTime>
  <Words>1237</Words>
  <Application>Microsoft Office PowerPoint</Application>
  <PresentationFormat>A4 용지(210x297mm)</PresentationFormat>
  <Paragraphs>435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나눔고딕</vt:lpstr>
      <vt:lpstr>나눔스퀘어OTF_ac</vt:lpstr>
      <vt:lpstr>나눔스퀘어OTF_ac Bold</vt:lpstr>
      <vt:lpstr>나눔스퀘어OTF_ac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Hyemin</dc:creator>
  <cp:lastModifiedBy>Seo Hyemin</cp:lastModifiedBy>
  <cp:revision>33</cp:revision>
  <dcterms:created xsi:type="dcterms:W3CDTF">2020-02-19T13:37:33Z</dcterms:created>
  <dcterms:modified xsi:type="dcterms:W3CDTF">2020-04-20T13:33:07Z</dcterms:modified>
</cp:coreProperties>
</file>