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261" r:id="rId2"/>
    <p:sldId id="262" r:id="rId3"/>
    <p:sldId id="263" r:id="rId4"/>
    <p:sldId id="283" r:id="rId5"/>
    <p:sldId id="279" r:id="rId6"/>
    <p:sldId id="286" r:id="rId7"/>
    <p:sldId id="298" r:id="rId8"/>
    <p:sldId id="297" r:id="rId9"/>
    <p:sldId id="295" r:id="rId10"/>
    <p:sldId id="296" r:id="rId11"/>
    <p:sldId id="294" r:id="rId12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Arial Black" panose="020B0A040201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Y견고딕" panose="02030600000101010101" pitchFamily="18" charset="-127"/>
      <p:regular r:id="rId23"/>
    </p:embeddedFont>
    <p:embeddedFont>
      <p:font typeface="나눔스퀘어OTF_ac" panose="020B0600000101010101" pitchFamily="34" charset="-127"/>
      <p:regular r:id="rId24"/>
    </p:embeddedFont>
    <p:embeddedFont>
      <p:font typeface="나눔스퀘어OTF_ac Bold" panose="020B0600000101010101" pitchFamily="34" charset="-127"/>
      <p:bold r:id="rId25"/>
    </p:embeddedFont>
    <p:embeddedFont>
      <p:font typeface="나눔스퀘어OTF_ac ExtraBold" panose="020B0600000101010101" pitchFamily="34" charset="-127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2D2D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114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94641335267471E-2"/>
          <c:y val="0.1367610960327085"/>
          <c:w val="0.83012882398513776"/>
          <c:h val="0.74228226174190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신흥시장 비중 추이 (%)</c:v>
                </c:pt>
              </c:strCache>
            </c:strRef>
          </c:tx>
          <c:spPr>
            <a:gradFill>
              <a:gsLst>
                <a:gs pos="0">
                  <a:srgbClr val="002060"/>
                </a:gs>
                <a:gs pos="53000">
                  <a:srgbClr val="002060"/>
                </a:gs>
                <a:gs pos="100000">
                  <a:srgbClr val="002060">
                    <a:alpha val="0"/>
                  </a:srgb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45DA6432-916E-45C5-B99E-204E84550732}" type="VALUE">
                      <a:rPr lang="en-US" altLang="ko-KR" sz="100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BC2-463A-B5E9-CB9A4167B2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36.6</c:v>
                </c:pt>
                <c:pt idx="1">
                  <c:v>42</c:v>
                </c:pt>
                <c:pt idx="2">
                  <c:v>48.3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2-463A-B5E9-CB9A4167B2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6"/>
        <c:overlap val="9"/>
        <c:axId val="565082640"/>
        <c:axId val="418821472"/>
      </c:barChart>
      <c:catAx>
        <c:axId val="5650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defRPr>
            </a:pPr>
            <a:endParaRPr lang="ko-KR"/>
          </a:p>
        </c:txPr>
        <c:crossAx val="418821472"/>
        <c:crosses val="autoZero"/>
        <c:auto val="1"/>
        <c:lblAlgn val="ctr"/>
        <c:lblOffset val="100"/>
        <c:noMultiLvlLbl val="0"/>
      </c:catAx>
      <c:valAx>
        <c:axId val="418821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508264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10275485434930615"/>
          <c:y val="4.9489200749407894E-2"/>
          <c:w val="0.74575036550371954"/>
          <c:h val="0.114296330073803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OTF_ac" panose="020B0600000101010101" pitchFamily="34" charset="-127"/>
          <a:ea typeface="나눔스퀘어OTF_ac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불량률</c:v>
                </c:pt>
              </c:strCache>
            </c:strRef>
          </c:tx>
          <c:spPr>
            <a:ln w="25400" cap="sq">
              <a:solidFill>
                <a:srgbClr val="00206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0.06</c:v>
                </c:pt>
                <c:pt idx="1">
                  <c:v>0.08</c:v>
                </c:pt>
                <c:pt idx="2">
                  <c:v>0.13</c:v>
                </c:pt>
                <c:pt idx="3">
                  <c:v>0.13</c:v>
                </c:pt>
                <c:pt idx="4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2-4295-9D67-FD15D824F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795544"/>
        <c:axId val="627797184"/>
      </c:lineChart>
      <c:catAx>
        <c:axId val="62779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defRPr>
            </a:pPr>
            <a:endParaRPr lang="ko-KR"/>
          </a:p>
        </c:txPr>
        <c:crossAx val="627797184"/>
        <c:crosses val="autoZero"/>
        <c:auto val="1"/>
        <c:lblAlgn val="ctr"/>
        <c:lblOffset val="100"/>
        <c:noMultiLvlLbl val="0"/>
      </c:catAx>
      <c:valAx>
        <c:axId val="6277971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defRPr>
            </a:pPr>
            <a:endParaRPr lang="ko-KR"/>
          </a:p>
        </c:txPr>
        <c:crossAx val="62779554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OTF_ac" panose="020B0600000101010101" pitchFamily="34" charset="-127"/>
          <a:ea typeface="나눔스퀘어OTF_ac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94093285306247E-2"/>
          <c:y val="3.6554216116873817E-2"/>
          <c:w val="0.83012882398513776"/>
          <c:h val="0.74228226174190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MC_4DIELEC_1FIRE 설비별 불량률 (%)</c:v>
                </c:pt>
              </c:strCache>
            </c:strRef>
          </c:tx>
          <c:spPr>
            <a:gradFill>
              <a:gsLst>
                <a:gs pos="0">
                  <a:srgbClr val="002060"/>
                </a:gs>
                <a:gs pos="53000">
                  <a:srgbClr val="002060"/>
                </a:gs>
                <a:gs pos="100000">
                  <a:srgbClr val="002060">
                    <a:alpha val="0"/>
                  </a:srgb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45DA6432-916E-45C5-B99E-204E84550732}" type="VALUE">
                      <a:rPr lang="en-US" altLang="ko-KR" sz="10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E49-4F2C-BF5D-650CDA2062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1호기</c:v>
                </c:pt>
                <c:pt idx="1">
                  <c:v>2호기</c:v>
                </c:pt>
                <c:pt idx="2">
                  <c:v>3호기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10.9</c:v>
                </c:pt>
                <c:pt idx="1">
                  <c:v>12.66</c:v>
                </c:pt>
                <c:pt idx="2">
                  <c:v>8.6199999999999992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49-4F2C-BF5D-650CDA206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6"/>
        <c:overlap val="9"/>
        <c:axId val="565082640"/>
        <c:axId val="418821472"/>
      </c:barChart>
      <c:catAx>
        <c:axId val="5650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defRPr>
            </a:pPr>
            <a:endParaRPr lang="ko-KR"/>
          </a:p>
        </c:txPr>
        <c:crossAx val="418821472"/>
        <c:crosses val="autoZero"/>
        <c:auto val="1"/>
        <c:lblAlgn val="ctr"/>
        <c:lblOffset val="100"/>
        <c:noMultiLvlLbl val="0"/>
      </c:catAx>
      <c:valAx>
        <c:axId val="418821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508264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"/>
          <c:y val="0.91228989266555849"/>
          <c:w val="1"/>
          <c:h val="8.771006779420961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OTF_ac" panose="020B0600000101010101" pitchFamily="34" charset="-127"/>
          <a:ea typeface="나눔스퀘어OTF_ac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3447-E39D-4DD5-958D-B923A3188061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2BEFA-21B3-4CC9-B96F-B65D60000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C92-4E68-41CB-87F9-A730F8CC15D1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49E-AA98-48B9-9CE6-D7176260A261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ED13-A260-4499-BF83-377BE72235C7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302-2D61-4076-B78C-980A1AA48935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162E-6284-4C9F-AA12-1A73E2492EC6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20A-AF3B-4A73-95A8-0AA34839F4DD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AE-E65A-40BF-BE0D-6FAFB1CF7535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6228-04A1-4884-B1CF-3A6D8C918D96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828-A350-43C8-BEBF-FEEFD2C76B83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B404-E2F2-47D1-B3C3-B6E5ABDF9168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C5D-7AF7-44C9-94AE-4476788D7FEE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5811-318D-4B25-8BDD-F3F6D9197525}" type="datetime1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22865D5-5BBE-4064-844D-7F1752270116}"/>
              </a:ext>
            </a:extLst>
          </p:cNvPr>
          <p:cNvGrpSpPr/>
          <p:nvPr/>
        </p:nvGrpSpPr>
        <p:grpSpPr>
          <a:xfrm>
            <a:off x="1" y="-5415"/>
            <a:ext cx="9906000" cy="6868828"/>
            <a:chOff x="-3314" y="-5415"/>
            <a:chExt cx="12203859" cy="6868828"/>
          </a:xfrm>
          <a:gradFill>
            <a:gsLst>
              <a:gs pos="5000">
                <a:srgbClr val="002060"/>
              </a:gs>
              <a:gs pos="68000">
                <a:schemeClr val="accent1">
                  <a:lumMod val="60000"/>
                  <a:lumOff val="40000"/>
                </a:schemeClr>
              </a:gs>
              <a:gs pos="7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7FA208-A66D-4451-898D-9A95CD548BC5}"/>
                </a:ext>
              </a:extLst>
            </p:cNvPr>
            <p:cNvSpPr/>
            <p:nvPr/>
          </p:nvSpPr>
          <p:spPr>
            <a:xfrm>
              <a:off x="-3314" y="-5415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1A421F-F60D-4E10-A11C-2BF62B200FAC}"/>
                </a:ext>
              </a:extLst>
            </p:cNvPr>
            <p:cNvSpPr/>
            <p:nvPr/>
          </p:nvSpPr>
          <p:spPr>
            <a:xfrm rot="5400000">
              <a:off x="-3268580" y="3268580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FAB2B3-60CC-4B30-89B6-5C880F4B83B9}"/>
                </a:ext>
              </a:extLst>
            </p:cNvPr>
            <p:cNvSpPr/>
            <p:nvPr/>
          </p:nvSpPr>
          <p:spPr>
            <a:xfrm rot="5400000">
              <a:off x="8611123" y="3268578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20BD1D-4CA1-4D49-9A2D-60B38DC0EF62}"/>
                </a:ext>
              </a:extLst>
            </p:cNvPr>
            <p:cNvSpPr/>
            <p:nvPr/>
          </p:nvSpPr>
          <p:spPr>
            <a:xfrm>
              <a:off x="-3313" y="6545436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200942" y="-454548"/>
            <a:ext cx="1504121" cy="1179444"/>
          </a:xfrm>
          <a:prstGeom prst="chevron">
            <a:avLst/>
          </a:pr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D9B49F-BD2A-40C2-A288-FFBBB528C7D7}"/>
              </a:ext>
            </a:extLst>
          </p:cNvPr>
          <p:cNvSpPr/>
          <p:nvPr/>
        </p:nvSpPr>
        <p:spPr>
          <a:xfrm>
            <a:off x="-1000" y="2223145"/>
            <a:ext cx="9906000" cy="3569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200" dirty="0">
                <a:solidFill>
                  <a:srgbClr val="0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설비 및 작업 조건 최적화를 통한</a:t>
            </a:r>
            <a:endParaRPr lang="ko-KR" altLang="en-US" sz="4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불량률 </a:t>
            </a:r>
            <a:r>
              <a:rPr lang="en-US" altLang="ko-KR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Zero</a:t>
            </a:r>
            <a:r>
              <a:rPr lang="ko-KR" altLang="en-US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화</a:t>
            </a:r>
            <a:r>
              <a:rPr lang="ko-KR" altLang="en-US" sz="4200" dirty="0">
                <a:solidFill>
                  <a:srgbClr val="0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달성</a:t>
            </a:r>
            <a:endParaRPr lang="en-US" altLang="ko-KR" sz="4200" dirty="0">
              <a:solidFill>
                <a:srgbClr val="0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b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 </a:t>
            </a: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</a:t>
            </a:r>
            <a:endParaRPr lang="en-US" altLang="ko-KR" sz="1400" dirty="0">
              <a:solidFill>
                <a:srgbClr val="00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구본철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박진주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서혜민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유대선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이종하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장혜림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ACC709-D7D8-4B23-93BC-36EA3B60CB07}"/>
              </a:ext>
            </a:extLst>
          </p:cNvPr>
          <p:cNvGrpSpPr/>
          <p:nvPr/>
        </p:nvGrpSpPr>
        <p:grpSpPr>
          <a:xfrm>
            <a:off x="3884785" y="1566067"/>
            <a:ext cx="2136429" cy="400110"/>
            <a:chOff x="3915688" y="1293708"/>
            <a:chExt cx="2136429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68F39-CB0A-4F4C-920C-17BFA7093C16}"/>
                </a:ext>
              </a:extLst>
            </p:cNvPr>
            <p:cNvSpPr txBox="1"/>
            <p:nvPr/>
          </p:nvSpPr>
          <p:spPr>
            <a:xfrm>
              <a:off x="4288493" y="1293708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2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59FACA7-FFCC-4C15-AB57-BE0092786785}"/>
                </a:ext>
              </a:extLst>
            </p:cNvPr>
            <p:cNvGrpSpPr/>
            <p:nvPr/>
          </p:nvGrpSpPr>
          <p:grpSpPr>
            <a:xfrm>
              <a:off x="3915688" y="1369242"/>
              <a:ext cx="413447" cy="252523"/>
              <a:chOff x="5943600" y="517585"/>
              <a:chExt cx="364310" cy="22251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9188DB-6C3D-4679-A04F-AAFBD105FCA0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BAD3EFE-5391-40C1-B1EB-F226FE7A3AC2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0F44A8-1A65-4A10-82B5-A468B7F87D18}"/>
              </a:ext>
            </a:extLst>
          </p:cNvPr>
          <p:cNvSpPr/>
          <p:nvPr/>
        </p:nvSpPr>
        <p:spPr>
          <a:xfrm>
            <a:off x="6541697" y="1600212"/>
            <a:ext cx="2974513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7A897F-CEF1-4AA3-9B82-0EAED5743E9F}"/>
              </a:ext>
            </a:extLst>
          </p:cNvPr>
          <p:cNvSpPr/>
          <p:nvPr/>
        </p:nvSpPr>
        <p:spPr>
          <a:xfrm>
            <a:off x="3465743" y="1600212"/>
            <a:ext cx="2974513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61B480-75CB-4162-AD51-EA46FB57D889}"/>
              </a:ext>
            </a:extLst>
          </p:cNvPr>
          <p:cNvSpPr/>
          <p:nvPr/>
        </p:nvSpPr>
        <p:spPr>
          <a:xfrm>
            <a:off x="389789" y="1600212"/>
            <a:ext cx="2974513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영향인자 선정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66BCB20-5169-4D57-83E9-16A26EBEE01B}"/>
              </a:ext>
            </a:extLst>
          </p:cNvPr>
          <p:cNvSpPr/>
          <p:nvPr/>
        </p:nvSpPr>
        <p:spPr>
          <a:xfrm>
            <a:off x="391761" y="1205929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BUS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현상 온도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FED4816-5ABF-48A4-A3F4-8271266769B1}"/>
              </a:ext>
            </a:extLst>
          </p:cNvPr>
          <p:cNvSpPr/>
          <p:nvPr/>
        </p:nvSpPr>
        <p:spPr>
          <a:xfrm>
            <a:off x="3465743" y="1205929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유전체 소성 배기량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FD0EED-0E80-4768-B155-0098734727FF}"/>
              </a:ext>
            </a:extLst>
          </p:cNvPr>
          <p:cNvSpPr/>
          <p:nvPr/>
        </p:nvSpPr>
        <p:spPr>
          <a:xfrm>
            <a:off x="6539725" y="1205929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AG RTD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배출 온도</a:t>
            </a:r>
          </a:p>
        </p:txBody>
      </p:sp>
      <p:sp>
        <p:nvSpPr>
          <p:cNvPr id="44" name="사각형: 잘린 한쪽 모서리 43">
            <a:extLst>
              <a:ext uri="{FF2B5EF4-FFF2-40B4-BE49-F238E27FC236}">
                <a16:creationId xmlns:a16="http://schemas.microsoft.com/office/drawing/2014/main" id="{6BBB28E4-3871-468C-BDA2-1DDD34768CC1}"/>
              </a:ext>
            </a:extLst>
          </p:cNvPr>
          <p:cNvSpPr/>
          <p:nvPr/>
        </p:nvSpPr>
        <p:spPr>
          <a:xfrm rot="10800000" flipH="1">
            <a:off x="510077" y="1787906"/>
            <a:ext cx="2733455" cy="169992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0ECF22BB-4FE5-4D75-872D-4DF1168249A5}"/>
              </a:ext>
            </a:extLst>
          </p:cNvPr>
          <p:cNvSpPr/>
          <p:nvPr/>
        </p:nvSpPr>
        <p:spPr>
          <a:xfrm rot="5400000">
            <a:off x="2951541" y="3195846"/>
            <a:ext cx="308246" cy="292987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잘린 한쪽 모서리 46">
            <a:extLst>
              <a:ext uri="{FF2B5EF4-FFF2-40B4-BE49-F238E27FC236}">
                <a16:creationId xmlns:a16="http://schemas.microsoft.com/office/drawing/2014/main" id="{71A33E79-9E1D-477B-9312-2BE0BD1EB6F4}"/>
              </a:ext>
            </a:extLst>
          </p:cNvPr>
          <p:cNvSpPr/>
          <p:nvPr/>
        </p:nvSpPr>
        <p:spPr>
          <a:xfrm rot="10800000" flipH="1">
            <a:off x="3586272" y="1787906"/>
            <a:ext cx="2733455" cy="169992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D955B841-4FFB-4D67-8289-79336E3F6B6F}"/>
              </a:ext>
            </a:extLst>
          </p:cNvPr>
          <p:cNvSpPr/>
          <p:nvPr/>
        </p:nvSpPr>
        <p:spPr>
          <a:xfrm rot="5400000">
            <a:off x="6027736" y="3195846"/>
            <a:ext cx="308246" cy="292987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잘린 한쪽 모서리 48">
            <a:extLst>
              <a:ext uri="{FF2B5EF4-FFF2-40B4-BE49-F238E27FC236}">
                <a16:creationId xmlns:a16="http://schemas.microsoft.com/office/drawing/2014/main" id="{923B9087-8DCB-4A7B-A212-9E990C87C303}"/>
              </a:ext>
            </a:extLst>
          </p:cNvPr>
          <p:cNvSpPr/>
          <p:nvPr/>
        </p:nvSpPr>
        <p:spPr>
          <a:xfrm rot="10800000" flipH="1">
            <a:off x="6662469" y="1787906"/>
            <a:ext cx="2733455" cy="169992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A4F5F270-13C1-455E-8237-E6064CE77DDB}"/>
              </a:ext>
            </a:extLst>
          </p:cNvPr>
          <p:cNvSpPr/>
          <p:nvPr/>
        </p:nvSpPr>
        <p:spPr>
          <a:xfrm rot="5400000">
            <a:off x="9103933" y="3195846"/>
            <a:ext cx="308246" cy="292987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D118C-C51B-4C4B-9B41-AFC86893E50F}"/>
              </a:ext>
            </a:extLst>
          </p:cNvPr>
          <p:cNvSpPr txBox="1"/>
          <p:nvPr/>
        </p:nvSpPr>
        <p:spPr>
          <a:xfrm>
            <a:off x="3579478" y="1790100"/>
            <a:ext cx="273345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유전체의 역할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은 전면기판의 유지전극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(BUS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보호하고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벽전하를 쌓아준다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ctr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감광성 전극인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전극은 현상 공정 후에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under-cut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현상을 갖는다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현상은 소성 후 발생되는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edge-curl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현상에 영향을 미친다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ctr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전극은 유전체에 의해 덮여 있기 때문에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</a:p>
          <a:p>
            <a:pPr algn="ctr"/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소성은 </a:t>
            </a:r>
            <a:r>
              <a:rPr lang="en-US" altLang="ko-KR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 형상 변화에 큰 영향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미치며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이는 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소성 조건에 따라 달라진다</a:t>
            </a:r>
            <a:r>
              <a:rPr lang="en-US" altLang="ko-KR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ctr"/>
            <a:endParaRPr lang="en-US" altLang="ko-KR" sz="7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[PDP</a:t>
            </a:r>
            <a:r>
              <a:rPr lang="ko-KR" altLang="en-US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용 투명 유전체와 </a:t>
            </a:r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 </a:t>
            </a:r>
            <a:r>
              <a:rPr lang="ko-KR" altLang="en-US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 간의 상호 반응 </a:t>
            </a:r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인하대학교 </a:t>
            </a:r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2008]</a:t>
            </a:r>
            <a:endParaRPr lang="ko-KR" altLang="en-US" sz="600" b="1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23D7C-17C5-4D4C-97CA-8366A5BD8CAC}"/>
              </a:ext>
            </a:extLst>
          </p:cNvPr>
          <p:cNvSpPr txBox="1"/>
          <p:nvPr/>
        </p:nvSpPr>
        <p:spPr>
          <a:xfrm>
            <a:off x="510076" y="1816313"/>
            <a:ext cx="27334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PDP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유전체 연구는 전극과의 반응에 의한 </a:t>
            </a:r>
            <a:r>
              <a:rPr lang="ko-KR" altLang="en-US" sz="9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황변현상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내부의 기포 발생 문제등으로 이루어지고 있다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ctr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9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황변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현상은 유전체에 변색이 발생하는 현상으로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투과율 및 </a:t>
            </a:r>
            <a:r>
              <a:rPr lang="ko-KR" altLang="en-US" sz="900" dirty="0" err="1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내전압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특성에 영향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준다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ctr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형상에서 나타나는 </a:t>
            </a:r>
            <a:r>
              <a:rPr lang="en-US" altLang="ko-KR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edge-curl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이나 </a:t>
            </a:r>
            <a:r>
              <a:rPr lang="en-US" altLang="ko-KR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under-cut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문제점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은 전기 쇼크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내의 기공 형성 등 다양한 문제점을 야기시킨다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ctr"/>
            <a:endParaRPr lang="en-US" altLang="ko-KR" sz="7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endParaRPr lang="en-US" altLang="ko-KR" sz="7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AC-PDP</a:t>
            </a:r>
            <a:r>
              <a:rPr lang="ko-KR" altLang="en-US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재료 기술 및 최근 개발 현황 </a:t>
            </a:r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한국물리학회 </a:t>
            </a:r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2007]</a:t>
            </a:r>
            <a:endParaRPr lang="ko-KR" altLang="en-US" sz="600" b="1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294436-9363-4685-8098-578A544CA255}"/>
              </a:ext>
            </a:extLst>
          </p:cNvPr>
          <p:cNvSpPr txBox="1"/>
          <p:nvPr/>
        </p:nvSpPr>
        <p:spPr>
          <a:xfrm>
            <a:off x="6653843" y="1815978"/>
            <a:ext cx="27334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900" dirty="0">
              <a:solidFill>
                <a:srgbClr val="FF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 픽셀에서의 방전 발생 여부는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 픽셀의 전극 사이 전압이 방전 개시 전압을 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넘거나</a:t>
            </a:r>
            <a:r>
              <a:rPr lang="en-US" altLang="ko-KR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혹은 넘지 않도록 하여 제어할 수 있다</a:t>
            </a:r>
            <a:r>
              <a:rPr lang="en-US" altLang="ko-KR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algn="ctr"/>
            <a:endParaRPr lang="en-US" altLang="ko-KR" sz="900" dirty="0">
              <a:solidFill>
                <a:srgbClr val="FF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한편 방전이 발생한 후 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흐르는 전류를 제한하지 않으면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arc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방전까지 진행되고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경우 전류 밀도가 매우 커서 </a:t>
            </a:r>
            <a:r>
              <a:rPr lang="ko-KR" altLang="en-US" sz="9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전극을 손상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시킬 수 있다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algn="ctr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endParaRPr lang="en-US" altLang="ko-KR" sz="7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endParaRPr lang="en-US" altLang="ko-KR" sz="7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 </a:t>
            </a:r>
            <a:r>
              <a:rPr lang="ko-KR" altLang="en-US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플라즈마 디스플레이의 영상 구현 방법 및 화질 특성</a:t>
            </a:r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선문대학교 </a:t>
            </a:r>
            <a:r>
              <a:rPr lang="en-US" altLang="ko-KR" sz="600" b="1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2012 ]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5E40A0-FD06-4231-849E-B508A930159B}"/>
              </a:ext>
            </a:extLst>
          </p:cNvPr>
          <p:cNvSpPr txBox="1"/>
          <p:nvPr/>
        </p:nvSpPr>
        <p:spPr>
          <a:xfrm>
            <a:off x="389789" y="3599609"/>
            <a:ext cx="297451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BUS_DEVELOP_TEMP_TANK2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54" name="내용 개체 틀 5">
            <a:extLst>
              <a:ext uri="{FF2B5EF4-FFF2-40B4-BE49-F238E27FC236}">
                <a16:creationId xmlns:a16="http://schemas.microsoft.com/office/drawing/2014/main" id="{9202AD14-D9B7-4594-BAB2-4751B0E4E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24" r="13850" b="64912"/>
          <a:stretch/>
        </p:blipFill>
        <p:spPr>
          <a:xfrm>
            <a:off x="494419" y="4087392"/>
            <a:ext cx="2749113" cy="527998"/>
          </a:xfrm>
          <a:prstGeom prst="rect">
            <a:avLst/>
          </a:prstGeom>
        </p:spPr>
      </p:pic>
      <p:sp>
        <p:nvSpPr>
          <p:cNvPr id="55" name="제목 1">
            <a:extLst>
              <a:ext uri="{FF2B5EF4-FFF2-40B4-BE49-F238E27FC236}">
                <a16:creationId xmlns:a16="http://schemas.microsoft.com/office/drawing/2014/main" id="{E43BB615-4EFB-468F-8747-932E27D0D413}"/>
              </a:ext>
            </a:extLst>
          </p:cNvPr>
          <p:cNvSpPr>
            <a:spLocks noGrp="1"/>
          </p:cNvSpPr>
          <p:nvPr/>
        </p:nvSpPr>
        <p:spPr>
          <a:xfrm>
            <a:off x="389789" y="4543134"/>
            <a:ext cx="2974513" cy="93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BUS_DEVELOP_TEMP_TANK2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31.402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높을 경우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가능성이 높음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FA1EC1-69FF-4582-B8E5-98965F62CF88}"/>
              </a:ext>
            </a:extLst>
          </p:cNvPr>
          <p:cNvSpPr txBox="1"/>
          <p:nvPr/>
        </p:nvSpPr>
        <p:spPr>
          <a:xfrm>
            <a:off x="3465743" y="3599609"/>
            <a:ext cx="297451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DIELEC_FIRE_EXHAUST5_HEAT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A4C70A-7F66-4A13-A056-5E2BE856FE53}"/>
              </a:ext>
            </a:extLst>
          </p:cNvPr>
          <p:cNvSpPr txBox="1"/>
          <p:nvPr/>
        </p:nvSpPr>
        <p:spPr>
          <a:xfrm>
            <a:off x="6541940" y="3599609"/>
            <a:ext cx="297451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AG_RTD_TEMP_GLASS_OUT</a:t>
            </a:r>
          </a:p>
        </p:txBody>
      </p:sp>
      <p:pic>
        <p:nvPicPr>
          <p:cNvPr id="59" name="내용 개체 틀 5">
            <a:extLst>
              <a:ext uri="{FF2B5EF4-FFF2-40B4-BE49-F238E27FC236}">
                <a16:creationId xmlns:a16="http://schemas.microsoft.com/office/drawing/2014/main" id="{875B4F4E-2C93-46A1-B2CF-A446C7623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54" b="17793"/>
          <a:stretch/>
        </p:blipFill>
        <p:spPr>
          <a:xfrm>
            <a:off x="3569726" y="4087157"/>
            <a:ext cx="2758627" cy="1546446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D770BB4A-E47D-4369-8405-FAE20866CE8A}"/>
              </a:ext>
            </a:extLst>
          </p:cNvPr>
          <p:cNvSpPr>
            <a:spLocks noGrp="1"/>
          </p:cNvSpPr>
          <p:nvPr/>
        </p:nvSpPr>
        <p:spPr>
          <a:xfrm>
            <a:off x="3465743" y="5583925"/>
            <a:ext cx="2974513" cy="93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HEAT5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3243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낮으면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 높음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HEAT5 -&gt; HEAT4 -&gt; HEAT7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순서대로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 높음</a:t>
            </a:r>
          </a:p>
        </p:txBody>
      </p:sp>
      <p:pic>
        <p:nvPicPr>
          <p:cNvPr id="61" name="내용 개체 틀 8">
            <a:extLst>
              <a:ext uri="{FF2B5EF4-FFF2-40B4-BE49-F238E27FC236}">
                <a16:creationId xmlns:a16="http://schemas.microsoft.com/office/drawing/2014/main" id="{7BDF5441-3400-4754-B34F-4B4256E875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7" r="27386" b="61921"/>
          <a:stretch/>
        </p:blipFill>
        <p:spPr bwMode="auto">
          <a:xfrm>
            <a:off x="6636591" y="4095782"/>
            <a:ext cx="2781189" cy="154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E9BC5B1D-BD3B-40D2-8BEB-26776C62D0F2}"/>
              </a:ext>
            </a:extLst>
          </p:cNvPr>
          <p:cNvSpPr>
            <a:spLocks noGrp="1"/>
          </p:cNvSpPr>
          <p:nvPr/>
        </p:nvSpPr>
        <p:spPr>
          <a:xfrm>
            <a:off x="6541697" y="5578026"/>
            <a:ext cx="2974513" cy="93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AG_RTD_TEMP_GLASS_OUT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48.05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높으면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 높음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DD82DA-3F01-4E03-A0E3-285CFDA2C43F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8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5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121023-8A28-4BFC-AA4D-F0A6B5751886}"/>
              </a:ext>
            </a:extLst>
          </p:cNvPr>
          <p:cNvSpPr/>
          <p:nvPr/>
        </p:nvSpPr>
        <p:spPr>
          <a:xfrm>
            <a:off x="5080641" y="1629629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잘린 한쪽 모서리 45">
            <a:extLst>
              <a:ext uri="{FF2B5EF4-FFF2-40B4-BE49-F238E27FC236}">
                <a16:creationId xmlns:a16="http://schemas.microsoft.com/office/drawing/2014/main" id="{36930B47-04C1-4AF6-A5F2-C5F10F6FC460}"/>
              </a:ext>
            </a:extLst>
          </p:cNvPr>
          <p:cNvSpPr/>
          <p:nvPr/>
        </p:nvSpPr>
        <p:spPr>
          <a:xfrm rot="10800000" flipH="1">
            <a:off x="5158597" y="4636294"/>
            <a:ext cx="4261452" cy="1657388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214B2C-4167-467A-BB16-5C9D60B3D531}"/>
              </a:ext>
            </a:extLst>
          </p:cNvPr>
          <p:cNvSpPr/>
          <p:nvPr/>
        </p:nvSpPr>
        <p:spPr>
          <a:xfrm>
            <a:off x="389789" y="1600212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잘린 한쪽 모서리 43">
            <a:extLst>
              <a:ext uri="{FF2B5EF4-FFF2-40B4-BE49-F238E27FC236}">
                <a16:creationId xmlns:a16="http://schemas.microsoft.com/office/drawing/2014/main" id="{A93CD2B4-FBA8-4351-ADBC-9A6D11623115}"/>
              </a:ext>
            </a:extLst>
          </p:cNvPr>
          <p:cNvSpPr/>
          <p:nvPr/>
        </p:nvSpPr>
        <p:spPr>
          <a:xfrm rot="10800000" flipH="1">
            <a:off x="2375565" y="4089474"/>
            <a:ext cx="2360337" cy="2140854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경로 탐색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4E0CDC-2FE1-4956-9F4B-67FD56FB1F38}"/>
              </a:ext>
            </a:extLst>
          </p:cNvPr>
          <p:cNvSpPr/>
          <p:nvPr/>
        </p:nvSpPr>
        <p:spPr>
          <a:xfrm>
            <a:off x="391761" y="1205929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유의공정을 고려한 최적경로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02E8643-C4EB-4754-B9CC-99D06B5B52BA}"/>
              </a:ext>
            </a:extLst>
          </p:cNvPr>
          <p:cNvSpPr/>
          <p:nvPr/>
        </p:nvSpPr>
        <p:spPr>
          <a:xfrm>
            <a:off x="5158597" y="1205928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영향인자를 고려한 최적경로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560C75-5E59-4C92-96F9-69D30BB47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8279"/>
              </p:ext>
            </p:extLst>
          </p:nvPr>
        </p:nvGraphicFramePr>
        <p:xfrm>
          <a:off x="550774" y="1871936"/>
          <a:ext cx="1666215" cy="43510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45112">
                  <a:extLst>
                    <a:ext uri="{9D8B030D-6E8A-4147-A177-3AD203B41FA5}">
                      <a16:colId xmlns:a16="http://schemas.microsoft.com/office/drawing/2014/main" val="3955680430"/>
                    </a:ext>
                  </a:extLst>
                </a:gridCol>
                <a:gridCol w="621103">
                  <a:extLst>
                    <a:ext uri="{9D8B030D-6E8A-4147-A177-3AD203B41FA5}">
                      <a16:colId xmlns:a16="http://schemas.microsoft.com/office/drawing/2014/main" val="2993170896"/>
                    </a:ext>
                  </a:extLst>
                </a:gridCol>
              </a:tblGrid>
              <a:tr h="18888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불량률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9767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유전체소성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10.89%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6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유전체소성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12.66%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6503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유전체소성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8.62%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3947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2555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형광체소성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8.97%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188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형광체소성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10.99%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37487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형광체소성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11.76%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0927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91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AG_PRINT1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10.74%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2117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AG_PRINT2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10.56%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9896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961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AG_RTD1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9.45%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115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AG_RTD2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11.70%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6765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7476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AG_EXP1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10.84%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5684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AG_EXP2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10.50%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112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03837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현상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11.63%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83392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현상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9.75%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5448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8048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10.23%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3054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11.21%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080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3FE41E-A0A3-4C4D-8457-03284B88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15249"/>
              </p:ext>
            </p:extLst>
          </p:nvPr>
        </p:nvGraphicFramePr>
        <p:xfrm>
          <a:off x="2401444" y="1871936"/>
          <a:ext cx="2263137" cy="1290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379">
                  <a:extLst>
                    <a:ext uri="{9D8B030D-6E8A-4147-A177-3AD203B41FA5}">
                      <a16:colId xmlns:a16="http://schemas.microsoft.com/office/drawing/2014/main" val="2964925018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605341740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1563398177"/>
                    </a:ext>
                  </a:extLst>
                </a:gridCol>
              </a:tblGrid>
              <a:tr h="18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유전체소성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21256"/>
                  </a:ext>
                </a:extLst>
              </a:tr>
              <a:tr h="18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9.64%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71197"/>
                  </a:ext>
                </a:extLst>
              </a:tr>
              <a:tr h="1843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12.76%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20752"/>
                  </a:ext>
                </a:extLst>
              </a:tr>
              <a:tr h="1843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8.95%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56540"/>
                  </a:ext>
                </a:extLst>
              </a:tr>
              <a:tr h="18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13%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930939"/>
                  </a:ext>
                </a:extLst>
              </a:tr>
              <a:tr h="1843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12.57%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496406"/>
                  </a:ext>
                </a:extLst>
              </a:tr>
              <a:tr h="1843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8.23%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145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411B92-A8AD-48A5-A936-8434BB7F08F3}"/>
              </a:ext>
            </a:extLst>
          </p:cNvPr>
          <p:cNvSpPr txBox="1"/>
          <p:nvPr/>
        </p:nvSpPr>
        <p:spPr>
          <a:xfrm>
            <a:off x="4664581" y="304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DBAD7F23-EAE8-4BA7-BEA7-7A037BB3FD5D}"/>
              </a:ext>
            </a:extLst>
          </p:cNvPr>
          <p:cNvSpPr>
            <a:spLocks noGrp="1"/>
          </p:cNvSpPr>
          <p:nvPr/>
        </p:nvSpPr>
        <p:spPr>
          <a:xfrm>
            <a:off x="2375565" y="4061460"/>
            <a:ext cx="2360337" cy="213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 불량률이 낮기 때문에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소성 설비와 상관없이 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호기를 채택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하지만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호기가 과부하 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前공정이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호기일 경우 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호기를 채택함으로써 불량률을 개선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C74ED4-DA61-42A4-B964-4EAAF7959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42655"/>
              </p:ext>
            </p:extLst>
          </p:nvPr>
        </p:nvGraphicFramePr>
        <p:xfrm>
          <a:off x="5158597" y="1871936"/>
          <a:ext cx="4261452" cy="2639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242">
                  <a:extLst>
                    <a:ext uri="{9D8B030D-6E8A-4147-A177-3AD203B41FA5}">
                      <a16:colId xmlns:a16="http://schemas.microsoft.com/office/drawing/2014/main" val="1345506930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1867796276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238785472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1924950811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2426644810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1088679376"/>
                    </a:ext>
                  </a:extLst>
                </a:gridCol>
              </a:tblGrid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AGRTD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현상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유전체소성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명점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양품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불량률</a:t>
                      </a:r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(%)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53067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36420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939016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9.79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626776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5977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13.67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42465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66424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092998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13.08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249751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46721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7.65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157235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76617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4.74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340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A1C7BBE-E23A-416A-B9E6-89D2DE8FF612}"/>
              </a:ext>
            </a:extLst>
          </p:cNvPr>
          <p:cNvSpPr txBox="1"/>
          <p:nvPr/>
        </p:nvSpPr>
        <p:spPr>
          <a:xfrm>
            <a:off x="5158597" y="4636294"/>
            <a:ext cx="4564764" cy="1591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BUS_DEVELOP_TEMP_TANK2(BUS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 현상 온도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DIELEC_FIRE_EXHAUST5_HEAT 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배기량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AG_RTD_TEMP_GLASS_OUT(AG RTD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배출 온도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다음과 같은 경로를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채택시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불량률이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4.74%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까지 감소함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최적경로가 과부하시 차선경로를 채택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10%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이하 경로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EB0F8390-AC9F-4CE0-A734-B947118F8422}"/>
              </a:ext>
            </a:extLst>
          </p:cNvPr>
          <p:cNvSpPr/>
          <p:nvPr/>
        </p:nvSpPr>
        <p:spPr>
          <a:xfrm rot="5400000">
            <a:off x="4412235" y="5877571"/>
            <a:ext cx="337927" cy="328952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94246DF0-9E0F-4C0A-9A61-4B02F6E9EDF3}"/>
              </a:ext>
            </a:extLst>
          </p:cNvPr>
          <p:cNvSpPr/>
          <p:nvPr/>
        </p:nvSpPr>
        <p:spPr>
          <a:xfrm rot="5400000">
            <a:off x="9103861" y="6001865"/>
            <a:ext cx="337927" cy="328952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A67E60-AD00-4414-B625-D09F03275CCF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9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727C885-1FC5-4689-AE20-08F815683459}"/>
              </a:ext>
            </a:extLst>
          </p:cNvPr>
          <p:cNvSpPr/>
          <p:nvPr/>
        </p:nvSpPr>
        <p:spPr>
          <a:xfrm rot="8764730">
            <a:off x="789472" y="1354861"/>
            <a:ext cx="2853383" cy="2131727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E79D2-22A7-41A1-AC5D-BF3A9CC5DC71}"/>
              </a:ext>
            </a:extLst>
          </p:cNvPr>
          <p:cNvSpPr txBox="1"/>
          <p:nvPr/>
        </p:nvSpPr>
        <p:spPr>
          <a:xfrm>
            <a:off x="956946" y="1978153"/>
            <a:ext cx="184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Contents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BF99C7-0D42-4B17-8269-495BCC70092E}"/>
              </a:ext>
            </a:extLst>
          </p:cNvPr>
          <p:cNvCxnSpPr>
            <a:cxnSpLocks/>
          </p:cNvCxnSpPr>
          <p:nvPr/>
        </p:nvCxnSpPr>
        <p:spPr>
          <a:xfrm>
            <a:off x="2799471" y="-309489"/>
            <a:ext cx="0" cy="73714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6BCD81-B0C8-4D95-BE1B-803E6957BDBF}"/>
              </a:ext>
            </a:extLst>
          </p:cNvPr>
          <p:cNvCxnSpPr>
            <a:cxnSpLocks/>
          </p:cNvCxnSpPr>
          <p:nvPr/>
        </p:nvCxnSpPr>
        <p:spPr>
          <a:xfrm flipH="1">
            <a:off x="-403412" y="-215153"/>
            <a:ext cx="4618957" cy="31197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22256F-6B2D-4BD1-9319-6171A1738730}"/>
              </a:ext>
            </a:extLst>
          </p:cNvPr>
          <p:cNvSpPr txBox="1"/>
          <p:nvPr/>
        </p:nvSpPr>
        <p:spPr>
          <a:xfrm>
            <a:off x="3521124" y="936386"/>
            <a:ext cx="694421" cy="4822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  <a:endParaRPr lang="ko-KR" altLang="en-US" sz="3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E51AB-7F65-4633-9CF5-3E8EACDA94A1}"/>
              </a:ext>
            </a:extLst>
          </p:cNvPr>
          <p:cNvSpPr txBox="1"/>
          <p:nvPr/>
        </p:nvSpPr>
        <p:spPr>
          <a:xfrm>
            <a:off x="4388819" y="155381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F8BDD-47DB-43DA-B8A9-871CB01211A9}"/>
              </a:ext>
            </a:extLst>
          </p:cNvPr>
          <p:cNvSpPr txBox="1"/>
          <p:nvPr/>
        </p:nvSpPr>
        <p:spPr>
          <a:xfrm>
            <a:off x="4418238" y="278379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개선기회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B16519-500C-4470-86D7-6EE8B8EA8FAC}"/>
              </a:ext>
            </a:extLst>
          </p:cNvPr>
          <p:cNvSpPr txBox="1"/>
          <p:nvPr/>
        </p:nvSpPr>
        <p:spPr>
          <a:xfrm>
            <a:off x="4429732" y="398996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AE06E-8929-4496-9CA8-4B7EF16E2704}"/>
              </a:ext>
            </a:extLst>
          </p:cNvPr>
          <p:cNvSpPr txBox="1"/>
          <p:nvPr/>
        </p:nvSpPr>
        <p:spPr>
          <a:xfrm>
            <a:off x="4418238" y="5213389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결론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CCC90A-576B-4241-86B0-57985CD5E6F2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EAB2B-7451-4AF8-A693-3321DF90B286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5BFBEEE-C546-487A-9BF4-2E5E07CAC56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5648613-C2D7-46CE-AF13-FF562592AD06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4696739-DE8C-4546-9738-EA49981D0D1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29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09E2A5-6062-4112-9149-A01E4D1B73E3}"/>
              </a:ext>
            </a:extLst>
          </p:cNvPr>
          <p:cNvSpPr/>
          <p:nvPr/>
        </p:nvSpPr>
        <p:spPr>
          <a:xfrm>
            <a:off x="5315" y="2248549"/>
            <a:ext cx="9906000" cy="3795279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4C84A35E-4D82-4845-8958-09E6DC81D3A4}"/>
              </a:ext>
            </a:extLst>
          </p:cNvPr>
          <p:cNvSpPr/>
          <p:nvPr/>
        </p:nvSpPr>
        <p:spPr>
          <a:xfrm rot="10800000" flipH="1">
            <a:off x="7007931" y="2734746"/>
            <a:ext cx="2501660" cy="29084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161D7A-94CF-4826-B879-F112F404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61" y="2433948"/>
            <a:ext cx="3429518" cy="341808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01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4FDD2-DA4B-4A9D-B2FC-936DD596A0EC}"/>
              </a:ext>
            </a:extLst>
          </p:cNvPr>
          <p:cNvSpPr txBox="1"/>
          <p:nvPr/>
        </p:nvSpPr>
        <p:spPr>
          <a:xfrm>
            <a:off x="2819792" y="216281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 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세계에서의 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TV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경쟁력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F50BF5-47F4-4262-9424-3EBF722018B4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084073-CAE4-465F-904A-4083A52E51AB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B3356C-C08D-47B2-AE27-4D664F27A3E4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D781C73-CCE7-4AFE-BE7C-8E61E75D838A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BB92361-1EEE-4CC6-96C1-EBFAC4E76F6B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531B5A38-1E9A-48A7-A7E2-60221CB70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910926"/>
              </p:ext>
            </p:extLst>
          </p:nvPr>
        </p:nvGraphicFramePr>
        <p:xfrm>
          <a:off x="289744" y="2324105"/>
          <a:ext cx="3091815" cy="359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AFECF4-E743-4AF9-BF86-5F68E34B62F0}"/>
              </a:ext>
            </a:extLst>
          </p:cNvPr>
          <p:cNvSpPr/>
          <p:nvPr/>
        </p:nvSpPr>
        <p:spPr>
          <a:xfrm>
            <a:off x="2244566" y="1862008"/>
            <a:ext cx="541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중남미 등의 신흥시장이 재성장 축의 역할을 할 것으로 예상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26D751-1EE1-442A-8CB1-42B2D0888F9A}"/>
              </a:ext>
            </a:extLst>
          </p:cNvPr>
          <p:cNvSpPr/>
          <p:nvPr/>
        </p:nvSpPr>
        <p:spPr>
          <a:xfrm>
            <a:off x="350127" y="5755125"/>
            <a:ext cx="3514473" cy="28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자료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NIPA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통계분석팀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2009.12 (</a:t>
            </a:r>
            <a:r>
              <a:rPr lang="en-US" altLang="ko-KR" sz="9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DisplaySearch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자료 재구성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856E4-5F14-4E54-92EF-B90FF51B9234}"/>
              </a:ext>
            </a:extLst>
          </p:cNvPr>
          <p:cNvSpPr txBox="1"/>
          <p:nvPr/>
        </p:nvSpPr>
        <p:spPr>
          <a:xfrm>
            <a:off x="1985104" y="1053336"/>
            <a:ext cx="5935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</a:t>
            </a:r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lasma </a:t>
            </a:r>
            <a:r>
              <a:rPr lang="en-US" altLang="ko-KR" sz="44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</a:t>
            </a:r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isplay </a:t>
            </a:r>
            <a:r>
              <a:rPr lang="en-US" altLang="ko-KR" sz="44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</a:t>
            </a:r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anel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BFAC38DC-FEFF-41D3-8124-72521EF06A4E}"/>
              </a:ext>
            </a:extLst>
          </p:cNvPr>
          <p:cNvSpPr/>
          <p:nvPr/>
        </p:nvSpPr>
        <p:spPr>
          <a:xfrm rot="5400000">
            <a:off x="9073238" y="5215384"/>
            <a:ext cx="450014" cy="422694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C7A3D6-B379-4795-862F-849077E3F968}"/>
              </a:ext>
            </a:extLst>
          </p:cNvPr>
          <p:cNvSpPr/>
          <p:nvPr/>
        </p:nvSpPr>
        <p:spPr>
          <a:xfrm>
            <a:off x="8162634" y="2829464"/>
            <a:ext cx="181155" cy="18115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992307-BADD-481D-963B-278D16711263}"/>
              </a:ext>
            </a:extLst>
          </p:cNvPr>
          <p:cNvSpPr/>
          <p:nvPr/>
        </p:nvSpPr>
        <p:spPr>
          <a:xfrm>
            <a:off x="7439526" y="3092708"/>
            <a:ext cx="1627369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TV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장점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234B46-7115-4354-9E64-468EFC176532}"/>
              </a:ext>
            </a:extLst>
          </p:cNvPr>
          <p:cNvSpPr txBox="1"/>
          <p:nvPr/>
        </p:nvSpPr>
        <p:spPr>
          <a:xfrm>
            <a:off x="7492425" y="3459293"/>
            <a:ext cx="1521570" cy="199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저렴한 가격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화질이 뛰어남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응답 속도가 빠름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대형화하기 쉬움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C32846-4B83-4D91-B319-2550746756F6}"/>
              </a:ext>
            </a:extLst>
          </p:cNvPr>
          <p:cNvCxnSpPr/>
          <p:nvPr/>
        </p:nvCxnSpPr>
        <p:spPr>
          <a:xfrm>
            <a:off x="7484703" y="3440611"/>
            <a:ext cx="15215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D7F27A-BA45-463C-9264-60D7D949DC38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4654363-AD7C-4051-945E-970597840B17}"/>
              </a:ext>
            </a:extLst>
          </p:cNvPr>
          <p:cNvSpPr/>
          <p:nvPr/>
        </p:nvSpPr>
        <p:spPr>
          <a:xfrm>
            <a:off x="508958" y="1217244"/>
            <a:ext cx="8876582" cy="2616586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170F634-8CDA-4B2B-A22F-F17B33990C4F}"/>
              </a:ext>
            </a:extLst>
          </p:cNvPr>
          <p:cNvSpPr/>
          <p:nvPr/>
        </p:nvSpPr>
        <p:spPr>
          <a:xfrm>
            <a:off x="514709" y="3958336"/>
            <a:ext cx="8876582" cy="2616586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413F0-BC75-46A2-8EDB-A1B338642431}"/>
              </a:ext>
            </a:extLst>
          </p:cNvPr>
          <p:cNvSpPr txBox="1"/>
          <p:nvPr/>
        </p:nvSpPr>
        <p:spPr>
          <a:xfrm>
            <a:off x="229164" y="3027896"/>
            <a:ext cx="4961720" cy="7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색으로 빛나고 특정 색상으로 나타나 확연히 보이는 불량 사유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암점은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2~5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개까지 정상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명점은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개만 있어도 불량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01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C4A71E-D258-4168-A088-63F0AB22B55C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A425B2-A2ED-4C93-ADDF-2AAAF79B6869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E12B549-CA54-40E3-8252-4B5C9EBCDEB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CA624-5BDA-42A7-9F8E-726413F1323E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239CA91-F3A5-4748-BC96-F2B74F2CE47D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51D460-72F7-49A1-9395-9CCB098D5A45}"/>
              </a:ext>
            </a:extLst>
          </p:cNvPr>
          <p:cNvSpPr txBox="1"/>
          <p:nvPr/>
        </p:nvSpPr>
        <p:spPr>
          <a:xfrm>
            <a:off x="2819792" y="2162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문제제기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27EAECDC-A7A3-43EB-8CAD-0BDC1274D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43" b="90213" l="8430" r="66715">
                        <a14:foregroundMark x1="21366" y1="71064" x2="21366" y2="71064"/>
                        <a14:foregroundMark x1="53052" y1="76170" x2="53052" y2="76170"/>
                        <a14:foregroundMark x1="66860" y1="67234" x2="66860" y2="67234"/>
                        <a14:foregroundMark x1="8430" y1="62553" x2="8430" y2="62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3" t="49847" r="30334" b="4652"/>
          <a:stretch/>
        </p:blipFill>
        <p:spPr bwMode="auto">
          <a:xfrm>
            <a:off x="696653" y="2182064"/>
            <a:ext cx="4026741" cy="96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EA0C005-A346-48F6-B82A-9829DE0B5368}"/>
              </a:ext>
            </a:extLst>
          </p:cNvPr>
          <p:cNvSpPr/>
          <p:nvPr/>
        </p:nvSpPr>
        <p:spPr>
          <a:xfrm>
            <a:off x="6370972" y="4004962"/>
            <a:ext cx="1717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원리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8EFD0F27-A634-44A0-9985-301ECDA0EB0A}"/>
              </a:ext>
            </a:extLst>
          </p:cNvPr>
          <p:cNvGrpSpPr/>
          <p:nvPr/>
        </p:nvGrpSpPr>
        <p:grpSpPr>
          <a:xfrm>
            <a:off x="868603" y="4087227"/>
            <a:ext cx="3513562" cy="2345108"/>
            <a:chOff x="2222754" y="839980"/>
            <a:chExt cx="7674298" cy="5122169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27FED29-6A3A-448C-AC18-CAB46B4A8A17}"/>
                </a:ext>
              </a:extLst>
            </p:cNvPr>
            <p:cNvGrpSpPr/>
            <p:nvPr/>
          </p:nvGrpSpPr>
          <p:grpSpPr>
            <a:xfrm>
              <a:off x="2231562" y="3505964"/>
              <a:ext cx="7660607" cy="1662317"/>
              <a:chOff x="2231562" y="3505964"/>
              <a:chExt cx="7660607" cy="1662317"/>
            </a:xfrm>
          </p:grpSpPr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A64F5E7A-42A2-42B8-A5BD-3AB93B6991F9}"/>
                  </a:ext>
                </a:extLst>
              </p:cNvPr>
              <p:cNvSpPr/>
              <p:nvPr/>
            </p:nvSpPr>
            <p:spPr>
              <a:xfrm>
                <a:off x="2481719" y="4924425"/>
                <a:ext cx="2178717" cy="23712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C36D467D-5380-4EC0-93D8-6FBB8654A2A7}"/>
                  </a:ext>
                </a:extLst>
              </p:cNvPr>
              <p:cNvSpPr/>
              <p:nvPr/>
            </p:nvSpPr>
            <p:spPr>
              <a:xfrm>
                <a:off x="4901069" y="4924425"/>
                <a:ext cx="2273968" cy="237122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513AD03-B0B2-4D98-9C6A-93981839B974}"/>
                  </a:ext>
                </a:extLst>
              </p:cNvPr>
              <p:cNvSpPr/>
              <p:nvPr/>
            </p:nvSpPr>
            <p:spPr>
              <a:xfrm>
                <a:off x="7425194" y="4924425"/>
                <a:ext cx="2273968" cy="237122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수동 입력 240">
                <a:extLst>
                  <a:ext uri="{FF2B5EF4-FFF2-40B4-BE49-F238E27FC236}">
                    <a16:creationId xmlns:a16="http://schemas.microsoft.com/office/drawing/2014/main" id="{9A0055B7-6CDD-427B-AA4D-FF8EE291BEF7}"/>
                  </a:ext>
                </a:extLst>
              </p:cNvPr>
              <p:cNvSpPr/>
              <p:nvPr/>
            </p:nvSpPr>
            <p:spPr>
              <a:xfrm>
                <a:off x="4448776" y="3571753"/>
                <a:ext cx="240633" cy="1592277"/>
              </a:xfrm>
              <a:prstGeom prst="flowChartManualInput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순서도: 수동 입력 241">
                <a:extLst>
                  <a:ext uri="{FF2B5EF4-FFF2-40B4-BE49-F238E27FC236}">
                    <a16:creationId xmlns:a16="http://schemas.microsoft.com/office/drawing/2014/main" id="{94EF7125-8EB2-4542-8965-E6B315C5C989}"/>
                  </a:ext>
                </a:extLst>
              </p:cNvPr>
              <p:cNvSpPr/>
              <p:nvPr/>
            </p:nvSpPr>
            <p:spPr>
              <a:xfrm>
                <a:off x="6958935" y="3576002"/>
                <a:ext cx="240633" cy="1592279"/>
              </a:xfrm>
              <a:prstGeom prst="flowChartManualInpu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순서도: 수동 입력 242">
                <a:extLst>
                  <a:ext uri="{FF2B5EF4-FFF2-40B4-BE49-F238E27FC236}">
                    <a16:creationId xmlns:a16="http://schemas.microsoft.com/office/drawing/2014/main" id="{C4A9C162-28C4-4AA2-9F84-696FE7510FB3}"/>
                  </a:ext>
                </a:extLst>
              </p:cNvPr>
              <p:cNvSpPr/>
              <p:nvPr/>
            </p:nvSpPr>
            <p:spPr>
              <a:xfrm>
                <a:off x="9435435" y="3537901"/>
                <a:ext cx="240633" cy="1592276"/>
              </a:xfrm>
              <a:prstGeom prst="flowChartManualInput">
                <a:avLst/>
              </a:prstGeom>
              <a:solidFill>
                <a:srgbClr val="0070C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순서도: 수동 입력 243">
                <a:extLst>
                  <a:ext uri="{FF2B5EF4-FFF2-40B4-BE49-F238E27FC236}">
                    <a16:creationId xmlns:a16="http://schemas.microsoft.com/office/drawing/2014/main" id="{7C6A670A-1DA5-4BE7-954E-58A716D053AF}"/>
                  </a:ext>
                </a:extLst>
              </p:cNvPr>
              <p:cNvSpPr/>
              <p:nvPr/>
            </p:nvSpPr>
            <p:spPr>
              <a:xfrm flipH="1">
                <a:off x="2446864" y="3572784"/>
                <a:ext cx="240633" cy="1592277"/>
              </a:xfrm>
              <a:prstGeom prst="flowChartManualInput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순서도: 수동 입력 244">
                <a:extLst>
                  <a:ext uri="{FF2B5EF4-FFF2-40B4-BE49-F238E27FC236}">
                    <a16:creationId xmlns:a16="http://schemas.microsoft.com/office/drawing/2014/main" id="{260E1781-B0AD-4338-BB07-DBB9DF21F4AE}"/>
                  </a:ext>
                </a:extLst>
              </p:cNvPr>
              <p:cNvSpPr/>
              <p:nvPr/>
            </p:nvSpPr>
            <p:spPr>
              <a:xfrm flipH="1">
                <a:off x="4894720" y="3576002"/>
                <a:ext cx="240633" cy="1592279"/>
              </a:xfrm>
              <a:prstGeom prst="flowChartManualInpu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6" name="순서도: 수동 입력 245">
                <a:extLst>
                  <a:ext uri="{FF2B5EF4-FFF2-40B4-BE49-F238E27FC236}">
                    <a16:creationId xmlns:a16="http://schemas.microsoft.com/office/drawing/2014/main" id="{25F390A5-C1A8-4C6A-95C0-47BD55075A77}"/>
                  </a:ext>
                </a:extLst>
              </p:cNvPr>
              <p:cNvSpPr/>
              <p:nvPr/>
            </p:nvSpPr>
            <p:spPr>
              <a:xfrm flipH="1">
                <a:off x="7399795" y="3576002"/>
                <a:ext cx="240633" cy="1592276"/>
              </a:xfrm>
              <a:prstGeom prst="flowChartManualInput">
                <a:avLst/>
              </a:prstGeom>
              <a:solidFill>
                <a:srgbClr val="0070C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62CDA10C-436E-4289-AF9E-EB9CAA0FF6F2}"/>
                  </a:ext>
                </a:extLst>
              </p:cNvPr>
              <p:cNvSpPr/>
              <p:nvPr/>
            </p:nvSpPr>
            <p:spPr>
              <a:xfrm>
                <a:off x="2231562" y="3506258"/>
                <a:ext cx="240632" cy="165528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7371DC1C-7389-4F21-BCEF-B414DF33E467}"/>
                  </a:ext>
                </a:extLst>
              </p:cNvPr>
              <p:cNvSpPr/>
              <p:nvPr/>
            </p:nvSpPr>
            <p:spPr>
              <a:xfrm>
                <a:off x="4660437" y="3506258"/>
                <a:ext cx="240632" cy="165528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647D8B02-2467-4B86-810F-B863C596ADE9}"/>
                  </a:ext>
                </a:extLst>
              </p:cNvPr>
              <p:cNvSpPr/>
              <p:nvPr/>
            </p:nvSpPr>
            <p:spPr>
              <a:xfrm>
                <a:off x="7175037" y="3505964"/>
                <a:ext cx="240632" cy="165558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16F09244-5E7F-4929-AFEF-401C1D281440}"/>
                  </a:ext>
                </a:extLst>
              </p:cNvPr>
              <p:cNvSpPr/>
              <p:nvPr/>
            </p:nvSpPr>
            <p:spPr>
              <a:xfrm>
                <a:off x="9651537" y="3505964"/>
                <a:ext cx="240632" cy="165558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C7E69CA-B77C-45F3-80B5-16043C8FF625}"/>
                </a:ext>
              </a:extLst>
            </p:cNvPr>
            <p:cNvGrpSpPr/>
            <p:nvPr/>
          </p:nvGrpSpPr>
          <p:grpSpPr>
            <a:xfrm>
              <a:off x="5338269" y="4086225"/>
              <a:ext cx="1420055" cy="600591"/>
              <a:chOff x="5338269" y="4086225"/>
              <a:chExt cx="1420055" cy="600591"/>
            </a:xfrm>
          </p:grpSpPr>
          <p:sp>
            <p:nvSpPr>
              <p:cNvPr id="235" name="화살표: 위쪽 234">
                <a:extLst>
                  <a:ext uri="{FF2B5EF4-FFF2-40B4-BE49-F238E27FC236}">
                    <a16:creationId xmlns:a16="http://schemas.microsoft.com/office/drawing/2014/main" id="{707DF1B6-ADF4-47FC-A08A-A2CC48F42AE4}"/>
                  </a:ext>
                </a:extLst>
              </p:cNvPr>
              <p:cNvSpPr/>
              <p:nvPr/>
            </p:nvSpPr>
            <p:spPr>
              <a:xfrm>
                <a:off x="5338269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화살표: 위쪽 235">
                <a:extLst>
                  <a:ext uri="{FF2B5EF4-FFF2-40B4-BE49-F238E27FC236}">
                    <a16:creationId xmlns:a16="http://schemas.microsoft.com/office/drawing/2014/main" id="{E5025922-60F1-492A-AC23-688C92FFFE06}"/>
                  </a:ext>
                </a:extLst>
              </p:cNvPr>
              <p:cNvSpPr/>
              <p:nvPr/>
            </p:nvSpPr>
            <p:spPr>
              <a:xfrm>
                <a:off x="5880801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화살표: 위쪽 236">
                <a:extLst>
                  <a:ext uri="{FF2B5EF4-FFF2-40B4-BE49-F238E27FC236}">
                    <a16:creationId xmlns:a16="http://schemas.microsoft.com/office/drawing/2014/main" id="{AB59DF1D-E3FB-4AC5-A22A-889566126800}"/>
                  </a:ext>
                </a:extLst>
              </p:cNvPr>
              <p:cNvSpPr/>
              <p:nvPr/>
            </p:nvSpPr>
            <p:spPr>
              <a:xfrm>
                <a:off x="6412713" y="4086741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0B047C-935F-4125-9C51-E804E238219F}"/>
                </a:ext>
              </a:extLst>
            </p:cNvPr>
            <p:cNvGrpSpPr/>
            <p:nvPr/>
          </p:nvGrpSpPr>
          <p:grpSpPr>
            <a:xfrm>
              <a:off x="7871919" y="4076700"/>
              <a:ext cx="1420055" cy="600591"/>
              <a:chOff x="5338269" y="4086225"/>
              <a:chExt cx="1420055" cy="600591"/>
            </a:xfrm>
            <a:solidFill>
              <a:srgbClr val="0070C0"/>
            </a:solidFill>
          </p:grpSpPr>
          <p:sp>
            <p:nvSpPr>
              <p:cNvPr id="232" name="화살표: 위쪽 231">
                <a:extLst>
                  <a:ext uri="{FF2B5EF4-FFF2-40B4-BE49-F238E27FC236}">
                    <a16:creationId xmlns:a16="http://schemas.microsoft.com/office/drawing/2014/main" id="{A660EA33-E94A-445C-B164-FD692754B9F5}"/>
                  </a:ext>
                </a:extLst>
              </p:cNvPr>
              <p:cNvSpPr/>
              <p:nvPr/>
            </p:nvSpPr>
            <p:spPr>
              <a:xfrm>
                <a:off x="5338269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화살표: 위쪽 232">
                <a:extLst>
                  <a:ext uri="{FF2B5EF4-FFF2-40B4-BE49-F238E27FC236}">
                    <a16:creationId xmlns:a16="http://schemas.microsoft.com/office/drawing/2014/main" id="{06AD7516-FC6E-41E7-8435-249AB3909546}"/>
                  </a:ext>
                </a:extLst>
              </p:cNvPr>
              <p:cNvSpPr/>
              <p:nvPr/>
            </p:nvSpPr>
            <p:spPr>
              <a:xfrm>
                <a:off x="5880801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화살표: 위쪽 233">
                <a:extLst>
                  <a:ext uri="{FF2B5EF4-FFF2-40B4-BE49-F238E27FC236}">
                    <a16:creationId xmlns:a16="http://schemas.microsoft.com/office/drawing/2014/main" id="{DBB4F446-8A65-41BB-A19D-B0D92BD9EF65}"/>
                  </a:ext>
                </a:extLst>
              </p:cNvPr>
              <p:cNvSpPr/>
              <p:nvPr/>
            </p:nvSpPr>
            <p:spPr>
              <a:xfrm>
                <a:off x="6412713" y="4086741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31FDF41D-3110-447C-8940-90D51F402AD5}"/>
                </a:ext>
              </a:extLst>
            </p:cNvPr>
            <p:cNvGrpSpPr/>
            <p:nvPr/>
          </p:nvGrpSpPr>
          <p:grpSpPr>
            <a:xfrm>
              <a:off x="2833526" y="4085966"/>
              <a:ext cx="1420055" cy="600591"/>
              <a:chOff x="5338269" y="4086225"/>
              <a:chExt cx="1420055" cy="600591"/>
            </a:xfrm>
            <a:solidFill>
              <a:srgbClr val="FF0000"/>
            </a:solidFill>
          </p:grpSpPr>
          <p:sp>
            <p:nvSpPr>
              <p:cNvPr id="229" name="화살표: 위쪽 228">
                <a:extLst>
                  <a:ext uri="{FF2B5EF4-FFF2-40B4-BE49-F238E27FC236}">
                    <a16:creationId xmlns:a16="http://schemas.microsoft.com/office/drawing/2014/main" id="{FBA24030-8B90-4457-AECD-5555ECB1AC4D}"/>
                  </a:ext>
                </a:extLst>
              </p:cNvPr>
              <p:cNvSpPr/>
              <p:nvPr/>
            </p:nvSpPr>
            <p:spPr>
              <a:xfrm>
                <a:off x="5338269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화살표: 위쪽 229">
                <a:extLst>
                  <a:ext uri="{FF2B5EF4-FFF2-40B4-BE49-F238E27FC236}">
                    <a16:creationId xmlns:a16="http://schemas.microsoft.com/office/drawing/2014/main" id="{684E48F5-692E-4776-9F6C-72D2A6A44285}"/>
                  </a:ext>
                </a:extLst>
              </p:cNvPr>
              <p:cNvSpPr/>
              <p:nvPr/>
            </p:nvSpPr>
            <p:spPr>
              <a:xfrm>
                <a:off x="5880801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화살표: 위쪽 230">
                <a:extLst>
                  <a:ext uri="{FF2B5EF4-FFF2-40B4-BE49-F238E27FC236}">
                    <a16:creationId xmlns:a16="http://schemas.microsoft.com/office/drawing/2014/main" id="{78882F61-8BCA-4158-87CD-3006FBFD75A6}"/>
                  </a:ext>
                </a:extLst>
              </p:cNvPr>
              <p:cNvSpPr/>
              <p:nvPr/>
            </p:nvSpPr>
            <p:spPr>
              <a:xfrm>
                <a:off x="6412713" y="4086741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47AAF9AB-96DF-4EAE-A0D6-8FFCBB927C24}"/>
                </a:ext>
              </a:extLst>
            </p:cNvPr>
            <p:cNvGrpSpPr/>
            <p:nvPr/>
          </p:nvGrpSpPr>
          <p:grpSpPr>
            <a:xfrm>
              <a:off x="2827238" y="839980"/>
              <a:ext cx="1420055" cy="613207"/>
              <a:chOff x="5338269" y="4073093"/>
              <a:chExt cx="1420055" cy="613207"/>
            </a:xfrm>
            <a:solidFill>
              <a:srgbClr val="FF0000"/>
            </a:solidFill>
          </p:grpSpPr>
          <p:sp>
            <p:nvSpPr>
              <p:cNvPr id="226" name="화살표: 위쪽 225">
                <a:extLst>
                  <a:ext uri="{FF2B5EF4-FFF2-40B4-BE49-F238E27FC236}">
                    <a16:creationId xmlns:a16="http://schemas.microsoft.com/office/drawing/2014/main" id="{B5AB581C-24B8-44CB-A572-982545C70B0C}"/>
                  </a:ext>
                </a:extLst>
              </p:cNvPr>
              <p:cNvSpPr/>
              <p:nvPr/>
            </p:nvSpPr>
            <p:spPr>
              <a:xfrm>
                <a:off x="5338269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화살표: 위쪽 226">
                <a:extLst>
                  <a:ext uri="{FF2B5EF4-FFF2-40B4-BE49-F238E27FC236}">
                    <a16:creationId xmlns:a16="http://schemas.microsoft.com/office/drawing/2014/main" id="{142ABD48-87AC-4165-83C5-44440B9CEBDA}"/>
                  </a:ext>
                </a:extLst>
              </p:cNvPr>
              <p:cNvSpPr/>
              <p:nvPr/>
            </p:nvSpPr>
            <p:spPr>
              <a:xfrm>
                <a:off x="5880801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화살표: 위쪽 227">
                <a:extLst>
                  <a:ext uri="{FF2B5EF4-FFF2-40B4-BE49-F238E27FC236}">
                    <a16:creationId xmlns:a16="http://schemas.microsoft.com/office/drawing/2014/main" id="{22147C05-35C3-4F0D-962C-9CEADCF4B2C0}"/>
                  </a:ext>
                </a:extLst>
              </p:cNvPr>
              <p:cNvSpPr/>
              <p:nvPr/>
            </p:nvSpPr>
            <p:spPr>
              <a:xfrm>
                <a:off x="6412713" y="4073093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C3728C4D-013D-4FF5-A622-DB613A3075D8}"/>
                </a:ext>
              </a:extLst>
            </p:cNvPr>
            <p:cNvGrpSpPr/>
            <p:nvPr/>
          </p:nvGrpSpPr>
          <p:grpSpPr>
            <a:xfrm>
              <a:off x="5349578" y="850353"/>
              <a:ext cx="1420055" cy="600591"/>
              <a:chOff x="5338269" y="4086225"/>
              <a:chExt cx="1420055" cy="600591"/>
            </a:xfrm>
          </p:grpSpPr>
          <p:sp>
            <p:nvSpPr>
              <p:cNvPr id="223" name="화살표: 위쪽 222">
                <a:extLst>
                  <a:ext uri="{FF2B5EF4-FFF2-40B4-BE49-F238E27FC236}">
                    <a16:creationId xmlns:a16="http://schemas.microsoft.com/office/drawing/2014/main" id="{E4374565-70BB-412A-B547-BBED2622E6E8}"/>
                  </a:ext>
                </a:extLst>
              </p:cNvPr>
              <p:cNvSpPr/>
              <p:nvPr/>
            </p:nvSpPr>
            <p:spPr>
              <a:xfrm>
                <a:off x="5338269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화살표: 위쪽 223">
                <a:extLst>
                  <a:ext uri="{FF2B5EF4-FFF2-40B4-BE49-F238E27FC236}">
                    <a16:creationId xmlns:a16="http://schemas.microsoft.com/office/drawing/2014/main" id="{8B523D92-AD94-4D84-940A-7ED0B07320C5}"/>
                  </a:ext>
                </a:extLst>
              </p:cNvPr>
              <p:cNvSpPr/>
              <p:nvPr/>
            </p:nvSpPr>
            <p:spPr>
              <a:xfrm>
                <a:off x="5880801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화살표: 위쪽 224">
                <a:extLst>
                  <a:ext uri="{FF2B5EF4-FFF2-40B4-BE49-F238E27FC236}">
                    <a16:creationId xmlns:a16="http://schemas.microsoft.com/office/drawing/2014/main" id="{226A7E81-65D7-477F-9CF5-C304BD996415}"/>
                  </a:ext>
                </a:extLst>
              </p:cNvPr>
              <p:cNvSpPr/>
              <p:nvPr/>
            </p:nvSpPr>
            <p:spPr>
              <a:xfrm>
                <a:off x="6412713" y="4086741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4AE4599-D5B7-49B8-A2BE-562C44C381AE}"/>
                </a:ext>
              </a:extLst>
            </p:cNvPr>
            <p:cNvGrpSpPr/>
            <p:nvPr/>
          </p:nvGrpSpPr>
          <p:grpSpPr>
            <a:xfrm>
              <a:off x="7852149" y="841963"/>
              <a:ext cx="1420055" cy="600591"/>
              <a:chOff x="5338269" y="4086225"/>
              <a:chExt cx="1420055" cy="600591"/>
            </a:xfrm>
            <a:solidFill>
              <a:srgbClr val="0070C0"/>
            </a:solidFill>
          </p:grpSpPr>
          <p:sp>
            <p:nvSpPr>
              <p:cNvPr id="220" name="화살표: 위쪽 219">
                <a:extLst>
                  <a:ext uri="{FF2B5EF4-FFF2-40B4-BE49-F238E27FC236}">
                    <a16:creationId xmlns:a16="http://schemas.microsoft.com/office/drawing/2014/main" id="{7868AA19-633F-46EC-A8D4-FAEE9B9FA66E}"/>
                  </a:ext>
                </a:extLst>
              </p:cNvPr>
              <p:cNvSpPr/>
              <p:nvPr/>
            </p:nvSpPr>
            <p:spPr>
              <a:xfrm>
                <a:off x="5338269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화살표: 위쪽 220">
                <a:extLst>
                  <a:ext uri="{FF2B5EF4-FFF2-40B4-BE49-F238E27FC236}">
                    <a16:creationId xmlns:a16="http://schemas.microsoft.com/office/drawing/2014/main" id="{667C2FF4-7ECA-4DFD-AB42-63CF4B1FA7B0}"/>
                  </a:ext>
                </a:extLst>
              </p:cNvPr>
              <p:cNvSpPr/>
              <p:nvPr/>
            </p:nvSpPr>
            <p:spPr>
              <a:xfrm>
                <a:off x="5880801" y="4086225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화살표: 위쪽 221">
                <a:extLst>
                  <a:ext uri="{FF2B5EF4-FFF2-40B4-BE49-F238E27FC236}">
                    <a16:creationId xmlns:a16="http://schemas.microsoft.com/office/drawing/2014/main" id="{B6A08E45-90C0-48FE-A60C-FB58214DE591}"/>
                  </a:ext>
                </a:extLst>
              </p:cNvPr>
              <p:cNvSpPr/>
              <p:nvPr/>
            </p:nvSpPr>
            <p:spPr>
              <a:xfrm>
                <a:off x="6412713" y="4086741"/>
                <a:ext cx="345611" cy="600075"/>
              </a:xfrm>
              <a:prstGeom prst="upArrow">
                <a:avLst>
                  <a:gd name="adj1" fmla="val 50000"/>
                  <a:gd name="adj2" fmla="val 61024"/>
                </a:avLst>
              </a:prstGeom>
              <a:grp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현 189">
              <a:extLst>
                <a:ext uri="{FF2B5EF4-FFF2-40B4-BE49-F238E27FC236}">
                  <a16:creationId xmlns:a16="http://schemas.microsoft.com/office/drawing/2014/main" id="{2DF43B81-2D70-46F8-B2F6-25AB7D4E4473}"/>
                </a:ext>
              </a:extLst>
            </p:cNvPr>
            <p:cNvSpPr/>
            <p:nvPr/>
          </p:nvSpPr>
          <p:spPr>
            <a:xfrm rot="17520998">
              <a:off x="2866183" y="1865359"/>
              <a:ext cx="1417205" cy="1452893"/>
            </a:xfrm>
            <a:prstGeom prst="chord">
              <a:avLst>
                <a:gd name="adj1" fmla="val 2762471"/>
                <a:gd name="adj2" fmla="val 16200000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현 190">
              <a:extLst>
                <a:ext uri="{FF2B5EF4-FFF2-40B4-BE49-F238E27FC236}">
                  <a16:creationId xmlns:a16="http://schemas.microsoft.com/office/drawing/2014/main" id="{52A252FC-4106-438D-BB55-B9E17155F7B4}"/>
                </a:ext>
              </a:extLst>
            </p:cNvPr>
            <p:cNvSpPr/>
            <p:nvPr/>
          </p:nvSpPr>
          <p:spPr>
            <a:xfrm rot="17520998">
              <a:off x="7868405" y="1874892"/>
              <a:ext cx="1417205" cy="1452893"/>
            </a:xfrm>
            <a:prstGeom prst="chord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현 191">
              <a:extLst>
                <a:ext uri="{FF2B5EF4-FFF2-40B4-BE49-F238E27FC236}">
                  <a16:creationId xmlns:a16="http://schemas.microsoft.com/office/drawing/2014/main" id="{F3816979-2B5E-4EB9-8B25-5EF865772623}"/>
                </a:ext>
              </a:extLst>
            </p:cNvPr>
            <p:cNvSpPr/>
            <p:nvPr/>
          </p:nvSpPr>
          <p:spPr>
            <a:xfrm rot="17520998">
              <a:off x="5346907" y="1867763"/>
              <a:ext cx="1417205" cy="1452893"/>
            </a:xfrm>
            <a:prstGeom prst="chord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3E131A0-3DAE-487F-BE78-B27DBBDE5AE0}"/>
                </a:ext>
              </a:extLst>
            </p:cNvPr>
            <p:cNvSpPr/>
            <p:nvPr/>
          </p:nvSpPr>
          <p:spPr>
            <a:xfrm>
              <a:off x="2222755" y="1515478"/>
              <a:ext cx="7674297" cy="3890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F58569D-0B2C-4D28-B5AE-62FA32B16A74}"/>
                </a:ext>
              </a:extLst>
            </p:cNvPr>
            <p:cNvSpPr/>
            <p:nvPr/>
          </p:nvSpPr>
          <p:spPr>
            <a:xfrm flipH="1">
              <a:off x="2222754" y="1913759"/>
              <a:ext cx="7674297" cy="3890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0032A2-CD25-46A2-A79E-0F284D82410B}"/>
                </a:ext>
              </a:extLst>
            </p:cNvPr>
            <p:cNvSpPr/>
            <p:nvPr/>
          </p:nvSpPr>
          <p:spPr>
            <a:xfrm flipH="1">
              <a:off x="3032407" y="1913762"/>
              <a:ext cx="298629" cy="181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EAFAAB4-ECBD-447E-82A9-853202A97D31}"/>
                </a:ext>
              </a:extLst>
            </p:cNvPr>
            <p:cNvGrpSpPr/>
            <p:nvPr/>
          </p:nvGrpSpPr>
          <p:grpSpPr>
            <a:xfrm>
              <a:off x="5354297" y="3216864"/>
              <a:ext cx="1426350" cy="465101"/>
              <a:chOff x="5354297" y="3216864"/>
              <a:chExt cx="1426350" cy="465101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grpSpPr>
          <p:sp>
            <p:nvSpPr>
              <p:cNvPr id="217" name="화살표: 아래쪽 216">
                <a:extLst>
                  <a:ext uri="{FF2B5EF4-FFF2-40B4-BE49-F238E27FC236}">
                    <a16:creationId xmlns:a16="http://schemas.microsoft.com/office/drawing/2014/main" id="{23196936-3683-4029-BEEE-E8D8B3419EB3}"/>
                  </a:ext>
                </a:extLst>
              </p:cNvPr>
              <p:cNvSpPr/>
              <p:nvPr/>
            </p:nvSpPr>
            <p:spPr>
              <a:xfrm>
                <a:off x="5913867" y="3356519"/>
                <a:ext cx="312437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화살표: 아래쪽 217">
                <a:extLst>
                  <a:ext uri="{FF2B5EF4-FFF2-40B4-BE49-F238E27FC236}">
                    <a16:creationId xmlns:a16="http://schemas.microsoft.com/office/drawing/2014/main" id="{E20B2761-00B2-485C-879E-AB200353F6F1}"/>
                  </a:ext>
                </a:extLst>
              </p:cNvPr>
              <p:cNvSpPr/>
              <p:nvPr/>
            </p:nvSpPr>
            <p:spPr>
              <a:xfrm rot="19729973">
                <a:off x="6468209" y="3232518"/>
                <a:ext cx="312438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화살표: 아래쪽 218">
                <a:extLst>
                  <a:ext uri="{FF2B5EF4-FFF2-40B4-BE49-F238E27FC236}">
                    <a16:creationId xmlns:a16="http://schemas.microsoft.com/office/drawing/2014/main" id="{B8BEBF94-9085-4906-AC48-1B250B31F8D5}"/>
                  </a:ext>
                </a:extLst>
              </p:cNvPr>
              <p:cNvSpPr/>
              <p:nvPr/>
            </p:nvSpPr>
            <p:spPr>
              <a:xfrm rot="2109422">
                <a:off x="5354297" y="3216864"/>
                <a:ext cx="312437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0F75BF6C-6A5C-4773-8F6B-1A04F9698AEF}"/>
                </a:ext>
              </a:extLst>
            </p:cNvPr>
            <p:cNvGrpSpPr/>
            <p:nvPr/>
          </p:nvGrpSpPr>
          <p:grpSpPr>
            <a:xfrm>
              <a:off x="2832631" y="3246462"/>
              <a:ext cx="1426350" cy="465101"/>
              <a:chOff x="5506697" y="3369264"/>
              <a:chExt cx="1426350" cy="465101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grpSpPr>
          <p:sp>
            <p:nvSpPr>
              <p:cNvPr id="214" name="화살표: 아래쪽 213">
                <a:extLst>
                  <a:ext uri="{FF2B5EF4-FFF2-40B4-BE49-F238E27FC236}">
                    <a16:creationId xmlns:a16="http://schemas.microsoft.com/office/drawing/2014/main" id="{FA2D93BB-9CEA-4414-BF4F-7D897F2E0E46}"/>
                  </a:ext>
                </a:extLst>
              </p:cNvPr>
              <p:cNvSpPr/>
              <p:nvPr/>
            </p:nvSpPr>
            <p:spPr>
              <a:xfrm>
                <a:off x="6066267" y="3508919"/>
                <a:ext cx="312437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화살표: 아래쪽 214">
                <a:extLst>
                  <a:ext uri="{FF2B5EF4-FFF2-40B4-BE49-F238E27FC236}">
                    <a16:creationId xmlns:a16="http://schemas.microsoft.com/office/drawing/2014/main" id="{2825A54F-C7A8-4602-9E4C-65C9F01C571C}"/>
                  </a:ext>
                </a:extLst>
              </p:cNvPr>
              <p:cNvSpPr/>
              <p:nvPr/>
            </p:nvSpPr>
            <p:spPr>
              <a:xfrm rot="19729973">
                <a:off x="6620609" y="3384918"/>
                <a:ext cx="312438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화살표: 아래쪽 215">
                <a:extLst>
                  <a:ext uri="{FF2B5EF4-FFF2-40B4-BE49-F238E27FC236}">
                    <a16:creationId xmlns:a16="http://schemas.microsoft.com/office/drawing/2014/main" id="{A1F104A2-38B3-4B82-B3CD-66DB62CE007E}"/>
                  </a:ext>
                </a:extLst>
              </p:cNvPr>
              <p:cNvSpPr/>
              <p:nvPr/>
            </p:nvSpPr>
            <p:spPr>
              <a:xfrm rot="2109422">
                <a:off x="5506697" y="3369264"/>
                <a:ext cx="312437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E95FCC1-4DC3-4864-81E0-7416F0588286}"/>
                </a:ext>
              </a:extLst>
            </p:cNvPr>
            <p:cNvGrpSpPr/>
            <p:nvPr/>
          </p:nvGrpSpPr>
          <p:grpSpPr>
            <a:xfrm>
              <a:off x="7888933" y="3228840"/>
              <a:ext cx="1426350" cy="487129"/>
              <a:chOff x="5659097" y="3499636"/>
              <a:chExt cx="1426350" cy="487129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grpSpPr>
          <p:sp>
            <p:nvSpPr>
              <p:cNvPr id="211" name="화살표: 아래쪽 210">
                <a:extLst>
                  <a:ext uri="{FF2B5EF4-FFF2-40B4-BE49-F238E27FC236}">
                    <a16:creationId xmlns:a16="http://schemas.microsoft.com/office/drawing/2014/main" id="{2E26DD4E-827D-4812-8E7B-844A563B58CC}"/>
                  </a:ext>
                </a:extLst>
              </p:cNvPr>
              <p:cNvSpPr/>
              <p:nvPr/>
            </p:nvSpPr>
            <p:spPr>
              <a:xfrm>
                <a:off x="6218667" y="3661319"/>
                <a:ext cx="312437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화살표: 아래쪽 211">
                <a:extLst>
                  <a:ext uri="{FF2B5EF4-FFF2-40B4-BE49-F238E27FC236}">
                    <a16:creationId xmlns:a16="http://schemas.microsoft.com/office/drawing/2014/main" id="{BF9F57D7-4AF0-4482-9F7F-5D4A23749F45}"/>
                  </a:ext>
                </a:extLst>
              </p:cNvPr>
              <p:cNvSpPr/>
              <p:nvPr/>
            </p:nvSpPr>
            <p:spPr>
              <a:xfrm rot="19729973">
                <a:off x="6773010" y="3499636"/>
                <a:ext cx="312437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화살표: 아래쪽 212">
                <a:extLst>
                  <a:ext uri="{FF2B5EF4-FFF2-40B4-BE49-F238E27FC236}">
                    <a16:creationId xmlns:a16="http://schemas.microsoft.com/office/drawing/2014/main" id="{E1A72765-2AA1-44B9-9C3D-22684E1699E0}"/>
                  </a:ext>
                </a:extLst>
              </p:cNvPr>
              <p:cNvSpPr/>
              <p:nvPr/>
            </p:nvSpPr>
            <p:spPr>
              <a:xfrm rot="2109422">
                <a:off x="5659097" y="3521664"/>
                <a:ext cx="312437" cy="325446"/>
              </a:xfrm>
              <a:prstGeom prst="downArrow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619A82C-36AA-4F84-8D51-D3B424AFAF56}"/>
                </a:ext>
              </a:extLst>
            </p:cNvPr>
            <p:cNvGrpSpPr/>
            <p:nvPr/>
          </p:nvGrpSpPr>
          <p:grpSpPr>
            <a:xfrm>
              <a:off x="2222754" y="5179566"/>
              <a:ext cx="7674298" cy="782583"/>
              <a:chOff x="2222754" y="5152996"/>
              <a:chExt cx="7674298" cy="78258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CF02EF67-FDD2-4309-9001-5A08EC78E527}"/>
                  </a:ext>
                </a:extLst>
              </p:cNvPr>
              <p:cNvSpPr/>
              <p:nvPr/>
            </p:nvSpPr>
            <p:spPr>
              <a:xfrm>
                <a:off x="2222755" y="5546558"/>
                <a:ext cx="7674297" cy="3890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71C8323D-C0FA-4885-88CF-48FF768A434F}"/>
                  </a:ext>
                </a:extLst>
              </p:cNvPr>
              <p:cNvGrpSpPr/>
              <p:nvPr/>
            </p:nvGrpSpPr>
            <p:grpSpPr>
              <a:xfrm>
                <a:off x="2222754" y="5152996"/>
                <a:ext cx="7674297" cy="389021"/>
                <a:chOff x="2222755" y="4688305"/>
                <a:chExt cx="7674297" cy="389021"/>
              </a:xfrm>
            </p:grpSpPr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FD598E82-695C-4263-863F-ECFFC6C28E75}"/>
                    </a:ext>
                  </a:extLst>
                </p:cNvPr>
                <p:cNvSpPr/>
                <p:nvPr/>
              </p:nvSpPr>
              <p:spPr>
                <a:xfrm>
                  <a:off x="2222755" y="4688305"/>
                  <a:ext cx="7674297" cy="38902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37A3791D-A81B-4AA0-B70D-BFFBA489E3C5}"/>
                    </a:ext>
                  </a:extLst>
                </p:cNvPr>
                <p:cNvSpPr/>
                <p:nvPr/>
              </p:nvSpPr>
              <p:spPr>
                <a:xfrm>
                  <a:off x="2911642" y="4878807"/>
                  <a:ext cx="1299411" cy="19250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40732C45-31A7-4141-84FC-DBE45ED46AA7}"/>
                    </a:ext>
                  </a:extLst>
                </p:cNvPr>
                <p:cNvSpPr/>
                <p:nvPr/>
              </p:nvSpPr>
              <p:spPr>
                <a:xfrm>
                  <a:off x="5388348" y="4882815"/>
                  <a:ext cx="1299411" cy="19250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ECBF0253-0919-4F66-921F-87371C53519A}"/>
                    </a:ext>
                  </a:extLst>
                </p:cNvPr>
                <p:cNvSpPr/>
                <p:nvPr/>
              </p:nvSpPr>
              <p:spPr>
                <a:xfrm>
                  <a:off x="7912473" y="4878807"/>
                  <a:ext cx="1299411" cy="19250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7F3FB8A1-CF2A-498E-B042-F16FA1E338D8}"/>
                </a:ext>
              </a:extLst>
            </p:cNvPr>
            <p:cNvSpPr/>
            <p:nvPr/>
          </p:nvSpPr>
          <p:spPr>
            <a:xfrm flipH="1">
              <a:off x="3825405" y="1913761"/>
              <a:ext cx="298629" cy="181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BE774E5-A0DB-48D6-B999-988C730022C4}"/>
                </a:ext>
              </a:extLst>
            </p:cNvPr>
            <p:cNvSpPr/>
            <p:nvPr/>
          </p:nvSpPr>
          <p:spPr>
            <a:xfrm flipH="1">
              <a:off x="5534565" y="1913761"/>
              <a:ext cx="298629" cy="181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2977D7F9-4E38-46AA-AA9D-3EA2FBE5BC65}"/>
                </a:ext>
              </a:extLst>
            </p:cNvPr>
            <p:cNvSpPr/>
            <p:nvPr/>
          </p:nvSpPr>
          <p:spPr>
            <a:xfrm flipH="1">
              <a:off x="6327563" y="1913760"/>
              <a:ext cx="298629" cy="181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F96B05CB-1D78-4027-AE94-D78A772ED8AB}"/>
                </a:ext>
              </a:extLst>
            </p:cNvPr>
            <p:cNvSpPr/>
            <p:nvPr/>
          </p:nvSpPr>
          <p:spPr>
            <a:xfrm flipH="1">
              <a:off x="8068215" y="1913892"/>
              <a:ext cx="298629" cy="181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391AE4C-511E-45C0-85E4-EBB24A9856E5}"/>
                </a:ext>
              </a:extLst>
            </p:cNvPr>
            <p:cNvSpPr/>
            <p:nvPr/>
          </p:nvSpPr>
          <p:spPr>
            <a:xfrm flipH="1">
              <a:off x="8861213" y="1913891"/>
              <a:ext cx="298629" cy="181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1ACD09-3B77-4357-A5F8-C7CD9903065F}"/>
              </a:ext>
            </a:extLst>
          </p:cNvPr>
          <p:cNvSpPr/>
          <p:nvPr/>
        </p:nvSpPr>
        <p:spPr>
          <a:xfrm>
            <a:off x="7201284" y="1338904"/>
            <a:ext cx="1411779" cy="3256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차트 92">
            <a:extLst>
              <a:ext uri="{FF2B5EF4-FFF2-40B4-BE49-F238E27FC236}">
                <a16:creationId xmlns:a16="http://schemas.microsoft.com/office/drawing/2014/main" id="{65BC11B8-DFB2-434E-BC76-A4B449E16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647824"/>
              </p:ext>
            </p:extLst>
          </p:nvPr>
        </p:nvGraphicFramePr>
        <p:xfrm>
          <a:off x="5203168" y="1890044"/>
          <a:ext cx="3860056" cy="19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F6EFD1AC-ECC6-452C-A37E-4509059EB45D}"/>
              </a:ext>
            </a:extLst>
          </p:cNvPr>
          <p:cNvSpPr/>
          <p:nvPr/>
        </p:nvSpPr>
        <p:spPr>
          <a:xfrm>
            <a:off x="5161957" y="1304400"/>
            <a:ext cx="4044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6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월 불량률 급증 후 </a:t>
            </a:r>
            <a:r>
              <a:rPr lang="ko-KR" altLang="en-US" sz="2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지속적인 증가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추세</a:t>
            </a:r>
          </a:p>
        </p:txBody>
      </p:sp>
      <p:sp>
        <p:nvSpPr>
          <p:cNvPr id="98" name="사각형: 잘린 한쪽 모서리 97">
            <a:extLst>
              <a:ext uri="{FF2B5EF4-FFF2-40B4-BE49-F238E27FC236}">
                <a16:creationId xmlns:a16="http://schemas.microsoft.com/office/drawing/2014/main" id="{A3D30D41-B7AD-4883-9CE5-A2BDFD96288C}"/>
              </a:ext>
            </a:extLst>
          </p:cNvPr>
          <p:cNvSpPr/>
          <p:nvPr/>
        </p:nvSpPr>
        <p:spPr>
          <a:xfrm rot="10800000" flipH="1">
            <a:off x="5095731" y="4464360"/>
            <a:ext cx="4158100" cy="400111"/>
          </a:xfrm>
          <a:prstGeom prst="snip1Rect">
            <a:avLst>
              <a:gd name="adj" fmla="val 317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99" name="직각 삼각형 98">
            <a:extLst>
              <a:ext uri="{FF2B5EF4-FFF2-40B4-BE49-F238E27FC236}">
                <a16:creationId xmlns:a16="http://schemas.microsoft.com/office/drawing/2014/main" id="{EA7F4D65-DF60-4350-91D9-05D1C4D49363}"/>
              </a:ext>
            </a:extLst>
          </p:cNvPr>
          <p:cNvSpPr/>
          <p:nvPr/>
        </p:nvSpPr>
        <p:spPr>
          <a:xfrm rot="5400000">
            <a:off x="9124137" y="4738192"/>
            <a:ext cx="129793" cy="129591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00" name="사각형: 잘린 한쪽 모서리 99">
            <a:extLst>
              <a:ext uri="{FF2B5EF4-FFF2-40B4-BE49-F238E27FC236}">
                <a16:creationId xmlns:a16="http://schemas.microsoft.com/office/drawing/2014/main" id="{CEDB5419-724B-4BD6-B5FA-0F8836141769}"/>
              </a:ext>
            </a:extLst>
          </p:cNvPr>
          <p:cNvSpPr/>
          <p:nvPr/>
        </p:nvSpPr>
        <p:spPr>
          <a:xfrm rot="10800000" flipH="1">
            <a:off x="5095731" y="4988978"/>
            <a:ext cx="4158100" cy="400111"/>
          </a:xfrm>
          <a:prstGeom prst="snip1Rect">
            <a:avLst>
              <a:gd name="adj" fmla="val 317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01" name="직각 삼각형 100">
            <a:extLst>
              <a:ext uri="{FF2B5EF4-FFF2-40B4-BE49-F238E27FC236}">
                <a16:creationId xmlns:a16="http://schemas.microsoft.com/office/drawing/2014/main" id="{8B1E8F8B-233B-46DC-9B8D-09498DAF4890}"/>
              </a:ext>
            </a:extLst>
          </p:cNvPr>
          <p:cNvSpPr/>
          <p:nvPr/>
        </p:nvSpPr>
        <p:spPr>
          <a:xfrm rot="5400000">
            <a:off x="9124137" y="5262810"/>
            <a:ext cx="129793" cy="129591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02" name="사각형: 잘린 한쪽 모서리 101">
            <a:extLst>
              <a:ext uri="{FF2B5EF4-FFF2-40B4-BE49-F238E27FC236}">
                <a16:creationId xmlns:a16="http://schemas.microsoft.com/office/drawing/2014/main" id="{53EA8CD7-3E5A-4F0F-8FDE-848C815E5D84}"/>
              </a:ext>
            </a:extLst>
          </p:cNvPr>
          <p:cNvSpPr/>
          <p:nvPr/>
        </p:nvSpPr>
        <p:spPr>
          <a:xfrm rot="10800000" flipH="1">
            <a:off x="5095729" y="5510184"/>
            <a:ext cx="4158100" cy="400111"/>
          </a:xfrm>
          <a:prstGeom prst="snip1Rect">
            <a:avLst>
              <a:gd name="adj" fmla="val 317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76A36272-AC1A-4DF5-9305-D9BD008EA43A}"/>
              </a:ext>
            </a:extLst>
          </p:cNvPr>
          <p:cNvSpPr/>
          <p:nvPr/>
        </p:nvSpPr>
        <p:spPr>
          <a:xfrm rot="5400000">
            <a:off x="9124135" y="5784016"/>
            <a:ext cx="129793" cy="129591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04" name="사각형: 잘린 한쪽 모서리 103">
            <a:extLst>
              <a:ext uri="{FF2B5EF4-FFF2-40B4-BE49-F238E27FC236}">
                <a16:creationId xmlns:a16="http://schemas.microsoft.com/office/drawing/2014/main" id="{0870FAFF-02E3-4830-9862-326387705E50}"/>
              </a:ext>
            </a:extLst>
          </p:cNvPr>
          <p:cNvSpPr/>
          <p:nvPr/>
        </p:nvSpPr>
        <p:spPr>
          <a:xfrm rot="10800000" flipH="1">
            <a:off x="5095729" y="6034802"/>
            <a:ext cx="4158100" cy="400111"/>
          </a:xfrm>
          <a:prstGeom prst="snip1Rect">
            <a:avLst>
              <a:gd name="adj" fmla="val 317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05" name="직각 삼각형 104">
            <a:extLst>
              <a:ext uri="{FF2B5EF4-FFF2-40B4-BE49-F238E27FC236}">
                <a16:creationId xmlns:a16="http://schemas.microsoft.com/office/drawing/2014/main" id="{83D2B119-E1CA-46DF-93E7-966818E2A7A2}"/>
              </a:ext>
            </a:extLst>
          </p:cNvPr>
          <p:cNvSpPr/>
          <p:nvPr/>
        </p:nvSpPr>
        <p:spPr>
          <a:xfrm rot="5400000">
            <a:off x="9124135" y="6308634"/>
            <a:ext cx="129793" cy="129591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90821-6BAB-469E-BB1A-943927C4D0F2}"/>
              </a:ext>
            </a:extLst>
          </p:cNvPr>
          <p:cNvSpPr txBox="1"/>
          <p:nvPr/>
        </p:nvSpPr>
        <p:spPr>
          <a:xfrm>
            <a:off x="5675007" y="4519928"/>
            <a:ext cx="2924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전극이 장착된 상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하판을 각각 제작 후 </a:t>
            </a:r>
            <a:r>
              <a:rPr lang="ko-KR" altLang="en-US" sz="13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합착</a:t>
            </a:r>
            <a:endParaRPr lang="ko-KR" altLang="en-US" sz="13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2167BC-E887-420A-9B36-477D3251E555}"/>
              </a:ext>
            </a:extLst>
          </p:cNvPr>
          <p:cNvSpPr txBox="1"/>
          <p:nvPr/>
        </p:nvSpPr>
        <p:spPr>
          <a:xfrm>
            <a:off x="5269430" y="5035050"/>
            <a:ext cx="37282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하판에는 빛의 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원색인 </a:t>
            </a:r>
            <a:r>
              <a:rPr lang="en-US" altLang="ko-KR" sz="1300" dirty="0">
                <a:solidFill>
                  <a:srgbClr val="C0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Red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300" dirty="0">
                <a:solidFill>
                  <a:srgbClr val="00B05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Green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30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Blue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각각 칠함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EBC65-9A80-4848-9CE2-EEDAE1C78FB0}"/>
              </a:ext>
            </a:extLst>
          </p:cNvPr>
          <p:cNvSpPr txBox="1"/>
          <p:nvPr/>
        </p:nvSpPr>
        <p:spPr>
          <a:xfrm>
            <a:off x="5181021" y="5566068"/>
            <a:ext cx="3987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전극으로 전기를 가하면 플라즈마 상태가 되어 자외선 생성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9942A7-353B-41F5-A3C3-A48641A6C3F4}"/>
              </a:ext>
            </a:extLst>
          </p:cNvPr>
          <p:cNvSpPr txBox="1"/>
          <p:nvPr/>
        </p:nvSpPr>
        <p:spPr>
          <a:xfrm>
            <a:off x="5346489" y="6088664"/>
            <a:ext cx="35734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자외선이 형광체에 반사되어 해당 색의 가시광선 방출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947FDCC-3B17-42D4-9AB6-F5C96F4D8B11}"/>
              </a:ext>
            </a:extLst>
          </p:cNvPr>
          <p:cNvSpPr/>
          <p:nvPr/>
        </p:nvSpPr>
        <p:spPr>
          <a:xfrm>
            <a:off x="479975" y="1180133"/>
            <a:ext cx="4483920" cy="971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명점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(Bright Dot)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불량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흑색패턴에서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R/G/B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색으로 발광하는 현상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43851-4BF4-492A-A895-46FF9BF37120}"/>
              </a:ext>
            </a:extLst>
          </p:cNvPr>
          <p:cNvSpPr txBox="1"/>
          <p:nvPr/>
        </p:nvSpPr>
        <p:spPr>
          <a:xfrm>
            <a:off x="7270572" y="1664512"/>
            <a:ext cx="1930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분석 데이터의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lot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불량률 추세 분석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23E6A53-F22D-4734-BDC4-5DEF58419AD3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D12C65-166C-42B8-8178-A4A0296F9E15}"/>
              </a:ext>
            </a:extLst>
          </p:cNvPr>
          <p:cNvSpPr/>
          <p:nvPr/>
        </p:nvSpPr>
        <p:spPr>
          <a:xfrm>
            <a:off x="1532203" y="3079618"/>
            <a:ext cx="3133833" cy="374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Control </a:t>
            </a:r>
            <a:r>
              <a:rPr lang="ko-KR" altLang="en-US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관리도 기반 공정 관리</a:t>
            </a:r>
            <a:endParaRPr lang="ko-KR" altLang="en-US" sz="16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C9633C-F893-460F-AE34-A29BEDAAACC9}"/>
              </a:ext>
            </a:extLst>
          </p:cNvPr>
          <p:cNvSpPr/>
          <p:nvPr/>
        </p:nvSpPr>
        <p:spPr>
          <a:xfrm>
            <a:off x="1532205" y="2637948"/>
            <a:ext cx="3133832" cy="374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Improvement  </a:t>
            </a:r>
            <a:r>
              <a:rPr lang="ko-KR" altLang="en-US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최적 작업조건 도출</a:t>
            </a:r>
            <a:endParaRPr lang="ko-KR" altLang="en-US" sz="16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1BE893-0D6A-4A95-8C2F-E37CB4C95282}"/>
              </a:ext>
            </a:extLst>
          </p:cNvPr>
          <p:cNvSpPr/>
          <p:nvPr/>
        </p:nvSpPr>
        <p:spPr>
          <a:xfrm>
            <a:off x="1532205" y="2195251"/>
            <a:ext cx="3133831" cy="374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Analyze </a:t>
            </a:r>
            <a:r>
              <a:rPr lang="ko-KR" altLang="en-US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빅데이터 기반 분석</a:t>
            </a:r>
            <a:endParaRPr lang="ko-KR" altLang="en-US" sz="16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29E3E1-7BE9-4F61-AE41-39AC2BB69FE2}"/>
              </a:ext>
            </a:extLst>
          </p:cNvPr>
          <p:cNvSpPr/>
          <p:nvPr/>
        </p:nvSpPr>
        <p:spPr>
          <a:xfrm>
            <a:off x="1533061" y="1751997"/>
            <a:ext cx="3133830" cy="374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Measure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 데이터 수집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52355B-B8B2-4891-903A-AB810D22C3CA}"/>
              </a:ext>
            </a:extLst>
          </p:cNvPr>
          <p:cNvSpPr/>
          <p:nvPr/>
        </p:nvSpPr>
        <p:spPr>
          <a:xfrm>
            <a:off x="1533062" y="1310884"/>
            <a:ext cx="3133829" cy="374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Define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급증 추세</a:t>
            </a:r>
            <a:r>
              <a:rPr lang="en-US" altLang="ko-KR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비용 </a:t>
            </a:r>
            <a:r>
              <a:rPr lang="en-US" altLang="ko-KR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150</a:t>
            </a:r>
            <a:r>
              <a:rPr lang="ko-KR" altLang="en-US" sz="1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억 발생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018421-76C8-4BC6-A283-2D658D86381E}"/>
              </a:ext>
            </a:extLst>
          </p:cNvPr>
          <p:cNvSpPr/>
          <p:nvPr/>
        </p:nvSpPr>
        <p:spPr>
          <a:xfrm>
            <a:off x="6535385" y="4557946"/>
            <a:ext cx="943290" cy="87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4BF9E5-9BD4-4F05-AA31-07063C6B52D0}"/>
              </a:ext>
            </a:extLst>
          </p:cNvPr>
          <p:cNvSpPr/>
          <p:nvPr/>
        </p:nvSpPr>
        <p:spPr>
          <a:xfrm>
            <a:off x="4479065" y="4552661"/>
            <a:ext cx="1850834" cy="86458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D70F08-2066-412D-BC87-2A51224DEC75}"/>
              </a:ext>
            </a:extLst>
          </p:cNvPr>
          <p:cNvSpPr/>
          <p:nvPr/>
        </p:nvSpPr>
        <p:spPr>
          <a:xfrm>
            <a:off x="1470336" y="4552661"/>
            <a:ext cx="1850834" cy="87126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2F8A074-02A8-4EA7-85FC-31E26C6DF06F}"/>
              </a:ext>
            </a:extLst>
          </p:cNvPr>
          <p:cNvSpPr/>
          <p:nvPr/>
        </p:nvSpPr>
        <p:spPr>
          <a:xfrm>
            <a:off x="7479004" y="4559341"/>
            <a:ext cx="1850834" cy="86458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314B75-73EA-4F25-A08D-B736CBBADC1A}"/>
              </a:ext>
            </a:extLst>
          </p:cNvPr>
          <p:cNvSpPr/>
          <p:nvPr/>
        </p:nvSpPr>
        <p:spPr>
          <a:xfrm>
            <a:off x="3459192" y="3855483"/>
            <a:ext cx="2979707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02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개선기회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C4A71E-D258-4168-A088-63F0AB22B55C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A425B2-A2ED-4C93-ADDF-2AAAF79B6869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E12B549-CA54-40E3-8252-4B5C9EBCDEB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CA624-5BDA-42A7-9F8E-726413F1323E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239CA91-F3A5-4748-BC96-F2B74F2CE47D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51D460-72F7-49A1-9395-9CCB098D5A45}"/>
              </a:ext>
            </a:extLst>
          </p:cNvPr>
          <p:cNvSpPr txBox="1"/>
          <p:nvPr/>
        </p:nvSpPr>
        <p:spPr>
          <a:xfrm>
            <a:off x="2819792" y="216281"/>
            <a:ext cx="351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불량률 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Zero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화 달성을 위한 추진전략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38168-6D44-49BB-AC22-370163A3C7C7}"/>
              </a:ext>
            </a:extLst>
          </p:cNvPr>
          <p:cNvSpPr txBox="1"/>
          <p:nvPr/>
        </p:nvSpPr>
        <p:spPr>
          <a:xfrm>
            <a:off x="3467100" y="3861114"/>
            <a:ext cx="2971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6 </a:t>
            </a:r>
            <a:r>
              <a:rPr lang="ko-KR" altLang="en-US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시그마 기반의 경쟁력 향상 방안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F880AF-4EE5-4C95-94D2-3140E1EB97F9}"/>
              </a:ext>
            </a:extLst>
          </p:cNvPr>
          <p:cNvCxnSpPr/>
          <p:nvPr/>
        </p:nvCxnSpPr>
        <p:spPr>
          <a:xfrm>
            <a:off x="508958" y="4408100"/>
            <a:ext cx="28122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50DADAB-EC2D-4560-B8F2-9D101E900673}"/>
              </a:ext>
            </a:extLst>
          </p:cNvPr>
          <p:cNvCxnSpPr/>
          <p:nvPr/>
        </p:nvCxnSpPr>
        <p:spPr>
          <a:xfrm>
            <a:off x="508958" y="6340409"/>
            <a:ext cx="28122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AD8-37E9-4939-A3F6-376CC25AA3FA}"/>
              </a:ext>
            </a:extLst>
          </p:cNvPr>
          <p:cNvCxnSpPr/>
          <p:nvPr/>
        </p:nvCxnSpPr>
        <p:spPr>
          <a:xfrm>
            <a:off x="508958" y="4433980"/>
            <a:ext cx="2812212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1921E74-95BC-4F3B-AAFE-982E88DD2127}"/>
              </a:ext>
            </a:extLst>
          </p:cNvPr>
          <p:cNvCxnSpPr/>
          <p:nvPr/>
        </p:nvCxnSpPr>
        <p:spPr>
          <a:xfrm>
            <a:off x="508958" y="6366289"/>
            <a:ext cx="2812212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A8BFD69-4A6C-4411-8F43-FC569EFA6A0F}"/>
              </a:ext>
            </a:extLst>
          </p:cNvPr>
          <p:cNvCxnSpPr/>
          <p:nvPr/>
        </p:nvCxnSpPr>
        <p:spPr>
          <a:xfrm>
            <a:off x="3520978" y="4399474"/>
            <a:ext cx="28122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1512A46-4995-4C26-BCF4-9D622DA8B267}"/>
              </a:ext>
            </a:extLst>
          </p:cNvPr>
          <p:cNvCxnSpPr/>
          <p:nvPr/>
        </p:nvCxnSpPr>
        <p:spPr>
          <a:xfrm>
            <a:off x="3520978" y="6331783"/>
            <a:ext cx="28122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69BA8-B6CB-4DC9-8BB5-A9FE6777709F}"/>
              </a:ext>
            </a:extLst>
          </p:cNvPr>
          <p:cNvCxnSpPr/>
          <p:nvPr/>
        </p:nvCxnSpPr>
        <p:spPr>
          <a:xfrm>
            <a:off x="3520978" y="4425354"/>
            <a:ext cx="2812212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C56901F-D61A-431A-827B-1070FA003B16}"/>
              </a:ext>
            </a:extLst>
          </p:cNvPr>
          <p:cNvCxnSpPr/>
          <p:nvPr/>
        </p:nvCxnSpPr>
        <p:spPr>
          <a:xfrm>
            <a:off x="3520978" y="6357663"/>
            <a:ext cx="2812212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AA9C99C-485C-4C40-933C-276F50583707}"/>
              </a:ext>
            </a:extLst>
          </p:cNvPr>
          <p:cNvCxnSpPr/>
          <p:nvPr/>
        </p:nvCxnSpPr>
        <p:spPr>
          <a:xfrm>
            <a:off x="6517657" y="4390842"/>
            <a:ext cx="28122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1106165-CF1D-4362-95C0-6A3E5D21348A}"/>
              </a:ext>
            </a:extLst>
          </p:cNvPr>
          <p:cNvCxnSpPr/>
          <p:nvPr/>
        </p:nvCxnSpPr>
        <p:spPr>
          <a:xfrm>
            <a:off x="6517657" y="6323151"/>
            <a:ext cx="28122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958B322-7DE6-4575-B142-5D25671FEAEF}"/>
              </a:ext>
            </a:extLst>
          </p:cNvPr>
          <p:cNvCxnSpPr/>
          <p:nvPr/>
        </p:nvCxnSpPr>
        <p:spPr>
          <a:xfrm>
            <a:off x="6517657" y="4416722"/>
            <a:ext cx="2812212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A241081-3767-4100-A4DD-BB4AC5ED315C}"/>
              </a:ext>
            </a:extLst>
          </p:cNvPr>
          <p:cNvCxnSpPr/>
          <p:nvPr/>
        </p:nvCxnSpPr>
        <p:spPr>
          <a:xfrm>
            <a:off x="6517657" y="6349031"/>
            <a:ext cx="2812212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6BCAE0-BC02-4E5F-BB89-8CD6E202A880}"/>
              </a:ext>
            </a:extLst>
          </p:cNvPr>
          <p:cNvSpPr/>
          <p:nvPr/>
        </p:nvSpPr>
        <p:spPr>
          <a:xfrm>
            <a:off x="527046" y="4552660"/>
            <a:ext cx="943290" cy="87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46D67C6-2EBB-4920-BD5A-938289FC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2125" l="8000" r="92625">
                        <a14:foregroundMark x1="58625" y1="6875" x2="69375" y2="7250"/>
                        <a14:foregroundMark x1="92625" y1="29125" x2="90625" y2="42500"/>
                        <a14:foregroundMark x1="8000" y1="84000" x2="8750" y2="84625"/>
                        <a14:foregroundMark x1="14875" y1="92125" x2="14875" y2="92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4" y="4639469"/>
            <a:ext cx="749427" cy="74942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FE3547F-6C2B-455C-AB04-6EE40B4224F2}"/>
              </a:ext>
            </a:extLst>
          </p:cNvPr>
          <p:cNvSpPr txBox="1"/>
          <p:nvPr/>
        </p:nvSpPr>
        <p:spPr>
          <a:xfrm>
            <a:off x="1614815" y="4610615"/>
            <a:ext cx="150554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 분석을 통한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 도출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A1586C-193C-4B6C-8A43-A5117B66420A}"/>
              </a:ext>
            </a:extLst>
          </p:cNvPr>
          <p:cNvSpPr/>
          <p:nvPr/>
        </p:nvSpPr>
        <p:spPr>
          <a:xfrm>
            <a:off x="3527351" y="4552660"/>
            <a:ext cx="943290" cy="87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7407DF7-0284-47D8-BCCC-7990D6FCC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36" b="94141" l="10000" r="90000">
                        <a14:foregroundMark x1="52747" y1="13086" x2="62637" y2="7031"/>
                        <a14:foregroundMark x1="62637" y1="7031" x2="66813" y2="23828"/>
                        <a14:foregroundMark x1="66813" y1="23828" x2="58681" y2="34180"/>
                        <a14:foregroundMark x1="58681" y1="34180" x2="51319" y2="21094"/>
                        <a14:foregroundMark x1="51319" y1="21094" x2="52747" y2="12695"/>
                        <a14:foregroundMark x1="68689" y1="60700" x2="70769" y2="64453"/>
                        <a14:foregroundMark x1="63516" y1="51367" x2="66694" y2="57101"/>
                        <a14:foregroundMark x1="71283" y1="52584" x2="71538" y2="46680"/>
                        <a14:foregroundMark x1="70769" y1="64453" x2="70959" y2="60075"/>
                        <a14:foregroundMark x1="71538" y1="46680" x2="63516" y2="50977"/>
                        <a14:foregroundMark x1="39341" y1="92773" x2="42308" y2="94141"/>
                        <a14:backgroundMark x1="71319" y1="54492" x2="71319" y2="54492"/>
                        <a14:backgroundMark x1="67692" y1="52539" x2="67692" y2="54297"/>
                        <a14:backgroundMark x1="68901" y1="52539" x2="69780" y2="56445"/>
                        <a14:backgroundMark x1="67473" y1="58008" x2="71978" y2="54297"/>
                        <a14:backgroundMark x1="66374" y1="58008" x2="71758" y2="5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24" y="4636221"/>
            <a:ext cx="1239462" cy="69736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5638342-003D-4D7E-9926-552C491BF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50" b="96500" l="4096" r="95449">
                        <a14:foregroundMark x1="35950" y1="38000" x2="52673" y2="38000"/>
                        <a14:foregroundMark x1="52673" y1="38000" x2="66780" y2="37250"/>
                        <a14:foregroundMark x1="69283" y1="36250" x2="75427" y2="31500"/>
                        <a14:foregroundMark x1="51081" y1="6750" x2="25484" y2="2250"/>
                        <a14:foregroundMark x1="25484" y1="2250" x2="4096" y2="64250"/>
                        <a14:foregroundMark x1="71672" y1="96500" x2="79636" y2="96500"/>
                        <a14:foregroundMark x1="89078" y1="64750" x2="95449" y2="42000"/>
                        <a14:foregroundMark x1="95449" y1="42000" x2="89875" y2="23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00" y="4721576"/>
            <a:ext cx="857654" cy="54445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98B6B14-E12F-4E1B-AF07-694A06D07821}"/>
              </a:ext>
            </a:extLst>
          </p:cNvPr>
          <p:cNvSpPr txBox="1"/>
          <p:nvPr/>
        </p:nvSpPr>
        <p:spPr>
          <a:xfrm>
            <a:off x="4527170" y="4734311"/>
            <a:ext cx="1720343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통계적품질관리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(SPC)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98AC9A-98FC-4F02-8B3D-712CC78EF7E7}"/>
              </a:ext>
            </a:extLst>
          </p:cNvPr>
          <p:cNvSpPr txBox="1"/>
          <p:nvPr/>
        </p:nvSpPr>
        <p:spPr>
          <a:xfrm>
            <a:off x="7434741" y="4636221"/>
            <a:ext cx="1954381" cy="613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SOP</a:t>
            </a:r>
          </a:p>
          <a:p>
            <a:pPr algn="ctr">
              <a:lnSpc>
                <a:spcPct val="150000"/>
              </a:lnSpc>
            </a:pPr>
            <a:r>
              <a:rPr lang="en-US" altLang="ko-KR" sz="9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(Standard Operation Procedure)</a:t>
            </a:r>
            <a:endParaRPr lang="ko-KR" altLang="en-US" sz="9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0A131-B613-4193-B48F-7A8137379624}"/>
              </a:ext>
            </a:extLst>
          </p:cNvPr>
          <p:cNvSpPr txBox="1"/>
          <p:nvPr/>
        </p:nvSpPr>
        <p:spPr>
          <a:xfrm>
            <a:off x="617273" y="5548290"/>
            <a:ext cx="2595582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제품의 품질 특성 및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조업실적 등에 대한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Big Data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분석 수행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440CB9-80CD-4286-8527-3C52106A85D9}"/>
              </a:ext>
            </a:extLst>
          </p:cNvPr>
          <p:cNvSpPr txBox="1"/>
          <p:nvPr/>
        </p:nvSpPr>
        <p:spPr>
          <a:xfrm>
            <a:off x="4026036" y="5561185"/>
            <a:ext cx="1802095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근본적 조치 및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개선안 도출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유지관리 계획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F5CCD-7F5F-4247-AAB7-84A53D43B71C}"/>
              </a:ext>
            </a:extLst>
          </p:cNvPr>
          <p:cNvSpPr txBox="1"/>
          <p:nvPr/>
        </p:nvSpPr>
        <p:spPr>
          <a:xfrm>
            <a:off x="7195584" y="5564997"/>
            <a:ext cx="1707520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개선 후 성과 및 성능 유지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최상의 작업방법 문서화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A82CF1-88AC-4620-8086-62EBE496E8E2}"/>
              </a:ext>
            </a:extLst>
          </p:cNvPr>
          <p:cNvSpPr txBox="1"/>
          <p:nvPr/>
        </p:nvSpPr>
        <p:spPr>
          <a:xfrm>
            <a:off x="4990362" y="1313405"/>
            <a:ext cx="322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KPI(Key Performance Indicator)</a:t>
            </a:r>
            <a:endParaRPr lang="ko-KR" altLang="en-US" sz="1600" dirty="0">
              <a:solidFill>
                <a:srgbClr val="00206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CB90D14-8269-49CB-B7C5-112D57C72BA6}"/>
              </a:ext>
            </a:extLst>
          </p:cNvPr>
          <p:cNvSpPr/>
          <p:nvPr/>
        </p:nvSpPr>
        <p:spPr>
          <a:xfrm>
            <a:off x="4961627" y="1278902"/>
            <a:ext cx="4359586" cy="216810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0" name="표 44">
            <a:extLst>
              <a:ext uri="{FF2B5EF4-FFF2-40B4-BE49-F238E27FC236}">
                <a16:creationId xmlns:a16="http://schemas.microsoft.com/office/drawing/2014/main" id="{BF47D474-6ACB-4CB7-800C-E35CBA31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35329"/>
              </p:ext>
            </p:extLst>
          </p:nvPr>
        </p:nvGraphicFramePr>
        <p:xfrm>
          <a:off x="5047665" y="1676980"/>
          <a:ext cx="4195036" cy="169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59">
                  <a:extLst>
                    <a:ext uri="{9D8B030D-6E8A-4147-A177-3AD203B41FA5}">
                      <a16:colId xmlns:a16="http://schemas.microsoft.com/office/drawing/2014/main" val="762737866"/>
                    </a:ext>
                  </a:extLst>
                </a:gridCol>
                <a:gridCol w="1048759">
                  <a:extLst>
                    <a:ext uri="{9D8B030D-6E8A-4147-A177-3AD203B41FA5}">
                      <a16:colId xmlns:a16="http://schemas.microsoft.com/office/drawing/2014/main" val="4169344784"/>
                    </a:ext>
                  </a:extLst>
                </a:gridCol>
                <a:gridCol w="1048759">
                  <a:extLst>
                    <a:ext uri="{9D8B030D-6E8A-4147-A177-3AD203B41FA5}">
                      <a16:colId xmlns:a16="http://schemas.microsoft.com/office/drawing/2014/main" val="2992402939"/>
                    </a:ext>
                  </a:extLst>
                </a:gridCol>
                <a:gridCol w="1048759">
                  <a:extLst>
                    <a:ext uri="{9D8B030D-6E8A-4147-A177-3AD203B41FA5}">
                      <a16:colId xmlns:a16="http://schemas.microsoft.com/office/drawing/2014/main" val="2475761977"/>
                    </a:ext>
                  </a:extLst>
                </a:gridCol>
              </a:tblGrid>
              <a:tr h="3385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성과지표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현수준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목표수준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07887"/>
                  </a:ext>
                </a:extLst>
              </a:tr>
              <a:tr h="33857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21’</a:t>
                      </a:r>
                      <a:endParaRPr lang="ko-KR" altLang="en-US" sz="12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22’</a:t>
                      </a:r>
                      <a:endParaRPr lang="ko-KR" altLang="en-US" sz="12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35391"/>
                  </a:ext>
                </a:extLst>
              </a:tr>
              <a:tr h="33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15%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8%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635861"/>
                  </a:ext>
                </a:extLst>
              </a:tr>
              <a:tr h="33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실패비용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150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80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30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12597"/>
                  </a:ext>
                </a:extLst>
              </a:tr>
              <a:tr h="33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예방비용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0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15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484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13415129-1E52-44A8-A6E3-BC754F3D4CD5}"/>
              </a:ext>
            </a:extLst>
          </p:cNvPr>
          <p:cNvSpPr txBox="1"/>
          <p:nvPr/>
        </p:nvSpPr>
        <p:spPr>
          <a:xfrm>
            <a:off x="5828131" y="3438119"/>
            <a:ext cx="3591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1%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당 발생하는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억의 품질비용 기준이며 생산량에 따른 편차 있음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3EE072AA-9EAD-424F-AB0B-A1900589554A}"/>
              </a:ext>
            </a:extLst>
          </p:cNvPr>
          <p:cNvSpPr/>
          <p:nvPr/>
        </p:nvSpPr>
        <p:spPr>
          <a:xfrm>
            <a:off x="1429832" y="1313413"/>
            <a:ext cx="234412" cy="374424"/>
          </a:xfrm>
          <a:prstGeom prst="chevron">
            <a:avLst>
              <a:gd name="adj" fmla="val 558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2AFF4-D933-4AD2-A654-3A10DFBF6096}"/>
              </a:ext>
            </a:extLst>
          </p:cNvPr>
          <p:cNvSpPr txBox="1"/>
          <p:nvPr/>
        </p:nvSpPr>
        <p:spPr>
          <a:xfrm>
            <a:off x="931317" y="1203777"/>
            <a:ext cx="49404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44581E-FF3D-4C4F-AD04-7D1B653B7EFD}"/>
              </a:ext>
            </a:extLst>
          </p:cNvPr>
          <p:cNvSpPr txBox="1"/>
          <p:nvPr/>
        </p:nvSpPr>
        <p:spPr>
          <a:xfrm>
            <a:off x="913039" y="1653392"/>
            <a:ext cx="52610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A5C95D-7E63-4119-900B-0C75F0AD0835}"/>
              </a:ext>
            </a:extLst>
          </p:cNvPr>
          <p:cNvSpPr txBox="1"/>
          <p:nvPr/>
        </p:nvSpPr>
        <p:spPr>
          <a:xfrm>
            <a:off x="913039" y="2104136"/>
            <a:ext cx="49404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4D8646-B6B3-42E6-8396-D2D2510B5B9A}"/>
              </a:ext>
            </a:extLst>
          </p:cNvPr>
          <p:cNvSpPr txBox="1"/>
          <p:nvPr/>
        </p:nvSpPr>
        <p:spPr>
          <a:xfrm>
            <a:off x="1003061" y="2533619"/>
            <a:ext cx="3321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5A5D6A-A807-493D-B2F9-60746C8949A0}"/>
              </a:ext>
            </a:extLst>
          </p:cNvPr>
          <p:cNvSpPr txBox="1"/>
          <p:nvPr/>
        </p:nvSpPr>
        <p:spPr>
          <a:xfrm>
            <a:off x="932773" y="2964232"/>
            <a:ext cx="49404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12495-FDEC-43DA-A79A-10E68E99DBC1}"/>
              </a:ext>
            </a:extLst>
          </p:cNvPr>
          <p:cNvSpPr/>
          <p:nvPr/>
        </p:nvSpPr>
        <p:spPr>
          <a:xfrm>
            <a:off x="526210" y="1313405"/>
            <a:ext cx="345303" cy="2158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DD52F-3167-4AEE-A918-9020D122FEF0}"/>
              </a:ext>
            </a:extLst>
          </p:cNvPr>
          <p:cNvSpPr txBox="1"/>
          <p:nvPr/>
        </p:nvSpPr>
        <p:spPr>
          <a:xfrm rot="16200000">
            <a:off x="-73353" y="2218934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LEAN 6 SIGMA</a:t>
            </a:r>
            <a:endParaRPr lang="ko-KR" altLang="en-US" sz="1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E3173E38-5D77-42DD-8281-55ACE1AE335A}"/>
              </a:ext>
            </a:extLst>
          </p:cNvPr>
          <p:cNvSpPr/>
          <p:nvPr/>
        </p:nvSpPr>
        <p:spPr>
          <a:xfrm>
            <a:off x="1417453" y="1744295"/>
            <a:ext cx="234412" cy="374424"/>
          </a:xfrm>
          <a:prstGeom prst="chevron">
            <a:avLst>
              <a:gd name="adj" fmla="val 558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화살표: 갈매기형 수장 68">
            <a:extLst>
              <a:ext uri="{FF2B5EF4-FFF2-40B4-BE49-F238E27FC236}">
                <a16:creationId xmlns:a16="http://schemas.microsoft.com/office/drawing/2014/main" id="{F9842F3B-1D8F-4A32-BC15-D61540BE0A70}"/>
              </a:ext>
            </a:extLst>
          </p:cNvPr>
          <p:cNvSpPr/>
          <p:nvPr/>
        </p:nvSpPr>
        <p:spPr>
          <a:xfrm>
            <a:off x="1411961" y="2175012"/>
            <a:ext cx="234412" cy="374424"/>
          </a:xfrm>
          <a:prstGeom prst="chevron">
            <a:avLst>
              <a:gd name="adj" fmla="val 558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화살표: 갈매기형 수장 71">
            <a:extLst>
              <a:ext uri="{FF2B5EF4-FFF2-40B4-BE49-F238E27FC236}">
                <a16:creationId xmlns:a16="http://schemas.microsoft.com/office/drawing/2014/main" id="{6A7CBCD1-9974-40D5-8945-240ADAF95E17}"/>
              </a:ext>
            </a:extLst>
          </p:cNvPr>
          <p:cNvSpPr/>
          <p:nvPr/>
        </p:nvSpPr>
        <p:spPr>
          <a:xfrm>
            <a:off x="1411961" y="2641190"/>
            <a:ext cx="234412" cy="374424"/>
          </a:xfrm>
          <a:prstGeom prst="chevron">
            <a:avLst>
              <a:gd name="adj" fmla="val 558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화살표: 갈매기형 수장 72">
            <a:extLst>
              <a:ext uri="{FF2B5EF4-FFF2-40B4-BE49-F238E27FC236}">
                <a16:creationId xmlns:a16="http://schemas.microsoft.com/office/drawing/2014/main" id="{2C0AE437-0B00-4B1D-AF0E-1DFF8E1B6190}"/>
              </a:ext>
            </a:extLst>
          </p:cNvPr>
          <p:cNvSpPr/>
          <p:nvPr/>
        </p:nvSpPr>
        <p:spPr>
          <a:xfrm>
            <a:off x="1411961" y="3079618"/>
            <a:ext cx="234412" cy="374424"/>
          </a:xfrm>
          <a:prstGeom prst="chevron">
            <a:avLst>
              <a:gd name="adj" fmla="val 558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E28ED1-434F-4908-875B-0785A4F211EA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5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233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LOT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별 불량 패턴 분석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65377A0-B22A-4258-8489-1E9FF7C728D1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5" name="제목 1">
            <a:extLst>
              <a:ext uri="{FF2B5EF4-FFF2-40B4-BE49-F238E27FC236}">
                <a16:creationId xmlns:a16="http://schemas.microsoft.com/office/drawing/2014/main" id="{7C9277B4-AA5D-4A7C-AE38-8605C7DE0159}"/>
              </a:ext>
            </a:extLst>
          </p:cNvPr>
          <p:cNvSpPr>
            <a:spLocks noGrp="1"/>
          </p:cNvSpPr>
          <p:nvPr/>
        </p:nvSpPr>
        <p:spPr>
          <a:xfrm>
            <a:off x="3057165" y="1272858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&lt;LOT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불량률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2A0CCFC-6B5F-4D43-AFB1-9E28DEFC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4" y="3007987"/>
            <a:ext cx="5944560" cy="2967273"/>
          </a:xfrm>
          <a:prstGeom prst="rect">
            <a:avLst/>
          </a:prstGeom>
        </p:spPr>
      </p:pic>
      <p:sp>
        <p:nvSpPr>
          <p:cNvPr id="87" name="제목 1">
            <a:extLst>
              <a:ext uri="{FF2B5EF4-FFF2-40B4-BE49-F238E27FC236}">
                <a16:creationId xmlns:a16="http://schemas.microsoft.com/office/drawing/2014/main" id="{22535FBC-B53F-4763-BBCD-6A340E17CB12}"/>
              </a:ext>
            </a:extLst>
          </p:cNvPr>
          <p:cNvSpPr>
            <a:spLocks noGrp="1"/>
          </p:cNvSpPr>
          <p:nvPr/>
        </p:nvSpPr>
        <p:spPr>
          <a:xfrm>
            <a:off x="674270" y="1613181"/>
            <a:ext cx="7866785" cy="146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평균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0.11 % (red line)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LOT 180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이후부터 불량률이 증가한 추세를 보임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LOT 286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가장 높은 불량률을 보임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(0.3%) -&gt;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발생이 높은 설비 경로였음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50198-0EB4-41BE-8888-68DE12C9618E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233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LOT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별 불량 패턴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D76858-4897-4B29-A1FC-528CA3735231}"/>
              </a:ext>
            </a:extLst>
          </p:cNvPr>
          <p:cNvSpPr/>
          <p:nvPr/>
        </p:nvSpPr>
        <p:spPr>
          <a:xfrm>
            <a:off x="718716" y="1231081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BDB6C5FA-DBC6-443D-A790-A11EB8898253}"/>
              </a:ext>
            </a:extLst>
          </p:cNvPr>
          <p:cNvSpPr/>
          <p:nvPr/>
        </p:nvSpPr>
        <p:spPr>
          <a:xfrm rot="10800000" flipH="1">
            <a:off x="912074" y="4070410"/>
            <a:ext cx="8275210" cy="1308536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7FBB893-B7FF-46B6-A366-C4069109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02" y="1951805"/>
            <a:ext cx="4570982" cy="197254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B39373-966E-43F7-8701-A1DFC9653B37}"/>
              </a:ext>
            </a:extLst>
          </p:cNvPr>
          <p:cNvGrpSpPr/>
          <p:nvPr/>
        </p:nvGrpSpPr>
        <p:grpSpPr>
          <a:xfrm>
            <a:off x="917771" y="1949882"/>
            <a:ext cx="3546852" cy="1972540"/>
            <a:chOff x="4512733" y="4285381"/>
            <a:chExt cx="4105380" cy="1699931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E784CD2F-1CE9-46FF-A428-A2839A916F4F}"/>
                </a:ext>
              </a:extLst>
            </p:cNvPr>
            <p:cNvSpPr/>
            <p:nvPr/>
          </p:nvSpPr>
          <p:spPr>
            <a:xfrm rot="10800000" flipH="1">
              <a:off x="4512733" y="4285381"/>
              <a:ext cx="4105380" cy="1699929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DCDDDC44-6A62-4A00-B6E9-69A5AC751608}"/>
                </a:ext>
              </a:extLst>
            </p:cNvPr>
            <p:cNvSpPr/>
            <p:nvPr/>
          </p:nvSpPr>
          <p:spPr>
            <a:xfrm rot="5400000">
              <a:off x="8317496" y="5684695"/>
              <a:ext cx="308246" cy="292987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665E0367-4AA9-4FA3-9636-9D511838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74" y="5474004"/>
            <a:ext cx="8262818" cy="576114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C4A7403D-4B17-4F2B-949F-DA351AC2F5BE}"/>
              </a:ext>
            </a:extLst>
          </p:cNvPr>
          <p:cNvSpPr>
            <a:spLocks noGrp="1"/>
          </p:cNvSpPr>
          <p:nvPr/>
        </p:nvSpPr>
        <p:spPr>
          <a:xfrm>
            <a:off x="273103" y="1919760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작업조건</a:t>
            </a:r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DFD9314F-5BE1-4CFD-A4CC-DE788D73594A}"/>
              </a:ext>
            </a:extLst>
          </p:cNvPr>
          <p:cNvSpPr>
            <a:spLocks noGrp="1"/>
          </p:cNvSpPr>
          <p:nvPr/>
        </p:nvSpPr>
        <p:spPr>
          <a:xfrm>
            <a:off x="1004822" y="2107923"/>
            <a:ext cx="3996218" cy="1859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AG_RTD_TEMP_GLASS_OUT : </a:t>
            </a:r>
            <a:b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48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 이상인 경우 </a:t>
            </a:r>
            <a:r>
              <a:rPr lang="ko-KR" altLang="en-US" sz="13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 중 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BUS_DEVELOP_TEMP_TANK2 : </a:t>
            </a:r>
            <a:b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31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 이상인 경우 </a:t>
            </a:r>
            <a:r>
              <a:rPr lang="ko-KR" altLang="en-US" sz="13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 중 </a:t>
            </a:r>
            <a:r>
              <a:rPr lang="en-US" altLang="ko-KR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1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DE91A0B-EB2E-4043-BEAF-BE2500315408}"/>
              </a:ext>
            </a:extLst>
          </p:cNvPr>
          <p:cNvSpPr>
            <a:spLocks noGrp="1"/>
          </p:cNvSpPr>
          <p:nvPr/>
        </p:nvSpPr>
        <p:spPr>
          <a:xfrm>
            <a:off x="1079139" y="4229886"/>
            <a:ext cx="3996218" cy="1159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5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 RTD 1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 호기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</a:t>
            </a:r>
          </a:p>
          <a:p>
            <a:pPr algn="just">
              <a:lnSpc>
                <a:spcPct val="125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현상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(1/2) </a:t>
            </a:r>
          </a:p>
          <a:p>
            <a:pPr algn="just">
              <a:lnSpc>
                <a:spcPct val="125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(1/3) </a:t>
            </a:r>
          </a:p>
          <a:p>
            <a:pPr algn="just">
              <a:lnSpc>
                <a:spcPct val="125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건조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(1/2) </a:t>
            </a:r>
          </a:p>
          <a:p>
            <a:pPr algn="just">
              <a:lnSpc>
                <a:spcPct val="125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(1/3)</a:t>
            </a:r>
            <a:endParaRPr lang="ko-KR" altLang="en-US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E63815-B098-4735-8377-E53CD860B438}"/>
              </a:ext>
            </a:extLst>
          </p:cNvPr>
          <p:cNvSpPr txBox="1"/>
          <p:nvPr/>
        </p:nvSpPr>
        <p:spPr>
          <a:xfrm>
            <a:off x="5247321" y="4604145"/>
            <a:ext cx="371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불량률 발생 가장 높은 경로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18238884-EC69-429A-B857-EF0B99004DC2}"/>
              </a:ext>
            </a:extLst>
          </p:cNvPr>
          <p:cNvSpPr>
            <a:spLocks noGrp="1"/>
          </p:cNvSpPr>
          <p:nvPr/>
        </p:nvSpPr>
        <p:spPr>
          <a:xfrm>
            <a:off x="2606506" y="3979092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경로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2AE54207-0783-429F-AE1C-C0F0CA0B9454}"/>
              </a:ext>
            </a:extLst>
          </p:cNvPr>
          <p:cNvSpPr/>
          <p:nvPr/>
        </p:nvSpPr>
        <p:spPr>
          <a:xfrm rot="5400000">
            <a:off x="8869489" y="5131360"/>
            <a:ext cx="357678" cy="253127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40B7F3-A6B6-4575-BB06-4673C4EA8008}"/>
              </a:ext>
            </a:extLst>
          </p:cNvPr>
          <p:cNvSpPr/>
          <p:nvPr/>
        </p:nvSpPr>
        <p:spPr>
          <a:xfrm>
            <a:off x="3760635" y="1323970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LOT 286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289590-90D2-449B-A748-0BFD3DE7D7F8}"/>
              </a:ext>
            </a:extLst>
          </p:cNvPr>
          <p:cNvSpPr/>
          <p:nvPr/>
        </p:nvSpPr>
        <p:spPr>
          <a:xfrm>
            <a:off x="4693560" y="4580623"/>
            <a:ext cx="464870" cy="39243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A7F70F-1B93-4842-9D49-5E58EF7902FB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5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7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6F36AC-0818-4D48-B405-3785D3669B74}"/>
              </a:ext>
            </a:extLst>
          </p:cNvPr>
          <p:cNvSpPr/>
          <p:nvPr/>
        </p:nvSpPr>
        <p:spPr>
          <a:xfrm>
            <a:off x="5080641" y="1629629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675461D-F67A-4BA2-87F5-88835B283C69}"/>
              </a:ext>
            </a:extLst>
          </p:cNvPr>
          <p:cNvSpPr/>
          <p:nvPr/>
        </p:nvSpPr>
        <p:spPr>
          <a:xfrm rot="10800000" flipH="1">
            <a:off x="5144167" y="4180239"/>
            <a:ext cx="4309535" cy="2247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1BD693-DF95-4B60-B6BB-1BB4D1197A17}"/>
              </a:ext>
            </a:extLst>
          </p:cNvPr>
          <p:cNvSpPr/>
          <p:nvPr/>
        </p:nvSpPr>
        <p:spPr>
          <a:xfrm rot="10800000" flipH="1">
            <a:off x="5145542" y="1670287"/>
            <a:ext cx="4309534" cy="2420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79FE5E-838F-4290-A143-7306437CB041}"/>
              </a:ext>
            </a:extLst>
          </p:cNvPr>
          <p:cNvSpPr/>
          <p:nvPr/>
        </p:nvSpPr>
        <p:spPr>
          <a:xfrm>
            <a:off x="389789" y="1600212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34A70D-A325-42FD-8948-6BD0606429F8}"/>
              </a:ext>
            </a:extLst>
          </p:cNvPr>
          <p:cNvSpPr/>
          <p:nvPr/>
        </p:nvSpPr>
        <p:spPr>
          <a:xfrm rot="10800000" flipH="1">
            <a:off x="459312" y="4180239"/>
            <a:ext cx="4309535" cy="2247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63A620F-A991-4BEE-BAEA-8F34672AEA76}"/>
              </a:ext>
            </a:extLst>
          </p:cNvPr>
          <p:cNvSpPr/>
          <p:nvPr/>
        </p:nvSpPr>
        <p:spPr>
          <a:xfrm rot="10800000" flipH="1">
            <a:off x="464070" y="1670287"/>
            <a:ext cx="4309534" cy="2420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유의차 분석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CB10200-1F78-4C5F-B8F1-39753BADACD5}"/>
              </a:ext>
            </a:extLst>
          </p:cNvPr>
          <p:cNvSpPr/>
          <p:nvPr/>
        </p:nvSpPr>
        <p:spPr>
          <a:xfrm>
            <a:off x="391761" y="1205929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설비에 의한 차이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59CEFD4-814E-4927-B97B-0A2DDE967633}"/>
              </a:ext>
            </a:extLst>
          </p:cNvPr>
          <p:cNvSpPr/>
          <p:nvPr/>
        </p:nvSpPr>
        <p:spPr>
          <a:xfrm>
            <a:off x="5158597" y="1205928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작업시간 편차에 의한 차이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D9E7-1696-40B6-8B11-105B3E2C064F}"/>
              </a:ext>
            </a:extLst>
          </p:cNvPr>
          <p:cNvSpPr txBox="1"/>
          <p:nvPr/>
        </p:nvSpPr>
        <p:spPr>
          <a:xfrm>
            <a:off x="383361" y="1699802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카이제곱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검정 실시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FC246E-0240-41E1-A4DF-1264D97A464E}"/>
              </a:ext>
            </a:extLst>
          </p:cNvPr>
          <p:cNvSpPr txBox="1"/>
          <p:nvPr/>
        </p:nvSpPr>
        <p:spPr>
          <a:xfrm>
            <a:off x="2750611" y="2406595"/>
            <a:ext cx="208525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카이제곱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검정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값 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0.003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(MC_4DIELEC_ 1FIRE )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차이 유의함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aphicFrame>
        <p:nvGraphicFramePr>
          <p:cNvPr id="59" name="차트 58">
            <a:extLst>
              <a:ext uri="{FF2B5EF4-FFF2-40B4-BE49-F238E27FC236}">
                <a16:creationId xmlns:a16="http://schemas.microsoft.com/office/drawing/2014/main" id="{1DC9E5D3-89A1-400C-BFCB-67EDD7F64215}"/>
              </a:ext>
            </a:extLst>
          </p:cNvPr>
          <p:cNvGraphicFramePr/>
          <p:nvPr/>
        </p:nvGraphicFramePr>
        <p:xfrm>
          <a:off x="497893" y="1971591"/>
          <a:ext cx="2209587" cy="211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5AD53B07-7684-43A5-BF92-160F60BFA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22" t="1984" r="4203" b="5190"/>
          <a:stretch/>
        </p:blipFill>
        <p:spPr>
          <a:xfrm>
            <a:off x="497893" y="4576171"/>
            <a:ext cx="2252889" cy="177351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CFD111D-725B-4A59-8683-A46A709CEE7C}"/>
              </a:ext>
            </a:extLst>
          </p:cNvPr>
          <p:cNvSpPr txBox="1"/>
          <p:nvPr/>
        </p:nvSpPr>
        <p:spPr>
          <a:xfrm>
            <a:off x="415989" y="4223370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로지스틱 회귀분석 및 트리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종 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1847B5-DDC7-4AC0-9ADB-8764DE060EA2}"/>
              </a:ext>
            </a:extLst>
          </p:cNvPr>
          <p:cNvSpPr/>
          <p:nvPr/>
        </p:nvSpPr>
        <p:spPr>
          <a:xfrm>
            <a:off x="543465" y="5408762"/>
            <a:ext cx="1302590" cy="1186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28F05-4024-4922-9E4E-BE7A07DD092E}"/>
              </a:ext>
            </a:extLst>
          </p:cNvPr>
          <p:cNvSpPr/>
          <p:nvPr/>
        </p:nvSpPr>
        <p:spPr>
          <a:xfrm>
            <a:off x="450687" y="5247790"/>
            <a:ext cx="121058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MC_4DIELEC_1FIRE 3</a:t>
            </a:r>
            <a:r>
              <a:rPr lang="ko-KR" altLang="en-US" sz="7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endParaRPr lang="en-US" altLang="ko-KR" sz="7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D8A84B14-15F1-478B-BBFC-C89B2B852C00}"/>
              </a:ext>
            </a:extLst>
          </p:cNvPr>
          <p:cNvSpPr>
            <a:spLocks noGrp="1"/>
          </p:cNvSpPr>
          <p:nvPr/>
        </p:nvSpPr>
        <p:spPr>
          <a:xfrm>
            <a:off x="2744397" y="4476795"/>
            <a:ext cx="2092243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 불량률이 현저히 낮음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특히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변수 중요도가 높음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그래디언트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부스팅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결과에서는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 또한 변수중요도가 높음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98F7DD8-75FE-4EE1-A0C5-6065E990B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99" t="29628" r="8903" b="2897"/>
          <a:stretch/>
        </p:blipFill>
        <p:spPr>
          <a:xfrm>
            <a:off x="5232438" y="2140956"/>
            <a:ext cx="2337521" cy="15950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FCE7FA-4478-4D33-9BF3-92C814D3EB1D}"/>
              </a:ext>
            </a:extLst>
          </p:cNvPr>
          <p:cNvSpPr txBox="1"/>
          <p:nvPr/>
        </p:nvSpPr>
        <p:spPr>
          <a:xfrm>
            <a:off x="5158597" y="1699802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소요시간 편차에 따른 불량률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085210-42B7-4A54-ABA2-70DE9118BB08}"/>
              </a:ext>
            </a:extLst>
          </p:cNvPr>
          <p:cNvSpPr txBox="1"/>
          <p:nvPr/>
        </p:nvSpPr>
        <p:spPr>
          <a:xfrm>
            <a:off x="7556937" y="2118810"/>
            <a:ext cx="2119073" cy="1591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유전체 소성 소요시간 변수의 편차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각 변량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–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변수의 평균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)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를 이용하여 각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panel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별 작업시간의 편차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(gap)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 확인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  <a:cs typeface="+mj-c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편차가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5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이상인 경우 불량일 가능성이 높음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F84355-C729-495C-9DC4-8FA0213D1AC6}"/>
              </a:ext>
            </a:extLst>
          </p:cNvPr>
          <p:cNvSpPr txBox="1"/>
          <p:nvPr/>
        </p:nvSpPr>
        <p:spPr>
          <a:xfrm>
            <a:off x="5164298" y="4206118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로지스틱 회귀분석 및 트리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종 결과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7DFFC1A-22CD-418D-9C38-B9793105F9D7}"/>
              </a:ext>
            </a:extLst>
          </p:cNvPr>
          <p:cNvGrpSpPr/>
          <p:nvPr/>
        </p:nvGrpSpPr>
        <p:grpSpPr>
          <a:xfrm>
            <a:off x="5249261" y="4514125"/>
            <a:ext cx="4205815" cy="1220108"/>
            <a:chOff x="400236" y="3689984"/>
            <a:chExt cx="11391528" cy="256102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43E972E-289E-4600-B3C5-475DF77E5BED}"/>
                </a:ext>
              </a:extLst>
            </p:cNvPr>
            <p:cNvGrpSpPr/>
            <p:nvPr/>
          </p:nvGrpSpPr>
          <p:grpSpPr>
            <a:xfrm>
              <a:off x="400236" y="3689984"/>
              <a:ext cx="11391528" cy="2561029"/>
              <a:chOff x="-4074943" y="1923655"/>
              <a:chExt cx="11391528" cy="2561029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4D1B0BD4-9C19-4066-97C5-D53BF9D382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90470"/>
              <a:stretch/>
            </p:blipFill>
            <p:spPr>
              <a:xfrm>
                <a:off x="-4018165" y="1923655"/>
                <a:ext cx="11334750" cy="491104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218AF240-6AD8-4887-8A8A-F3319C74A0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7156"/>
              <a:stretch/>
            </p:blipFill>
            <p:spPr>
              <a:xfrm>
                <a:off x="-4074943" y="2276930"/>
                <a:ext cx="11334750" cy="2207754"/>
              </a:xfrm>
              <a:prstGeom prst="rect">
                <a:avLst/>
              </a:prstGeom>
            </p:spPr>
          </p:pic>
        </p:grp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9ECEBC4-5EE6-41F3-9E75-E2AC2CFB0154}"/>
                </a:ext>
              </a:extLst>
            </p:cNvPr>
            <p:cNvSpPr/>
            <p:nvPr/>
          </p:nvSpPr>
          <p:spPr>
            <a:xfrm>
              <a:off x="400236" y="4053150"/>
              <a:ext cx="11308230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33482013-4C7C-4602-AE34-A92FA9216A2E}"/>
              </a:ext>
            </a:extLst>
          </p:cNvPr>
          <p:cNvSpPr>
            <a:spLocks noGrp="1"/>
          </p:cNvSpPr>
          <p:nvPr/>
        </p:nvSpPr>
        <p:spPr>
          <a:xfrm>
            <a:off x="5182275" y="5785989"/>
            <a:ext cx="4357614" cy="50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로지스틱 회귀분석 및 트리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종 검정 모두 유전체 소성 소요시간의 변수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중요도가 가장 높음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5B49A3-8DC7-4C7A-9BD3-84002F8408ED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8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영향인자 선정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399257-5A18-450F-86FD-D6B0705C26EA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잘린 한쪽 모서리 63">
            <a:extLst>
              <a:ext uri="{FF2B5EF4-FFF2-40B4-BE49-F238E27FC236}">
                <a16:creationId xmlns:a16="http://schemas.microsoft.com/office/drawing/2014/main" id="{1E021347-E1C4-4033-A0D9-598CCCE25FED}"/>
              </a:ext>
            </a:extLst>
          </p:cNvPr>
          <p:cNvSpPr/>
          <p:nvPr/>
        </p:nvSpPr>
        <p:spPr>
          <a:xfrm rot="10800000" flipH="1">
            <a:off x="4512733" y="4285381"/>
            <a:ext cx="4105380" cy="169992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id="{474DA65B-6A24-453B-A636-5D1AB3C8DDD1}"/>
              </a:ext>
            </a:extLst>
          </p:cNvPr>
          <p:cNvSpPr>
            <a:spLocks noGrp="1"/>
          </p:cNvSpPr>
          <p:nvPr/>
        </p:nvSpPr>
        <p:spPr>
          <a:xfrm>
            <a:off x="3057165" y="1272858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/>
              <a:t>&lt;</a:t>
            </a:r>
            <a:r>
              <a:rPr lang="ko-KR" altLang="en-US" sz="1400" b="1" dirty="0"/>
              <a:t>로지스틱 회귀분석 및 트리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종 검정 결과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3D400BE-CDD1-413A-96E0-9B866830987B}"/>
              </a:ext>
            </a:extLst>
          </p:cNvPr>
          <p:cNvGrpSpPr/>
          <p:nvPr/>
        </p:nvGrpSpPr>
        <p:grpSpPr>
          <a:xfrm>
            <a:off x="1304281" y="1742721"/>
            <a:ext cx="7297436" cy="1913048"/>
            <a:chOff x="583591" y="3290475"/>
            <a:chExt cx="11291392" cy="344660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9EC1516-6E56-488A-964F-2CD21B650D20}"/>
                </a:ext>
              </a:extLst>
            </p:cNvPr>
            <p:cNvGrpSpPr/>
            <p:nvPr/>
          </p:nvGrpSpPr>
          <p:grpSpPr>
            <a:xfrm>
              <a:off x="645007" y="3290475"/>
              <a:ext cx="11229976" cy="3446608"/>
              <a:chOff x="481011" y="1825625"/>
              <a:chExt cx="11229976" cy="3446608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AA623939-C17B-4A7A-871B-16B37D43F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90580"/>
              <a:stretch/>
            </p:blipFill>
            <p:spPr>
              <a:xfrm>
                <a:off x="481012" y="1825625"/>
                <a:ext cx="11229975" cy="45043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F150F46A-CA3C-4D9F-BEEE-F992416136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0345" b="5604"/>
              <a:stretch/>
            </p:blipFill>
            <p:spPr>
              <a:xfrm>
                <a:off x="481011" y="2209588"/>
                <a:ext cx="11229975" cy="3062645"/>
              </a:xfrm>
              <a:prstGeom prst="rect">
                <a:avLst/>
              </a:prstGeom>
            </p:spPr>
          </p:pic>
        </p:grp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0EB5F8D-BDC0-40D9-A054-993AE4BC4646}"/>
                </a:ext>
              </a:extLst>
            </p:cNvPr>
            <p:cNvSpPr/>
            <p:nvPr/>
          </p:nvSpPr>
          <p:spPr>
            <a:xfrm>
              <a:off x="583591" y="3791229"/>
              <a:ext cx="11229974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C1B2BBA-C204-417A-A4AA-51B15A032746}"/>
                </a:ext>
              </a:extLst>
            </p:cNvPr>
            <p:cNvSpPr/>
            <p:nvPr/>
          </p:nvSpPr>
          <p:spPr>
            <a:xfrm>
              <a:off x="583591" y="4073041"/>
              <a:ext cx="11229974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2375423D-C82D-4B76-9B34-EA670694C892}"/>
                </a:ext>
              </a:extLst>
            </p:cNvPr>
            <p:cNvSpPr/>
            <p:nvPr/>
          </p:nvSpPr>
          <p:spPr>
            <a:xfrm>
              <a:off x="583591" y="4696312"/>
              <a:ext cx="11229974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제목 1">
            <a:extLst>
              <a:ext uri="{FF2B5EF4-FFF2-40B4-BE49-F238E27FC236}">
                <a16:creationId xmlns:a16="http://schemas.microsoft.com/office/drawing/2014/main" id="{A272B0F6-BAC3-427F-9202-DD9BD8F37514}"/>
              </a:ext>
            </a:extLst>
          </p:cNvPr>
          <p:cNvSpPr>
            <a:spLocks noGrp="1"/>
          </p:cNvSpPr>
          <p:nvPr/>
        </p:nvSpPr>
        <p:spPr>
          <a:xfrm>
            <a:off x="1654659" y="3746046"/>
            <a:ext cx="2319674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로지스틱 회귀분석 결과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3098EC-6A4E-4C44-AB87-5C7ADB70E1F5}"/>
              </a:ext>
            </a:extLst>
          </p:cNvPr>
          <p:cNvSpPr txBox="1"/>
          <p:nvPr/>
        </p:nvSpPr>
        <p:spPr>
          <a:xfrm>
            <a:off x="4493292" y="4600078"/>
            <a:ext cx="4105381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BUS_DEVELOP_TEMP_TANK2(BUS 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현상 온도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DIELEC_FIRE_EXHAUST5_HEAT (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유전체 소성 배기량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AG_RTD_TEMP_GLASS_OUT(AG RTD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배출 온도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/>
            <a:endParaRPr lang="ko-KR" altLang="en-US" sz="1300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j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E38C309-03DF-464B-A58A-D6448702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74" y="4122628"/>
            <a:ext cx="2928845" cy="1949953"/>
          </a:xfrm>
          <a:prstGeom prst="rect">
            <a:avLst/>
          </a:prstGeom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1FD6F59-CDF1-4B8C-81EE-82599A5C443E}"/>
              </a:ext>
            </a:extLst>
          </p:cNvPr>
          <p:cNvSpPr/>
          <p:nvPr/>
        </p:nvSpPr>
        <p:spPr>
          <a:xfrm>
            <a:off x="5244690" y="3818101"/>
            <a:ext cx="2536166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25FDF8-DBAA-46E1-9F9B-88836E314C37}"/>
              </a:ext>
            </a:extLst>
          </p:cNvPr>
          <p:cNvSpPr txBox="1"/>
          <p:nvPr/>
        </p:nvSpPr>
        <p:spPr>
          <a:xfrm>
            <a:off x="5205511" y="3823732"/>
            <a:ext cx="261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Vital Few</a:t>
            </a:r>
            <a:endParaRPr lang="ko-KR" altLang="en-US" sz="1600" dirty="0">
              <a:solidFill>
                <a:schemeClr val="bg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8" name="직각 삼각형 77">
            <a:extLst>
              <a:ext uri="{FF2B5EF4-FFF2-40B4-BE49-F238E27FC236}">
                <a16:creationId xmlns:a16="http://schemas.microsoft.com/office/drawing/2014/main" id="{8C26D01E-CFC2-4CB6-A39B-BB2AEE586751}"/>
              </a:ext>
            </a:extLst>
          </p:cNvPr>
          <p:cNvSpPr/>
          <p:nvPr/>
        </p:nvSpPr>
        <p:spPr>
          <a:xfrm rot="5400000">
            <a:off x="8317496" y="5684695"/>
            <a:ext cx="308246" cy="292987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D9840-5549-45BE-8A65-981CB3E77EA7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1360</Words>
  <Application>Microsoft Office PowerPoint</Application>
  <PresentationFormat>A4 용지(210x297mm)</PresentationFormat>
  <Paragraphs>340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Calibri</vt:lpstr>
      <vt:lpstr>HY견고딕</vt:lpstr>
      <vt:lpstr>나눔고딕</vt:lpstr>
      <vt:lpstr>나눔스퀘어OTF_ac ExtraBold</vt:lpstr>
      <vt:lpstr>Arial</vt:lpstr>
      <vt:lpstr>나눔스퀘어OTF_ac</vt:lpstr>
      <vt:lpstr>맑은 고딕</vt:lpstr>
      <vt:lpstr>나눔스퀘어OTF_ac Bold</vt:lpstr>
      <vt:lpstr>Calibri Light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Seo Hyemin</cp:lastModifiedBy>
  <cp:revision>81</cp:revision>
  <dcterms:created xsi:type="dcterms:W3CDTF">2020-02-19T13:37:33Z</dcterms:created>
  <dcterms:modified xsi:type="dcterms:W3CDTF">2020-04-27T13:28:31Z</dcterms:modified>
</cp:coreProperties>
</file>