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2"/>
  </p:notesMasterIdLst>
  <p:handoutMasterIdLst>
    <p:handoutMasterId r:id="rId23"/>
  </p:handoutMasterIdLst>
  <p:sldIdLst>
    <p:sldId id="1051" r:id="rId2"/>
    <p:sldId id="1055" r:id="rId3"/>
    <p:sldId id="1053" r:id="rId4"/>
    <p:sldId id="1057" r:id="rId5"/>
    <p:sldId id="1075" r:id="rId6"/>
    <p:sldId id="1059" r:id="rId7"/>
    <p:sldId id="1070" r:id="rId8"/>
    <p:sldId id="1072" r:id="rId9"/>
    <p:sldId id="1061" r:id="rId10"/>
    <p:sldId id="1079" r:id="rId11"/>
    <p:sldId id="1064" r:id="rId12"/>
    <p:sldId id="1080" r:id="rId13"/>
    <p:sldId id="1066" r:id="rId14"/>
    <p:sldId id="1071" r:id="rId15"/>
    <p:sldId id="1068" r:id="rId16"/>
    <p:sldId id="1050" r:id="rId17"/>
    <p:sldId id="1013" r:id="rId18"/>
    <p:sldId id="1077" r:id="rId19"/>
    <p:sldId id="1076" r:id="rId20"/>
    <p:sldId id="1081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BF"/>
    <a:srgbClr val="FF0000"/>
    <a:srgbClr val="BE4B48"/>
    <a:srgbClr val="FFFFFF"/>
    <a:srgbClr val="000000"/>
    <a:srgbClr val="B2C1DB"/>
    <a:srgbClr val="FEB602"/>
    <a:srgbClr val="FDAA03"/>
    <a:srgbClr val="F7964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429" autoAdjust="0"/>
  </p:normalViewPr>
  <p:slideViewPr>
    <p:cSldViewPr showGuides="1">
      <p:cViewPr>
        <p:scale>
          <a:sx n="75" d="100"/>
          <a:sy n="75" d="100"/>
        </p:scale>
        <p:origin x="2856" y="1350"/>
      </p:cViewPr>
      <p:guideLst>
        <p:guide orient="horz" pos="3236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8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24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Presentation Title</a:t>
            </a:r>
            <a:r>
              <a:rPr lang="zh-TW" altLang="en-US" dirty="0"/>
              <a:t> 標題</a:t>
            </a:r>
            <a:br>
              <a:rPr lang="en-US" altLang="zh-TW" dirty="0"/>
            </a:br>
            <a:r>
              <a:rPr lang="en-US" altLang="zh-TW" dirty="0"/>
              <a:t>[Gill Sans MT or</a:t>
            </a:r>
            <a:r>
              <a:rPr lang="zh-TW" altLang="en-US" dirty="0"/>
              <a:t> 微軟正黑</a:t>
            </a:r>
            <a:r>
              <a:rPr lang="en-US" altLang="zh-TW" dirty="0"/>
              <a:t>]</a:t>
            </a:r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[Gill Sans MT or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]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</a:t>
            </a:r>
          </a:p>
          <a:p>
            <a:r>
              <a:rPr lang="en-US" altLang="zh-TW" dirty="0"/>
              <a:t>[Gill Sans MT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zh-TW" altLang="en-US" dirty="0"/>
              <a:t>微軟正黑</a:t>
            </a:r>
            <a:r>
              <a:rPr lang="en-US" altLang="zh-TW" dirty="0"/>
              <a:t>]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</a:t>
            </a:r>
          </a:p>
          <a:p>
            <a:r>
              <a:rPr lang="en-US" altLang="zh-TW" dirty="0"/>
              <a:t>[Gill Sans MT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zh-TW" altLang="en-US" dirty="0"/>
              <a:t>微軟正黑</a:t>
            </a:r>
            <a:r>
              <a:rPr lang="en-US" altLang="zh-TW" dirty="0"/>
              <a:t>]</a:t>
            </a:r>
          </a:p>
          <a:p>
            <a:endParaRPr lang="zh-TW" altLang="en-US" dirty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530551" y="1698653"/>
            <a:ext cx="2421269" cy="100811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600" b="1" kern="1200" dirty="0" smtClean="0">
                <a:solidFill>
                  <a:srgbClr val="00698E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FD75-497A-4179-8A57-B6792BED6E00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7EEC-98D5-4AB8-A628-73FB01977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41" r:id="rId4"/>
    <p:sldLayoutId id="2147483935" r:id="rId5"/>
    <p:sldLayoutId id="2147483943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85000"/>
              <a:lumOff val="1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10" Type="http://schemas.openxmlformats.org/officeDocument/2006/relationships/image" Target="../media/image16.pn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3600" dirty="0"/>
              <a:t>圖像專班</a:t>
            </a:r>
            <a:endParaRPr lang="en-US" altLang="zh-TW" sz="3600" dirty="0"/>
          </a:p>
          <a:p>
            <a:pPr marL="0" indent="0"/>
            <a:r>
              <a:rPr lang="zh-TW" altLang="en-US" sz="3600" dirty="0"/>
              <a:t>學以致用專題發表</a:t>
            </a:r>
            <a:endParaRPr lang="en-US" altLang="zh-TW" sz="3600" dirty="0"/>
          </a:p>
          <a:p>
            <a:pPr marL="0" indent="0"/>
            <a:r>
              <a:rPr lang="en-US" altLang="zh-TW" sz="3600" dirty="0"/>
              <a:t>TAR MAP</a:t>
            </a:r>
            <a:r>
              <a:rPr lang="zh-TW" altLang="en-US" sz="3600" dirty="0"/>
              <a:t>判讀與預警</a:t>
            </a:r>
            <a:endParaRPr lang="en-US" altLang="zh-TW" sz="3600" dirty="0">
              <a:latin typeface="Gill Sans MT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3696875"/>
            <a:ext cx="7470830" cy="855095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組員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: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楊青翰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林東儀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李文琪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L6A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2020.08.12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資料前處理 </a:t>
            </a:r>
            <a:r>
              <a:rPr lang="en-US" altLang="zh-TW" dirty="0"/>
              <a:t>(II)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651250"/>
            <a:ext cx="10001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651250"/>
            <a:ext cx="100806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17738"/>
            <a:ext cx="1008062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17738"/>
            <a:ext cx="100806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>
                <a:solidFill>
                  <a:sysClr val="windowText" lastClr="000000"/>
                </a:solidFill>
              </a:rPr>
              <a:t>OK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>
            <a:off x="2727325" y="149225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867025" y="14986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>
                <a:solidFill>
                  <a:sysClr val="windowText" lastClr="000000"/>
                </a:solidFill>
              </a:rPr>
              <a:t>NG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OK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&amp; NG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(OK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:311, NG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 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pic>
        <p:nvPicPr>
          <p:cNvPr id="12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222500"/>
            <a:ext cx="6119812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71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模型建置</a:t>
            </a:r>
          </a:p>
        </p:txBody>
      </p:sp>
      <p:sp>
        <p:nvSpPr>
          <p:cNvPr id="6" name="AutoShape 2" descr="data:image/png;base64,iVBORw0KGgoAAAANSUhEUgAAAYoAAAEWCAYAAAB42tAoAAAABHNCSVQICAgIfAhkiAAAAAlwSFlzAAALEgAACxIB0t1+/AAAADh0RVh0U29mdHdhcmUAbWF0cGxvdGxpYiB2ZXJzaW9uMy4xLjAsIGh0dHA6Ly9tYXRwbG90bGliLm9yZy+17YcXAAAgAElEQVR4nOzdeXhU5dn48e+dPSEJBAIhEMK+76s74lIFF3BBBWsruPBqXVpbbelb61Z9u+hbrb9Srb5qtXXBpSq1uFIUF3YMCGHfwxoSAoHsyf3745yESZgkQzKTSSb357pyJXPOmfM8M4S582z3I6qKMcYYU5uwYFfAGGNM82aBwhhjTJ0sUBhjjKmTBQpjjDF1skBhjDGmThYojDHG1MkCRQskIh+KyI3BrocxpnWwQHEKRGSHiFwY7Hqo6iRVfTkQ9xaRRBF5SkR2icgxEdniPk4ORHnGmObPAkUzIyIRQSw7ClgADAYmAonAmUAOMK4B9wvaazHG+I8FCj8RkctEJENE8kTkGxEZ5nFutohsFZF8EckUkSs9zs0Qka9F5EkRyQUeco99JSJPiMhhEdkuIpM8nvO5iNzi8fy6ru0pIovcsj8TkTki8o9aXsYPgXTgSlXNVNUKVT2oqr9R1fnu/VRE+njc/28i8qj78wQRyRKRX4jIfuAlEVkvIpd5XB8hIodEZJT7+HT3/coTkdUiMqEx/w7GGP+zQOEH7ofei8B/AR2AvwLzRCTavWQrcA7QFngY+IeIpHrc4jRgG9AJeMzj2EYgGfgD8IKISC1VqOva14Blbr0eAn5Qx0u5EPhIVY/V/6pr1RloD3QHZgGvA9M9zl8MHFLVVSLSFfg38Kj7nHuBd0SkYyPKN8b4mQUK/7gV+KuqLlXVcnf8oBg4HUBV31LVve5f6HOBzVTvytmrqv9PVctUtdA9tlNVn1fVcuBlIBVIqaV8r9eKSDowFnhAVUtU9StgXh2vowOwr0HvwAkVwIOqWuy+lteAySIS556/3j0GcAMwX1Xnu+/Np8AK4JJG1sEY40cWKPyjO/Azt/skT0TygG5AFwAR+aFHt1QeMATnr/9Ku73cc3/lD6pa4P4YX0v5tV3bBcj1OFZbWZVycIJMY2SrapFHfbYA64HL3WAxmROBojtwTY337Ww/1MEY40c22Ogfu4HHVPWxmidEpDvwPHABsFhVy0UkA/DsRgpUCt99QHsRifMIFt3quP4z4FERaaOqx2u5pgCI83jcGcjyeOzttVR2P4UBmW7wAOd9+7uq3lrP6zDGBJG1KE5dpIjEeHxF4ASC20TkNHG0EZFLRSQBaIPz4ZkNICIzcVoUAaeqO3G6ch4SkSgROQO4vI6n/B3nw/sdERkgImEi0kFE/ltEKruDMoDrRSRcRCYC5/pQlTeAi4DbOdGaAPgHTkvjYvd+Me6AeNopvlRjTABZoDh184FCj6+HVHUFzjjFn4HDwBZgBoCqZgL/CywGDgBDga+bsL7fB87A6VZ6FJiLM35yElUtxhnQ3gB8ChzFGQhPBpa6l/0YJ9jkufd+r74KqOo+nNd/plt+5fHdwBTgv3EC6W7gPuz30phmRWzjotZFROYCG1T1wWDXxRjTMthfbiFORMaKSG+3G2kizl/w9bYCjDGmkgWK0NcZ+Bw4BjwN3K6q3wa1Ri2ciLwoIgdFZG0t50VEnnbTn6ypXFxoTEtlXU/GnCIRGY8TeF9R1ZMmJrgD/3fhrAc5DfiTqp7WtLU0xn+sRWHMKVLVRUBuHZdMwQkiqqpLgHY1VuIb06K0uHUUycnJ2qNHj2BXw4SolStXHlLVxqYQ6Ur1hY1Z7rGTVr2LyCycVCe0adNm9IABAxpZtDHeNeZ3u8UFih49erBixYpgV8OEKBHZ6Y/beDnmtY9XVZ8DngMYM2aM2u+2CZTG/G4HtOtJRCaKyEZ3UG+2l/PdRWSBO+D3uS20MiEii+or4NOAvUGqizGNFrBAISLhwBxgEjAImC4ig2pc9gROX+4w4BHgt4GqjzFNaB7wQ3f20+nAEXfRoTEtUiC7nsYBW1R1G4CIvIEzyJfpcc0g4B7354XY/H7TAojI68AEIFlEsoAHgUgAVX0WZ/X+JTgr9AuAmcGpqTH+EchA4W1Ar+YUwdXA1cCfgCuBBBHpoKo5nhd5Dvilp6cHrMKNUVpaSlZWFkVFRfVfbIIuJiaGtLQ0IiMjT/m5qjq9nvMK3NHQuhnT3AQyUPgyoHcv8GcRmQEsAvYAZSc9qcaAn3+r6R9ZWVkkJCTQo0cPat9fyDQHqkpOTg5ZWVn07Nkz2NUxptkLZKCod0BPVfcCVwGISDxwtaoeCWCdAqaoqMiCRAshInTo0IHs7OxgV8WYFiGQs56WA33dPZujgGnU2F1NRJJFpLIOv8TZTrTFsiDRcti/lTG+C1igUNUy4E7gY5wdzt5U1XUi8oiITHYvmwBsFJFNONt8nrTxj89WvQLf/qNxlTbGGHOSgC64U9X5ODNAPI894PHz28Dbfils9VxAYeQNfrmdMcYYR+jkeoqOh+L8YNciaPLy8vjLX/5yys+75JJLyMvLq/OaBx54gM8++6yhVfMqPr627b+NMc1N6ASKqHgoqW2b59BXW6AoLy+v83nz58+nXbt2dV7zyCOPcOGFFzaqfsaYlqvF5XqqVVQbKDkW7FoA8PC/1pG596hf7zmoSyIPXj641vOzZ89m69atjBgxgsjISOLj40lNTSUjI4PMzEyuuOIKdu/eTVFRET/+8Y+ZNWsWcCJ31rFjx5g0aRJnn30233zzDV27duX9998nNjaWGTNmcNlllzF16lR69OjBjTfeyL/+9S9KS0t56623GDBgANnZ2Vx//fXk5OQwduxYPvroI1auXElycnKdr0tV+fnPf86HH36IiHD//fdz3XXXsW/fPq677jqOHj1KWVkZzzzzDGeeeSY333wzK1asQES46aabuOeee+q8vzGm8UKnRRGdAMXNI1AEw+9+9zt69+5NRkYGjz/+OMuWLeOxxx4jM9NZCP/iiy+ycuVKVqxYwdNPP01OTs5J99i8eTN33HEH69ato127drzzzjtey0pOTmbVqlXcfvvtPPHEEwA8/PDDnH/++axatYorr7ySXbt2+VTvf/7zn2RkZLB69Wo+++wz7rvvPvbt28drr73GxRdfXHVuxIgRZGRksGfPHtauXct3333HzJm24NmYphBCLYp4KD0OFRUQFtz4V9df/k1l3Lhx1RaTPf3007z77rsA7N69m82bN9OhQ4dqz+nZsycjRowAYPTo0ezYscPrva+66qqqa/75z38C8NVXX1Xdf+LEiSQlJflUz6+++orp06cTHh5OSkoK5557LsuXL2fs2LHcdNNNlJaWcsUVVzBixAh69erFtm3buOuuu7j00ku56KKLfH9DjDENFjotiqg2zvfS1jtO4alNmzZVP3/++ed89tlnLF68mNWrVzNy5EivqUaio6Orfg4PD6es7KRF8tWu87ymoTsl1va88ePHs2jRIrp27coPfvADXnnlFZKSkli9ejUTJkxgzpw53HLLLQ0q0xhzakInUES7s2haafdTQkIC+fneZ30dOXKEpKQk4uLi2LBhA0uWLPF7+WeffTZvvvkmAJ988gmHDx/26Xnjx49n7ty5lJeXk52dzaJFixg3bhw7d+6kU6dO3Hrrrdx8882sWrWKQ4cOUVFRwdVXX81vfvMbVq1a5ffXYYw5WQh1PSU431vpzKcOHTpw1llnMWTIEGJjY0lJSak6N3HiRJ599lmGDRtG//79Of300/1e/oMPPsj06dOZO3cu5557LqmpqSQkJNT7vCuvvJLFixczfPhwRIQ//OEPdO7cmZdffpnHH3+8amD+lVdeYc+ePcycOZOKigoAfvtby0pvTFOQhnYZBEutu4BtmA9vTIdZn0OXkU1dLdavX8/AgQObvNzmori4mPDwcCIiIli8eDG33347GRkZwa5Wnbz9m4nISlUdE4z62A53JpAa87sdOi2KVt71FGy7du3i2muvpaKigqioKJ5//vlgV8kY4yehEyii3EDRTNZStDZ9+/bl22+/rXYsJyeHCy644KRrFyxYcNKMK2NM8xWCgaJ1jlE0Rx06dGj23U/GmPqF4Kyn1pvvyRhjAiF0AoV1PRljTECEUKBwF5hZ15MxxvhV6ASKsHCIjLOuJ2OM8bPQCRTgphq3ridfVO4HsXfvXqZOner1mgkTJlDfvP6nnnqKgoKCqse+7G9xKmbMmMHbb/tnbytjTMMENFCIyEQR2SgiW0Rktpfz6SKyUES+FZE1InJJowqMamNdT6eoS5cujfogrhkofNnfwhjTsgRseqyIhANzgO8BWcByEZmnqpkel92Ps5f2MyIyCGfb1B4NLjQ6vnksuPtwNuz/zr/37DwUJv2u1tO/+MUv6N69Oz/60Y8AeOihhxARFi1axOHDhyktLeXRRx9lypQp1Z63Y8cOLrvsMtauXUthYSEzZ84kMzOTgQMHUlhYWHXd7bffzvLlyyksLGTq1Kk8/PDDPP300+zdu5fzzjuP5ORkFi5cWLW/RXJyMn/84x958cUXAbjlllv4yU9+wo4dO2rd96I+CxYs4N5776WsrIyxY8fyzDPPEB0dzezZs5k3bx4RERFcdNFFPPHEE7z11ls8/PDDhIeH07ZtWxYtWtSQd90YQ2BbFOOALaq6TVVLgDeAKTWuUSDR/bktsLdRJUYltNqup2nTpjF37tyqx2+++SYzZ87k3XffZdWqVSxcuJCf/exndWZ5feaZZ4iLi2PNmjX86le/YuXKlVXnHnvsMVasWMGaNWv44osvWLNmDXfffTddunRh4cKFLFy4sNq9Vq5cyUsvvcTSpUtZsmQJzz//fNWCPF/3vfBUVFTEjBkzmDt3Lt99913VZka5ubm8++67rFu3jjVr1nD//fcDzq58H3/8MatXr2bevHmn9F4aY6oL5IK7rsBuj8dZwGk1rnkI+ERE7gLaAF732xSRWcAsgPT09NpLjGoDBYcaXGG/qeMv/0AZOXIkBw8eZO/evWRnZ5OUlERqair33HMPixYtIiwsjD179nDgwAE6d+7s9R6LFi3i7rvvBmDYsGEMGzas6tybb77Jc889R1lZGfv27SMzM7Pa+Zq++uorrrzyyqp051dddRVffvklkydP9nnfC08bN26kZ8+e9OvXD4Abb7yROXPmcOeddxITE8Mtt9zCpZdeymWXXQbAWWedxYwZM7j22mur9s8wxjRMIFsU4uVYzT9npwN/U9U04BLg7yJyUp1U9TlVHaOqYzp27Fh7ic2l6ylIpk6dyttvv83cuXOZNm0ar776KtnZ2axcuZKMjAxSUlK87kPhSeTkf7bt27fzxBNPsGDBAtasWcOll15a733qarn4uu+FL/eLiIhg2bJlXH311bz33ntMnDgRgGeffZZHH32U3bt3M2LECK87+hljfBPIQJEFdPN4nMbJXUs3A28CqOpiIAaoe5PlurTyWU/Tpk3jjTfe4O2332bq1KkcOXKETp06ERkZycKFC9m5c2edzx8/fjyvvvoqAGvXrmXNmjUAHD16lDZt2tC2bVsOHDjAhx9+WPWc2vbBGD9+PO+99x4FBQUcP36cd999l3POOafBr23AgAHs2LGDLVu2APD3v/+dc889l2PHjnHkyBEuueQSnnrqqaqUIVu3buW0007jkUceITk5md27d9d1e2NMHQLZ9bQc6CsiPYE9wDTg+hrX7AIuAP4mIgNxAkV2g0uMim/Vs54GDx5Mfn4+Xbt2JTU1le9///tcfvnljBkzhhEjRjBgwIA6n3/77bczc+ZMhg0bxogRIxg3bhwAw4cPZ+TIkQwePJhevXpx1llnVT1n1qxZTJo0idTU1GrjFKNGjWLGjBlV97jlllsYOXKkT91M3sTExPDSSy9xzTXXVA1m33bbbeTm5jJlyhSKiopQVZ588kkA7rvvPjZv3oyqcsEFFzB8+PAGlWuMCfB+FO5016eAcOBFVX1MRB4BVqjqPHem0/NAPE631M9V9ZO67llnzv7/PApf/i88kAteulACqbXvR9ES2X4UpjVptvtRqOp8nCmvnsce8Pg5Ezir5vMaLCoetAJKC06k9DDGGNMooZNmHKrne7JA0aLccccdfP3119WO/fjHP2bmzJlBqpExplJoBYpod4/m4nyI79Tkxauq11lDpn5z5sxp0vJa2hbAxgRT6OV6gqDMfIqJiSEnJ8c+gFoAVSUnJ4eYmJhgV8WYFiG0WhRBTDWelpZGVlYW2dkNn7Rlmk5MTAxpaWnBroYxLUJoBYqqrqemb1FERkbSs2fPJi/XBIeITAT+hDOj7/9U9Xc1zqcDLwPt3Gtmu5M7jGlxQrTryfakMIHjkfByEjAImO5O9fZUmfByJM4aor80bS2N8Z8QCxS2y51pEk2f8NKYIAqtQBHttihacb4n0yS8JbzsWuOah4AbRCQLZy3RXd5uJCKzRGSFiKyw8S3TXIVWoAjirCfTqjR9wktjgii0AkV4JIRH277ZJtCaPuGlMUEUWoECnO4nG6MwgVWV8FJEonAGq2vujlSZ8BK/JLw0JohCL1C08lTjJvBUtQy4E/gYWI8zu2mdiDwiIpPdy34G3Coiq4HXgRlqqzFNCxVa6yjACRQ2mG0CrMkTXhoTRKHXooi2FoUxxvhT6AUK63oyxhi/CsFA0ca6nowxxo9CL1BEJ9isJ2OM8aOABgoRmSgiG0Vki4jM9nL+SRHJcL82iUheowuNamO5nowxxo8CNuvJI3Ha93AWKC0XkXnubBAAVPUej+vvAkY2tLxFm5wp6uOj2liLwhhj/CiQ02OrEqcBiEhl4rTMWq6fDjzY0ML+/J8thIXB+H6xUFEG5WUQHnqzf40xpqkFsuvJl8RpAIhId6An8J9aztebOC0mKpzC0gqIdHctKytqeM2NMcZUCWSg8CVxWqVpwNuqWu7tpC+J0+IiwyksKYOIWOeABQpjjPGLQAYKXxKnVZqGk+agwWKjwiksLYeIaOdAaWFjbmeMMcYVyEDhS+I0RKQ/kAQsbkxhsVHhFJaUQ2Rli6K4MbczxhjjClig8DFxGjiD2G80NmFabKQbKCIqxyisRWGMMf4Q0GlB9SVOcx8/5I+y4qLCKSgtRyNinMGRUhujMMYYfwiZldkxkeGoQqlEOQesRWGMMX4RMoEiLiocgCIqA4WNURhjjD+ETKCIjawRKGzWkzHG+EXoBAq3RVGokc4BW0dhjDF+ETqBorJFURkorEVhjDF+ETqBwm1RHK+obFHYGIUxxvhDyASKuJMChbUojDHGH0ImUMS4XU8F5e7SEFtHYYwxfhEygSIuygkQBeVAWIQNZhtjjJ+ETKCoHMwuLKlwMshaoDDGGL8InUDhjlEUlJQ5e1LYrCdjjPGL0AkUldNjS8utRWGMMX4UMoEiKiKMiDChoMTdk8IChTHG+EXIBApwU42XlrtdTxYojDHGH0IqUMRUbl4UEWvrKIwxxk9CKlDERVmLwhhj/C2kAkVsZLg7RhFjYxTGGOMnAQ0UIjJRRDaKyBYRmV3LNdeKSKaIrBOR1xpTXmxUuDvryQKFMcb4S8C2QhWRcGAO8D0gC1guIvNUNdPjmr7AL4GzVPWwiHRqTJlV+2ZHxto6CmOM8ZNAtijGAVtUdZuqlgBvAFNqXHMrMEdVDwOo6sHGFBgX5dn1ZNljjTHGHwIZKLoCuz0eZ7nHPPUD+onI1yKyREQmeruRiMwSkRUisiI7O7vWAmMiPbuerEVhjDH+EMhAIV6OaY3HEUBfYAIwHfg/EWl30pNUn1PVMao6pmPHjrUWWNWisFlPJoCaeuzNmGAL2BgFTguim8fjNGCvl2uWqGopsF1ENuIEjuUNKbBqwV1ELJQXQ0UFhIXUxC4TZMEYezMm2AL5Kboc6CsiPUUkCpgGzKtxzXvAeQAikozTFbWtoQVWLbiLjHEOlNs4hfG7Jh97MybYAhYoVLUMuBP4GFgPvKmq60TkERGZ7F72MZAjIpnAQuA+Vc1paJlxkRGUlFdQHhbtHLCZT8b//Db2Br6PvxkTTIHsekJV5wPzaxx7wONnBX7qfjVabJQT90rDoggHW0thAuFUx97SgC9FZIiq5p30RNXngOcAxowZU/M+xjQLIdWBH+vuclci1qIwAePr2Nv7qlqqqtuByrE3Y1qk0AoU7p4UxUQ5B2wthfG/Jh97MybYQipQxLm73BUR6RywtRTGz4Ix9mZMsAV0jKKpVe1yp26LwtZSmABo6rE3Y4ItpFoUlftmF6m1KIwxxl9CK1C4LYrCispAYWMUxhjTWKEVKNwWxfHKQGGznowxptFCK1C4LYrjVV1PNkZhjDGNFVqBorJFUW6Bwhhj/CWkAkVcVdeT891mPRljTOOFVKCIiXACxNEym/VkjDH+ElKBIixMiIkMo6BMQMKsRWGMMX7gU6AQkd4iTgIlEZkgInd722CoOYiNDKegck8KG6MwxphG87VF8Q5QLiJ9gBeAnkCz3LUrLiqCwpIKiIi2QGGMMX7ga6CocHPcXAk8par3AKmBq1bDxUSGOftmR8Za15MxxviBr4GiVESmAzcCH7jHIgNTpcaJi4qgoKQMImJsMNsYY/zA10AxEzgDeExVt4tIT+AfgatWw1Xtmx0Zayk8jDHGD3wKFKqaqap3q+rrIpIEJKjq7+p7nohMFJGNIrJFRGZ7OT9DRLJFJMP9uqUBr6Gaqn2zI6IthYcxxviBT2nGReRzYLJ7fQaQLSJfqGqtaZRFJByYA3wPZ8ev5SIyT1Uza1w6V1XvbEjlvYmLDGd/aTm0sVlPxhjjD752PbVV1aPAVcBLqjoauLCe54wDtqjqNlUtAd4ApjS8qr6JjQqnoKQcImMsUBhjjB/4GigiRCQVuJYTg9n16Qrs9nic5R6r6WoRWSMib4tINy/nEZFZIrJCRFZkZ2fXWWhsVLgz6ykiBkqLKCuv4OF/rWPTgXwfq22MMcaTr4HiEZztHbeq6nIR6QVsruc54uWY1nj8L6CHqg4DPgNe9nYjVX1OVceo6piOHTvWWWhsZDjHi8tRd9bT0u25vPT1Dl5buque6hpjjPHG18Hst1R1mKre7j7epqpX1/O0LMCzhZAG7K1x3xxVrZya9Dww2rdq165Pp3gKS8vJLXFSeHywxily2fbcxt7aGGNaJV9TeKSJyLsiclBEDojIOyKSVs/TlgN9RaSniEQB04B5Ne7ruWhvMs5m9Y1y2bBU4qLC2XioDC0r4qO1+4kIE9bvP8qRwtLG3t4YY1odX7ueXsL5kO+CM87wL/dYrdyV3HfidFmtB95U1XUi8oiITHYvu1tE1onIauBuYMapv4TqEmIimTy8C+sPlVJeUsjhglJuPLMHqrBih7UqjDHmVPkaKDqq6kuqWuZ+/Q2oe7AAUNX5qtpPVXur6mPusQdUdZ778y9VdbCqDlfV81R1Q4NfiYfp49I5XhFOWHkRCdHh3H1BXyLDxbqfjDGmAXwNFIdE5AYRCXe/bgByAlmxxhiW1pbE+ETCUCYObE/b2EiGp7VjqRsonv1iK3e+tirItTTGmJbB10BxE87U2P3APmAqTlqPZklEGNIjBYDLB3cA4LRe7Vm75whLtuXw+Mcb+Xjdfioqak7CMsYYU5Ovs552qepkVe2oqp1U9QqcxXfN1shenQE4p0cbAMb17EBZhXLrKysor1BKy5VDxywXlDHG1KcxO9zVmr6jOQiPjAVA3NXZo7snESaQX1TG9aelA7Anz3JBGWNMfRoTKLwtqGs+ImOc724G2fjoCC4a1JnrT0vnB6d3B2BvnqX4MMaY+viUFLAWzbuDP8JpUVBaUHXo2R846/mOFjnrKfZai8IYY+pVZ6AQkXy8BwQBYgNSI3+Jaet8Lzp60qnEmEgSoiOs68kYY3xQZ6BQ1YSmqojfxSY53wu9r53o0i7WAoUxxvigMWMUzVtVoDjs9XSXdjHW9WSMMT4I4UDRzvlea6CIPaVAsS37GJf86Uu2ZR/zR+2MMabFCN1AERnrDGjXESgOF5RSUFLm9fyG/Uf5Zsuhqse//XADmfuO8sWmuvfDMMaYUNOYWU/NX1z7WgNF13bOWPzevCL6dIo/6fyv31vLql15vDhjLNERYXyaeQCAdXtPDI5/l3UEgKFpbf1dc2OMaTZCO1DEJkFhntdTXaoCReFJgeJYcRnf7spDVbnj1VV0bhtDatsY0tvHVQsU9761GhH46CfjA/cajDEmyEK36wmcQFFQ26wnZ0Get3GKZdtzKKtQHp86nDbR4Ww5eIz7Lu7PqO5JbD6QT3FZObnHS9h4IJ+NB/LJL7J9LlobEZkoIhtFZIuIzK7juqkioiIypinrZ4w/hXiLoh0c2uL1VEpiDGHiPVB8tTmH6IgwLh2WyvBubfnPhoNcMaIr89fuo6xC2XzgWNXUWlXI2J3HOX3rzbpuQoSIhANzgO/h7OS4XETmqWpmjesScPZZWdr0tTTGf0K/RVHLGEVkeBidE2PY4yWNx9dbDjGuZ3tiIsPp0ymBWeN7ExYmDO7ijEWs23uEZdtziYoIQwRW7fTevWVC1jhgi7slcAnwBjDFy3W/Af4AWK4Y06K1jkCh3rONeJsiezC/iI0H8jmrT/JJ13dvH0d8dATr9h5l2fZcRqW3o39KAit3eQ9GJmR1BXZ7PM5yj1URkZFAN1X9oK4bicgsEVkhIiuys21GnWmeAhoogt6PG9seyouh1Pt6iS7tYtl7pPq5b7Y4+zGd7SVQhIUJA1MTWLotl3V7jzCuZwdGdU/i212H693bIudYMRv2n5xOxLRI3hJiVv0CiEgY8CTws/pupKrPqeoYVR3TsaN1X5rmKWCBwqMfdxIwCJguIoO8XBe4flwf0njsyyuq9iH/1ZZDtIuLZFBqotfnDO7Slo0H8qlQOK1ne0alJ5FfVMaWehbiPfrv9Ux/bglaS+vGtChZQDePx2nAXo/HCcAQ4HMR2QGcDsyzAW3TUgWyRRH8ftx60nh0bRdDSXkFK3Y657dmH+PTzAOc1TuZsDDvWdQHdXECSESYMDK9HaO7O2Ws3Fl795Oq8uXmQxwuKCXrsKUNCeS3OmkAACAASURBVAHLgb4i0lNEooBpwLzKk6p6RFWTVbWHqvYAlgCTVXVFcKprTOMEMlAEvx+3nkBx8ZDOdGsfy4yXlvH6sl1Me24JkeHCPd/rV+stB7uBYmhaW+KiIujRIY72baLqDBSbDhyr2k1v3d4jvtffNEuqWgbcCXwMrAfeVNV1IvKIiEwObu2M8b9ABorg9+PWEyg6JcTw9m1n0i0pjl/+8ztU4Y1Zp3tdqV2pb6cEEmMiqqbDigij0tuxZFsOeQUlXp/zzdZD7rWQudfGKUKBqs5X1X6q2ltVH3OPPaCq87xcO8FaE6YlC+Q6ilPpxwXojNOP678mej2BApz1FG/+1xn85YstXDO6W51BAiAqIozPfnoubeMiq45dPrwLCzZkcPbvF3Lz2T258/w+RIafiMFfb8mhR4c4IsPDyNxngcIY07IEMlBU9eMCe3D6ca+vPKmqR4CqqUUi8jlwr1//8opr73yvI1AAtI2L5JeTBvp8206JMdUeTxnRlQGdE3nqs038acFmtmYf40/TRhIeJpSVV7B0Ww6XDe9CQUkZy7Z7H1g3xpjmKmBdT82iHzcyFiJiak3j4U/9OyfwzA2j+e9LBvDBmn3MfmcNFRXKd3uOkF9cxll9OjC4SyL7jhSRe9x7F5UxxjRHAU3hoarzgfk1jj1Qy7UTAlKJOlZnB8Ks8b05XlzOnxZsJutwIWlJTvLBM3p1YP2+fMAZpzi778nrNIwxpjkK7VxP0OSBAuAnF/alU2I0T3y8kcXbchjQOYEO8dEM6uKM72fuO2KBwhjTYrSSQNG0uZhEhO+f1p3Lhnbhha+2MTTN2W2vfZsoUtvG2MwnY0yL0joCRe72oBTdNi6Sn17Uv9qxwV0Sq+1pYYwxzV1oJwUEt0XRfGYaDUpNZGv2MY4U2h4WxpiWoZUEiuaT3fXc/s5Cvev+upjduQVBro0xxtSvdQSKsqJaM8g2tdHd2/PyTePYm1fIlDlfs3F/frCrZIwxdWodgQKaVavinL4def/OswF44P21llHWGNOsWaAIkp7Jbbjne/1Yuj2Xj9ftr3Zu4YaDXPTkFxSVlgepdsYYc4IFiiCaPrYb/VLi+Z/5GyguOxEUvtiUzaYDx2wMwxjTLIR+oKjM99QEaTxOVUR4GL+6dBC7cgt4dcmuquNb3U2Qdh+uP1CoKhm7bc9uY0zghH6gaMYtCoBz+3Wkf0oCn286sc/GloNuoMitfwB+/nf7uWLO16zc2fwCoTEmNIR+oIhzU2Xk76/7uiAa0rUtmXuPoKocKy5j3xFnsz9fup7mrd4DQMZu2xDJGBMYoR8oImMgoQscDs7qbF8M7pLIoWMlZOcXs/Xgib236+t6OlZcxsKNTkvE0oIYYwIl9FN4ALTvFbQ0Hr6o3F513d6j5LgpyLt3iKt3f+0F6w9QUlZBx4Ro22LVGBMwod+iAGjfo1m3KAZVBYojbDl4jMhw4czeyfV2Pf17zT46J8YwdXQaWw4eqzZzyhhj/KWVBIpecOwAFB+r/9ogSIiJpHuHODL3HWXLwWP06NCGnslxHC0qOykn1EPz1nHlX77m840H+XxTNpOGdmZIl7aUVSibDzTP12eMadlaR6BI6ul8P7wjqNWoS2VW2a3Zx+jTKZ5uSXFA9QFtVeW9jD18uyuPGS8tp6SsgsuGpXp0XVn3kzHG/wIaKERkoohsFJEtIjLby/nbROQ7EckQka9EZFBAKtLeDRS52wJye38YlJrIzpwCduYcp0+neNLcQJHlMaC97dBx8gpKefDyQdx5Xh8mD+/CyG5JpLePIz46wtKXG2MCImCD2SISDswBvgdkActFZJ6qZnpc9pqqPutePxn4IzDR75WpalE033GKwV3aAlChOC2K9s4Wqp4D2qt2OmtBzu6TTN+UhGrPH5iaYDOfjDEBEcgWxThgi6puU9US4A1giucFqur5ydYGCEx2vNh2ENu+WbcoKruPAHp3jKdtbCQJ0RHVup5W7TpMYkwEvTvGe3l+W9bvO0pFhSUYNMb4VyADRVdgt8fjLPdYNSJyh4hsBf4A3B2w2rTv2aynyHZKjCE5PhoRJ1CICGnt49hdrUWRx8j0JMLC5KTnD0pN5HhJOTtyjjdltY0xrUAgA8XJn2ZeWgyqOkdVewO/AO73eiORWSKyQkRWZGdne7ukfu17NeuuJ4ChXRNJbx9HbFQ4AN2SYqtaFEeLStl0MJ/R3ZO8Prdyim3mvubb/fTTNzP4++Idwa6GMeYUBTJQZAHdPB6nAXvruP4N4ApvJ1T1OVUdo6pjOnbs2LDaJPWEI1lQVtKw5zeBhycPYc71o6oed2vvLLpTVTJ25aEKo9K9B4p+KQlER4SxcmfDclqVlVcENFttRYXywep9zFtd16+AMaY5CmSgWA70FZGeIhIFTAPmeV4gIn09Hl4KbA5Ybdr3BK2AvF31Xxsk6R3iGNK1bdXjtKRYCkvLyTlewsqdhwkTGN6trdfnRkWEMaZHEou35jSo7NeX7eK8Jz5vcLDYd6SQQ8eKaz1/IL+IkvIK1u09SrmNoxjTogQsUKhqGXAn8DGwHnhTVdeJyCPuDCeAO0VknYhkAD8FbgxUfWjfy/nejAe0a6pcS/HGsl18teUQ/TsnkhATWev1Z/TqwIb9+eQeP7nVVN8g95JtuZRVKO+sympQXW/62wr++5/f1Xp+V44TgApKytl+yMZRjGlJAprrSVXnA/NrHHvA4+cfB7L8alrAFNmahqa1JSUxmic+2QTADaen13n9Gb2TgU0s2ZbDJUNT2ZNXyAtfbmfR5mz2HC7k3TvOZEDnRK/PrdzT4p1VWdx9fl+vA+YVFUpRWTlxUdV/bY4WlbJh/1GO1lhF7mmXR0tl3d4j9Ol08swtY0zz1DpWZgPEd4LINs165lNNKYkxLJ59AZ/eM54/TB3GXef3rfP6YWltiYsKr+p+uueNDP6xZCepbWOIjgzj1+9535/7YH4Re/IKGZbWlt25hSzb4X1vi78u2sbZv19IQUlZtePfZR1BFfbkFXKsuMzrc3fnFhAmThfZ2j22gtyYlqT1BAoR6NALDm0Kdk1OSViY0DclgWvHdCMlMabOayPDwxjXsz3fbD3Ekm05LNuRy68uHcjfbz6NX04awPIdh3ln1Z6Tnpexy2lN3Hdxf+KjI3h7pffup/cz9pB7vIQvNx+q/nyPHfY2H8j3+txduQV0aRfLwNRE1u45eWbWV5sP2diFMc1U6wkUAJ0Gw4F1wa5FQJ3RqwNbs4/zmw8ySY6P5rqxzsSza0Z3Y1R6O/5n/nryCqqPYWTsziMiTBjboz2XDUtl/nf7yNx7lKLSE9lod+YcZ8N+Jwh8su5Ateev3p1HG3dK7+aD3hMT7sotIL19HEO6JLLW3aSp0ndZR7jhhaV8tLb5bi5lTGvWugJF5yFwbD8cP1T/tS3UGb07AM7eFv81vhcxkc4HeFiY8OgVQ8k9XsJry6rP/MrYnceA1ARiIsO5bmw3issquOTpLxn4wEf87Wunq+7TTCc4jO2RxIINBygrrwBO7Nl9wcAUoiPC6mhRFDqBomtb8ovKqm3zutF9zvoArgFZuTOXf9nUXGMapHUFipTBzvcQblUM7tKWhJgIkuIiuf606oPfg7okMjK9Hf9es6/qWHmFsibrCCO6tQNgZHoSH/9kPH+aNoLTerbn9x9tZP+RIj5et5+BqYncdFZP8gpKWb7DWa+x/2gRB/OLGZXejt4d49nkJdV5QUkZh44V0619HEPcnFZrPTLdbst2nlPZYgmEv36xjUf/nVn/hT7wIdnlT0UkU0TWiMgCEenul4KNCZJWFiiGOt8PrA1uPQIoPEx46PLBPD51OG2iT57UdunQVNbtPVo1RXVr9jGOFZcxotuJhXx9OsUzZURX/nD1cMorlF+9+x0rdh7m4sEpnNu/I9ERYXyS6XQTrXbHJ0akJ9E3Jd5ri6IysWG39nH06xxPZLhUG9Delu3UZVMtrRF/OHC0iEPHSho9DuKR7HISMAiY7iXr8bfAGFUdBryNk57GmBardQWK+I7QplNItygArh6dxoWDUryeu3RYKgD/XuN0w1QOZFe2KDyld4hj5lk9WLDhIKpw0aDOxEVFcE7fZD5ZdwBV5dvdeUSGCwNTE+iXksDeI0XkF1WfJlu5hiK9fRzREeH0S0lgrUem28qgtSu34KQZVf5y4Ggx5RXK4YJGr8z3JdnlQlWtnA+8BCcrgTEtVusKFOB0P4Vwi6I+qW1jGdM9iQ/W7KO8Qvkkcz8JMRH0Sm7j9fo7zu9DhzZRpCXFMjDVSW1+0aDO7Mkr5OF/ZbJkWy6DUhOJjginr7s2YkuNAe3KNRTp7Z0FhEO7tmX17jwqKpTyCmV7znG6d3DOBWKXvvIKJdtdNZ6dX/vqcR/5lOzSw83Ah7Wd9EseM2MCrPUFis5D4OAGKA/MX64twWXDUtmwP58bX1zGZ+sPcus5vbwusANIjInkpZljmXP9KESca6aM7MK0sd14ZfEOVu/OY7jbGqncI6Pmh/2u3ALio51xE3DyVR0pLGXboePszSukpKyCSUOcls7GAIxT5Bwrrupy8kOg8CnZJYCI3ACMAR6v7WZ+yWNmTIC1vkCRMgTKiyFnS7BrEjSThqYiAl9tOcTsSQO4+4L6FvK1qwoGANER4fzu6mF8+OPxTB/XjWljnUFzp2sp7KSxht25BXRrH1cVaEa5GXBX7TzMNrfb6dx+HYmJDKuaAVVTUWk5H6/b36D9Ng4cPREcDjY+UPiU7FJELgR+BUxW1UYXakwwBTSFR7OUMsT5fmAtdBoQ3LoESUpiDP89aSCdEqOZMqKuXpO69e+cwG+vGlb1ODxM6N0x/qS1FLtyC+jV8UTXVq/kNrSLi2TlzsMMcLuz+nSKp2+nBK8D2mXlFdz52rd8tv4AT08fyeThXU6pngeOFlX97IcWRVWyS2APTrLL6z0vEJGRwF+Biap6sLEFGhNsra9FkdwPwiJa9TgFwK3jezUqSNSmX0o86/YepaTsxDqLysV2lcLChFHpSazcdZht2cdJiIkgOT6KfikJVV1Ph4+XsGx7Lgfzi/j1+2v5bP0BoiLC+GjtPq/l1uVAvv8ChY/JLh8H4oG33P3g59VyO2NahNbXooiIguT+IT/zKViuGNmV9zL28sJX27l9Qm9W7cqjuKyC9A7VB8tHpbfjPxsOEhMZRi93R7/+neN5Z1UWWw4e4wcvLGXfkRMf8Hec15u8glL+uWoPhSXlVZs7+eLAkSLCBLq0i60a1G4MH5JdXtjoQoxpRlpfoADoPBS2fArlpRBee9puc+om9O/ERYNSeHrBZs7pm8xdr62ia7tYLhuaWu26ynGKtXuOcuVIp2XT381s+8MXlpJ7vIT/vWY4+UWlxEVFcM2YNL7eksOrS3fxxaZsJg7p7HOdDhwtJjk+mtS2MRz06IYyxvim9XU9AQy5GgpyIPP9YNckJP36skEoypV/+Zqc4yX89QejSWoTVe2a4WntCHdnWlVOze3vzprae6SIx64cytWj05hxVk+uHdsNEeG0Xu1pFxd5yt1PB/KLSEmMoVNCjF9aFMa0Nq0zUPS5EDr0gSV/CXZNQlK39nHcdX5fSsuVx64cWm3XvkptoiMY0NkJDL06OusvUhKj6dMpnpvP7snU0SevUYsMD+N7A1NYsP4gxWXlJ52vzf4jTqDomBDtj8FsY1qd1hkowsJg3H/BnpWwe3mwaxOSfjShN4vuO8/rB36l0W73U+WMKBHh03vG8+vLambEOGHS0M7kF5fxzRbft3w9mF9MSmI0HROiyS8qq5YV1xhTv4AGimadPG3EdIhOhCVz4NhByNkKXjb1MQ0jIqR3iKvzmitHduX8AZ3o3fHEbneVay1qc1afZNrGRvK2j1u2FpeVk3u8pKpFAX6ZImtMqxKwQNHsk6dFJ8DIH8C6d+GJvvD/RsGaubVfX3IcvvxfKA5c4rrWZmR6Ei/OGEtUhO+/htER4UwdncbHa/dzML/+genKoFDZogC/LLozplUJZIui+SdPG38vnP9ruOQJaJcOGa/Vfu2iJ2DBI3UHE9Mkvn9aOmUVypvLd1c7XlJWwYodudU2RapcbJeSGEPHeGtRGNMQgQwUfk2eFhBx7Z1gMe5WGD4dti+CfC+7rOVug8V/dn7e/GmTVtGcrFfHeM7q04HXl+12cjjtWoIueYZ738xg6rOLeX3ZiV+7yvQdKYkxdEp0A4XNfDLmlAQyUPgteVqTZNgcMtWp3tp3Tj738f0QFgkDL3eCSanNxQ+2G07rzp68QpYuWwyvXoN8NBtZ+xYdE6L5zQeZVanLPVsUHdpEEyaQbWspjDklgQwUfkue1iQZNjv2g9Th8N1bngXD8hdg47+dlsfIH0JpAez8+uTnlxXDsufh5cmw46vA1NFUuXBQCr0Tyuj84U3klQirK3rx25iX+eCH3YmKCOOeuRmUlVew/2gRUeFhJMVFEh4mtG8TbS0KY05RIFdmt7zkaUOvgU/uh/1rofgoLPwf2PEldD8bzrgDKsohPNrpfupzAVRUwN5vYfPH8O2rcDQLouLh5cth/H0w/ucQ3koWvxcfc3JoRcY0SXGR4WG81/0d4rZm81jy7zgW2YnfH/oRcZ/cwSvDL+GlZQd45N0IjpZF0Skxumo2la2lMObUBexTTFXLRKQyeVo48GJl8jRgharOo3ryNIBdqjq51psG2pCr4ZNfw7NnOY+j28JlT8KoGc7aC4Ce5zjpPwpnw6vXQNYykDDofhZM+X+QNhbm/xy++D0cyYIpc0AEtn0BeTth1A+b/nWpwtE90DZAcwUqKuCFi5xNoa5+PjBl1FRaSML2j2DszTxwya3OsYzj8P4dDN+9lKei4IFvj/NvJjIs7USK9E4J0TbryZhTFNA/d1tc8rTELnDx/8Dxg5A2DrqfAbFJ1a/pexF8+HPngzF3G1z6vzD4KmdgvNKVz0C7bk6waN/Lue/7d4KWO91bqcPrrseeVc6q8QsedO7TWBmvwfs/gvPvh3PudQJXXcrLTq0ltOlDOLgOypqw73/3UmdfkT4ev0Ijrof+l0BpIfrXc7g69hCvZCkp7iA2OC2KQO7NbUwoaiX9IqfgjB/Vfb7yg+nwdrjuH9B/ovfrJvzSCST/+Y3zuOd42LcG/vMofN8dB6moONFS8fTpA06X19b/wDUvO62Yxlj1Cki4U3ZhHlz0aO3BYtdSeGUyTH8dep/v2/2//pPz/fB2Z6C/Kbqftn3udHV1P7P68dh2ENsOSRnCsMIsHrx8EIO7nEgh0jEhmkPHiqmo0Fp39TPGVNc6U3g0Rofezl/633+r9iABzgfx5D9Dv0kw4vvw/bfhrB/D5k+cD+NvX4XfpcPbNztdVJX2ZjhBYuytENcBXpkCK16svZwD6+CVK2ofQM/dDruXwHm/hHGznGm+3/7d+7XlpfDBPU7L4Kunai/z6F6ne23/d7BrifPXffoZoBUn7xxYWgjv3AIH19d+v7qUl8ExLzPdtn3hdPNFx598DqDzEOTgBmaensa4nidae50SoiktV44UljasPsa0QhYoGuKcn0KvCfVfFxkD178BV/wFIqLhtP+CNp3g9WlOV1BSD9jwAfy/Mc6MKXA+yKMS4IJfwy0LnEHzD+5xWhkVFdXvX3wM3rwRti10Zlt9/fTJaUjWvOl8HzYNJv0BOg+DxX/xnq5k6bNOF1LP8bD9C+97dhTnw6vXwrK/wl/HO4EuNgm+94hzPntD9es3f+LMJKtch3KqlvwF/jgAMl4/cazwsDOJoNeE2p/XeZjTNXVoc7XDZ/VJ5rdXDSXyFFaDG9Pa2f+WphTVBib8Agpz4eyfwqzP4c7lTtfS/HvhvTtg7T9h9I0Q0xZiEmHa6zDmJqd756VJzl/wlebf5/wFP+11GHAJfPprWDznxHlVWP069DjHGesQgdNug+z1TiAAJ8/V2necacALfwv9JjrdXRGxTuDwVF4Gb98EBzNh6ksw5mbI3wun3+F8MEsYHNpU/Tnr3nO+Z/6rYetPdi+FijJ47zb46knnNW3/EtC6A4Xnlrce+qUkMH1cOvHR1utqjK/sf0tTG3sLDJwC8e56kHbpMP0NZ1rukr84Ywmn3Xbi+vAIuPSP0GWUM97x4sXQvjeERzkf+ON/7gSJ/pPgH1c5+ahG3+jksspa7owbjL/3xP2GXO20TpY8C0k9neBzdI9zLq4DTPq9MzA/fJozCH7Bg9Am2Tn/9ZNOC+GyJ2HIVc7XhF86LYqwMOd+ni2K0kLY9LGz/eyhTc5ssYGXn9r7dWAt9L8UImPhs4cge5MT8KLioevo2p+X3Nd5j/Z/B8OuPbUyjTHVWKAIhvgaiwbDwmHib52/gssKT57pJAKjfuB8MC97zhnHqChzuqXO/cWJa867H/7vfOeaM+921oFExMJAjxnHkTEwZqaTu+rAOig5Bj+c5+zPEdfhxED0abfBypdgyTNON1jRUfjmz86sojE3nbhfmw4nfu7YH7I3nni8ZQGUHoeLf+u0CL5769QCRXE+HN4BI26Ac37mfPh//jtAoe/Fde9OGB4JnQY6gcIY0ygWKJqTkd+v+3xUGzj7ntrPp412PkC/ftqZYbVtIVz+tNOF5WnMzU43TmEu/PB9SBtz8r06DXAWIH7ztPMX+cb5UJTnLCSsTcf+zmLEyi1mM9+D2PbQ61xnCvHKvzkBp2Z9alM5AN55iNNimTAbuoyEeXc5datPylBnMaQxplFsjCLUnPdL5wM98z244AGnG6qmxFS47lWY+aH3IFHp4t86wen9O53WRJ8Loeuo2q/vOAAqSp2ZVqVFsPEjGHCpEzSGXuMMLm/44OTnHd3nzO76z2OQt+vE8crxhZTBJ471uxju3QTDfAgUnYfC8WzIPwBZK2Bj0+acNCZUWKAINV1GOt005//aGTCvTf+JkDqs7nvFd4SLHnNWnxccqrs1Ac5YBDjjFOv/BSX5MOgK51jaGGeWl7dU7gsedgaoFz0OTw1z1n2Ak0olOhHaNnDRYWd3QPubp+GlS+CN62Hn4obdy5hWzAJFKLrgAWcAu74V2L4Ycb0zxjFoCqSfXve1lYFi91L45FfOTKheE5xjIs5GUTu+hEMeay32rHJmZp15F/xkjRO8Kqf5HljntCYa+joqWyKL/+zUrV13eHcWFB1p2P2MaaUsUJi6icB1f3emzNYnOh7apjuzt45nw+Snq6cCGXmDM6trlXsvVfjol9Cmo9MKapfujJ/kbHb2M68MFA0Vm+QEiM5D4cZ5cNXzcGSPM63YGOMzCxTGN77+Vd+xv7NC+4w7nG4wTwmdnWm8Ga9BWQks/auzavz8+08McA+a4mToXfS403XVmEABcNPHzsLFuPbQbSyc+3Nn3Yjn7CxjTJ1s1pPxr97nw7H9zvoKb0bPcAa0597gzEjqN9HpkqoU285ZF7LuXedxytDG1cczWSM4SREHXu4ENGOMT6xFYfzrjB/BbV85s6W86X2+Mzi9+WNn8d91/3DWkXgaNu3Ez50G+rd+4RGNb6UY08pYi8I0rbBwuOQJZ+rr2fecHCTAWUgYl+ysLq8t6Z8xpslYoDBNr//EujPvhkc6+3xUlDVdnYwxtbJAYZqnwVcEuwbGGJeNURhjjKlTQAOFiEwUkY0iskVEZns5P15EVolImYhMDWRdjDHGNEzAAoWIhANzgEnAIGC6iAyqcdkuYAbgJa+DMcaY5iCQYxTjgC2qug1ARN4ApgCZlReo6g73XIW3GxhjjAm+QHY9dQV2ezzOco+dMhGZJSIrRGRFdraX/ZONMcYETCADhbecD142aq6fqj6nqmNUdUzHjh3rf4IxAebD+Fu0iMx1zy8VkR5NX0tj/COQgSIL8MwPnQbsDWB5xjQJH8ffbgYOq2of4Eng901bS2P8J5CBYjnQV0R6ikgUMA2YF8DyjGkqVeNvqloCVI6/eZoCVKbcfRu4QMQfed+NaXoBG8xW1TIRuRP4GAgHXlTVdSLyCLBCVeeJyFjgXSAJuFxEHlbVOhPxrFy58pCI7KzldDJwyI8voym0tDq3tPrCqdW5uw/XeBt/O622a9z/C0eADjXrISKzgFnuw2IRWetjPf0pmP+mwSq7tZUL0OBMmAFdma2q84H5NY494PHzcpwuqVO5Z62DFCKyQlXr2Nuz+WlpdW5p9YWA1NmX8TefxuhU9TngOQjeexvMf9PW9pqD/V439Lm2MtuYU+fL+FvVNSISAbQFcpukdsb4mQUKY06dL+Nv84Ab3Z+nAv9R1QbN+jMm2EItKeBzwa5AA7S0Ore0+oKf6+zL+BvwAvB3EdmC05KYVvsdA1PPUxDMf9PW9ppb5Hst9keOMcaYuljXkzHGmDpZoDDGGFOnkAgU9aVTaA5EpJuILBSR9SKyTkR+7B5vLyKfishm93tSsOvqSUTCReRbEfnAfdzTTUmx2U1RERXsOnoSkXYi8raIbHDf6zOa03sczNQfPpT9UxHJFJE1IrJARHxZU9Locj2umyoiKiJ+mz7qS9kicq37uteJiF8yWfvwXqe7nwffuu/3JX4q90UROVjbehxxPO3Wa42IjPLpxqraor9wBhO3Ar2AKGA1MCjY9fJSz1RglPtzArAJJ/3DH4DZ7vHZwO+DXdca9f4pThr4D9zHbwLT3J+fBW4Pdh1r1Pdl4Bb35yigXXN5j335XQV+BDzr/jwNmNuEZZ8HxLk/3+6Psn39/+n+n1gELAHGNOFr7gt8CyS5jzs1UbnPVf7fcT8HdvjpNY8HRgFrazl/CfAhzjqf04Glvtw3FFoUvqRTCDpV3aeqq9yf84H1OKt3PVM9vAw0mz1ARSQNuBT4P/exAOfjpKSA5lffRJz/KC8AqGqJqubRfN7jYKb+qLdsVV2oqgXuwyWc4mLYhpbr+g1OQC/yQ5mnUvatwBxVPQygqgebqFwFEt2fax0kHQAABOtJREFU2+KnPHiquoi61+tMAV5RxxKgnYik1nffUAgUfktn3lTc7oSRwFIgRVX3gRNMgE7Bq9lJngJ+DlTuF9IByFPVMvdxc3uvewHZwEtuk/7/RKQNzec99uV3tVrqD6Ay9UdTlO3pZpy/PANeroiMBLqp6gd+KO+Uygb6Af1E5GsRWSIiE5uo3IeAG0QkCyd7xV1+KNcXDfq8DIVA4bd05k1BROKBd4CfqOrRYNenNiJyGXBQVVd6HvZyaXN6ryNwmt3PqOpI4DhOV1Nz4bfUHwEq27lQ5AZgDPB4oMsVkTCc7Lo/80NZp1S2KwKn+2kCMB34PxFp1wTlTgf+pqppON1Bf3ffi0Br0O9XKASKFpPOXEQicYLEq6r6T/fwgcqmn/vdH01ffzgLmCwiO3CazufjtDDauSkpoPm911lAlqoudR+/jRM4mst7HMzUHz79PxGRC4FfAZNVtbgJyk0AhgCfu79rpwPz/DSg7ev7/b6qlqrqdmAjTuAIdLk344z3oaqLgRichIGB1qDPy1AIFC0inbnbz/wCsF5V/+hxyjPVw43A+01dN29U9ZeqmqaqPXDe0/+o6veBhTgpKaAZ1RdAVfcDu0WkMkvmBThb7zaX9ziYqT/qLdvtAvorTpDwVzCts1xVPaKqyaraw/1dW+KW3+AEdr6W7XoPZxAfEUnG6Yra1gTl7sL5/UREBuIEiqbYvnMe8EN39tPpwJHKbtk6+WOkPdhfOE23TTgzDX4V7PrUUsezcZp4a4AM9+sSnP7nBcBm93v7YNfVS90ncGLWUy9gGbAFeAuIDnb9atR1BLDCfZ/fw0lh32zeY2+/q8AjOB+O4HxgvOW+v8uAXk1Y9mfAAY/fz3lNUW6Naz/HT7OefHzNAvwR5w+K73Bn9DVBuYOAr3FmRGUAF/mp3NeBfUApTuvhZuA24DaP1zvHrdd3vr7XlsLDGGNMnUKh68kYY0wAWaAwxhhTJwsUxhhj6mSBwhhjTJ0sUBhjjKmTBYpmTETKRSTD48tvq4xFpEdtGSaNMcZTqG2FGmoKVXVEsCthjGndrEXRAonIDhH5vYgsc7/6uMe7u/sIVO4nkO4eTxGRd0Vktft1pnurcBF53s3D/4mIxLrX3+2xL8EbQXqZxphmwgJF8xZbo+vpOo9zR1V1HPBnnBxMuD+/oqrDgFeBp93jTwNfqOpwnNxH69zjfXFSLA8G8oCr3eOzgZH/v707RmkgiMI4/j1ERBAUtBG09AR6AlsPIGIlNtpoJV7A3t7CygNYBkRsRLEQPIHYKZgynchnMRNcyGa64K77/zWZHULIVi8vk3wvv87BpG4OQDvwz+wGi4iB7bma/TdJm7Zfc9Dgh+3FiOhLWrb9lfffbS9FxKekFVdC3nLU+Y3ttXx9Kmna9llE9CQNlCIwrm0PJnyrABqMjqK9PGY97jl1qumg3/o9s9pSyoNZl/RcSYsF0EEUivbarjw+5vWDUlKlJO1Kus/rW6XRlsMZ2MPJWiNyJv6q7TuloUULkka6GgDdwSfFZpuNiJfKdc/28CeyMxHxpFTsd/LekaTLiDhRiizey/vHki4iYl+pczhUSpisMyXpKiLmlZImz53GiQLoKM4oWiifUWzY7v/1ewHw//HVEwCgiI4CAFBERwEAKKJQAACKKBQAgCIKBQCgiEIBACj6AZZlrObssj+L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22988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29714"/>
              </p:ext>
            </p:extLst>
          </p:nvPr>
        </p:nvGraphicFramePr>
        <p:xfrm>
          <a:off x="4491495" y="1012297"/>
          <a:ext cx="4536000" cy="385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Transfer</a:t>
                      </a:r>
                      <a:r>
                        <a:rPr lang="en-US" altLang="zh-TW" sz="16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Learning 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386535" y="2320872"/>
            <a:ext cx="2694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Training </a:t>
            </a:r>
            <a:r>
              <a:rPr lang="zh-TW" altLang="en-US" sz="1600" dirty="0">
                <a:latin typeface="微軟正黑體" pitchFamily="34" charset="-120"/>
              </a:rPr>
              <a:t>模型：分類</a:t>
            </a:r>
          </a:p>
          <a:p>
            <a:pPr>
              <a:buFont typeface="Arial" charset="0"/>
              <a:buChar char="•"/>
            </a:pPr>
            <a:r>
              <a:rPr lang="zh-TW" altLang="en-US" sz="1600" dirty="0">
                <a:latin typeface="微軟正黑體" pitchFamily="34" charset="-120"/>
              </a:rPr>
              <a:t>分</a:t>
            </a:r>
            <a:r>
              <a:rPr lang="en-US" altLang="zh-TW" sz="1600" dirty="0">
                <a:latin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</a:rPr>
              <a:t>類：</a:t>
            </a:r>
            <a:r>
              <a:rPr lang="en-US" altLang="zh-TW" sz="1600" dirty="0"/>
              <a:t>OK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微軟正黑體" pitchFamily="34" charset="-120"/>
              </a:rPr>
              <a:t>/</a:t>
            </a:r>
            <a:r>
              <a:rPr lang="zh-TW" altLang="en-US" sz="1600" dirty="0">
                <a:latin typeface="微軟正黑體" pitchFamily="34" charset="-120"/>
              </a:rPr>
              <a:t> </a:t>
            </a:r>
            <a:r>
              <a:rPr lang="en-US" altLang="zh-TW" sz="1600" dirty="0"/>
              <a:t>NG</a:t>
            </a:r>
            <a:endParaRPr lang="en-US" altLang="zh-TW" sz="1600" dirty="0">
              <a:latin typeface="微軟正黑體" pitchFamily="34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Image Size</a:t>
            </a:r>
            <a:r>
              <a:rPr lang="zh-TW" altLang="en-US" sz="1600" dirty="0">
                <a:latin typeface="微軟正黑體" pitchFamily="34" charset="-120"/>
              </a:rPr>
              <a:t>：</a:t>
            </a:r>
            <a:r>
              <a:rPr lang="en-US" altLang="zh-TW" sz="1600" dirty="0">
                <a:latin typeface="微軟正黑體" pitchFamily="34" charset="-120"/>
              </a:rPr>
              <a:t>299*299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62590"/>
              </p:ext>
            </p:extLst>
          </p:nvPr>
        </p:nvGraphicFramePr>
        <p:xfrm>
          <a:off x="476545" y="3336835"/>
          <a:ext cx="2763541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07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4" name="圖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9" y="861256"/>
            <a:ext cx="4272086" cy="1170434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 rotWithShape="1">
          <a:blip r:embed="rId3"/>
          <a:srcRect t="9545" r="5819"/>
          <a:stretch/>
        </p:blipFill>
        <p:spPr>
          <a:xfrm>
            <a:off x="6696071" y="3228521"/>
            <a:ext cx="2294582" cy="15484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6437" r="2750"/>
          <a:stretch/>
        </p:blipFill>
        <p:spPr>
          <a:xfrm>
            <a:off x="6695601" y="1536635"/>
            <a:ext cx="2282251" cy="15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8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E8F3926D-CE35-4BD2-B456-4E7241F89FE2}"/>
              </a:ext>
            </a:extLst>
          </p:cNvPr>
          <p:cNvSpPr/>
          <p:nvPr/>
        </p:nvSpPr>
        <p:spPr>
          <a:xfrm>
            <a:off x="4095449" y="836579"/>
            <a:ext cx="470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微軟正黑體" panose="020B0604030504040204" pitchFamily="34" charset="-120"/>
              </a:rPr>
              <a:t>電腦看到的跟我們想的</a:t>
            </a:r>
            <a:r>
              <a:rPr lang="zh-TW" altLang="en-US" sz="1800" b="1" dirty="0">
                <a:latin typeface="微軟正黑體" panose="020B0604030504040204" pitchFamily="34" charset="-120"/>
              </a:rPr>
              <a:t>不一樣。</a:t>
            </a:r>
            <a:endParaRPr lang="en-US" altLang="zh-TW" sz="1800" b="1" dirty="0">
              <a:latin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微軟正黑體" panose="020B0604030504040204" pitchFamily="34" charset="-120"/>
              </a:rPr>
              <a:t>特殊</a:t>
            </a:r>
            <a:r>
              <a:rPr lang="en-US" altLang="zh-TW" sz="1800" dirty="0">
                <a:latin typeface="微軟正黑體" panose="020B0604030504040204" pitchFamily="34" charset="-120"/>
              </a:rPr>
              <a:t>MAP</a:t>
            </a:r>
            <a:r>
              <a:rPr lang="zh-TW" altLang="en-US" sz="1800" dirty="0">
                <a:latin typeface="微軟正黑體" panose="020B0604030504040204" pitchFamily="34" charset="-120"/>
              </a:rPr>
              <a:t>資料相對少。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6879449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結果與討論</a:t>
            </a:r>
            <a:r>
              <a:rPr lang="zh-TW" altLang="en-US" sz="1800" dirty="0"/>
              <a:t> </a:t>
            </a:r>
            <a:r>
              <a:rPr lang="en-US" altLang="zh-TW" sz="1800" dirty="0"/>
              <a:t>(Transfer Learning)</a:t>
            </a:r>
            <a:endParaRPr lang="zh-TW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3495"/>
              </p:ext>
            </p:extLst>
          </p:nvPr>
        </p:nvGraphicFramePr>
        <p:xfrm>
          <a:off x="125977" y="918019"/>
          <a:ext cx="3621870" cy="199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785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85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822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822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2869097" y="1761700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60" y="3111810"/>
            <a:ext cx="1371704" cy="180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弧形接點 9"/>
          <p:cNvCxnSpPr>
            <a:stCxn id="25" idx="5"/>
            <a:endCxn id="8" idx="0"/>
          </p:cNvCxnSpPr>
          <p:nvPr/>
        </p:nvCxnSpPr>
        <p:spPr>
          <a:xfrm rot="16200000" flipH="1">
            <a:off x="1754858" y="2883355"/>
            <a:ext cx="382585" cy="743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50" y="1785981"/>
            <a:ext cx="1188000" cy="155893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3" y="1783581"/>
            <a:ext cx="1188000" cy="155893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23" y="1783581"/>
            <a:ext cx="1188000" cy="155893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63" y="1783581"/>
            <a:ext cx="1188000" cy="155893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30" y="3364624"/>
            <a:ext cx="1188000" cy="155893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70" y="3364624"/>
            <a:ext cx="1188000" cy="155893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05" y="3371349"/>
            <a:ext cx="1188000" cy="1558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70430" y="1654830"/>
            <a:ext cx="5157065" cy="337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弧形接點 23"/>
          <p:cNvCxnSpPr>
            <a:stCxn id="7" idx="5"/>
            <a:endCxn id="23" idx="1"/>
          </p:cNvCxnSpPr>
          <p:nvPr/>
        </p:nvCxnSpPr>
        <p:spPr>
          <a:xfrm rot="16200000" flipH="1">
            <a:off x="2886634" y="2358721"/>
            <a:ext cx="1273539" cy="69405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1601710" y="242194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75" y="827861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結果與討論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7C104F9-D1BE-4B9E-B6D3-E83C2AD65437}"/>
              </a:ext>
            </a:extLst>
          </p:cNvPr>
          <p:cNvGrpSpPr/>
          <p:nvPr/>
        </p:nvGrpSpPr>
        <p:grpSpPr>
          <a:xfrm>
            <a:off x="416828" y="1640331"/>
            <a:ext cx="5550327" cy="2776624"/>
            <a:chOff x="527865" y="1311610"/>
            <a:chExt cx="5550327" cy="2776624"/>
          </a:xfrm>
        </p:grpSpPr>
        <p:sp>
          <p:nvSpPr>
            <p:cNvPr id="39" name="文字方塊 38"/>
            <p:cNvSpPr txBox="1"/>
            <p:nvPr/>
          </p:nvSpPr>
          <p:spPr>
            <a:xfrm>
              <a:off x="527865" y="1311610"/>
              <a:ext cx="1980000" cy="30797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TAR </a:t>
              </a: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報異常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(</a:t>
              </a:r>
              <a:r>
                <a:rPr kumimoji="0" lang="zh-TW" altLang="en-US" kern="0" dirty="0">
                  <a:solidFill>
                    <a:srgbClr val="0000FF"/>
                  </a:solidFill>
                  <a:latin typeface="Arial"/>
                </a:rPr>
                <a:t>電腦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27865" y="1871730"/>
              <a:ext cx="1980000" cy="3096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電腦判讀</a:t>
              </a: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527865" y="2433475"/>
              <a:ext cx="1980000" cy="3096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電腦發報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cxnSp>
          <p:nvCxnSpPr>
            <p:cNvPr id="42" name="直線單箭頭接點 41"/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1517865" y="1619585"/>
              <a:ext cx="0" cy="252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1517865" y="2181330"/>
              <a:ext cx="0" cy="252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cxnSpLocks/>
              <a:stCxn id="41" idx="2"/>
              <a:endCxn id="54" idx="0"/>
            </p:cNvCxnSpPr>
            <p:nvPr/>
          </p:nvCxnSpPr>
          <p:spPr>
            <a:xfrm>
              <a:off x="1517865" y="2743075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2795761" y="3134774"/>
              <a:ext cx="1763713" cy="3079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LSR Repair(</a:t>
              </a: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人</a:t>
              </a: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2785442" y="3780259"/>
              <a:ext cx="1764000" cy="30797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kern="0" dirty="0">
                  <a:solidFill>
                    <a:srgbClr val="000000"/>
                  </a:solidFill>
                  <a:latin typeface="Arial"/>
                </a:rPr>
                <a:t>Auto Repair(</a:t>
              </a:r>
              <a:r>
                <a:rPr kumimoji="0" lang="zh-TW" altLang="en-US" kern="0" dirty="0">
                  <a:solidFill>
                    <a:srgbClr val="0000FF"/>
                  </a:solidFill>
                  <a:latin typeface="Arial"/>
                </a:rPr>
                <a:t>電腦</a:t>
              </a:r>
              <a:r>
                <a:rPr kumimoji="0" lang="en-US" altLang="zh-TW" kern="0" dirty="0">
                  <a:solidFill>
                    <a:srgbClr val="0000FF"/>
                  </a:solidFill>
                  <a:latin typeface="Arial"/>
                </a:rPr>
                <a:t>)</a:t>
              </a:r>
              <a:endParaRPr kumimoji="0" lang="zh-TW" altLang="en-US" kern="0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925667" y="3129023"/>
              <a:ext cx="1152525" cy="3079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kern="0" dirty="0">
                  <a:solidFill>
                    <a:srgbClr val="000000"/>
                  </a:solidFill>
                  <a:latin typeface="Arial"/>
                </a:rPr>
                <a:t>出貨</a:t>
              </a:r>
            </a:p>
          </p:txBody>
        </p:sp>
        <p:cxnSp>
          <p:nvCxnSpPr>
            <p:cNvPr id="48" name="直線單箭頭接點 34"/>
            <p:cNvCxnSpPr>
              <a:cxnSpLocks/>
              <a:stCxn id="45" idx="3"/>
              <a:endCxn id="47" idx="1"/>
            </p:cNvCxnSpPr>
            <p:nvPr/>
          </p:nvCxnSpPr>
          <p:spPr bwMode="auto">
            <a:xfrm flipV="1">
              <a:off x="4559474" y="3283011"/>
              <a:ext cx="366193" cy="57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肘形接點 46"/>
            <p:cNvCxnSpPr>
              <a:cxnSpLocks/>
              <a:stCxn id="46" idx="3"/>
              <a:endCxn id="47" idx="1"/>
            </p:cNvCxnSpPr>
            <p:nvPr/>
          </p:nvCxnSpPr>
          <p:spPr bwMode="auto">
            <a:xfrm flipV="1">
              <a:off x="4549442" y="3283011"/>
              <a:ext cx="376225" cy="651236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文字方塊 36"/>
            <p:cNvSpPr txBox="1">
              <a:spLocks noChangeArrowheads="1"/>
            </p:cNvSpPr>
            <p:nvPr/>
          </p:nvSpPr>
          <p:spPr bwMode="auto">
            <a:xfrm>
              <a:off x="1894673" y="3036949"/>
              <a:ext cx="1042987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sz="1000" dirty="0">
                  <a:solidFill>
                    <a:srgbClr val="FF0000"/>
                  </a:solidFill>
                  <a:latin typeface="Arial" panose="020B0604020202020204" pitchFamily="34" charset="0"/>
                </a:rPr>
                <a:t>Abnormal</a:t>
              </a:r>
              <a:endParaRPr lang="zh-TW" altLang="en-US" sz="1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文字方塊 37"/>
            <p:cNvSpPr txBox="1">
              <a:spLocks noChangeArrowheads="1"/>
            </p:cNvSpPr>
            <p:nvPr/>
          </p:nvSpPr>
          <p:spPr bwMode="auto">
            <a:xfrm>
              <a:off x="1978810" y="3688182"/>
              <a:ext cx="8747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Gill Sans MT" panose="020B0502020104020203" pitchFamily="34" charset="0"/>
                  <a:ea typeface="微軟正黑體" panose="020B0604030504040204" pitchFamily="34" charset="-120"/>
                </a:defRPr>
              </a:lvl9pPr>
            </a:lstStyle>
            <a:p>
              <a:pPr algn="ctr"/>
              <a:r>
                <a:rPr lang="en-US" altLang="zh-TW" sz="1000" dirty="0">
                  <a:solidFill>
                    <a:srgbClr val="FF0000"/>
                  </a:solidFill>
                  <a:latin typeface="Arial" panose="020B0604020202020204" pitchFamily="34" charset="0"/>
                </a:rPr>
                <a:t>Normal</a:t>
              </a:r>
              <a:endParaRPr lang="zh-TW" altLang="en-US" sz="1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2" name="直線單箭頭接點 38"/>
            <p:cNvCxnSpPr>
              <a:cxnSpLocks/>
              <a:stCxn id="54" idx="3"/>
              <a:endCxn id="45" idx="1"/>
            </p:cNvCxnSpPr>
            <p:nvPr/>
          </p:nvCxnSpPr>
          <p:spPr bwMode="auto">
            <a:xfrm flipV="1">
              <a:off x="2169533" y="3288762"/>
              <a:ext cx="626228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肘形接點 51"/>
            <p:cNvCxnSpPr>
              <a:cxnSpLocks/>
              <a:stCxn id="54" idx="2"/>
              <a:endCxn id="46" idx="1"/>
            </p:cNvCxnSpPr>
            <p:nvPr/>
          </p:nvCxnSpPr>
          <p:spPr bwMode="auto">
            <a:xfrm rot="16200000" flipH="1">
              <a:off x="1975755" y="3124559"/>
              <a:ext cx="351797" cy="1267577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流程圖: 決策 53"/>
            <p:cNvSpPr/>
            <p:nvPr/>
          </p:nvSpPr>
          <p:spPr>
            <a:xfrm>
              <a:off x="866196" y="2995075"/>
              <a:ext cx="1303337" cy="587375"/>
            </a:xfrm>
            <a:prstGeom prst="flowChartDecisi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sz="1200" dirty="0"/>
                <a:t>MAP</a:t>
              </a:r>
            </a:p>
            <a:p>
              <a:pPr algn="ctr" eaLnBrk="0" hangingPunct="0">
                <a:defRPr/>
              </a:pPr>
              <a:r>
                <a:rPr lang="zh-TW" altLang="en-US" sz="1200" dirty="0"/>
                <a:t>異常度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41530" y="1356615"/>
            <a:ext cx="6570730" cy="3150350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肘形接點 23"/>
          <p:cNvCxnSpPr>
            <a:cxnSpLocks/>
            <a:endCxn id="25" idx="1"/>
          </p:cNvCxnSpPr>
          <p:nvPr/>
        </p:nvCxnSpPr>
        <p:spPr>
          <a:xfrm rot="5400000" flipH="1" flipV="1">
            <a:off x="2917740" y="2722728"/>
            <a:ext cx="1245935" cy="23080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決策 24"/>
          <p:cNvSpPr/>
          <p:nvPr/>
        </p:nvSpPr>
        <p:spPr>
          <a:xfrm>
            <a:off x="3656110" y="1882320"/>
            <a:ext cx="1080120" cy="665685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MAP </a:t>
            </a:r>
            <a:r>
              <a:rPr lang="zh-TW" altLang="en-US" dirty="0"/>
              <a:t>形狀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FB51701-8AD8-4909-A118-2E617601BA47}"/>
              </a:ext>
            </a:extLst>
          </p:cNvPr>
          <p:cNvCxnSpPr>
            <a:cxnSpLocks/>
          </p:cNvCxnSpPr>
          <p:nvPr/>
        </p:nvCxnSpPr>
        <p:spPr>
          <a:xfrm>
            <a:off x="4736230" y="2212903"/>
            <a:ext cx="10059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平行四邊形 1033">
            <a:extLst>
              <a:ext uri="{FF2B5EF4-FFF2-40B4-BE49-F238E27FC236}">
                <a16:creationId xmlns:a16="http://schemas.microsoft.com/office/drawing/2014/main" id="{8924AE20-E6E6-4F8B-BD64-AB8B2A3D77B3}"/>
              </a:ext>
            </a:extLst>
          </p:cNvPr>
          <p:cNvSpPr/>
          <p:nvPr/>
        </p:nvSpPr>
        <p:spPr>
          <a:xfrm>
            <a:off x="6088195" y="2700386"/>
            <a:ext cx="2772000" cy="612000"/>
          </a:xfrm>
          <a:prstGeom prst="parallelogram">
            <a:avLst>
              <a:gd name="adj" fmla="val 105258"/>
            </a:avLst>
          </a:prstGeom>
          <a:solidFill>
            <a:srgbClr val="F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" name="手繪多邊形: 圖案 1023">
            <a:extLst>
              <a:ext uri="{FF2B5EF4-FFF2-40B4-BE49-F238E27FC236}">
                <a16:creationId xmlns:a16="http://schemas.microsoft.com/office/drawing/2014/main" id="{296971E4-5B0B-4988-B952-2EA9D80BFCE8}"/>
              </a:ext>
            </a:extLst>
          </p:cNvPr>
          <p:cNvSpPr/>
          <p:nvPr/>
        </p:nvSpPr>
        <p:spPr>
          <a:xfrm>
            <a:off x="7099282" y="2168441"/>
            <a:ext cx="972000" cy="972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99138" rIns="0" bIns="19913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600" kern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holdnote</a:t>
            </a:r>
            <a:endPara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5" name="手繪多邊形: 圖案 1024">
            <a:extLst>
              <a:ext uri="{FF2B5EF4-FFF2-40B4-BE49-F238E27FC236}">
                <a16:creationId xmlns:a16="http://schemas.microsoft.com/office/drawing/2014/main" id="{62E58487-D6D1-40ED-9EFA-E2DE4DA35DF7}"/>
              </a:ext>
            </a:extLst>
          </p:cNvPr>
          <p:cNvSpPr/>
          <p:nvPr/>
        </p:nvSpPr>
        <p:spPr>
          <a:xfrm>
            <a:off x="6281614" y="1800386"/>
            <a:ext cx="972000" cy="972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2340759"/>
              <a:satOff val="-2919"/>
              <a:lumOff val="686"/>
              <a:alphaOff val="0"/>
            </a:schemeClr>
          </a:fillRef>
          <a:effectRef idx="0">
            <a:schemeClr val="accent2">
              <a:hueOff val="2340759"/>
              <a:satOff val="-2919"/>
              <a:lumOff val="6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99138" rIns="0" bIns="19913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endPara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7" name="手繪多邊形: 圖案 1026">
            <a:extLst>
              <a:ext uri="{FF2B5EF4-FFF2-40B4-BE49-F238E27FC236}">
                <a16:creationId xmlns:a16="http://schemas.microsoft.com/office/drawing/2014/main" id="{0488F487-5349-4A50-92EB-90FDA6B95158}"/>
              </a:ext>
            </a:extLst>
          </p:cNvPr>
          <p:cNvSpPr/>
          <p:nvPr/>
        </p:nvSpPr>
        <p:spPr>
          <a:xfrm>
            <a:off x="7174161" y="1350386"/>
            <a:ext cx="972000" cy="972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681519"/>
              <a:satOff val="-5839"/>
              <a:lumOff val="1373"/>
              <a:alphaOff val="0"/>
            </a:schemeClr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99138" rIns="0" bIns="19913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equipment</a:t>
            </a:r>
            <a:endParaRPr lang="zh-TW" altLang="en-US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9" name="立方體 1028">
            <a:extLst>
              <a:ext uri="{FF2B5EF4-FFF2-40B4-BE49-F238E27FC236}">
                <a16:creationId xmlns:a16="http://schemas.microsoft.com/office/drawing/2014/main" id="{A6FA996B-3469-4E9D-B628-0515D97D3411}"/>
              </a:ext>
            </a:extLst>
          </p:cNvPr>
          <p:cNvSpPr/>
          <p:nvPr/>
        </p:nvSpPr>
        <p:spPr>
          <a:xfrm>
            <a:off x="6105252" y="1033565"/>
            <a:ext cx="2708022" cy="2275435"/>
          </a:xfrm>
          <a:prstGeom prst="cube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6499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/>
              <a:t>心得分享</a:t>
            </a:r>
            <a:endParaRPr lang="en-US" altLang="zh-TW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心得分享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專題執行、困難點、學習過程等心得</a:t>
            </a:r>
          </a:p>
        </p:txBody>
      </p:sp>
    </p:spTree>
    <p:extLst>
      <p:ext uri="{BB962C8B-B14F-4D97-AF65-F5344CB8AC3E}">
        <p14:creationId xmlns:p14="http://schemas.microsoft.com/office/powerpoint/2010/main" val="152160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模型建置</a:t>
            </a:r>
          </a:p>
        </p:txBody>
      </p:sp>
      <p:sp>
        <p:nvSpPr>
          <p:cNvPr id="5" name="Text Box 60"/>
          <p:cNvSpPr txBox="1">
            <a:spLocks noChangeArrowheads="1"/>
          </p:cNvSpPr>
          <p:nvPr/>
        </p:nvSpPr>
        <p:spPr bwMode="auto">
          <a:xfrm>
            <a:off x="233800" y="2211710"/>
            <a:ext cx="1665287" cy="3667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建模</a:t>
            </a:r>
          </a:p>
        </p:txBody>
      </p:sp>
      <p:sp>
        <p:nvSpPr>
          <p:cNvPr id="6" name="AutoShape 2" descr="data:image/png;base64,iVBORw0KGgoAAAANSUhEUgAAAYoAAAEWCAYAAAB42tAoAAAABHNCSVQICAgIfAhkiAAAAAlwSFlzAAALEgAACxIB0t1+/AAAADh0RVh0U29mdHdhcmUAbWF0cGxvdGxpYiB2ZXJzaW9uMy4xLjAsIGh0dHA6Ly9tYXRwbG90bGliLm9yZy+17YcXAAAgAElEQVR4nOzdeXhU5dn48e+dPSEJBAIhEMK+76s74lIFF3BBBWsruPBqXVpbbelb61Z9u+hbrb9Srb5qtXXBpSq1uFIUF3YMCGHfwxoSAoHsyf3745yESZgkQzKTSSb357pyJXPOmfM8M4S582z3I6qKMcYYU5uwYFfAGGNM82aBwhhjTJ0sUBhjjKmTBQpjjDF1skBhjDGmThYojDHG1MkCRQskIh+KyI3BrocxpnWwQHEKRGSHiFwY7Hqo6iRVfTkQ9xaRRBF5SkR2icgxEdniPk4ORHnGmObPAkUzIyIRQSw7ClgADAYmAonAmUAOMK4B9wvaazHG+I8FCj8RkctEJENE8kTkGxEZ5nFutohsFZF8EckUkSs9zs0Qka9F5EkRyQUeco99JSJPiMhhEdkuIpM8nvO5iNzi8fy6ru0pIovcsj8TkTki8o9aXsYPgXTgSlXNVNUKVT2oqr9R1fnu/VRE+njc/28i8qj78wQRyRKRX4jIfuAlEVkvIpd5XB8hIodEZJT7+HT3/coTkdUiMqEx/w7GGP+zQOEH7ofei8B/AR2AvwLzRCTavWQrcA7QFngY+IeIpHrc4jRgG9AJeMzj2EYgGfgD8IKISC1VqOva14Blbr0eAn5Qx0u5EPhIVY/V/6pr1RloD3QHZgGvA9M9zl8MHFLVVSLSFfg38Kj7nHuBd0SkYyPKN8b4mQUK/7gV+KuqLlXVcnf8oBg4HUBV31LVve5f6HOBzVTvytmrqv9PVctUtdA9tlNVn1fVcuBlIBVIqaV8r9eKSDowFnhAVUtU9StgXh2vowOwr0HvwAkVwIOqWuy+lteAySIS556/3j0GcAMwX1Xnu+/Np8AK4JJG1sEY40cWKPyjO/Azt/skT0TygG5AFwAR+aFHt1QeMATnr/9Ku73cc3/lD6pa4P4YX0v5tV3bBcj1OFZbWZVycIJMY2SrapFHfbYA64HL3WAxmROBojtwTY337Ww/1MEY40c22Ogfu4HHVPWxmidEpDvwPHABsFhVy0UkA/DsRgpUCt99QHsRifMIFt3quP4z4FERaaOqx2u5pgCI83jcGcjyeOzttVR2P4UBmW7wAOd9+7uq3lrP6zDGBJG1KE5dpIjEeHxF4ASC20TkNHG0EZFLRSQBaIPz4ZkNICIzcVoUAaeqO3G6ch4SkSgROQO4vI6n/B3nw/sdERkgImEi0kFE/ltEKruDMoDrRSRcRCYC5/pQlTeAi4DbOdGaAPgHTkvjYvd+Me6AeNopvlRjTABZoDh184FCj6+HVHUFzjjFn4HDwBZgBoCqZgL/CywGDgBDga+bsL7fB87A6VZ6FJiLM35yElUtxhnQ3gB8ChzFGQhPBpa6l/0YJ9jkufd+r74KqOo+nNd/plt+5fHdwBTgv3EC6W7gPuz30phmRWzjotZFROYCG1T1wWDXxRjTMthfbiFORMaKSG+3G2kizl/w9bYCjDGmkgWK0NcZ+Bw4BjwN3K6q3wa1Ri2ciLwoIgdFZG0t50VEnnbTn6ypXFxoTEtlXU/GnCIRGY8TeF9R1ZMmJrgD/3fhrAc5DfiTqp7WtLU0xn+sRWHMKVLVRUBuHZdMwQkiqqpLgHY1VuIb06K0uHUUycnJ2qNHj2BXw4SolStXHlLVxqYQ6Ur1hY1Z7rGTVr2LyCycVCe0adNm9IABAxpZtDHeNeZ3u8UFih49erBixYpgV8OEKBHZ6Y/beDnmtY9XVZ8DngMYM2aM2u+2CZTG/G4HtOtJRCaKyEZ3UG+2l/PdRWSBO+D3uS20MiEii+or4NOAvUGqizGNFrBAISLhwBxgEjAImC4ig2pc9gROX+4w4BHgt4GqjzFNaB7wQ3f20+nAEXfRoTEtUiC7nsYBW1R1G4CIvIEzyJfpcc0g4B7354XY/H7TAojI68AEIFlEsoAHgUgAVX0WZ/X+JTgr9AuAmcGpqTH+EchA4W1Ar+YUwdXA1cCfgCuBBBHpoKo5nhd5Dvilp6cHrMKNUVpaSlZWFkVFRfVfbIIuJiaGtLQ0IiMjT/m5qjq9nvMK3NHQuhnT3AQyUPgyoHcv8GcRmQEsAvYAZSc9qcaAn3+r6R9ZWVkkJCTQo0cPat9fyDQHqkpOTg5ZWVn07Nkz2NUxptkLZKCod0BPVfcCVwGISDxwtaoeCWCdAqaoqMiCRAshInTo0IHs7OxgV8WYFiGQs56WA33dPZujgGnU2F1NRJJFpLIOv8TZTrTFsiDRcti/lTG+C1igUNUy4E7gY5wdzt5U1XUi8oiITHYvmwBsFJFNONt8nrTxj89WvQLf/qNxlTbGGHOSgC64U9X5ODNAPI894PHz28Dbfils9VxAYeQNfrmdMcYYR+jkeoqOh+L8YNciaPLy8vjLX/5yys+75JJLyMvLq/OaBx54gM8++6yhVfMqPr627b+NMc1N6ASKqHgoqW2b59BXW6AoLy+v83nz58+nXbt2dV7zyCOPcOGFFzaqfsaYlqvF5XqqVVQbKDkW7FoA8PC/1pG596hf7zmoSyIPXj641vOzZ89m69atjBgxgsjISOLj40lNTSUjI4PMzEyuuOIKdu/eTVFRET/+8Y+ZNWsWcCJ31rFjx5g0aRJnn30233zzDV27duX9998nNjaWGTNmcNlllzF16lR69OjBjTfeyL/+9S9KS0t56623GDBgANnZ2Vx//fXk5OQwduxYPvroI1auXElycnKdr0tV+fnPf86HH36IiHD//fdz3XXXsW/fPq677jqOHj1KWVkZzzzzDGeeeSY333wzK1asQES46aabuOeee+q8vzGm8UKnRRGdAMXNI1AEw+9+9zt69+5NRkYGjz/+OMuWLeOxxx4jM9NZCP/iiy+ycuVKVqxYwdNPP01OTs5J99i8eTN33HEH69ato127drzzzjtey0pOTmbVqlXcfvvtPPHEEwA8/PDDnH/++axatYorr7ySXbt2+VTvf/7zn2RkZLB69Wo+++wz7rvvPvbt28drr73GxRdfXHVuxIgRZGRksGfPHtauXct3333HzJm24NmYphBCLYp4KD0OFRUQFtz4V9df/k1l3Lhx1RaTPf3007z77rsA7N69m82bN9OhQ4dqz+nZsycjRowAYPTo0ezYscPrva+66qqqa/75z38C8NVXX1Xdf+LEiSQlJflUz6+++orp06cTHh5OSkoK5557LsuXL2fs2LHcdNNNlJaWcsUVVzBixAh69erFtm3buOuuu7j00ku56KKLfH9DjDENFjotiqg2zvfS1jtO4alNmzZVP3/++ed89tlnLF68mNWrVzNy5EivqUaio6Orfg4PD6es7KRF8tWu87ymoTsl1va88ePHs2jRIrp27coPfvADXnnlFZKSkli9ejUTJkxgzpw53HLLLQ0q0xhzakInUES7s2haafdTQkIC+fneZ30dOXKEpKQk4uLi2LBhA0uWLPF7+WeffTZvvvkmAJ988gmHDx/26Xnjx49n7ty5lJeXk52dzaJFixg3bhw7d+6kU6dO3Hrrrdx8882sWrWKQ4cOUVFRwdVXX81vfvMbVq1a5ffXYYw5WQh1PSU431vpzKcOHTpw1llnMWTIEGJjY0lJSak6N3HiRJ599lmGDRtG//79Of300/1e/oMPPsj06dOZO3cu5557LqmpqSQkJNT7vCuvvJLFixczfPhwRIQ//OEPdO7cmZdffpnHH3+8amD+lVdeYc+ePcycOZOKigoAfvtby0pvTFOQhnYZBEutu4BtmA9vTIdZn0OXkU1dLdavX8/AgQObvNzmori4mPDwcCIiIli8eDG33347GRkZwa5Wnbz9m4nISlUdE4z62A53JpAa87sdOi2KVt71FGy7du3i2muvpaKigqioKJ5//vlgV8kY4yehEyii3EDRTNZStDZ9+/bl22+/rXYsJyeHCy644KRrFyxYcNKMK2NM8xWCgaJ1jlE0Rx06dGj23U/GmPqF4Kyn1pvvyRhjAiF0AoV1PRljTECEUKBwF5hZ15MxxvhV6ASKsHCIjLOuJ2OM8bPQCRTgphq3ridfVO4HsXfvXqZOner1mgkTJlDfvP6nnnqKgoKCqse+7G9xKmbMmMHbb/tnbytjTMMENFCIyEQR2SgiW0Rktpfz6SKyUES+FZE1InJJowqMamNdT6eoS5cujfogrhkofNnfwhjTsgRseqyIhANzgO8BWcByEZmnqpkel92Ps5f2MyIyCGfb1B4NLjQ6vnksuPtwNuz/zr/37DwUJv2u1tO/+MUv6N69Oz/60Y8AeOihhxARFi1axOHDhyktLeXRRx9lypQp1Z63Y8cOLrvsMtauXUthYSEzZ84kMzOTgQMHUlhYWHXd7bffzvLlyyksLGTq1Kk8/PDDPP300+zdu5fzzjuP5ORkFi5cWLW/RXJyMn/84x958cUXAbjlllv4yU9+wo4dO2rd96I+CxYs4N5776WsrIyxY8fyzDPPEB0dzezZs5k3bx4RERFcdNFFPPHEE7z11ls8/PDDhIeH07ZtWxYtWtSQd90YQ2BbFOOALaq6TVVLgDeAKTWuUSDR/bktsLdRJUYltNqup2nTpjF37tyqx2+++SYzZ87k3XffZdWqVSxcuJCf/exndWZ5feaZZ4iLi2PNmjX86le/YuXKlVXnHnvsMVasWMGaNWv44osvWLNmDXfffTddunRh4cKFLFy4sNq9Vq5cyUsvvcTSpUtZsmQJzz//fNWCPF/3vfBUVFTEjBkzmDt3Lt99913VZka5ubm8++67rFu3jjVr1nD//fcDzq58H3/8MatXr2bevHmn9F4aY6oL5IK7rsBuj8dZwGk1rnkI+ERE7gLaAF732xSRWcAsgPT09NpLjGoDBYcaXGG/qeMv/0AZOXIkBw8eZO/evWRnZ5OUlERqair33HMPixYtIiwsjD179nDgwAE6d+7s9R6LFi3i7rvvBmDYsGEMGzas6tybb77Jc889R1lZGfv27SMzM7Pa+Zq++uorrrzyyqp051dddRVffvklkydP9nnfC08bN26kZ8+e9OvXD4Abb7yROXPmcOeddxITE8Mtt9zCpZdeymWXXQbAWWedxYwZM7j22mur9s8wxjRMIFsU4uVYzT9npwN/U9U04BLg7yJyUp1U9TlVHaOqYzp27Fh7ic2l6ylIpk6dyttvv83cuXOZNm0ar776KtnZ2axcuZKMjAxSUlK87kPhSeTkf7bt27fzxBNPsGDBAtasWcOll15a733qarn4uu+FL/eLiIhg2bJlXH311bz33ntMnDgRgGeffZZHH32U3bt3M2LECK87+hljfBPIQJEFdPN4nMbJXUs3A28CqOpiIAaoe5PlurTyWU/Tpk3jjTfe4O2332bq1KkcOXKETp06ERkZycKFC9m5c2edzx8/fjyvvvoqAGvXrmXNmjUAHD16lDZt2tC2bVsOHDjAhx9+WPWc2vbBGD9+PO+99x4FBQUcP36cd999l3POOafBr23AgAHs2LGDLVu2APD3v/+dc889l2PHjnHkyBEuueQSnnrqqaqUIVu3buW0007jkUceITk5md27d9d1e2NMHQLZ9bQc6CsiPYE9wDTg+hrX7AIuAP4mIgNxAkV2g0uMim/Vs54GDx5Mfn4+Xbt2JTU1le9///tcfvnljBkzhhEjRjBgwIA6n3/77bczc+ZMhg0bxogRIxg3bhwAw4cPZ+TIkQwePJhevXpx1llnVT1n1qxZTJo0idTU1GrjFKNGjWLGjBlV97jlllsYOXKkT91M3sTExPDSSy9xzTXXVA1m33bbbeTm5jJlyhSKiopQVZ588kkA7rvvPjZv3oyqcsEFFzB8+PAGlWuMCfB+FO5016eAcOBFVX1MRB4BVqjqPHem0/NAPE631M9V9ZO67llnzv7/PApf/i88kAteulACqbXvR9ES2X4UpjVptvtRqOp8nCmvnsce8Pg5Ezir5vMaLCoetAJKC06k9DDGGNMooZNmHKrne7JA0aLccccdfP3119WO/fjHP2bmzJlBqpExplJoBYpod4/m4nyI79Tkxauq11lDpn5z5sxp0vJa2hbAxgRT6OV6gqDMfIqJiSEnJ8c+gFoAVSUnJ4eYmJhgV8WYFiG0WhRBTDWelpZGVlYW2dkNn7Rlmk5MTAxpaWnBroYxLUJoBYqqrqemb1FERkbSs2fPJi/XBIeITAT+hDOj7/9U9Xc1zqcDLwPt3Gtmu5M7jGlxQrTryfakMIHjkfByEjAImO5O9fZUmfByJM4aor80bS2N8Z8QCxS2y51pEk2f8NKYIAqtQBHttihacb4n0yS8JbzsWuOah4AbRCQLZy3RXd5uJCKzRGSFiKyw8S3TXIVWoAjirCfTqjR9wktjgii0AkV4JIRH277ZJtCaPuGlMUEUWoECnO4nG6MwgVWV8FJEonAGq2vujlSZ8BK/JLw0JohCL1C08lTjJvBUtQy4E/gYWI8zu2mdiDwiIpPdy34G3Coiq4HXgRlqqzFNCxVa6yjACRQ2mG0CrMkTXhoTRKHXooi2FoUxxvhT6AUK63oyxhi/CsFA0ca6nowxxo9CL1BEJ9isJ2OM8aOABgoRmSgiG0Vki4jM9nL+SRHJcL82iUheowuNamO5nowxxo8CNuvJI3Ha93AWKC0XkXnubBAAVPUej+vvAkY2tLxFm5wp6uOj2liLwhhj/CiQ02OrEqcBiEhl4rTMWq6fDjzY0ML+/J8thIXB+H6xUFEG5WUQHnqzf40xpqkFsuvJl8RpAIhId6An8J9aztebOC0mKpzC0gqIdHctKytqeM2NMcZUCWSg8CVxWqVpwNuqWu7tpC+J0+IiwyksKYOIWOeABQpjjPGLQAYKXxKnVZqGk+agwWKjwiksLYeIaOdAaWFjbmeMMcYVyEDhS+I0RKQ/kAQsbkxhsVHhFJaUQ2Rli6K4MbczxhjjClig8DFxGjiD2G80NmFabKQbKCIqxyisRWGMMf4Q0GlB9SVOcx8/5I+y4qLCKSgtRyNinMGRUhujMMYYfwiZldkxkeGoQqlEOQesRWGMMX4RMoEiLiocgCIqA4WNURhjjD+ETKCIjawRKGzWkzHG+EXoBAq3RVGokc4BW0dhjDF+ETqBorJFURkorEVhjDF+ETqBwm1RHK+obFHYGIUxxvhDyASKuJMChbUojDHGH0ImUMS4XU8F5e7SEFtHYYwxfhEygSIuygkQBeVAWIQNZhtjjJ+ETKCoHMwuLKlwMshaoDDGGL8InUDhjlEUlJQ5e1LYrCdjjPGL0AkUldNjS8utRWGMMX4UMoEiKiKMiDChoMTdk8IChTHG+EXIBApwU42XlrtdTxYojDHGH0IqUMRUbl4UEWvrKIwxxk9CKlDERVmLwhhj/C2kAkVsZLg7RhFjYxTGGOMnAQ0UIjJRRDaKyBYRmV3LNdeKSKaIrBOR1xpTXmxUuDvryQKFMcb4S8C2QhWRcGAO8D0gC1guIvNUNdPjmr7AL4GzVPWwiHRqTJlV+2ZHxto6CmOM8ZNAtijGAVtUdZuqlgBvAFNqXHMrMEdVDwOo6sHGFBgX5dn1ZNljjTHGHwIZKLoCuz0eZ7nHPPUD+onI1yKyREQmeruRiMwSkRUisiI7O7vWAmMiPbuerEVhjDH+EMhAIV6OaY3HEUBfYAIwHfg/EWl30pNUn1PVMao6pmPHjrUWWNWisFlPJoCaeuzNmGAL2BgFTguim8fjNGCvl2uWqGopsF1ENuIEjuUNKbBqwV1ELJQXQ0UFhIXUxC4TZMEYezMm2AL5Kboc6CsiPUUkCpgGzKtxzXvAeQAikozTFbWtoQVWLbiLjHEOlNs4hfG7Jh97MybYAhYoVLUMuBP4GFgPvKmq60TkERGZ7F72MZAjIpnAQuA+Vc1paJlxkRGUlFdQHhbtHLCZT8b//Db2Br6PvxkTTIHsekJV5wPzaxx7wONnBX7qfjVabJQT90rDoggHW0thAuFUx97SgC9FZIiq5p30RNXngOcAxowZU/M+xjQLIdWBH+vuclci1qIwAePr2Nv7qlqqqtuByrE3Y1qk0AoU7p4UxUQ5B2wthfG/Jh97MybYQipQxLm73BUR6RywtRTGz4Ix9mZMsAV0jKKpVe1yp26LwtZSmABo6rE3Y4ItpFoUlftmF6m1KIwxxl9CK1C4LYrCispAYWMUxhjTWKEVKNwWxfHKQGGznowxptFCK1C4LYrjVV1PNkZhjDGNFVqBorJFUW6Bwhhj/CWkAkVcVdeT891mPRljTOOFVKCIiXACxNEym/VkjDH+ElKBIixMiIkMo6BMQMKsRWGMMX7gU6AQkd4iTgIlEZkgInd722CoOYiNDKegck8KG6MwxphG87VF8Q5QLiJ9gBeAnkCz3LUrLiqCwpIKiIi2QGGMMX7ga6CocHPcXAk8par3AKmBq1bDxUSGOftmR8Za15MxxviBr4GiVESmAzcCH7jHIgNTpcaJi4qgoKQMImJsMNsYY/zA10AxEzgDeExVt4tIT+AfgatWw1Xtmx0Zayk8jDHGD3wKFKqaqap3q+rrIpIEJKjq7+p7nohMFJGNIrJFRGZ7OT9DRLJFJMP9uqUBr6Gaqn2zI6IthYcxxviBT2nGReRzYLJ7fQaQLSJfqGqtaZRFJByYA3wPZ8ev5SIyT1Uza1w6V1XvbEjlvYmLDGd/aTm0sVlPxhjjD752PbVV1aPAVcBLqjoauLCe54wDtqjqNlUtAd4ApjS8qr6JjQqnoKQcImMsUBhjjB/4GigiRCQVuJYTg9n16Qrs9nic5R6r6WoRWSMib4tINy/nEZFZIrJCRFZkZ2fXWWhsVLgz6ykiBkqLKCuv4OF/rWPTgXwfq22MMcaTr4HiEZztHbeq6nIR6QVsruc54uWY1nj8L6CHqg4DPgNe9nYjVX1OVceo6piOHTvWWWhsZDjHi8tRd9bT0u25vPT1Dl5buque6hpjjPHG18Hst1R1mKre7j7epqpX1/O0LMCzhZAG7K1x3xxVrZya9Dww2rdq165Pp3gKS8vJLXFSeHywxily2fbcxt7aGGNaJV9TeKSJyLsiclBEDojIOyKSVs/TlgN9RaSniEQB04B5Ne7ruWhvMs5m9Y1y2bBU4qLC2XioDC0r4qO1+4kIE9bvP8qRwtLG3t4YY1odX7ueXsL5kO+CM87wL/dYrdyV3HfidFmtB95U1XUi8oiITHYvu1tE1onIauBuYMapv4TqEmIimTy8C+sPlVJeUsjhglJuPLMHqrBih7UqjDHmVPkaKDqq6kuqWuZ+/Q2oe7AAUNX5qtpPVXur6mPusQdUdZ778y9VdbCqDlfV81R1Q4NfiYfp49I5XhFOWHkRCdHh3H1BXyLDxbqfjDGmAXwNFIdE5AYRCXe/bgByAlmxxhiW1pbE+ETCUCYObE/b2EiGp7VjqRsonv1iK3e+tirItTTGmJbB10BxE87U2P3APmAqTlqPZklEGNIjBYDLB3cA4LRe7Vm75whLtuXw+Mcb+Xjdfioqak7CMsYYU5Ovs552qepkVe2oqp1U9QqcxXfN1shenQE4p0cbAMb17EBZhXLrKysor1BKy5VDxywXlDHG1KcxO9zVmr6jOQiPjAVA3NXZo7snESaQX1TG9aelA7Anz3JBGWNMfRoTKLwtqGs+ImOc724G2fjoCC4a1JnrT0vnB6d3B2BvnqX4MMaY+viUFLAWzbuDP8JpUVBaUHXo2R846/mOFjnrKfZai8IYY+pVZ6AQkXy8BwQBYgNSI3+Jaet8Lzp60qnEmEgSoiOs68kYY3xQZ6BQ1YSmqojfxSY53wu9r53o0i7WAoUxxvigMWMUzVtVoDjs9XSXdjHW9WSMMT4I4UDRzvlea6CIPaVAsS37GJf86Uu2ZR/zR+2MMabFCN1AERnrDGjXESgOF5RSUFLm9fyG/Uf5Zsuhqse//XADmfuO8sWmuvfDMMaYUNOYWU/NX1z7WgNF13bOWPzevCL6dIo/6fyv31vLql15vDhjLNERYXyaeQCAdXtPDI5/l3UEgKFpbf1dc2OMaTZCO1DEJkFhntdTXaoCReFJgeJYcRnf7spDVbnj1VV0bhtDatsY0tvHVQsU9761GhH46CfjA/cajDEmyEK36wmcQFFQ26wnZ0Get3GKZdtzKKtQHp86nDbR4Ww5eIz7Lu7PqO5JbD6QT3FZObnHS9h4IJ+NB/LJL7J9LlobEZkoIhtFZIuIzK7juqkioiIypinrZ4w/hXiLoh0c2uL1VEpiDGHiPVB8tTmH6IgwLh2WyvBubfnPhoNcMaIr89fuo6xC2XzgWNXUWlXI2J3HOX3rzbpuQoSIhANzgO/h7OS4XETmqWpmjesScPZZWdr0tTTGf0K/RVHLGEVkeBidE2PY4yWNx9dbDjGuZ3tiIsPp0ymBWeN7ExYmDO7ijEWs23uEZdtziYoIQwRW7fTevWVC1jhgi7slcAnwBjDFy3W/Af4AWK4Y06K1jkCh3rONeJsiezC/iI0H8jmrT/JJ13dvH0d8dATr9h5l2fZcRqW3o39KAit3eQ9GJmR1BXZ7PM5yj1URkZFAN1X9oK4bicgsEVkhIiuys21GnWmeAhoogt6PG9seyouh1Pt6iS7tYtl7pPq5b7Y4+zGd7SVQhIUJA1MTWLotl3V7jzCuZwdGdU/i212H693bIudYMRv2n5xOxLRI3hJiVv0CiEgY8CTws/pupKrPqeoYVR3TsaN1X5rmKWCBwqMfdxIwCJguIoO8XBe4flwf0njsyyuq9iH/1ZZDtIuLZFBqotfnDO7Slo0H8qlQOK1ne0alJ5FfVMaWehbiPfrv9Ux/bglaS+vGtChZQDePx2nAXo/HCcAQ4HMR2QGcDsyzAW3TUgWyRRH8ftx60nh0bRdDSXkFK3Y657dmH+PTzAOc1TuZsDDvWdQHdXECSESYMDK9HaO7O2Ws3Fl795Oq8uXmQxwuKCXrsKUNCeS3OmkAACAASURBVAHLgb4i0lNEooBpwLzKk6p6RFWTVbWHqvYAlgCTVXVFcKprTOMEMlAEvx+3nkBx8ZDOdGsfy4yXlvH6sl1Me24JkeHCPd/rV+stB7uBYmhaW+KiIujRIY72baLqDBSbDhyr2k1v3d4jvtffNEuqWgbcCXwMrAfeVNV1IvKIiEwObu2M8b9ABorg9+PWEyg6JcTw9m1n0i0pjl/+8ztU4Y1Zp3tdqV2pb6cEEmMiqqbDigij0tuxZFsOeQUlXp/zzdZD7rWQudfGKUKBqs5X1X6q2ltVH3OPPaCq87xcO8FaE6YlC+Q6ilPpxwXojNOP678mej2BApz1FG/+1xn85YstXDO6W51BAiAqIozPfnoubeMiq45dPrwLCzZkcPbvF3Lz2T258/w+RIafiMFfb8mhR4c4IsPDyNxngcIY07IEMlBU9eMCe3D6ca+vPKmqR4CqqUUi8jlwr1//8opr73yvI1AAtI2L5JeTBvp8206JMdUeTxnRlQGdE3nqs038acFmtmYf40/TRhIeJpSVV7B0Ww6XDe9CQUkZy7Z7H1g3xpjmKmBdT82iHzcyFiJiak3j4U/9OyfwzA2j+e9LBvDBmn3MfmcNFRXKd3uOkF9cxll9OjC4SyL7jhSRe9x7F5UxxjRHAU3hoarzgfk1jj1Qy7UTAlKJOlZnB8Ks8b05XlzOnxZsJutwIWlJTvLBM3p1YP2+fMAZpzi778nrNIwxpjkK7VxP0OSBAuAnF/alU2I0T3y8kcXbchjQOYEO8dEM6uKM72fuO2KBwhjTYrSSQNG0uZhEhO+f1p3Lhnbhha+2MTTN2W2vfZsoUtvG2MwnY0yL0joCRe72oBTdNi6Sn17Uv9qxwV0Sq+1pYYwxzV1oJwUEt0XRfGYaDUpNZGv2MY4U2h4WxpiWoZUEiuaT3fXc/s5Cvev+upjduQVBro0xxtSvdQSKsqJaM8g2tdHd2/PyTePYm1fIlDlfs3F/frCrZIwxdWodgQKaVavinL4def/OswF44P21llHWGNOsWaAIkp7Jbbjne/1Yuj2Xj9ftr3Zu4YaDXPTkFxSVlgepdsYYc4IFiiCaPrYb/VLi+Z/5GyguOxEUvtiUzaYDx2wMwxjTLIR+oKjM99QEaTxOVUR4GL+6dBC7cgt4dcmuquNb3U2Qdh+uP1CoKhm7bc9uY0zghH6gaMYtCoBz+3Wkf0oCn286sc/GloNuoMitfwB+/nf7uWLO16zc2fwCoTEmNIR+oIhzU2Xk76/7uiAa0rUtmXuPoKocKy5j3xFnsz9fup7mrd4DQMZu2xDJGBMYoR8oImMgoQscDs7qbF8M7pLIoWMlZOcXs/Xgib236+t6OlZcxsKNTkvE0oIYYwIl9FN4ALTvFbQ0Hr6o3F513d6j5LgpyLt3iKt3f+0F6w9QUlZBx4Ro22LVGBMwod+iAGjfo1m3KAZVBYojbDl4jMhw4czeyfV2Pf17zT46J8YwdXQaWw4eqzZzyhhj/KWVBIpecOwAFB+r/9ogSIiJpHuHODL3HWXLwWP06NCGnslxHC0qOykn1EPz1nHlX77m840H+XxTNpOGdmZIl7aUVSibDzTP12eMadlaR6BI6ul8P7wjqNWoS2VW2a3Zx+jTKZ5uSXFA9QFtVeW9jD18uyuPGS8tp6SsgsuGpXp0XVn3kzHG/wIaKERkoohsFJEtIjLby/nbROQ7EckQka9EZFBAKtLeDRS52wJye38YlJrIzpwCduYcp0+neNLcQJHlMaC97dBx8gpKefDyQdx5Xh8mD+/CyG5JpLePIz46wtKXG2MCImCD2SISDswBvgdkActFZJ6qZnpc9pqqPutePxn4IzDR75WpalE033GKwV3aAlChOC2K9s4Wqp4D2qt2OmtBzu6TTN+UhGrPH5iaYDOfjDEBEcgWxThgi6puU9US4A1giucFqur5ydYGCEx2vNh2ENu+WbcoKruPAHp3jKdtbCQJ0RHVup5W7TpMYkwEvTvGe3l+W9bvO0pFhSUYNMb4VyADRVdgt8fjLPdYNSJyh4hsBf4A3B2w2rTv2aynyHZKjCE5PhoRJ1CICGnt49hdrUWRx8j0JMLC5KTnD0pN5HhJOTtyjjdltY0xrUAgA8XJn2ZeWgyqOkdVewO/AO73eiORWSKyQkRWZGdne7ukfu17NeuuJ4ChXRNJbx9HbFQ4AN2SYqtaFEeLStl0MJ/R3ZO8Prdyim3mvubb/fTTNzP4++Idwa6GMeYUBTJQZAHdPB6nAXvruP4N4ApvJ1T1OVUdo6pjOnbs2LDaJPWEI1lQVtKw5zeBhycPYc71o6oed2vvLLpTVTJ25aEKo9K9B4p+KQlER4SxcmfDclqVlVcENFttRYXywep9zFtd16+AMaY5CmSgWA70FZGeIhIFTAPmeV4gIn09Hl4KbA5Ybdr3BK2AvF31Xxsk6R3iGNK1bdXjtKRYCkvLyTlewsqdhwkTGN6trdfnRkWEMaZHEou35jSo7NeX7eK8Jz5vcLDYd6SQQ8eKaz1/IL+IkvIK1u09SrmNoxjTogQsUKhqGXAn8DGwHnhTVdeJyCPuDCeAO0VknYhkAD8FbgxUfWjfy/nejAe0a6pcS/HGsl18teUQ/TsnkhATWev1Z/TqwIb9+eQeP7nVVN8g95JtuZRVKO+sympQXW/62wr++5/f1Xp+V44TgApKytl+yMZRjGlJAprrSVXnA/NrHHvA4+cfB7L8alrAFNmahqa1JSUxmic+2QTADaen13n9Gb2TgU0s2ZbDJUNT2ZNXyAtfbmfR5mz2HC7k3TvOZEDnRK/PrdzT4p1VWdx9fl+vA+YVFUpRWTlxUdV/bY4WlbJh/1GO1lhF7mmXR0tl3d4j9Ol08swtY0zz1DpWZgPEd4LINs165lNNKYkxLJ59AZ/eM54/TB3GXef3rfP6YWltiYsKr+p+uueNDP6xZCepbWOIjgzj1+9535/7YH4Re/IKGZbWlt25hSzb4X1vi78u2sbZv19IQUlZtePfZR1BFfbkFXKsuMzrc3fnFhAmThfZ2j22gtyYlqT1BAoR6NALDm0Kdk1OSViY0DclgWvHdCMlMabOayPDwxjXsz3fbD3Ekm05LNuRy68uHcjfbz6NX04awPIdh3ln1Z6Tnpexy2lN3Hdxf+KjI3h7pffup/cz9pB7vIQvNx+q/nyPHfY2H8j3+txduQV0aRfLwNRE1u45eWbWV5sP2diFMc1U6wkUAJ0Gw4F1wa5FQJ3RqwNbs4/zmw8ySY6P5rqxzsSza0Z3Y1R6O/5n/nryCqqPYWTsziMiTBjboz2XDUtl/nf7yNx7lKLSE9lod+YcZ8N+Jwh8su5Ateev3p1HG3dK7+aD3hMT7sotIL19HEO6JLLW3aSp0ndZR7jhhaV8tLb5bi5lTGvWugJF5yFwbD8cP1T/tS3UGb07AM7eFv81vhcxkc4HeFiY8OgVQ8k9XsJry6rP/MrYnceA1ARiIsO5bmw3issquOTpLxn4wEf87Wunq+7TTCc4jO2RxIINBygrrwBO7Nl9wcAUoiPC6mhRFDqBomtb8ovKqm3zutF9zvoArgFZuTOXf9nUXGMapHUFipTBzvcQblUM7tKWhJgIkuIiuf606oPfg7okMjK9Hf9es6/qWHmFsibrCCO6tQNgZHoSH/9kPH+aNoLTerbn9x9tZP+RIj5et5+BqYncdFZP8gpKWb7DWa+x/2gRB/OLGZXejt4d49nkJdV5QUkZh44V0619HEPcnFZrPTLdbst2nlPZYgmEv36xjUf/nVn/hT7wIdnlT0UkU0TWiMgCEenul4KNCZJWFiiGOt8PrA1uPQIoPEx46PLBPD51OG2iT57UdunQVNbtPVo1RXVr9jGOFZcxotuJhXx9OsUzZURX/nD1cMorlF+9+x0rdh7m4sEpnNu/I9ERYXyS6XQTrXbHJ0akJ9E3Jd5ri6IysWG39nH06xxPZLhUG9Delu3UZVMtrRF/OHC0iEPHSho9DuKR7HISMAiY7iXr8bfAGFUdBryNk57GmBardQWK+I7QplNItygArh6dxoWDUryeu3RYKgD/XuN0w1QOZFe2KDyld4hj5lk9WLDhIKpw0aDOxEVFcE7fZD5ZdwBV5dvdeUSGCwNTE+iXksDeI0XkF1WfJlu5hiK9fRzREeH0S0lgrUem28qgtSu34KQZVf5y4Ggx5RXK4YJGr8z3JdnlQlWtnA+8BCcrgTEtVusKFOB0P4Vwi6I+qW1jGdM9iQ/W7KO8Qvkkcz8JMRH0Sm7j9fo7zu9DhzZRpCXFMjDVSW1+0aDO7Mkr5OF/ZbJkWy6DUhOJjginr7s2YkuNAe3KNRTp7Z0FhEO7tmX17jwqKpTyCmV7znG6d3DOBWKXvvIKJdtdNZ6dX/vqcR/5lOzSw83Ah7Wd9EseM2MCrPUFis5D4OAGKA/MX64twWXDUtmwP58bX1zGZ+sPcus5vbwusANIjInkpZljmXP9KESca6aM7MK0sd14ZfEOVu/OY7jbGqncI6Pmh/2u3ALio51xE3DyVR0pLGXboePszSukpKyCSUOcls7GAIxT5Bwrrupy8kOg8CnZJYCI3ACMAR6v7WZ+yWNmTIC1vkCRMgTKiyFnS7BrEjSThqYiAl9tOcTsSQO4+4L6FvK1qwoGANER4fzu6mF8+OPxTB/XjWljnUFzp2sp7KSxht25BXRrH1cVaEa5GXBX7TzMNrfb6dx+HYmJDKuaAVVTUWk5H6/b36D9Ng4cPREcDjY+UPiU7FJELgR+BUxW1UYXakwwBTSFR7OUMsT5fmAtdBoQ3LoESUpiDP89aSCdEqOZMqKuXpO69e+cwG+vGlb1ODxM6N0x/qS1FLtyC+jV8UTXVq/kNrSLi2TlzsMMcLuz+nSKp2+nBK8D2mXlFdz52rd8tv4AT08fyeThXU6pngeOFlX97IcWRVWyS2APTrLL6z0vEJGRwF+Biap6sLEFGhNsra9FkdwPwiJa9TgFwK3jezUqSNSmX0o86/YepaTsxDqLysV2lcLChFHpSazcdZht2cdJiIkgOT6KfikJVV1Ph4+XsGx7Lgfzi/j1+2v5bP0BoiLC+GjtPq/l1uVAvv8ChY/JLh8H4oG33P3g59VyO2NahNbXooiIguT+IT/zKViuGNmV9zL28sJX27l9Qm9W7cqjuKyC9A7VB8tHpbfjPxsOEhMZRi93R7/+neN5Z1UWWw4e4wcvLGXfkRMf8Hec15u8glL+uWoPhSXlVZs7+eLAkSLCBLq0i60a1G4MH5JdXtjoQoxpRlpfoADoPBS2fArlpRBee9puc+om9O/ERYNSeHrBZs7pm8xdr62ia7tYLhuaWu26ynGKtXuOcuVIp2XT381s+8MXlpJ7vIT/vWY4+UWlxEVFcM2YNL7eksOrS3fxxaZsJg7p7HOdDhwtJjk+mtS2MRz06IYyxvim9XU9AQy5GgpyIPP9YNckJP36skEoypV/+Zqc4yX89QejSWoTVe2a4WntCHdnWlVOze3vzprae6SIx64cytWj05hxVk+uHdsNEeG0Xu1pFxd5yt1PB/KLSEmMoVNCjF9aFMa0Nq0zUPS5EDr0gSV/CXZNQlK39nHcdX5fSsuVx64cWm3XvkptoiMY0NkJDL06OusvUhKj6dMpnpvP7snU0SevUYsMD+N7A1NYsP4gxWXlJ52vzf4jTqDomBDtj8FsY1qd1hkowsJg3H/BnpWwe3mwaxOSfjShN4vuO8/rB36l0W73U+WMKBHh03vG8+vLambEOGHS0M7kF5fxzRbft3w9mF9MSmI0HROiyS8qq5YV1xhTv4AGimadPG3EdIhOhCVz4NhByNkKXjb1MQ0jIqR3iKvzmitHduX8AZ3o3fHEbneVay1qc1afZNrGRvK2j1u2FpeVk3u8pKpFAX6ZImtMqxKwQNHsk6dFJ8DIH8C6d+GJvvD/RsGaubVfX3IcvvxfKA5c4rrWZmR6Ei/OGEtUhO+/htER4UwdncbHa/dzML/+genKoFDZogC/LLozplUJZIui+SdPG38vnP9ruOQJaJcOGa/Vfu2iJ2DBI3UHE9Mkvn9aOmUVypvLd1c7XlJWwYodudU2RapcbJeSGEPHeGtRGNMQgQwUfk2eFhBx7Z1gMe5WGD4dti+CfC+7rOVug8V/dn7e/GmTVtGcrFfHeM7q04HXl+12cjjtWoIueYZ738xg6rOLeX3ZiV+7yvQdKYkxdEp0A4XNfDLmlAQyUPgteVqTZNgcMtWp3tp3Tj738f0QFgkDL3eCSanNxQ+2G07rzp68QpYuWwyvXoN8NBtZ+xYdE6L5zQeZVanLPVsUHdpEEyaQbWspjDklgQwUfkue1iQZNjv2g9Th8N1bngXD8hdg47+dlsfIH0JpAez8+uTnlxXDsufh5cmw46vA1NFUuXBQCr0Tyuj84U3klQirK3rx25iX+eCH3YmKCOOeuRmUlVew/2gRUeFhJMVFEh4mtG8TbS0KY05RIFdmt7zkaUOvgU/uh/1rofgoLPwf2PEldD8bzrgDKsohPNrpfupzAVRUwN5vYfPH8O2rcDQLouLh5cth/H0w/ucQ3koWvxcfc3JoRcY0SXGR4WG81/0d4rZm81jy7zgW2YnfH/oRcZ/cwSvDL+GlZQd45N0IjpZF0Skxumo2la2lMObUBexTTFXLRKQyeVo48GJl8jRgharOo3ryNIBdqjq51psG2pCr4ZNfw7NnOY+j28JlT8KoGc7aC4Ce5zjpPwpnw6vXQNYykDDofhZM+X+QNhbm/xy++D0cyYIpc0AEtn0BeTth1A+b/nWpwtE90DZAcwUqKuCFi5xNoa5+PjBl1FRaSML2j2DszTxwya3OsYzj8P4dDN+9lKei4IFvj/NvJjIs7USK9E4J0TbryZhTFNA/d1tc8rTELnDx/8Dxg5A2DrqfAbFJ1a/pexF8+HPngzF3G1z6vzD4KmdgvNKVz0C7bk6waN/Lue/7d4KWO91bqcPrrseeVc6q8QsedO7TWBmvwfs/gvPvh3PudQJXXcrLTq0ltOlDOLgOypqw73/3UmdfkT4ev0Ijrof+l0BpIfrXc7g69hCvZCkp7iA2OC2KQO7NbUwoaiX9IqfgjB/Vfb7yg+nwdrjuH9B/ovfrJvzSCST/+Y3zuOd42LcG/vMofN8dB6moONFS8fTpA06X19b/wDUvO62Yxlj1Cki4U3ZhHlz0aO3BYtdSeGUyTH8dep/v2/2//pPz/fB2Z6C/Kbqftn3udHV1P7P68dh2ENsOSRnCsMIsHrx8EIO7nEgh0jEhmkPHiqmo0Fp39TPGVNc6U3g0Rofezl/633+r9iABzgfx5D9Dv0kw4vvw/bfhrB/D5k+cD+NvX4XfpcPbNztdVJX2ZjhBYuytENcBXpkCK16svZwD6+CVK2ofQM/dDruXwHm/hHGznGm+3/7d+7XlpfDBPU7L4Kunai/z6F6ne23/d7BrifPXffoZoBUn7xxYWgjv3AIH19d+v7qUl8ExLzPdtn3hdPNFx598DqDzEOTgBmaensa4nidae50SoiktV44UljasPsa0QhYoGuKcn0KvCfVfFxkD178BV/wFIqLhtP+CNp3g9WlOV1BSD9jwAfy/Mc6MKXA+yKMS4IJfwy0LnEHzD+5xWhkVFdXvX3wM3rwRti10Zlt9/fTJaUjWvOl8HzYNJv0BOg+DxX/xnq5k6bNOF1LP8bD9C+97dhTnw6vXwrK/wl/HO4EuNgm+94hzPntD9es3f+LMJKtch3KqlvwF/jgAMl4/cazwsDOJoNeE2p/XeZjTNXVoc7XDZ/VJ5rdXDSXyFFaDG9Pa2f+WphTVBib8Agpz4eyfwqzP4c7lTtfS/HvhvTtg7T9h9I0Q0xZiEmHa6zDmJqd756VJzl/wlebf5/wFP+11GHAJfPprWDznxHlVWP069DjHGesQgdNug+z1TiAAJ8/V2necacALfwv9JjrdXRGxTuDwVF4Gb98EBzNh6ksw5mbI3wun3+F8MEsYHNpU/Tnr3nO+Z/6rYetPdi+FijJ47zb46knnNW3/EtC6A4Xnlrce+qUkMH1cOvHR1utqjK/sf0tTG3sLDJwC8e56kHbpMP0NZ1rukr84Ywmn3Xbi+vAIuPSP0GWUM97x4sXQvjeERzkf+ON/7gSJ/pPgH1c5+ahG3+jksspa7owbjL/3xP2GXO20TpY8C0k9neBzdI9zLq4DTPq9MzA/fJozCH7Bg9Am2Tn/9ZNOC+GyJ2HIVc7XhF86LYqwMOd+ni2K0kLY9LGz/eyhTc5ssYGXn9r7dWAt9L8UImPhs4cge5MT8KLioevo2p+X3Nd5j/Z/B8OuPbUyjTHVWKAIhvgaiwbDwmHib52/gssKT57pJAKjfuB8MC97zhnHqChzuqXO/cWJa867H/7vfOeaM+921oFExMJAjxnHkTEwZqaTu+rAOig5Bj+c5+zPEdfhxED0abfBypdgyTNON1jRUfjmz86sojE3nbhfmw4nfu7YH7I3nni8ZQGUHoeLf+u0CL5769QCRXE+HN4BI26Ac37mfPh//jtAoe/Fde9OGB4JnQY6gcIY0ygWKJqTkd+v+3xUGzj7ntrPp412PkC/ftqZYbVtIVz+tNOF5WnMzU43TmEu/PB9SBtz8r06DXAWIH7ztPMX+cb5UJTnLCSsTcf+zmLEyi1mM9+D2PbQ61xnCvHKvzkBp2Z9alM5AN55iNNimTAbuoyEeXc5datPylBnMaQxplFsjCLUnPdL5wM98z244AGnG6qmxFS47lWY+aH3IFHp4t86wen9O53WRJ8Loeuo2q/vOAAqSp2ZVqVFsPEjGHCpEzSGXuMMLm/44OTnHd3nzO76z2OQt+vE8crxhZTBJ471uxju3QTDfAgUnYfC8WzIPwBZK2Bj0+acNCZUWKAINV1GOt005//aGTCvTf+JkDqs7nvFd4SLHnNWnxccqrs1Ac5YBDjjFOv/BSX5MOgK51jaGGeWl7dU7gsedgaoFz0OTw1z1n2Ak0olOhHaNnDRYWd3QPubp+GlS+CN62Hn4obdy5hWzAJFKLrgAWcAu74V2L4Ycb0zxjFoCqSfXve1lYFi91L45FfOTKheE5xjIs5GUTu+hEMeay32rHJmZp15F/xkjRO8Kqf5HljntCYa+joqWyKL/+zUrV13eHcWFB1p2P2MaaUsUJi6icB1f3emzNYnOh7apjuzt45nw+Snq6cCGXmDM6trlXsvVfjol9Cmo9MKapfujJ/kbHb2M68MFA0Vm+QEiM5D4cZ5cNXzcGSPM63YGOMzCxTGN77+Vd+xv7NC+4w7nG4wTwmdnWm8Ga9BWQks/auzavz8+08McA+a4mToXfS403XVmEABcNPHzsLFuPbQbSyc+3Nn3Yjn7CxjTJ1s1pPxr97nw7H9zvoKb0bPcAa0597gzEjqN9HpkqoU285ZF7LuXedxytDG1cczWSM4SREHXu4ENGOMT6xFYfzrjB/BbV85s6W86X2+Mzi9+WNn8d91/3DWkXgaNu3Ez50G+rd+4RGNb6UY08pYi8I0rbBwuOQJZ+rr2fecHCTAWUgYl+ysLq8t6Z8xpslYoDBNr//EujPvhkc6+3xUlDVdnYwxtbJAYZqnwVcEuwbGGJeNURhjjKlTQAOFiEwUkY0iskVEZns5P15EVolImYhMDWRdjDHGNEzAAoWIhANzgEnAIGC6iAyqcdkuYAbgJa+DMcaY5iCQYxTjgC2qug1ARN4ApgCZlReo6g73XIW3GxhjjAm+QHY9dQV2ezzOco+dMhGZJSIrRGRFdraX/ZONMcYETCADhbecD142aq6fqj6nqmNUdUzHjh3rf4IxAebD+Fu0iMx1zy8VkR5NX0tj/COQgSIL8MwPnQbsDWB5xjQJH8ffbgYOq2of4Eng901bS2P8J5CBYjnQV0R6ikgUMA2YF8DyjGkqVeNvqloCVI6/eZoCVKbcfRu4QMQfed+NaXoBG8xW1TIRuRP4GAgHXlTVdSLyCLBCVeeJyFjgXSAJuFxEHlbVOhPxrFy58pCI7KzldDJwyI8voym0tDq3tPrCqdW5uw/XeBt/O622a9z/C0eADjXrISKzgFnuw2IRWetjPf0pmP+mwSq7tZUL0OBMmAFdma2q84H5NY494PHzcpwuqVO5Z62DFCKyQlXr2Nuz+WlpdW5p9YWA1NmX8TefxuhU9TngOQjeexvMf9PW9pqD/V439Lm2MtuYU+fL+FvVNSISAbQFcpukdsb4mQUKY06dL+Nv84Ab3Z+nAv9R1QbN+jMm2EItKeBzwa5AA7S0Ore0+oKf6+zL+BvwAvB3EdmC05KYVvsdA1PPUxDMf9PW9ppb5Hst9keOMcaYuljXkzHGmDpZoDDGGFOnkAgU9aVTaA5EpJuILBSR9SKyTkR+7B5vLyKfishm93tSsOvqSUTCReRbEfnAfdzTTUmx2U1RERXsOnoSkXYi8raIbHDf6zOa03sczNQfPpT9UxHJFJE1IrJARHxZU9Locj2umyoiKiJ+mz7qS9kicq37uteJiF8yWfvwXqe7nwffuu/3JX4q90UROVjbehxxPO3Wa42IjPLpxqraor9wBhO3Ar2AKGA1MCjY9fJSz1RglPtzArAJJ/3DH4DZ7vHZwO+DXdca9f4pThr4D9zHbwLT3J+fBW4Pdh1r1Pdl4Bb35yigXXN5j335XQV+BDzr/jwNmNuEZZ8HxLk/3+6Psn39/+n+n1gELAHGNOFr7gt8CyS5jzs1UbnPVf7fcT8HdvjpNY8HRgFrazl/CfAhzjqf04Glvtw3FFoUvqRTCDpV3aeqq9yf84H1OKt3PVM9vAw0mz1ARSQNuBT4P/exAOfjpKSA5lffRJz/KC8AqGqJqubRfN7jYKb+qLdsVV2oqgXuwyWc4mLYhpbr+g1OQC/yQ5mnUvatwBxVPQygqgebqFwFEt2fax0kHQAABOtJREFU2+KnPHiquoi61+tMAV5RxxKgnYik1nffUAgUfktn3lTc7oSRwFIgRVX3gRNMgE7Bq9lJngJ+DlTuF9IByFPVMvdxc3uvewHZwEtuk/7/RKQNzec99uV3tVrqD6Ay9UdTlO3pZpy/PANeroiMBLqp6gd+KO+Uygb6Af1E5GsRWSIiE5uo3IeAG0QkCyd7xV1+KNcXDfq8DIVA4bd05k1BROKBd4CfqOrRYNenNiJyGXBQVVd6HvZyaXN6ryNwmt3PqOpI4DhOV1Nz4bfUHwEq27lQ5AZgDPB4oMsVkTCc7Lo/80NZp1S2KwKn+2kCMB34PxFp1wTlTgf+pqppON1Bf3ffi0Br0O9XKASKFpPOXEQicYLEq6r6T/fwgcqmn/vdH01ffzgLmCwiO3CazufjtDDauSkpoPm911lAlqoudR+/jRM4mst7HMzUHz79PxGRC4FfAZNVtbgJyk0AhgCfu79rpwPz/DSg7ev7/b6qlqrqdmAjTuAIdLk344z3oaqLgRichIGB1qDPy1AIFC0inbnbz/wCsF5V/+hxyjPVw43A+01dN29U9ZeqmqaqPXDe0/+o6veBhTgpKaAZ1RdAVfcDu0WkMkvmBThb7zaX9ziYqT/qLdvtAvorTpDwVzCts1xVPaKqyaraw/1dW+KW3+AEdr6W7XoPZxAfEUnG6Yra1gTl7sL5/UREBuIEiqbYvnMe8EN39tPpwJHKbtk6+WOkPdhfOE23TTgzDX4V7PrUUsezcZp4a4AM9+sSnP7nBcBm93v7YNfVS90ncGLWUy9gGbAFeAuIDnb9atR1BLDCfZ/fw0lh32zeY2+/q8AjOB+O4HxgvOW+v8uAXk1Y9mfAAY/fz3lNUW6Naz/HT7OefHzNAvwR5w+K73Bn9DVBuYOAr3FmRGUAF/mp3NeBfUApTuvhZuA24DaP1zvHrdd3vr7XlsLDGGNMnUKh68kYY0wAWaAwxhhTJwsUxhhj6mSBwhhjTJ0sUBhjjKmTBYpmTETKRSTD48tvq4xFpEdtGSaNMcZTqG2FGmoKVXVEsCthjGndrEXRAonIDhH5vYgsc7/6uMe7u/sIVO4nkO4eTxGRd0Vktft1pnurcBF53s3D/4mIxLrX3+2xL8EbQXqZxphmwgJF8xZbo+vpOo9zR1V1HPBnnBxMuD+/oqrDgFeBp93jTwNfqOpwnNxH69zjfXFSLA8G8oCr3eOzgZH/v707RmkgiMI4/j1ERBAUtBG09AR6AlsPIGIlNtpoJV7A3t7CygNYBkRsRLEQPIHYKZgynchnMRNcyGa64K77/zWZHULIVi8vk3wvv87BpG4OQDvwz+wGi4iB7bma/TdJm7Zfc9Dgh+3FiOhLWrb9lfffbS9FxKekFVdC3nLU+Y3ttXx9Kmna9llE9CQNlCIwrm0PJnyrABqMjqK9PGY97jl1qumg3/o9s9pSyoNZl/RcSYsF0EEUivbarjw+5vWDUlKlJO1Kus/rW6XRlsMZ2MPJWiNyJv6q7TuloUULkka6GgDdwSfFZpuNiJfKdc/28CeyMxHxpFTsd/LekaTLiDhRiizey/vHki4iYl+pczhUSpisMyXpKiLmlZImz53GiQLoKM4oWiifUWzY7v/1ewHw//HVEwCgiI4CAFBERwEAKKJQAACKKBQAgCIKBQCgiEIBACj6AZZlrObssj+L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195944" y="944341"/>
            <a:ext cx="141889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>
                <a:solidFill>
                  <a:schemeClr val="bg1"/>
                </a:solidFill>
              </a:rPr>
              <a:t>進行分類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14760" y="944341"/>
            <a:ext cx="141889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>
                <a:solidFill>
                  <a:schemeClr val="bg1"/>
                </a:solidFill>
              </a:rPr>
              <a:t>建立模型</a:t>
            </a:r>
          </a:p>
        </p:txBody>
      </p:sp>
      <p:cxnSp>
        <p:nvCxnSpPr>
          <p:cNvPr id="14" name="直線單箭頭接點 13"/>
          <p:cNvCxnSpPr>
            <a:stCxn id="10" idx="3"/>
            <a:endCxn id="11" idx="1"/>
          </p:cNvCxnSpPr>
          <p:nvPr/>
        </p:nvCxnSpPr>
        <p:spPr>
          <a:xfrm>
            <a:off x="4614838" y="1113618"/>
            <a:ext cx="499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997692" y="729095"/>
            <a:ext cx="2149343" cy="67252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>
                <a:solidFill>
                  <a:schemeClr val="bg1"/>
                </a:solidFill>
              </a:rPr>
              <a:t>是否誤判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297024" y="245469"/>
            <a:ext cx="111328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>
                <a:solidFill>
                  <a:schemeClr val="bg1"/>
                </a:solidFill>
              </a:rPr>
              <a:t>測試</a:t>
            </a:r>
          </a:p>
        </p:txBody>
      </p:sp>
      <p:cxnSp>
        <p:nvCxnSpPr>
          <p:cNvPr id="17" name="圖案 46"/>
          <p:cNvCxnSpPr>
            <a:stCxn id="11" idx="0"/>
            <a:endCxn id="16" idx="3"/>
          </p:cNvCxnSpPr>
          <p:nvPr/>
        </p:nvCxnSpPr>
        <p:spPr>
          <a:xfrm rot="16200000" flipV="1">
            <a:off x="5352461" y="472594"/>
            <a:ext cx="529595" cy="4138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圖案 47"/>
          <p:cNvCxnSpPr>
            <a:stCxn id="16" idx="1"/>
            <a:endCxn id="10" idx="0"/>
          </p:cNvCxnSpPr>
          <p:nvPr/>
        </p:nvCxnSpPr>
        <p:spPr>
          <a:xfrm rot="10800000" flipV="1">
            <a:off x="3905392" y="414745"/>
            <a:ext cx="391633" cy="5295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533654" y="1065358"/>
            <a:ext cx="471728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19"/>
          <p:cNvSpPr/>
          <p:nvPr/>
        </p:nvSpPr>
        <p:spPr>
          <a:xfrm>
            <a:off x="3000880" y="115320"/>
            <a:ext cx="3744416" cy="1440160"/>
          </a:xfrm>
          <a:prstGeom prst="rect">
            <a:avLst/>
          </a:prstGeom>
          <a:noFill/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28" name="圖案 76"/>
          <p:cNvCxnSpPr>
            <a:stCxn id="15" idx="2"/>
            <a:endCxn id="10" idx="2"/>
          </p:cNvCxnSpPr>
          <p:nvPr/>
        </p:nvCxnSpPr>
        <p:spPr>
          <a:xfrm rot="5400000" flipH="1">
            <a:off x="5929515" y="-741228"/>
            <a:ext cx="118725" cy="4166973"/>
          </a:xfrm>
          <a:prstGeom prst="bentConnector3">
            <a:avLst>
              <a:gd name="adj1" fmla="val -320910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5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資料前處理 </a:t>
            </a:r>
            <a:r>
              <a:rPr lang="en-US" altLang="zh-TW" dirty="0"/>
              <a:t>(II)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>
                <a:solidFill>
                  <a:sysClr val="windowText" lastClr="000000"/>
                </a:solidFill>
              </a:rPr>
              <a:t>OK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>
            <a:off x="4013615" y="151950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367155" y="15195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>
                <a:solidFill>
                  <a:sysClr val="windowText" lastClr="000000"/>
                </a:solidFill>
              </a:rPr>
              <a:t>NG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OK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&amp; NG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(OK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:311, NG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 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grpSp>
        <p:nvGrpSpPr>
          <p:cNvPr id="13" name="群組 45"/>
          <p:cNvGrpSpPr/>
          <p:nvPr/>
        </p:nvGrpSpPr>
        <p:grpSpPr>
          <a:xfrm>
            <a:off x="288924" y="2252586"/>
            <a:ext cx="3472985" cy="2206049"/>
            <a:chOff x="0" y="2420888"/>
            <a:chExt cx="2952538" cy="1898801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420888"/>
              <a:ext cx="712570" cy="937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1259" y="2420889"/>
              <a:ext cx="701138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94964" y="3375505"/>
              <a:ext cx="712570" cy="933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26856" y="2420888"/>
              <a:ext cx="712570" cy="929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3386523"/>
              <a:ext cx="704948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89057" y="2420888"/>
              <a:ext cx="701138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43779" y="3397540"/>
              <a:ext cx="708759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1259" y="3386522"/>
              <a:ext cx="701138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" name="群組 44"/>
          <p:cNvGrpSpPr/>
          <p:nvPr/>
        </p:nvGrpSpPr>
        <p:grpSpPr>
          <a:xfrm>
            <a:off x="4386400" y="2252586"/>
            <a:ext cx="4011025" cy="2209007"/>
            <a:chOff x="0" y="4588794"/>
            <a:chExt cx="2963391" cy="1874046"/>
          </a:xfrm>
        </p:grpSpPr>
        <p:pic>
          <p:nvPicPr>
            <p:cNvPr id="2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45354" y="4588794"/>
              <a:ext cx="704948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" y="5547728"/>
              <a:ext cx="693517" cy="90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0" y="4588794"/>
              <a:ext cx="701138" cy="910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49670" y="5553423"/>
              <a:ext cx="685896" cy="90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1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50821" y="4589379"/>
              <a:ext cx="712570" cy="910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508707" y="4589379"/>
              <a:ext cx="708759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17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486673" y="5548312"/>
              <a:ext cx="697327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18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245710" y="5547517"/>
              <a:ext cx="685896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695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200" b="1" dirty="0"/>
              <a:t>專案題目介紹</a:t>
            </a:r>
            <a:endParaRPr lang="en-US" altLang="zh-TW" sz="3200" b="1" dirty="0"/>
          </a:p>
          <a:p>
            <a:pPr marL="457200" indent="-457200">
              <a:buAutoNum type="arabicPeriod"/>
            </a:pPr>
            <a:r>
              <a:rPr lang="zh-TW" altLang="en-US" sz="3200" b="1" dirty="0"/>
              <a:t>專題執行過程</a:t>
            </a:r>
            <a:endParaRPr lang="en-US" altLang="zh-TW" sz="3200" b="1" dirty="0"/>
          </a:p>
          <a:p>
            <a:pPr marL="457200" indent="-457200">
              <a:buAutoNum type="arabicPeriod"/>
            </a:pPr>
            <a:r>
              <a:rPr lang="zh-TW" altLang="en-US" sz="3200" b="1" dirty="0"/>
              <a:t>專題心得分享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資料前處理 </a:t>
            </a:r>
            <a:r>
              <a:rPr lang="en-US" altLang="zh-TW" dirty="0"/>
              <a:t>(II)</a:t>
            </a:r>
            <a:endParaRPr lang="zh-TW" altLang="en-US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67F9C2E8-0C8D-4CD2-AEE9-C6B59C295BA7}"/>
              </a:ext>
            </a:extLst>
          </p:cNvPr>
          <p:cNvGrpSpPr/>
          <p:nvPr/>
        </p:nvGrpSpPr>
        <p:grpSpPr>
          <a:xfrm>
            <a:off x="2231740" y="1626645"/>
            <a:ext cx="1260001" cy="1440000"/>
            <a:chOff x="246918" y="681540"/>
            <a:chExt cx="1260001" cy="144000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B3665AC-693E-4C58-B422-8A6274AF815A}"/>
                </a:ext>
              </a:extLst>
            </p:cNvPr>
            <p:cNvGrpSpPr/>
            <p:nvPr/>
          </p:nvGrpSpPr>
          <p:grpSpPr>
            <a:xfrm>
              <a:off x="246919" y="681540"/>
              <a:ext cx="1260000" cy="1440000"/>
              <a:chOff x="246920" y="681540"/>
              <a:chExt cx="1611855" cy="2111035"/>
            </a:xfrm>
          </p:grpSpPr>
          <p:pic>
            <p:nvPicPr>
              <p:cNvPr id="8" name="Picture 3">
                <a:extLst>
                  <a:ext uri="{FF2B5EF4-FFF2-40B4-BE49-F238E27FC236}">
                    <a16:creationId xmlns:a16="http://schemas.microsoft.com/office/drawing/2014/main" id="{A3448188-365D-4BA4-82E0-D9CFE0BFA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920" y="681540"/>
                <a:ext cx="1611855" cy="211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A3EE4109-7EC4-48F0-AAFD-0E467FAE0929}"/>
                  </a:ext>
                </a:extLst>
              </p:cNvPr>
              <p:cNvCxnSpPr/>
              <p:nvPr/>
            </p:nvCxnSpPr>
            <p:spPr>
              <a:xfrm flipH="1" flipV="1">
                <a:off x="939855" y="1213536"/>
                <a:ext cx="864096" cy="144016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128170D-899E-4FF9-862C-81D94AA452B0}"/>
                </a:ext>
              </a:extLst>
            </p:cNvPr>
            <p:cNvSpPr txBox="1"/>
            <p:nvPr/>
          </p:nvSpPr>
          <p:spPr>
            <a:xfrm>
              <a:off x="246918" y="68307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  <a:latin typeface="微軟正黑體" panose="020B0604030504040204" pitchFamily="34" charset="-120"/>
                </a:rPr>
                <a:t>ak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52D00E20-EB98-4EF6-AF73-6044E4C089C4}"/>
              </a:ext>
            </a:extLst>
          </p:cNvPr>
          <p:cNvGrpSpPr/>
          <p:nvPr/>
        </p:nvGrpSpPr>
        <p:grpSpPr>
          <a:xfrm>
            <a:off x="3653837" y="1629777"/>
            <a:ext cx="1260000" cy="1440000"/>
            <a:chOff x="2064042" y="681540"/>
            <a:chExt cx="1260000" cy="144000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FCEF3BE-394D-407F-A7E4-0BC6727CE71A}"/>
                </a:ext>
              </a:extLst>
            </p:cNvPr>
            <p:cNvGrpSpPr/>
            <p:nvPr/>
          </p:nvGrpSpPr>
          <p:grpSpPr>
            <a:xfrm>
              <a:off x="2064042" y="681540"/>
              <a:ext cx="1260000" cy="1440000"/>
              <a:chOff x="2064043" y="681540"/>
              <a:chExt cx="1611855" cy="2107224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56E78E41-79ED-45B1-86FE-1E3A4E59A1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64043" y="681540"/>
                <a:ext cx="1611855" cy="2107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" name="圓角矩形 19">
                <a:extLst>
                  <a:ext uri="{FF2B5EF4-FFF2-40B4-BE49-F238E27FC236}">
                    <a16:creationId xmlns:a16="http://schemas.microsoft.com/office/drawing/2014/main" id="{B7511172-7467-4F06-AA36-5ADC039B7E59}"/>
                  </a:ext>
                </a:extLst>
              </p:cNvPr>
              <p:cNvSpPr/>
              <p:nvPr/>
            </p:nvSpPr>
            <p:spPr>
              <a:xfrm>
                <a:off x="2263144" y="825556"/>
                <a:ext cx="1224136" cy="1800200"/>
              </a:xfrm>
              <a:prstGeom prst="roundRect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319A757-8759-4A49-B13F-406AF7A9895A}"/>
                </a:ext>
              </a:extLst>
            </p:cNvPr>
            <p:cNvSpPr txBox="1"/>
            <p:nvPr/>
          </p:nvSpPr>
          <p:spPr>
            <a:xfrm>
              <a:off x="2064246" y="683073"/>
              <a:ext cx="797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around</a:t>
              </a:r>
              <a:endParaRPr lang="zh-TW" altLang="en-US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1607112-87C6-4127-917E-4233B3DFCE46}"/>
              </a:ext>
            </a:extLst>
          </p:cNvPr>
          <p:cNvGrpSpPr/>
          <p:nvPr/>
        </p:nvGrpSpPr>
        <p:grpSpPr>
          <a:xfrm>
            <a:off x="5075933" y="1626645"/>
            <a:ext cx="1260001" cy="1440000"/>
            <a:chOff x="3833917" y="681540"/>
            <a:chExt cx="1260001" cy="14400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1D030A2B-DB40-41D9-A083-D07E1A9258F8}"/>
                </a:ext>
              </a:extLst>
            </p:cNvPr>
            <p:cNvGrpSpPr/>
            <p:nvPr/>
          </p:nvGrpSpPr>
          <p:grpSpPr>
            <a:xfrm>
              <a:off x="3833918" y="681540"/>
              <a:ext cx="1260000" cy="1440000"/>
              <a:chOff x="3833918" y="681540"/>
              <a:chExt cx="1608044" cy="2111035"/>
            </a:xfrm>
          </p:grpSpPr>
          <p:pic>
            <p:nvPicPr>
              <p:cNvPr id="14" name="Picture 5">
                <a:extLst>
                  <a:ext uri="{FF2B5EF4-FFF2-40B4-BE49-F238E27FC236}">
                    <a16:creationId xmlns:a16="http://schemas.microsoft.com/office/drawing/2014/main" id="{4DA8EBAF-D7DC-4E10-A20B-FAADFB33D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33918" y="681540"/>
                <a:ext cx="1608044" cy="211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69048A4A-343A-4FEA-8A29-C8F0BA271175}"/>
                  </a:ext>
                </a:extLst>
              </p:cNvPr>
              <p:cNvSpPr/>
              <p:nvPr/>
            </p:nvSpPr>
            <p:spPr>
              <a:xfrm>
                <a:off x="4155796" y="1274527"/>
                <a:ext cx="936104" cy="864096"/>
              </a:xfrm>
              <a:prstGeom prst="ellipse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870371-B062-4929-950B-E54073983C97}"/>
                </a:ext>
              </a:extLst>
            </p:cNvPr>
            <p:cNvSpPr txBox="1"/>
            <p:nvPr/>
          </p:nvSpPr>
          <p:spPr>
            <a:xfrm>
              <a:off x="3833917" y="683073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center</a:t>
              </a:r>
              <a:endParaRPr lang="zh-TW" altLang="en-US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479A8A7-CBB6-4EEA-B617-55355C4CA79C}"/>
              </a:ext>
            </a:extLst>
          </p:cNvPr>
          <p:cNvGrpSpPr/>
          <p:nvPr/>
        </p:nvGrpSpPr>
        <p:grpSpPr>
          <a:xfrm>
            <a:off x="6498030" y="1626645"/>
            <a:ext cx="1260001" cy="1440000"/>
            <a:chOff x="5562108" y="681540"/>
            <a:chExt cx="1260001" cy="1440000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835A9017-286A-4118-9D44-AFFD423BD7EA}"/>
                </a:ext>
              </a:extLst>
            </p:cNvPr>
            <p:cNvGrpSpPr/>
            <p:nvPr/>
          </p:nvGrpSpPr>
          <p:grpSpPr>
            <a:xfrm>
              <a:off x="5562109" y="681540"/>
              <a:ext cx="1260000" cy="1440000"/>
              <a:chOff x="5562110" y="681540"/>
              <a:chExt cx="1611855" cy="2107224"/>
            </a:xfrm>
          </p:grpSpPr>
          <p:pic>
            <p:nvPicPr>
              <p:cNvPr id="17" name="Picture 6">
                <a:extLst>
                  <a:ext uri="{FF2B5EF4-FFF2-40B4-BE49-F238E27FC236}">
                    <a16:creationId xmlns:a16="http://schemas.microsoft.com/office/drawing/2014/main" id="{9E7B9E1E-2C29-4FE8-B218-B87D971730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62110" y="681540"/>
                <a:ext cx="1611855" cy="2107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A2464F8A-1CFD-428D-960B-F037F0F004B4}"/>
                  </a:ext>
                </a:extLst>
              </p:cNvPr>
              <p:cNvSpPr/>
              <p:nvPr/>
            </p:nvSpPr>
            <p:spPr>
              <a:xfrm>
                <a:off x="5850142" y="2409732"/>
                <a:ext cx="1080120" cy="360040"/>
              </a:xfrm>
              <a:prstGeom prst="ellipse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8950E55-F828-44AB-89A4-616E90A672A5}"/>
                </a:ext>
              </a:extLst>
            </p:cNvPr>
            <p:cNvSpPr txBox="1"/>
            <p:nvPr/>
          </p:nvSpPr>
          <p:spPr>
            <a:xfrm>
              <a:off x="5562108" y="681540"/>
              <a:ext cx="81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</a:rPr>
                <a:t>cluster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031D266E-D63C-41A0-9F8B-E4B1BA2D5B97}"/>
              </a:ext>
            </a:extLst>
          </p:cNvPr>
          <p:cNvGrpSpPr/>
          <p:nvPr/>
        </p:nvGrpSpPr>
        <p:grpSpPr>
          <a:xfrm>
            <a:off x="2881964" y="3217539"/>
            <a:ext cx="1260000" cy="1440000"/>
            <a:chOff x="261458" y="2985796"/>
            <a:chExt cx="1260000" cy="1440000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8EF2681-C4A2-464C-9DC8-1CD0847F645E}"/>
                </a:ext>
              </a:extLst>
            </p:cNvPr>
            <p:cNvGrpSpPr/>
            <p:nvPr/>
          </p:nvGrpSpPr>
          <p:grpSpPr>
            <a:xfrm>
              <a:off x="261458" y="2985796"/>
              <a:ext cx="1260000" cy="1440000"/>
              <a:chOff x="261458" y="2985796"/>
              <a:chExt cx="1604234" cy="2103414"/>
            </a:xfrm>
          </p:grpSpPr>
          <p:pic>
            <p:nvPicPr>
              <p:cNvPr id="20" name="Picture 7">
                <a:extLst>
                  <a:ext uri="{FF2B5EF4-FFF2-40B4-BE49-F238E27FC236}">
                    <a16:creationId xmlns:a16="http://schemas.microsoft.com/office/drawing/2014/main" id="{FD4A37E2-DCCE-4053-9AD7-02CDFB75EE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1458" y="2985796"/>
                <a:ext cx="1604234" cy="2103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5" name="圓角矩形 45">
                <a:extLst>
                  <a:ext uri="{FF2B5EF4-FFF2-40B4-BE49-F238E27FC236}">
                    <a16:creationId xmlns:a16="http://schemas.microsoft.com/office/drawing/2014/main" id="{A9142942-8310-40B9-A5B5-327AA1989BC2}"/>
                  </a:ext>
                </a:extLst>
              </p:cNvPr>
              <p:cNvSpPr/>
              <p:nvPr/>
            </p:nvSpPr>
            <p:spPr>
              <a:xfrm>
                <a:off x="953598" y="3057804"/>
                <a:ext cx="864096" cy="576064"/>
              </a:xfrm>
              <a:prstGeom prst="roundRect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ED54A70-1F33-4055-A35E-D84456ACC269}"/>
                </a:ext>
              </a:extLst>
            </p:cNvPr>
            <p:cNvSpPr txBox="1"/>
            <p:nvPr/>
          </p:nvSpPr>
          <p:spPr>
            <a:xfrm>
              <a:off x="266568" y="2985796"/>
              <a:ext cx="795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corner</a:t>
              </a:r>
              <a:endParaRPr lang="zh-TW" altLang="en-US" dirty="0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3151062-6B02-43C3-889D-084C6C519EB6}"/>
              </a:ext>
            </a:extLst>
          </p:cNvPr>
          <p:cNvGrpSpPr/>
          <p:nvPr/>
        </p:nvGrpSpPr>
        <p:grpSpPr>
          <a:xfrm>
            <a:off x="7920127" y="1629777"/>
            <a:ext cx="1099495" cy="1440000"/>
            <a:chOff x="2064042" y="2985796"/>
            <a:chExt cx="1099495" cy="1440000"/>
          </a:xfrm>
        </p:grpSpPr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E25B4188-D5D7-4ED4-B046-D241A4520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64042" y="2985796"/>
              <a:ext cx="1099495" cy="14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FDE07C6-D8D1-4362-BD7C-F94C141A77AD}"/>
                </a:ext>
              </a:extLst>
            </p:cNvPr>
            <p:cNvSpPr txBox="1"/>
            <p:nvPr/>
          </p:nvSpPr>
          <p:spPr>
            <a:xfrm>
              <a:off x="2068084" y="2985796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line high</a:t>
              </a:r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D6761348-7A5F-403F-8983-C0565D33929C}"/>
              </a:ext>
            </a:extLst>
          </p:cNvPr>
          <p:cNvGrpSpPr/>
          <p:nvPr/>
        </p:nvGrpSpPr>
        <p:grpSpPr>
          <a:xfrm>
            <a:off x="4304060" y="3217539"/>
            <a:ext cx="1260000" cy="1440000"/>
            <a:chOff x="3833918" y="2991702"/>
            <a:chExt cx="1260000" cy="144000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62662E8C-2DBF-43A9-8A7A-0B2503EE4786}"/>
                </a:ext>
              </a:extLst>
            </p:cNvPr>
            <p:cNvGrpSpPr/>
            <p:nvPr/>
          </p:nvGrpSpPr>
          <p:grpSpPr>
            <a:xfrm>
              <a:off x="3833918" y="2991702"/>
              <a:ext cx="1260000" cy="1440000"/>
              <a:chOff x="3833918" y="2991702"/>
              <a:chExt cx="1604234" cy="2095793"/>
            </a:xfrm>
          </p:grpSpPr>
          <p:pic>
            <p:nvPicPr>
              <p:cNvPr id="24" name="Picture 9">
                <a:extLst>
                  <a:ext uri="{FF2B5EF4-FFF2-40B4-BE49-F238E27FC236}">
                    <a16:creationId xmlns:a16="http://schemas.microsoft.com/office/drawing/2014/main" id="{B8456CCE-84C7-4661-97F7-1B6AD50EC7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833918" y="2991702"/>
                <a:ext cx="1604234" cy="2095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8" name="圓角矩形 37">
                <a:extLst>
                  <a:ext uri="{FF2B5EF4-FFF2-40B4-BE49-F238E27FC236}">
                    <a16:creationId xmlns:a16="http://schemas.microsoft.com/office/drawing/2014/main" id="{DF98998C-6BA1-4496-9037-2CCD56FD780B}"/>
                  </a:ext>
                </a:extLst>
              </p:cNvPr>
              <p:cNvSpPr/>
              <p:nvPr/>
            </p:nvSpPr>
            <p:spPr>
              <a:xfrm>
                <a:off x="4409982" y="3129812"/>
                <a:ext cx="432048" cy="1872208"/>
              </a:xfrm>
              <a:prstGeom prst="roundRect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0B5E0C-6F0E-4FE3-B02E-F34850C51C53}"/>
                </a:ext>
              </a:extLst>
            </p:cNvPr>
            <p:cNvSpPr txBox="1"/>
            <p:nvPr/>
          </p:nvSpPr>
          <p:spPr>
            <a:xfrm>
              <a:off x="3839990" y="2993244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pl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3261F605-8360-4D6E-BE52-B2A5442EE445}"/>
              </a:ext>
            </a:extLst>
          </p:cNvPr>
          <p:cNvGrpSpPr/>
          <p:nvPr/>
        </p:nvGrpSpPr>
        <p:grpSpPr>
          <a:xfrm>
            <a:off x="5726156" y="3217539"/>
            <a:ext cx="1260001" cy="1440000"/>
            <a:chOff x="5562109" y="2996813"/>
            <a:chExt cx="1260001" cy="1440000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DF26F323-9F16-412E-A9CD-14B91718F85D}"/>
                </a:ext>
              </a:extLst>
            </p:cNvPr>
            <p:cNvGrpSpPr/>
            <p:nvPr/>
          </p:nvGrpSpPr>
          <p:grpSpPr>
            <a:xfrm>
              <a:off x="5562110" y="2996813"/>
              <a:ext cx="1260000" cy="1440000"/>
              <a:chOff x="5562110" y="2996813"/>
              <a:chExt cx="1604234" cy="2103414"/>
            </a:xfrm>
          </p:grpSpPr>
          <p:pic>
            <p:nvPicPr>
              <p:cNvPr id="26" name="Picture 10">
                <a:extLst>
                  <a:ext uri="{FF2B5EF4-FFF2-40B4-BE49-F238E27FC236}">
                    <a16:creationId xmlns:a16="http://schemas.microsoft.com/office/drawing/2014/main" id="{08BB2F53-B838-42BC-BBB9-65E8D3249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562110" y="2996813"/>
                <a:ext cx="1604234" cy="2103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" name="圓角矩形 38">
                <a:extLst>
                  <a:ext uri="{FF2B5EF4-FFF2-40B4-BE49-F238E27FC236}">
                    <a16:creationId xmlns:a16="http://schemas.microsoft.com/office/drawing/2014/main" id="{2DBDC1E3-7179-45DE-BFC6-96360F7C7C4B}"/>
                  </a:ext>
                </a:extLst>
              </p:cNvPr>
              <p:cNvSpPr/>
              <p:nvPr/>
            </p:nvSpPr>
            <p:spPr>
              <a:xfrm>
                <a:off x="5595161" y="4392904"/>
                <a:ext cx="1512168" cy="537107"/>
              </a:xfrm>
              <a:prstGeom prst="roundRect">
                <a:avLst/>
              </a:prstGeom>
              <a:noFill/>
              <a:ln w="3175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DA3D54E2-DA5F-4E4E-9156-DBE50BFBF0AB}"/>
                </a:ext>
              </a:extLst>
            </p:cNvPr>
            <p:cNvSpPr txBox="1"/>
            <p:nvPr/>
          </p:nvSpPr>
          <p:spPr>
            <a:xfrm>
              <a:off x="5562109" y="299976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pw</a:t>
              </a:r>
              <a:endParaRPr lang="zh-TW" altLang="en-US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AE0A4A54-47AC-402C-94E5-663AD88FA3DE}"/>
              </a:ext>
            </a:extLst>
          </p:cNvPr>
          <p:cNvGrpSpPr/>
          <p:nvPr/>
        </p:nvGrpSpPr>
        <p:grpSpPr>
          <a:xfrm>
            <a:off x="7165580" y="3217539"/>
            <a:ext cx="1260000" cy="1440000"/>
            <a:chOff x="7290302" y="2985796"/>
            <a:chExt cx="1260000" cy="1440000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05C91E16-29C4-4701-8A8A-8C1283334B2E}"/>
                </a:ext>
              </a:extLst>
            </p:cNvPr>
            <p:cNvGrpSpPr/>
            <p:nvPr/>
          </p:nvGrpSpPr>
          <p:grpSpPr>
            <a:xfrm>
              <a:off x="7290302" y="2985796"/>
              <a:ext cx="1260000" cy="1440000"/>
              <a:chOff x="7290302" y="2985796"/>
              <a:chExt cx="1615666" cy="2111035"/>
            </a:xfrm>
          </p:grpSpPr>
          <p:pic>
            <p:nvPicPr>
              <p:cNvPr id="32" name="Picture 11">
                <a:extLst>
                  <a:ext uri="{FF2B5EF4-FFF2-40B4-BE49-F238E27FC236}">
                    <a16:creationId xmlns:a16="http://schemas.microsoft.com/office/drawing/2014/main" id="{FB6FBBBB-4C7B-4E74-AE7A-08BAD5128B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290302" y="2985796"/>
                <a:ext cx="1615666" cy="211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6C80F70E-4993-4215-841B-A76057CE5D7F}"/>
                  </a:ext>
                </a:extLst>
              </p:cNvPr>
              <p:cNvCxnSpPr/>
              <p:nvPr/>
            </p:nvCxnSpPr>
            <p:spPr>
              <a:xfrm flipH="1">
                <a:off x="7362310" y="3849892"/>
                <a:ext cx="1440160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E060A981-8461-42A4-AFAF-C84476ED6C69}"/>
                </a:ext>
              </a:extLst>
            </p:cNvPr>
            <p:cNvSpPr txBox="1"/>
            <p:nvPr/>
          </p:nvSpPr>
          <p:spPr>
            <a:xfrm>
              <a:off x="7290302" y="2985796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chemeClr val="bg1"/>
                  </a:solidFill>
                  <a:latin typeface="微軟正黑體" panose="020B0604030504040204" pitchFamily="34" charset="-120"/>
                </a:defRPr>
              </a:lvl1pPr>
            </a:lstStyle>
            <a:p>
              <a:r>
                <a:rPr lang="en-US" altLang="zh-TW" dirty="0"/>
                <a:t>side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71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772307"/>
          </a:xfrm>
        </p:spPr>
        <p:txBody>
          <a:bodyPr/>
          <a:lstStyle/>
          <a:p>
            <a:r>
              <a:rPr lang="zh-TW" altLang="en-US" dirty="0"/>
              <a:t>專案題目介紹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專題描述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專題目標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/>
              <a:t>預期效果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r="17143" b="17590"/>
          <a:stretch/>
        </p:blipFill>
        <p:spPr bwMode="auto">
          <a:xfrm>
            <a:off x="3238280" y="2005292"/>
            <a:ext cx="1026430" cy="98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/>
              <a:t>專題描述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AutoShape 2" descr="arcade, console, game, gaming, genres, machine, play, programing icon"/>
          <p:cNvSpPr>
            <a:spLocks noChangeAspect="1" noChangeArrowheads="1"/>
          </p:cNvSpPr>
          <p:nvPr/>
        </p:nvSpPr>
        <p:spPr bwMode="auto">
          <a:xfrm>
            <a:off x="63500" y="-136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arcade, console, game, gaming, genres, machine, play, progra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4" y="1571590"/>
            <a:ext cx="1215745" cy="12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82416" y="3030609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微軟正黑體" panose="020B0604030504040204" pitchFamily="34" charset="-120"/>
              </a:rPr>
              <a:t>PDI</a:t>
            </a:r>
            <a:r>
              <a:rPr lang="zh-TW" altLang="en-US" sz="1600" dirty="0">
                <a:latin typeface="微軟正黑體" panose="020B0604030504040204" pitchFamily="34" charset="-120"/>
              </a:rPr>
              <a:t> 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2664464" y="1293388"/>
            <a:ext cx="1006615" cy="1028585"/>
            <a:chOff x="612703" y="2817627"/>
            <a:chExt cx="1290716" cy="1389822"/>
          </a:xfrm>
        </p:grpSpPr>
        <p:pic>
          <p:nvPicPr>
            <p:cNvPr id="1032" name="Picture 8" descr="computer, sad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03" y="298824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1142860" y="311860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67538" y="3112189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14376" y="327866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52663" y="3191835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02052" y="2950571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24179" y="2817627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data, database, file, repository, storage, stor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37" y="3051009"/>
              <a:ext cx="630070" cy="63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矩形 34"/>
          <p:cNvSpPr/>
          <p:nvPr/>
        </p:nvSpPr>
        <p:spPr>
          <a:xfrm>
            <a:off x="476545" y="1217437"/>
            <a:ext cx="1800000" cy="21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509295" y="3038883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微軟正黑體" panose="020B0604030504040204" pitchFamily="34" charset="-120"/>
              </a:rPr>
              <a:t>Web / Database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09294" y="1225711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4536458" y="3047157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</a:rPr>
              <a:t>判讀</a:t>
            </a:r>
          </a:p>
        </p:txBody>
      </p:sp>
      <p:sp>
        <p:nvSpPr>
          <p:cNvPr id="48" name="矩形 47"/>
          <p:cNvSpPr/>
          <p:nvPr/>
        </p:nvSpPr>
        <p:spPr>
          <a:xfrm>
            <a:off x="4536457" y="1225711"/>
            <a:ext cx="1800000" cy="21604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2143984"/>
            <a:ext cx="685852" cy="9000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1245394"/>
            <a:ext cx="685852" cy="9000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58" y="2141473"/>
            <a:ext cx="685852" cy="9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48" y="1243984"/>
            <a:ext cx="685852" cy="900000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6563619" y="3030580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</a:rPr>
              <a:t>修復</a:t>
            </a:r>
          </a:p>
        </p:txBody>
      </p:sp>
      <p:sp>
        <p:nvSpPr>
          <p:cNvPr id="83" name="矩形 82"/>
          <p:cNvSpPr/>
          <p:nvPr/>
        </p:nvSpPr>
        <p:spPr>
          <a:xfrm>
            <a:off x="6563618" y="1217408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8" name="Picture 14" descr="fix, fixing, phone, repair, tool, wrench icon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75" y="16426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st, run, running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323">
            <a:off x="2962043" y="3578520"/>
            <a:ext cx="890238" cy="8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直線圖說文字 1 85"/>
          <p:cNvSpPr/>
          <p:nvPr/>
        </p:nvSpPr>
        <p:spPr>
          <a:xfrm>
            <a:off x="3852281" y="3542673"/>
            <a:ext cx="3530778" cy="324036"/>
          </a:xfrm>
          <a:prstGeom prst="borderCallout1">
            <a:avLst>
              <a:gd name="adj1" fmla="val 832"/>
              <a:gd name="adj2" fmla="val 50121"/>
              <a:gd name="adj3" fmla="val -66193"/>
              <a:gd name="adj4" fmla="val 50367"/>
            </a:avLst>
          </a:prstGeom>
          <a:noFill/>
          <a:ln w="19050">
            <a:solidFill>
              <a:srgbClr val="FF99C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人員定時判讀，將問題發報相關人員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2188932" y="2206704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4245204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6266046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7" y="3745083"/>
            <a:ext cx="1398417" cy="1398417"/>
          </a:xfrm>
          <a:prstGeom prst="rect">
            <a:avLst/>
          </a:prstGeom>
        </p:spPr>
      </p:pic>
      <p:sp>
        <p:nvSpPr>
          <p:cNvPr id="94" name="手繪多邊形 93"/>
          <p:cNvSpPr/>
          <p:nvPr/>
        </p:nvSpPr>
        <p:spPr>
          <a:xfrm>
            <a:off x="2466012" y="4066071"/>
            <a:ext cx="611916" cy="349654"/>
          </a:xfrm>
          <a:custGeom>
            <a:avLst/>
            <a:gdLst>
              <a:gd name="connsiteX0" fmla="*/ 0 w 787400"/>
              <a:gd name="connsiteY0" fmla="*/ 400050 h 400050"/>
              <a:gd name="connsiteX1" fmla="*/ 577850 w 787400"/>
              <a:gd name="connsiteY1" fmla="*/ 241300 h 400050"/>
              <a:gd name="connsiteX2" fmla="*/ 787400 w 7874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400050">
                <a:moveTo>
                  <a:pt x="0" y="400050"/>
                </a:moveTo>
                <a:cubicBezTo>
                  <a:pt x="223308" y="354012"/>
                  <a:pt x="446617" y="307975"/>
                  <a:pt x="577850" y="241300"/>
                </a:cubicBezTo>
                <a:cubicBezTo>
                  <a:pt x="709083" y="174625"/>
                  <a:pt x="739775" y="45508"/>
                  <a:pt x="78740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8F3926D-CE35-4BD2-B456-4E7241F89FE2}"/>
              </a:ext>
            </a:extLst>
          </p:cNvPr>
          <p:cNvSpPr/>
          <p:nvPr/>
        </p:nvSpPr>
        <p:spPr>
          <a:xfrm>
            <a:off x="4159215" y="4246142"/>
            <a:ext cx="4707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1800" dirty="0"/>
              <a:t>測試人員發信通知</a:t>
            </a:r>
            <a:r>
              <a:rPr lang="en-US" altLang="zh-TW" sz="1800" dirty="0"/>
              <a:t>~10min /</a:t>
            </a:r>
            <a:r>
              <a:rPr lang="zh-TW" altLang="zh-TW" sz="1800" dirty="0"/>
              <a:t>次</a:t>
            </a:r>
            <a:r>
              <a:rPr lang="en-US" altLang="zh-TW" sz="1800" dirty="0"/>
              <a:t>,  8 </a:t>
            </a:r>
            <a:r>
              <a:rPr lang="zh-TW" altLang="zh-TW" sz="1800" dirty="0"/>
              <a:t>次</a:t>
            </a:r>
            <a:r>
              <a:rPr lang="en-US" altLang="zh-TW" sz="1800" dirty="0"/>
              <a:t>/</a:t>
            </a:r>
            <a:r>
              <a:rPr lang="zh-TW" altLang="zh-TW" sz="1800" dirty="0"/>
              <a:t>天</a:t>
            </a:r>
            <a:endParaRPr lang="en-US" altLang="zh-TW" sz="1800" dirty="0"/>
          </a:p>
        </p:txBody>
      </p:sp>
      <p:pic>
        <p:nvPicPr>
          <p:cNvPr id="1052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90" y="4098924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/>
              <a:t>專題目標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矩形: 圓角 2"/>
          <p:cNvSpPr/>
          <p:nvPr/>
        </p:nvSpPr>
        <p:spPr>
          <a:xfrm>
            <a:off x="247608" y="906565"/>
            <a:ext cx="4635500" cy="31908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判讀流程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51213" y="2032660"/>
            <a:ext cx="1800225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9625" y="2589753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人員判讀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449625" y="3170666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16" name="直線單箭頭接點 15"/>
          <p:cNvCxnSpPr>
            <a:cxnSpLocks/>
            <a:stCxn id="13" idx="2"/>
            <a:endCxn id="14" idx="0"/>
          </p:cNvCxnSpPr>
          <p:nvPr/>
        </p:nvCxnSpPr>
        <p:spPr>
          <a:xfrm flipH="1">
            <a:off x="1349738" y="2340635"/>
            <a:ext cx="1588" cy="24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14" idx="2"/>
            <a:endCxn id="15" idx="0"/>
          </p:cNvCxnSpPr>
          <p:nvPr/>
        </p:nvCxnSpPr>
        <p:spPr>
          <a:xfrm>
            <a:off x="1349738" y="2897728"/>
            <a:ext cx="0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15" idx="2"/>
            <a:endCxn id="19" idx="0"/>
          </p:cNvCxnSpPr>
          <p:nvPr/>
        </p:nvCxnSpPr>
        <p:spPr>
          <a:xfrm flipH="1">
            <a:off x="1348797" y="3478641"/>
            <a:ext cx="941" cy="27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48684" y="3748767"/>
            <a:ext cx="1800225" cy="309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en-US" altLang="zh-TW" dirty="0"/>
              <a:t>LSR Repair(</a:t>
            </a:r>
            <a:r>
              <a:rPr lang="zh-TW" altLang="en-US" dirty="0"/>
              <a:t>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432163" y="2035513"/>
            <a:ext cx="1980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32163" y="2595633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電腦判讀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432163" y="3157378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23" name="直線單箭頭接點 22"/>
          <p:cNvCxnSpPr>
            <a:cxnSpLocks/>
            <a:stCxn id="20" idx="2"/>
            <a:endCxn id="21" idx="0"/>
          </p:cNvCxnSpPr>
          <p:nvPr/>
        </p:nvCxnSpPr>
        <p:spPr>
          <a:xfrm>
            <a:off x="4422163" y="2343488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21" idx="2"/>
            <a:endCxn id="22" idx="0"/>
          </p:cNvCxnSpPr>
          <p:nvPr/>
        </p:nvCxnSpPr>
        <p:spPr>
          <a:xfrm>
            <a:off x="4422163" y="2905233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  <a:stCxn id="22" idx="2"/>
            <a:endCxn id="36" idx="0"/>
          </p:cNvCxnSpPr>
          <p:nvPr/>
        </p:nvCxnSpPr>
        <p:spPr>
          <a:xfrm>
            <a:off x="4422163" y="3466978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700059" y="3858677"/>
            <a:ext cx="1763713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LSR Repair(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89740" y="4504162"/>
            <a:ext cx="1764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Auto Repair(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29965" y="3852926"/>
            <a:ext cx="11525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出貨</a:t>
            </a:r>
          </a:p>
        </p:txBody>
      </p:sp>
      <p:cxnSp>
        <p:nvCxnSpPr>
          <p:cNvPr id="30" name="直線單箭頭接點 34"/>
          <p:cNvCxnSpPr>
            <a:cxnSpLocks/>
            <a:stCxn id="27" idx="3"/>
            <a:endCxn id="29" idx="1"/>
          </p:cNvCxnSpPr>
          <p:nvPr/>
        </p:nvCxnSpPr>
        <p:spPr bwMode="auto">
          <a:xfrm flipV="1">
            <a:off x="7463772" y="4006914"/>
            <a:ext cx="366193" cy="57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肘形接點 46"/>
          <p:cNvCxnSpPr>
            <a:cxnSpLocks/>
            <a:stCxn id="28" idx="3"/>
            <a:endCxn id="29" idx="1"/>
          </p:cNvCxnSpPr>
          <p:nvPr/>
        </p:nvCxnSpPr>
        <p:spPr bwMode="auto">
          <a:xfrm flipV="1">
            <a:off x="7453740" y="4006914"/>
            <a:ext cx="376225" cy="6512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文字方塊 36"/>
          <p:cNvSpPr txBox="1">
            <a:spLocks noChangeArrowheads="1"/>
          </p:cNvSpPr>
          <p:nvPr/>
        </p:nvSpPr>
        <p:spPr bwMode="auto">
          <a:xfrm>
            <a:off x="4798971" y="3760852"/>
            <a:ext cx="1042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Abnormal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字方塊 37"/>
          <p:cNvSpPr txBox="1">
            <a:spLocks noChangeArrowheads="1"/>
          </p:cNvSpPr>
          <p:nvPr/>
        </p:nvSpPr>
        <p:spPr bwMode="auto">
          <a:xfrm>
            <a:off x="4883108" y="4412085"/>
            <a:ext cx="874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直線單箭頭接點 38"/>
          <p:cNvCxnSpPr>
            <a:cxnSpLocks/>
            <a:stCxn id="36" idx="3"/>
            <a:endCxn id="27" idx="1"/>
          </p:cNvCxnSpPr>
          <p:nvPr/>
        </p:nvCxnSpPr>
        <p:spPr bwMode="auto">
          <a:xfrm flipV="1">
            <a:off x="5073831" y="4012665"/>
            <a:ext cx="626228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接點 51"/>
          <p:cNvCxnSpPr>
            <a:cxnSpLocks/>
            <a:stCxn id="36" idx="2"/>
            <a:endCxn id="28" idx="1"/>
          </p:cNvCxnSpPr>
          <p:nvPr/>
        </p:nvCxnSpPr>
        <p:spPr bwMode="auto">
          <a:xfrm rot="16200000" flipH="1">
            <a:off x="4880053" y="3848462"/>
            <a:ext cx="351797" cy="126757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流程圖: 決策 35"/>
          <p:cNvSpPr/>
          <p:nvPr/>
        </p:nvSpPr>
        <p:spPr>
          <a:xfrm>
            <a:off x="3770494" y="3718978"/>
            <a:ext cx="1303337" cy="58737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200" dirty="0"/>
              <a:t>MAP</a:t>
            </a:r>
          </a:p>
          <a:p>
            <a:pPr algn="ctr" eaLnBrk="0" hangingPunct="0">
              <a:defRPr/>
            </a:pPr>
            <a:r>
              <a:rPr lang="zh-TW" altLang="en-US" sz="1200" dirty="0"/>
              <a:t>異常度</a:t>
            </a:r>
          </a:p>
        </p:txBody>
      </p:sp>
      <p:sp>
        <p:nvSpPr>
          <p:cNvPr id="38" name="流程圖: 程序 37"/>
          <p:cNvSpPr/>
          <p:nvPr/>
        </p:nvSpPr>
        <p:spPr>
          <a:xfrm>
            <a:off x="310896" y="2442954"/>
            <a:ext cx="2034527" cy="1717947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66088" y="4350173"/>
            <a:ext cx="1800000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zh-TW" altLang="en-US" dirty="0"/>
              <a:t>出貨</a:t>
            </a:r>
          </a:p>
        </p:txBody>
      </p:sp>
      <p:cxnSp>
        <p:nvCxnSpPr>
          <p:cNvPr id="45" name="直線單箭頭接點 44"/>
          <p:cNvCxnSpPr>
            <a:cxnSpLocks/>
            <a:stCxn id="19" idx="2"/>
            <a:endCxn id="44" idx="0"/>
          </p:cNvCxnSpPr>
          <p:nvPr/>
        </p:nvCxnSpPr>
        <p:spPr>
          <a:xfrm>
            <a:off x="1348797" y="4058367"/>
            <a:ext cx="17291" cy="29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332223" y="1323591"/>
            <a:ext cx="1103668" cy="540000"/>
            <a:chOff x="-648580" y="815975"/>
            <a:chExt cx="1103668" cy="540000"/>
          </a:xfrm>
        </p:grpSpPr>
        <p:sp>
          <p:nvSpPr>
            <p:cNvPr id="47" name="橢圓 4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49" name="橢圓 48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66FF9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-579962" y="932869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Before  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432163" y="1317384"/>
            <a:ext cx="1035050" cy="540000"/>
            <a:chOff x="-896105" y="815975"/>
            <a:chExt cx="1035050" cy="540000"/>
          </a:xfrm>
        </p:grpSpPr>
        <p:sp>
          <p:nvSpPr>
            <p:cNvPr id="57" name="橢圓 5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FF00FF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-896105" y="939076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After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62" name="肘形接點 61"/>
          <p:cNvCxnSpPr/>
          <p:nvPr/>
        </p:nvCxnSpPr>
        <p:spPr>
          <a:xfrm flipV="1">
            <a:off x="817026" y="1609554"/>
            <a:ext cx="2736000" cy="150850"/>
          </a:xfrm>
          <a:prstGeom prst="bentConnector3">
            <a:avLst/>
          </a:prstGeom>
          <a:ln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圖: 程序 125"/>
          <p:cNvSpPr/>
          <p:nvPr/>
        </p:nvSpPr>
        <p:spPr>
          <a:xfrm>
            <a:off x="3329042" y="2442954"/>
            <a:ext cx="4393308" cy="2552048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77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專案平展性：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同方法可以擴展到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GL-TOS / SL-TOS /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各站點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ORBO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專案效益：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測試人員不需發信通知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~10min 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 8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/>
              <a:t>預期效果</a:t>
            </a:r>
          </a:p>
        </p:txBody>
      </p:sp>
    </p:spTree>
    <p:extLst>
      <p:ext uri="{BB962C8B-B14F-4D97-AF65-F5344CB8AC3E}">
        <p14:creationId xmlns:p14="http://schemas.microsoft.com/office/powerpoint/2010/main" val="385040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/>
              <a:t>專題執行說明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資料收集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資料前處理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模型建置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模型驗證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結果討論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資料收集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2049" name="矩形 2048"/>
          <p:cNvSpPr/>
          <p:nvPr/>
        </p:nvSpPr>
        <p:spPr>
          <a:xfrm>
            <a:off x="5674278" y="1097599"/>
            <a:ext cx="243688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可取得資訊 </a:t>
            </a:r>
            <a:r>
              <a:rPr lang="en-US" altLang="zh-TW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</a:rPr>
              <a:t>資料上拋時間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</a:rPr>
              <a:t>Lot ID / Sheet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</a:rPr>
              <a:t>測試機型 </a:t>
            </a:r>
            <a:r>
              <a:rPr lang="en-US" altLang="zh-TW" sz="2000" dirty="0">
                <a:latin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</a:rPr>
              <a:t> 機台 </a:t>
            </a:r>
            <a:endParaRPr lang="en-US" altLang="zh-TW" sz="2000" dirty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</a:rPr>
              <a:t>TAR</a:t>
            </a:r>
            <a:r>
              <a:rPr lang="zh-TW" altLang="en-US" sz="2000" dirty="0">
                <a:latin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</a:endParaRPr>
          </a:p>
        </p:txBody>
      </p:sp>
      <p:grpSp>
        <p:nvGrpSpPr>
          <p:cNvPr id="2055" name="群組 2054"/>
          <p:cNvGrpSpPr/>
          <p:nvPr/>
        </p:nvGrpSpPr>
        <p:grpSpPr>
          <a:xfrm>
            <a:off x="431540" y="816555"/>
            <a:ext cx="4610986" cy="3937537"/>
            <a:chOff x="431540" y="790608"/>
            <a:chExt cx="4610986" cy="3937537"/>
          </a:xfrm>
        </p:grpSpPr>
        <p:pic>
          <p:nvPicPr>
            <p:cNvPr id="2062" name="Picture 14" descr="halloween, spider, spiderwe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326" y="274629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/>
            <p:cNvSpPr/>
            <p:nvPr/>
          </p:nvSpPr>
          <p:spPr>
            <a:xfrm>
              <a:off x="656565" y="1041580"/>
              <a:ext cx="3600000" cy="3600000"/>
            </a:xfrm>
            <a:prstGeom prst="ellipse">
              <a:avLst/>
            </a:prstGeom>
            <a:solidFill>
              <a:srgbClr val="FEB60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493" y="1756859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225" y="2142697"/>
              <a:ext cx="2318004" cy="8556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590" y="2649455"/>
              <a:ext cx="2103226" cy="85721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864" y="2931669"/>
              <a:ext cx="2544894" cy="108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60" name="Picture 12" descr="python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3613342"/>
              <a:ext cx="928794" cy="92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直線圖說文字 2 (加上強調線) 22"/>
            <p:cNvSpPr/>
            <p:nvPr/>
          </p:nvSpPr>
          <p:spPr>
            <a:xfrm rot="16200000">
              <a:off x="390370" y="2941893"/>
              <a:ext cx="2070230" cy="82800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3290"/>
                <a:gd name="adj6" fmla="val -158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3086835" y="4188085"/>
              <a:ext cx="924609" cy="54006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545" y="2550288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48" name="圖片 2047"/>
            <p:cNvPicPr>
              <a:picLocks noChangeAspect="1"/>
            </p:cNvPicPr>
            <p:nvPr/>
          </p:nvPicPr>
          <p:blipFill rotWithShape="1">
            <a:blip r:embed="rId8"/>
            <a:srcRect t="-2002" r="30811" b="59043"/>
            <a:stretch/>
          </p:blipFill>
          <p:spPr>
            <a:xfrm>
              <a:off x="431540" y="790608"/>
              <a:ext cx="2758650" cy="1710189"/>
            </a:xfrm>
            <a:prstGeom prst="rect">
              <a:avLst/>
            </a:prstGeom>
          </p:spPr>
        </p:pic>
        <p:sp>
          <p:nvSpPr>
            <p:cNvPr id="2051" name="甜甜圈 2050"/>
            <p:cNvSpPr/>
            <p:nvPr/>
          </p:nvSpPr>
          <p:spPr>
            <a:xfrm>
              <a:off x="441629" y="2503126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甜甜圈 43"/>
            <p:cNvSpPr/>
            <p:nvPr/>
          </p:nvSpPr>
          <p:spPr>
            <a:xfrm>
              <a:off x="3190190" y="1005579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4278" y="3189987"/>
            <a:ext cx="2638519" cy="15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6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資料前處理 </a:t>
            </a:r>
            <a:r>
              <a:rPr lang="en-US" altLang="zh-TW" dirty="0"/>
              <a:t>(I)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5174385" y="951570"/>
            <a:ext cx="2727985" cy="1044174"/>
          </a:xfrm>
          <a:custGeom>
            <a:avLst/>
            <a:gdLst>
              <a:gd name="connsiteX0" fmla="*/ 0 w 1977263"/>
              <a:gd name="connsiteY0" fmla="*/ 63874 h 638741"/>
              <a:gd name="connsiteX1" fmla="*/ 63874 w 1977263"/>
              <a:gd name="connsiteY1" fmla="*/ 0 h 638741"/>
              <a:gd name="connsiteX2" fmla="*/ 1913389 w 1977263"/>
              <a:gd name="connsiteY2" fmla="*/ 0 h 638741"/>
              <a:gd name="connsiteX3" fmla="*/ 1977263 w 1977263"/>
              <a:gd name="connsiteY3" fmla="*/ 63874 h 638741"/>
              <a:gd name="connsiteX4" fmla="*/ 1977263 w 1977263"/>
              <a:gd name="connsiteY4" fmla="*/ 574867 h 638741"/>
              <a:gd name="connsiteX5" fmla="*/ 1913389 w 1977263"/>
              <a:gd name="connsiteY5" fmla="*/ 638741 h 638741"/>
              <a:gd name="connsiteX6" fmla="*/ 63874 w 1977263"/>
              <a:gd name="connsiteY6" fmla="*/ 638741 h 638741"/>
              <a:gd name="connsiteX7" fmla="*/ 0 w 1977263"/>
              <a:gd name="connsiteY7" fmla="*/ 574867 h 638741"/>
              <a:gd name="connsiteX8" fmla="*/ 0 w 1977263"/>
              <a:gd name="connsiteY8" fmla="*/ 63874 h 63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7263" h="638741">
                <a:moveTo>
                  <a:pt x="0" y="63874"/>
                </a:moveTo>
                <a:cubicBezTo>
                  <a:pt x="0" y="28597"/>
                  <a:pt x="28597" y="0"/>
                  <a:pt x="63874" y="0"/>
                </a:cubicBezTo>
                <a:lnTo>
                  <a:pt x="1913389" y="0"/>
                </a:lnTo>
                <a:cubicBezTo>
                  <a:pt x="1948666" y="0"/>
                  <a:pt x="1977263" y="28597"/>
                  <a:pt x="1977263" y="63874"/>
                </a:cubicBezTo>
                <a:lnTo>
                  <a:pt x="1977263" y="574867"/>
                </a:lnTo>
                <a:cubicBezTo>
                  <a:pt x="1977263" y="610144"/>
                  <a:pt x="1948666" y="638741"/>
                  <a:pt x="1913389" y="638741"/>
                </a:cubicBezTo>
                <a:lnTo>
                  <a:pt x="63874" y="638741"/>
                </a:lnTo>
                <a:cubicBezTo>
                  <a:pt x="28597" y="638741"/>
                  <a:pt x="0" y="610144"/>
                  <a:pt x="0" y="574867"/>
                </a:cubicBezTo>
                <a:lnTo>
                  <a:pt x="0" y="638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2" rIns="113792" bIns="273874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背景值處理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5359781" y="1560549"/>
            <a:ext cx="3262669" cy="3307780"/>
          </a:xfrm>
          <a:prstGeom prst="round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3056" tIns="173056" rIns="173056" bIns="173056" numCol="1" spcCol="1270" anchor="t" anchorCtr="0">
            <a:noAutofit/>
          </a:bodyPr>
          <a:lstStyle/>
          <a:p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背景值</a:t>
            </a:r>
            <a:endParaRPr lang="en-US" altLang="zh-TW" sz="1600" b="1" u="sng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圖片二值化</a:t>
            </a:r>
            <a:endParaRPr lang="en-US" altLang="zh-TW" sz="1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Defect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淡藍色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188 / 208,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173)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210, chip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 id 0)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設定灰階超過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208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的部分轉成黑色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及其他顏色均一化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926595" y="951570"/>
            <a:ext cx="2068289" cy="2295255"/>
            <a:chOff x="116505" y="951570"/>
            <a:chExt cx="2623111" cy="283903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03" y="999905"/>
              <a:ext cx="2351518" cy="2742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橢圓 54"/>
            <p:cNvSpPr/>
            <p:nvPr/>
          </p:nvSpPr>
          <p:spPr>
            <a:xfrm>
              <a:off x="116505" y="951570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81648" y="3574577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文字方塊 58"/>
          <p:cNvSpPr txBox="1"/>
          <p:nvPr/>
        </p:nvSpPr>
        <p:spPr>
          <a:xfrm>
            <a:off x="926595" y="3426845"/>
            <a:ext cx="2617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雜訊</a:t>
            </a:r>
            <a:r>
              <a:rPr lang="en-US" altLang="zh-TW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數字及英文</a:t>
            </a: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浮水字</a:t>
            </a: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不同產品取面數不同</a:t>
            </a: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不同顏色的</a:t>
            </a:r>
            <a:r>
              <a:rPr lang="en-US" altLang="zh-TW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Defect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3652287" y="1658206"/>
            <a:ext cx="1057811" cy="675075"/>
          </a:xfrm>
          <a:prstGeom prst="rightArrow">
            <a:avLst/>
          </a:prstGeom>
          <a:solidFill>
            <a:srgbClr val="B2C1DB"/>
          </a:solidFill>
          <a:ln>
            <a:solidFill>
              <a:srgbClr val="B2C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Solution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4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117422</TotalTime>
  <Words>520</Words>
  <Application>Microsoft Office PowerPoint</Application>
  <PresentationFormat>如螢幕大小 (16:9)</PresentationFormat>
  <Paragraphs>151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Arial</vt:lpstr>
      <vt:lpstr>Calibri</vt:lpstr>
      <vt:lpstr>Gill Sans MT</vt:lpstr>
      <vt:lpstr>Segoe UI Black</vt:lpstr>
      <vt:lpstr>Wingdings</vt:lpstr>
      <vt:lpstr>Office 佈景主題</vt:lpstr>
      <vt:lpstr>PowerPoint 簡報</vt:lpstr>
      <vt:lpstr>PowerPoint 簡報</vt:lpstr>
      <vt:lpstr>PowerPoint 簡報</vt:lpstr>
      <vt:lpstr>專案題目介紹 –專題描述 </vt:lpstr>
      <vt:lpstr>專案題目介紹 –專題目標 </vt:lpstr>
      <vt:lpstr>專案題目介紹 –預期效果</vt:lpstr>
      <vt:lpstr>PowerPoint 簡報</vt:lpstr>
      <vt:lpstr>專題執行說明 –資料收集 </vt:lpstr>
      <vt:lpstr>專題執行說明 –資料前處理 (I)</vt:lpstr>
      <vt:lpstr>專題執行說明 –資料前處理 (II)</vt:lpstr>
      <vt:lpstr>專題執行說明 –模型建置</vt:lpstr>
      <vt:lpstr>專題執行說明 –結果與討論 (Transfer Learning)</vt:lpstr>
      <vt:lpstr>專題執行說明 –結果與討論</vt:lpstr>
      <vt:lpstr>PowerPoint 簡報</vt:lpstr>
      <vt:lpstr>心得分享</vt:lpstr>
      <vt:lpstr>PowerPoint 簡報</vt:lpstr>
      <vt:lpstr>PowerPoint 簡報</vt:lpstr>
      <vt:lpstr>模型建置</vt:lpstr>
      <vt:lpstr>專題執行說明 –資料前處理 (II)</vt:lpstr>
      <vt:lpstr>專題執行說明 –資料前處理 (II)</vt:lpstr>
    </vt:vector>
  </TitlesOfParts>
  <Company>BenQ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文琪 李</cp:lastModifiedBy>
  <cp:revision>3836</cp:revision>
  <dcterms:created xsi:type="dcterms:W3CDTF">2011-02-08T02:08:58Z</dcterms:created>
  <dcterms:modified xsi:type="dcterms:W3CDTF">2020-08-06T15:32:59Z</dcterms:modified>
</cp:coreProperties>
</file>