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  <p:sldId id="1077" r:id="rId19"/>
    <p:sldId id="1078" r:id="rId20"/>
    <p:sldId id="1076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  <a:srgbClr val="B2C1DB"/>
    <a:srgbClr val="FEB602"/>
    <a:srgbClr val="FDAA03"/>
    <a:srgbClr val="F79646"/>
    <a:srgbClr val="FF00FF"/>
    <a:srgbClr val="66FF99"/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484" autoAdjust="0"/>
  </p:normalViewPr>
  <p:slideViewPr>
    <p:cSldViewPr showGuides="1">
      <p:cViewPr>
        <p:scale>
          <a:sx n="125" d="100"/>
          <a:sy n="125" d="100"/>
        </p:scale>
        <p:origin x="1416" y="204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如何進一步改善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將再討論是否可將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異常到不可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Repair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自動判出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進一步減少人員判片時間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目前圖片量較少，未來將增加圖片量，藉以增加模型準確度，另外將規畫分類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區，增加自動維修的準確度及可行性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4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圖像辨識原以為僅僅是簡單的貓狗辨識這麼檢單，但經過這堂課及實作後發現，電腦的判斷邏輯與想像中的不同，透過這堂課有更深的領悟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、學習過程等心得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這次課程老師用深入淺出的方式，帶我們從原理到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trace source code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；讓以前只能使用別人建立好的模型的我，了解模型訓練的參數及其所代表的意義，讓我可以藉由修改這些參數得到更佳的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43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16.pn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80000"/>
                <a:gridCol w="2412000"/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/>
              <a:t>OK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</a:rPr>
              <a:t> </a:t>
            </a:r>
            <a:r>
              <a:rPr lang="en-US" altLang="zh-TW" sz="1600" dirty="0" smtClean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>
                <a:latin typeface="微軟正黑體" pitchFamily="34" charset="-120"/>
              </a:rPr>
              <a:t>299*299</a:t>
            </a:r>
            <a:endParaRPr lang="en-US" altLang="zh-TW" sz="1600" dirty="0">
              <a:latin typeface="微軟正黑體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62590"/>
              </p:ext>
            </p:extLst>
          </p:nvPr>
        </p:nvGraphicFramePr>
        <p:xfrm>
          <a:off x="476545" y="3336835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/>
                <a:gridCol w="667838"/>
                <a:gridCol w="709576"/>
                <a:gridCol w="709576"/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3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 smtClean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 smtClean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資料相對少。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結</a:t>
            </a:r>
            <a:r>
              <a:rPr lang="zh-TW" altLang="en-US" dirty="0"/>
              <a:t>果與討論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83616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/>
                <a:gridCol w="654132"/>
                <a:gridCol w="1156803"/>
                <a:gridCol w="1394419"/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3" y="1783581"/>
            <a:ext cx="1188000" cy="15589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30" y="3364624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0" y="3364624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3371349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0" y="1654830"/>
            <a:ext cx="5157065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1"/>
            <a:ext cx="1273539" cy="6940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grpSp>
        <p:nvGrpSpPr>
          <p:cNvPr id="29" name="群組 13"/>
          <p:cNvGrpSpPr>
            <a:grpSpLocks/>
          </p:cNvGrpSpPr>
          <p:nvPr/>
        </p:nvGrpSpPr>
        <p:grpSpPr bwMode="auto">
          <a:xfrm>
            <a:off x="251520" y="1775433"/>
            <a:ext cx="5549900" cy="2776537"/>
            <a:chOff x="527865" y="1311610"/>
            <a:chExt cx="5550327" cy="2776624"/>
          </a:xfrm>
        </p:grpSpPr>
        <p:sp>
          <p:nvSpPr>
            <p:cNvPr id="30" name="文字方塊 29"/>
            <p:cNvSpPr txBox="1"/>
            <p:nvPr/>
          </p:nvSpPr>
          <p:spPr>
            <a:xfrm>
              <a:off x="527865" y="1311610"/>
              <a:ext cx="1979764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TAR 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報異常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7865" y="1872015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電腦判讀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7865" y="2434007"/>
              <a:ext cx="1979764" cy="3095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電腦發報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cxnSp>
          <p:nvCxnSpPr>
            <p:cNvPr id="33" name="直線單箭頭接點 32"/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518541" y="1619595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1518541" y="2181587"/>
              <a:ext cx="0" cy="25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cxnSpLocks/>
              <a:stCxn id="32" idx="2"/>
              <a:endCxn id="61" idx="0"/>
            </p:cNvCxnSpPr>
            <p:nvPr/>
          </p:nvCxnSpPr>
          <p:spPr>
            <a:xfrm>
              <a:off x="1518541" y="2743580"/>
              <a:ext cx="0" cy="250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794989" y="3134117"/>
              <a:ext cx="1763848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LSR Repair(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人</a:t>
              </a: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85464" y="3780249"/>
              <a:ext cx="1763848" cy="3079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Auto Repair(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925578" y="3129354"/>
              <a:ext cx="1152614" cy="30798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出貨</a:t>
              </a:r>
            </a:p>
          </p:txBody>
        </p:sp>
        <p:cxnSp>
          <p:nvCxnSpPr>
            <p:cNvPr id="55" name="直線單箭頭接點 34"/>
            <p:cNvCxnSpPr>
              <a:cxnSpLocks/>
              <a:stCxn id="36" idx="3"/>
              <a:endCxn id="38" idx="1"/>
            </p:cNvCxnSpPr>
            <p:nvPr/>
          </p:nvCxnSpPr>
          <p:spPr bwMode="auto">
            <a:xfrm flipV="1">
              <a:off x="4559474" y="3283011"/>
              <a:ext cx="366193" cy="5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肘形接點 46"/>
            <p:cNvCxnSpPr>
              <a:cxnSpLocks/>
              <a:stCxn id="37" idx="3"/>
              <a:endCxn id="38" idx="1"/>
            </p:cNvCxnSpPr>
            <p:nvPr/>
          </p:nvCxnSpPr>
          <p:spPr bwMode="auto">
            <a:xfrm flipV="1">
              <a:off x="4549442" y="3283011"/>
              <a:ext cx="376225" cy="65123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文字方塊 36"/>
            <p:cNvSpPr txBox="1">
              <a:spLocks noChangeArrowheads="1"/>
            </p:cNvSpPr>
            <p:nvPr/>
          </p:nvSpPr>
          <p:spPr bwMode="auto">
            <a:xfrm>
              <a:off x="1894673" y="3036949"/>
              <a:ext cx="1042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Abnormal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文字方塊 37"/>
            <p:cNvSpPr txBox="1">
              <a:spLocks noChangeArrowheads="1"/>
            </p:cNvSpPr>
            <p:nvPr/>
          </p:nvSpPr>
          <p:spPr bwMode="auto">
            <a:xfrm>
              <a:off x="1978810" y="3688182"/>
              <a:ext cx="8747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>
                  <a:solidFill>
                    <a:srgbClr val="FF0000"/>
                  </a:solidFill>
                  <a:latin typeface="Arial" panose="020B0604020202020204" pitchFamily="34" charset="0"/>
                </a:rPr>
                <a:t>Normal</a:t>
              </a:r>
              <a:endParaRPr lang="zh-TW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9" name="直線單箭頭接點 38"/>
            <p:cNvCxnSpPr>
              <a:cxnSpLocks/>
              <a:stCxn id="61" idx="3"/>
              <a:endCxn id="36" idx="1"/>
            </p:cNvCxnSpPr>
            <p:nvPr/>
          </p:nvCxnSpPr>
          <p:spPr bwMode="auto">
            <a:xfrm flipV="1">
              <a:off x="2169533" y="3288762"/>
              <a:ext cx="62622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肘形接點 51"/>
            <p:cNvCxnSpPr>
              <a:cxnSpLocks/>
              <a:stCxn id="61" idx="2"/>
              <a:endCxn id="37" idx="1"/>
            </p:cNvCxnSpPr>
            <p:nvPr/>
          </p:nvCxnSpPr>
          <p:spPr bwMode="auto">
            <a:xfrm rot="16200000" flipH="1">
              <a:off x="1975755" y="3124559"/>
              <a:ext cx="351797" cy="126757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流程圖: 決策 60"/>
            <p:cNvSpPr/>
            <p:nvPr/>
          </p:nvSpPr>
          <p:spPr>
            <a:xfrm>
              <a:off x="866028" y="2994413"/>
              <a:ext cx="1303438" cy="587393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sz="1200" dirty="0"/>
                <a:t>MAP</a:t>
              </a:r>
            </a:p>
            <a:p>
              <a:pPr algn="ctr" eaLnBrk="0" hangingPunct="0">
                <a:defRPr/>
              </a:pPr>
              <a:r>
                <a:rPr lang="zh-TW" altLang="en-US" sz="1200" dirty="0"/>
                <a:t>異常度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206515" y="1447375"/>
            <a:ext cx="6570662" cy="3149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cxnSp>
        <p:nvCxnSpPr>
          <p:cNvPr id="63" name="肘形接點 62"/>
          <p:cNvCxnSpPr>
            <a:cxnSpLocks/>
            <a:endCxn id="64" idx="1"/>
          </p:cNvCxnSpPr>
          <p:nvPr/>
        </p:nvCxnSpPr>
        <p:spPr>
          <a:xfrm rot="5400000" flipH="1" flipV="1">
            <a:off x="2914311" y="3006765"/>
            <a:ext cx="972000" cy="23018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決策 63"/>
          <p:cNvSpPr/>
          <p:nvPr/>
        </p:nvSpPr>
        <p:spPr>
          <a:xfrm>
            <a:off x="3515406" y="2304070"/>
            <a:ext cx="1079500" cy="665163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dirty="0"/>
              <a:t>MAP </a:t>
            </a:r>
            <a:r>
              <a:rPr lang="zh-TW" altLang="en-US" dirty="0"/>
              <a:t>形狀</a:t>
            </a:r>
          </a:p>
        </p:txBody>
      </p:sp>
      <p:cxnSp>
        <p:nvCxnSpPr>
          <p:cNvPr id="65" name="直線單箭頭接點 6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594906" y="2635859"/>
            <a:ext cx="10064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45" y="1154001"/>
            <a:ext cx="2529621" cy="11273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71" y="1723027"/>
            <a:ext cx="2097224" cy="17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smtClean="0"/>
              <a:t>心得分享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40" y="4260684"/>
            <a:ext cx="8300265" cy="540060"/>
          </a:xfrm>
        </p:spPr>
        <p:txBody>
          <a:bodyPr>
            <a:normAutofit fontScale="85000" lnSpcReduction="10000"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片分類時常發生模凌兩可的圖片狀況，部分因判斷邏輯不同而左右判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3492112" y="2597140"/>
            <a:ext cx="1446010" cy="1446010"/>
          </a:xfrm>
          <a:custGeom>
            <a:avLst/>
            <a:gdLst>
              <a:gd name="connsiteX0" fmla="*/ 0 w 1446010"/>
              <a:gd name="connsiteY0" fmla="*/ 723005 h 1446010"/>
              <a:gd name="connsiteX1" fmla="*/ 723005 w 1446010"/>
              <a:gd name="connsiteY1" fmla="*/ 0 h 1446010"/>
              <a:gd name="connsiteX2" fmla="*/ 1446010 w 1446010"/>
              <a:gd name="connsiteY2" fmla="*/ 723005 h 1446010"/>
              <a:gd name="connsiteX3" fmla="*/ 723005 w 1446010"/>
              <a:gd name="connsiteY3" fmla="*/ 1446010 h 1446010"/>
              <a:gd name="connsiteX4" fmla="*/ 0 w 1446010"/>
              <a:gd name="connsiteY4" fmla="*/ 723005 h 144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010" h="1446010">
                <a:moveTo>
                  <a:pt x="0" y="723005"/>
                </a:moveTo>
                <a:cubicBezTo>
                  <a:pt x="0" y="323700"/>
                  <a:pt x="323700" y="0"/>
                  <a:pt x="723005" y="0"/>
                </a:cubicBezTo>
                <a:cubicBezTo>
                  <a:pt x="1122310" y="0"/>
                  <a:pt x="1446010" y="323700"/>
                  <a:pt x="1446010" y="723005"/>
                </a:cubicBezTo>
                <a:cubicBezTo>
                  <a:pt x="1446010" y="1122310"/>
                  <a:pt x="1122310" y="1446010"/>
                  <a:pt x="723005" y="1446010"/>
                </a:cubicBezTo>
                <a:cubicBezTo>
                  <a:pt x="323700" y="1446010"/>
                  <a:pt x="0" y="1122310"/>
                  <a:pt x="0" y="723005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718" tIns="232718" rIns="232718" bIns="23271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300" kern="1200"/>
          </a:p>
        </p:txBody>
      </p:sp>
      <p:sp>
        <p:nvSpPr>
          <p:cNvPr id="7" name="向左箭號 6"/>
          <p:cNvSpPr/>
          <p:nvPr/>
        </p:nvSpPr>
        <p:spPr>
          <a:xfrm rot="12900000">
            <a:off x="2332651" y="2530289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手繪多邊形 7"/>
          <p:cNvSpPr/>
          <p:nvPr/>
        </p:nvSpPr>
        <p:spPr>
          <a:xfrm>
            <a:off x="1294241" y="1641112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sp>
        <p:nvSpPr>
          <p:cNvPr id="9" name="向左箭號 8"/>
          <p:cNvSpPr/>
          <p:nvPr/>
        </p:nvSpPr>
        <p:spPr>
          <a:xfrm rot="16200000">
            <a:off x="3628601" y="1747505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手繪多邊形 9"/>
          <p:cNvSpPr/>
          <p:nvPr/>
        </p:nvSpPr>
        <p:spPr>
          <a:xfrm>
            <a:off x="3315117" y="816555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sp>
        <p:nvSpPr>
          <p:cNvPr id="11" name="向左箭號 10"/>
          <p:cNvSpPr/>
          <p:nvPr/>
        </p:nvSpPr>
        <p:spPr>
          <a:xfrm rot="19500000">
            <a:off x="4881945" y="2327513"/>
            <a:ext cx="1173032" cy="41211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手繪多邊形 11"/>
          <p:cNvSpPr/>
          <p:nvPr/>
        </p:nvSpPr>
        <p:spPr>
          <a:xfrm>
            <a:off x="5266828" y="1652666"/>
            <a:ext cx="1800000" cy="1260000"/>
          </a:xfrm>
          <a:custGeom>
            <a:avLst/>
            <a:gdLst>
              <a:gd name="connsiteX0" fmla="*/ 0 w 1373710"/>
              <a:gd name="connsiteY0" fmla="*/ 109897 h 1098968"/>
              <a:gd name="connsiteX1" fmla="*/ 109897 w 1373710"/>
              <a:gd name="connsiteY1" fmla="*/ 0 h 1098968"/>
              <a:gd name="connsiteX2" fmla="*/ 1263813 w 1373710"/>
              <a:gd name="connsiteY2" fmla="*/ 0 h 1098968"/>
              <a:gd name="connsiteX3" fmla="*/ 1373710 w 1373710"/>
              <a:gd name="connsiteY3" fmla="*/ 109897 h 1098968"/>
              <a:gd name="connsiteX4" fmla="*/ 1373710 w 1373710"/>
              <a:gd name="connsiteY4" fmla="*/ 989071 h 1098968"/>
              <a:gd name="connsiteX5" fmla="*/ 1263813 w 1373710"/>
              <a:gd name="connsiteY5" fmla="*/ 1098968 h 1098968"/>
              <a:gd name="connsiteX6" fmla="*/ 109897 w 1373710"/>
              <a:gd name="connsiteY6" fmla="*/ 1098968 h 1098968"/>
              <a:gd name="connsiteX7" fmla="*/ 0 w 1373710"/>
              <a:gd name="connsiteY7" fmla="*/ 989071 h 1098968"/>
              <a:gd name="connsiteX8" fmla="*/ 0 w 1373710"/>
              <a:gd name="connsiteY8" fmla="*/ 109897 h 109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710" h="1098968">
                <a:moveTo>
                  <a:pt x="0" y="109897"/>
                </a:moveTo>
                <a:cubicBezTo>
                  <a:pt x="0" y="49203"/>
                  <a:pt x="49203" y="0"/>
                  <a:pt x="109897" y="0"/>
                </a:cubicBezTo>
                <a:lnTo>
                  <a:pt x="1263813" y="0"/>
                </a:lnTo>
                <a:cubicBezTo>
                  <a:pt x="1324507" y="0"/>
                  <a:pt x="1373710" y="49203"/>
                  <a:pt x="1373710" y="109897"/>
                </a:cubicBezTo>
                <a:lnTo>
                  <a:pt x="1373710" y="989071"/>
                </a:lnTo>
                <a:cubicBezTo>
                  <a:pt x="1373710" y="1049765"/>
                  <a:pt x="1324507" y="1098968"/>
                  <a:pt x="1263813" y="1098968"/>
                </a:cubicBezTo>
                <a:lnTo>
                  <a:pt x="109897" y="1098968"/>
                </a:lnTo>
                <a:cubicBezTo>
                  <a:pt x="49203" y="1098968"/>
                  <a:pt x="0" y="1049765"/>
                  <a:pt x="0" y="989071"/>
                </a:cubicBezTo>
                <a:lnTo>
                  <a:pt x="0" y="109897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483" tIns="106483" rIns="106483" bIns="106483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900" kern="1200"/>
          </a:p>
        </p:txBody>
      </p:sp>
      <p:pic>
        <p:nvPicPr>
          <p:cNvPr id="1026" name="Picture 2" descr="Keras ä»¥ResNet-50 é è¨ç·´æ¨¡åå»ºç«çèè²è¾¨è­ç¨å¼- G. T. W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28" y="1031954"/>
            <a:ext cx="1496578" cy="8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33" y="1997142"/>
            <a:ext cx="1719678" cy="468000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5751416" y="2177704"/>
            <a:ext cx="585065" cy="54293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java</a:t>
            </a:r>
            <a:endParaRPr lang="zh-TW" altLang="en-US" sz="1100" dirty="0"/>
          </a:p>
        </p:txBody>
      </p:sp>
      <p:sp>
        <p:nvSpPr>
          <p:cNvPr id="19" name="橢圓 18"/>
          <p:cNvSpPr/>
          <p:nvPr/>
        </p:nvSpPr>
        <p:spPr>
          <a:xfrm>
            <a:off x="6012521" y="1803199"/>
            <a:ext cx="585065" cy="5429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20" name="橢圓 19"/>
          <p:cNvSpPr/>
          <p:nvPr/>
        </p:nvSpPr>
        <p:spPr>
          <a:xfrm>
            <a:off x="6414722" y="2038117"/>
            <a:ext cx="585065" cy="5429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C++</a:t>
            </a:r>
            <a:endParaRPr lang="zh-TW" altLang="en-US" sz="1100" dirty="0"/>
          </a:p>
        </p:txBody>
      </p:sp>
      <p:sp>
        <p:nvSpPr>
          <p:cNvPr id="14" name="橢圓 13"/>
          <p:cNvSpPr/>
          <p:nvPr/>
        </p:nvSpPr>
        <p:spPr>
          <a:xfrm>
            <a:off x="5410157" y="1863281"/>
            <a:ext cx="585065" cy="5429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 smtClean="0"/>
              <a:t>python</a:t>
            </a:r>
            <a:endParaRPr lang="zh-TW" altLang="en-US" sz="11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58" y="2784632"/>
            <a:ext cx="1027668" cy="10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233800" y="2211710"/>
            <a:ext cx="1665287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建模</a:t>
            </a:r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95944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進行分類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14760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建立模型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4614838" y="1113618"/>
            <a:ext cx="499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97692" y="729095"/>
            <a:ext cx="2149343" cy="6725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是否誤判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97024" y="245469"/>
            <a:ext cx="111328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測試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圖案 46"/>
          <p:cNvCxnSpPr>
            <a:stCxn id="11" idx="0"/>
            <a:endCxn id="16" idx="3"/>
          </p:cNvCxnSpPr>
          <p:nvPr/>
        </p:nvCxnSpPr>
        <p:spPr>
          <a:xfrm rot="16200000" flipV="1">
            <a:off x="5352461" y="472594"/>
            <a:ext cx="529595" cy="413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圖案 47"/>
          <p:cNvCxnSpPr>
            <a:stCxn id="16" idx="1"/>
            <a:endCxn id="10" idx="0"/>
          </p:cNvCxnSpPr>
          <p:nvPr/>
        </p:nvCxnSpPr>
        <p:spPr>
          <a:xfrm rot="10800000" flipV="1">
            <a:off x="3905392" y="414745"/>
            <a:ext cx="391633" cy="529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33654" y="1065358"/>
            <a:ext cx="471728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3000880" y="115320"/>
            <a:ext cx="3744416" cy="1440160"/>
          </a:xfrm>
          <a:prstGeom prst="rect">
            <a:avLst/>
          </a:prstGeom>
          <a:noFill/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28" name="圖案 76"/>
          <p:cNvCxnSpPr>
            <a:stCxn id="15" idx="2"/>
            <a:endCxn id="10" idx="2"/>
          </p:cNvCxnSpPr>
          <p:nvPr/>
        </p:nvCxnSpPr>
        <p:spPr>
          <a:xfrm rot="5400000" flipH="1">
            <a:off x="5929515" y="-741228"/>
            <a:ext cx="118725" cy="4166973"/>
          </a:xfrm>
          <a:prstGeom prst="bentConnector3">
            <a:avLst>
              <a:gd name="adj1" fmla="val -32091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邊形 20">
            <a:extLst>
              <a:ext uri="{FF2B5EF4-FFF2-40B4-BE49-F238E27FC236}"/>
            </a:extLst>
          </p:cNvPr>
          <p:cNvSpPr/>
          <p:nvPr/>
        </p:nvSpPr>
        <p:spPr>
          <a:xfrm>
            <a:off x="2276745" y="4146925"/>
            <a:ext cx="2771775" cy="612775"/>
          </a:xfrm>
          <a:prstGeom prst="parallelogram">
            <a:avLst>
              <a:gd name="adj" fmla="val 105258"/>
            </a:avLst>
          </a:prstGeom>
          <a:solidFill>
            <a:srgbClr val="F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22" name="手繪多邊形: 圖案 1023">
            <a:extLst>
              <a:ext uri="{FF2B5EF4-FFF2-40B4-BE49-F238E27FC236}"/>
            </a:extLst>
          </p:cNvPr>
          <p:cNvSpPr/>
          <p:nvPr/>
        </p:nvSpPr>
        <p:spPr>
          <a:xfrm>
            <a:off x="3287982" y="3615112"/>
            <a:ext cx="971550" cy="97155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199138" rIns="0" bIns="199138" spcCol="1270" anchor="ctr"/>
          <a:lstStyle/>
          <a:p>
            <a:pPr algn="ctr" defTabSz="11112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手繪多邊形: 圖案 1024">
            <a:extLst>
              <a:ext uri="{FF2B5EF4-FFF2-40B4-BE49-F238E27FC236}"/>
            </a:extLst>
          </p:cNvPr>
          <p:cNvSpPr/>
          <p:nvPr/>
        </p:nvSpPr>
        <p:spPr>
          <a:xfrm>
            <a:off x="2470420" y="3246812"/>
            <a:ext cx="971550" cy="97155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340759"/>
              <a:satOff val="-2919"/>
              <a:lumOff val="686"/>
              <a:alphaOff val="0"/>
            </a:schemeClr>
          </a:fillRef>
          <a:effectRef idx="0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lIns="0" tIns="199138" rIns="0" bIns="199138" spcCol="1270" anchor="ctr"/>
          <a:lstStyle/>
          <a:p>
            <a:pPr algn="ctr" defTabSz="11112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手繪多邊形: 圖案 1026">
            <a:extLst>
              <a:ext uri="{FF2B5EF4-FFF2-40B4-BE49-F238E27FC236}"/>
            </a:extLst>
          </p:cNvPr>
          <p:cNvSpPr/>
          <p:nvPr/>
        </p:nvSpPr>
        <p:spPr>
          <a:xfrm>
            <a:off x="3362595" y="2797550"/>
            <a:ext cx="971550" cy="97155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lIns="0" tIns="199138" rIns="0" bIns="199138" spcCol="1270" anchor="ctr"/>
          <a:lstStyle/>
          <a:p>
            <a:pPr algn="ctr" defTabSz="11112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equipment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立方體 24">
            <a:extLst>
              <a:ext uri="{FF2B5EF4-FFF2-40B4-BE49-F238E27FC236}"/>
            </a:extLst>
          </p:cNvPr>
          <p:cNvSpPr/>
          <p:nvPr/>
        </p:nvSpPr>
        <p:spPr>
          <a:xfrm>
            <a:off x="2294207" y="2480050"/>
            <a:ext cx="2708275" cy="2274887"/>
          </a:xfrm>
          <a:prstGeom prst="cub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59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Abnormal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Normal &amp; Abnormal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(Normal:311, Abnormal: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013615" y="151950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4367155" y="15195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OK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NG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13" name="群組 45"/>
          <p:cNvGrpSpPr/>
          <p:nvPr/>
        </p:nvGrpSpPr>
        <p:grpSpPr>
          <a:xfrm>
            <a:off x="288924" y="2252586"/>
            <a:ext cx="3472985" cy="2206049"/>
            <a:chOff x="0" y="2420888"/>
            <a:chExt cx="2952538" cy="189880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420888"/>
              <a:ext cx="712570" cy="93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1259" y="2420889"/>
              <a:ext cx="70113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4964" y="3375505"/>
              <a:ext cx="712570" cy="93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6856" y="2420888"/>
              <a:ext cx="712570" cy="92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3386523"/>
              <a:ext cx="70494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89057" y="2420888"/>
              <a:ext cx="70113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43779" y="3397540"/>
              <a:ext cx="708759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259" y="3386522"/>
              <a:ext cx="701138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群組 44"/>
          <p:cNvGrpSpPr/>
          <p:nvPr/>
        </p:nvGrpSpPr>
        <p:grpSpPr>
          <a:xfrm>
            <a:off x="4386400" y="2252586"/>
            <a:ext cx="4011025" cy="2209007"/>
            <a:chOff x="0" y="4588794"/>
            <a:chExt cx="2963391" cy="1874046"/>
          </a:xfrm>
        </p:grpSpPr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45354" y="4588794"/>
              <a:ext cx="70494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" y="5547728"/>
              <a:ext cx="693517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4588794"/>
              <a:ext cx="701138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9670" y="5553423"/>
              <a:ext cx="685896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50821" y="4589379"/>
              <a:ext cx="712570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08707" y="4589379"/>
              <a:ext cx="708759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486673" y="5548312"/>
              <a:ext cx="697327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45710" y="5547517"/>
              <a:ext cx="685896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369976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369976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59976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359976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359976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9006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77975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91997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55378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54375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89153" y="3768504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(NG)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73312" y="4415839"/>
            <a:ext cx="95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r>
              <a:rPr lang="zh-TW" altLang="en-US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Arial" panose="020B0604020202020204" pitchFamily="34" charset="0"/>
              </a:rPr>
              <a:t>(OK)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11644" y="4012665"/>
            <a:ext cx="778425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93965" y="3772364"/>
            <a:ext cx="351797" cy="141977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08307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369976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00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266855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展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望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633" y="2989235"/>
            <a:ext cx="3024902" cy="17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117425</TotalTime>
  <Words>1014</Words>
  <Application>Microsoft Office PowerPoint</Application>
  <PresentationFormat>如螢幕大小 (16:9)</PresentationFormat>
  <Paragraphs>157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–展望</vt:lpstr>
      <vt:lpstr>PowerPoint 簡報</vt:lpstr>
      <vt:lpstr>心得分享</vt:lpstr>
      <vt:lpstr>PowerPoint 簡報</vt:lpstr>
      <vt:lpstr>PowerPoint 簡報</vt:lpstr>
      <vt:lpstr>模型建置</vt:lpstr>
      <vt:lpstr>專題執行說明 –資料前處理 (II)</vt:lpstr>
      <vt:lpstr>專題執行說明 –資料前處理 (II)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3836</cp:revision>
  <dcterms:created xsi:type="dcterms:W3CDTF">2011-02-08T02:08:58Z</dcterms:created>
  <dcterms:modified xsi:type="dcterms:W3CDTF">2020-08-07T01:24:55Z</dcterms:modified>
</cp:coreProperties>
</file>