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9"/>
  </p:notesMasterIdLst>
  <p:handoutMasterIdLst>
    <p:handoutMasterId r:id="rId20"/>
  </p:handoutMasterIdLst>
  <p:sldIdLst>
    <p:sldId id="1051" r:id="rId2"/>
    <p:sldId id="1055" r:id="rId3"/>
    <p:sldId id="1053" r:id="rId4"/>
    <p:sldId id="1057" r:id="rId5"/>
    <p:sldId id="1075" r:id="rId6"/>
    <p:sldId id="1059" r:id="rId7"/>
    <p:sldId id="1070" r:id="rId8"/>
    <p:sldId id="1072" r:id="rId9"/>
    <p:sldId id="1061" r:id="rId10"/>
    <p:sldId id="1079" r:id="rId11"/>
    <p:sldId id="1064" r:id="rId12"/>
    <p:sldId id="1080" r:id="rId13"/>
    <p:sldId id="1066" r:id="rId14"/>
    <p:sldId id="1071" r:id="rId15"/>
    <p:sldId id="1068" r:id="rId16"/>
    <p:sldId id="1050" r:id="rId17"/>
    <p:sldId id="1013" r:id="rId1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00"/>
    <a:srgbClr val="B2C1DB"/>
    <a:srgbClr val="FEB602"/>
    <a:srgbClr val="FDAA03"/>
    <a:srgbClr val="F79646"/>
    <a:srgbClr val="FF00FF"/>
    <a:srgbClr val="66FF99"/>
    <a:srgbClr val="008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484" autoAdjust="0"/>
  </p:normalViewPr>
  <p:slideViewPr>
    <p:cSldViewPr showGuides="1">
      <p:cViewPr>
        <p:scale>
          <a:sx n="100" d="100"/>
          <a:sy n="100" d="100"/>
        </p:scale>
        <p:origin x="2136" y="606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如何進一步改善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將再討論是否可將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異常到不可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Repair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自動判出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進一步減少人員判片時間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目前圖片量較少，未來將增加圖片量，藉以增加模型準確度，另外將規畫分類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區，增加自動維修的準確度及可行性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74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圖像辨識原以為僅僅是簡單的貓狗辨識這麼檢單，但經過這堂課及實作後發現，電腦的判斷邏輯與想像中的不同，透過這堂課有更深的領悟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、學習過程等心得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這次課程老師用深入淺出的方式，帶我們從原理到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trace source code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；讓以前只能使用別人建立好的模型的我，了解模型訓練的參數及其所代表的意義，讓我可以藉由修改這些參數得到更佳的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43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[Gill Sans MT or</a:t>
            </a:r>
            <a:r>
              <a:rPr lang="zh-TW" altLang="en-US" dirty="0" smtClean="0"/>
              <a:t> 微軟正黑</a:t>
            </a:r>
            <a:r>
              <a:rPr lang="en-US" altLang="zh-TW" dirty="0" smtClean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16.pn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 smtClean="0"/>
              <a:t>圖像專班</a:t>
            </a:r>
            <a:endParaRPr lang="en-US" altLang="zh-TW" sz="3600" dirty="0" smtClean="0"/>
          </a:p>
          <a:p>
            <a:pPr marL="0" indent="0"/>
            <a:r>
              <a:rPr lang="zh-TW" altLang="en-US" sz="3600" dirty="0" smtClean="0"/>
              <a:t>學以致用專題發表</a:t>
            </a:r>
            <a:endParaRPr lang="en-US" altLang="zh-TW" sz="3600" dirty="0" smtClean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 smtClean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OK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:311, NG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/>
          <p:cNvSpPr txBox="1">
            <a:spLocks/>
          </p:cNvSpPr>
          <p:nvPr/>
        </p:nvSpPr>
        <p:spPr>
          <a:xfrm>
            <a:off x="8757465" y="4869656"/>
            <a:ext cx="386535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模型建置</a:t>
            </a:r>
            <a:endParaRPr lang="zh-TW" altLang="en-US" dirty="0"/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22988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29714"/>
              </p:ext>
            </p:extLst>
          </p:nvPr>
        </p:nvGraphicFramePr>
        <p:xfrm>
          <a:off x="4491495" y="1012297"/>
          <a:ext cx="4536000" cy="385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080000"/>
                <a:gridCol w="2412000"/>
              </a:tblGrid>
              <a:tr h="42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Transfer</a:t>
                      </a: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Learning 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386535" y="2320872"/>
            <a:ext cx="269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Training </a:t>
            </a:r>
            <a:r>
              <a:rPr lang="zh-TW" altLang="en-US" sz="1600" dirty="0">
                <a:latin typeface="微軟正黑體" pitchFamily="34" charset="-120"/>
              </a:rPr>
              <a:t>模型：分類</a:t>
            </a:r>
          </a:p>
          <a:p>
            <a:pPr>
              <a:buFont typeface="Arial" charset="0"/>
              <a:buChar char="•"/>
            </a:pPr>
            <a:r>
              <a:rPr lang="zh-TW" altLang="en-US" sz="1600" dirty="0">
                <a:latin typeface="微軟正黑體" pitchFamily="34" charset="-120"/>
              </a:rPr>
              <a:t>分</a:t>
            </a:r>
            <a:r>
              <a:rPr lang="en-US" altLang="zh-TW" sz="1600" dirty="0">
                <a:latin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</a:rPr>
              <a:t>類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/>
              <a:t>OK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</a:rPr>
              <a:t>/</a:t>
            </a:r>
            <a:r>
              <a:rPr lang="zh-TW" altLang="en-US" sz="1600" dirty="0" smtClean="0">
                <a:latin typeface="微軟正黑體" pitchFamily="34" charset="-120"/>
              </a:rPr>
              <a:t> </a:t>
            </a:r>
            <a:r>
              <a:rPr lang="en-US" altLang="zh-TW" sz="1600" dirty="0" smtClean="0"/>
              <a:t>NG</a:t>
            </a:r>
            <a:endParaRPr lang="en-US" altLang="zh-TW" sz="1600" dirty="0">
              <a:latin typeface="微軟正黑體" pitchFamily="34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Image Size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>
                <a:latin typeface="微軟正黑體" pitchFamily="34" charset="-120"/>
              </a:rPr>
              <a:t>299*299</a:t>
            </a:r>
            <a:endParaRPr lang="en-US" altLang="zh-TW" sz="1600" dirty="0">
              <a:latin typeface="微軟正黑體" pitchFamily="34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62590"/>
              </p:ext>
            </p:extLst>
          </p:nvPr>
        </p:nvGraphicFramePr>
        <p:xfrm>
          <a:off x="476545" y="3336835"/>
          <a:ext cx="2763541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6551"/>
                <a:gridCol w="667838"/>
                <a:gridCol w="709576"/>
                <a:gridCol w="709576"/>
              </a:tblGrid>
              <a:tr h="33007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4" name="圖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9" y="861256"/>
            <a:ext cx="4272086" cy="1170434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 rotWithShape="1">
          <a:blip r:embed="rId3"/>
          <a:srcRect t="9545" r="5819"/>
          <a:stretch/>
        </p:blipFill>
        <p:spPr>
          <a:xfrm>
            <a:off x="6696071" y="3228521"/>
            <a:ext cx="2294582" cy="15484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6437" r="2750"/>
          <a:stretch/>
        </p:blipFill>
        <p:spPr>
          <a:xfrm>
            <a:off x="6695601" y="1536635"/>
            <a:ext cx="2282251" cy="1548474"/>
          </a:xfrm>
          <a:prstGeom prst="rect">
            <a:avLst/>
          </a:prstGeom>
        </p:spPr>
      </p:pic>
      <p:sp>
        <p:nvSpPr>
          <p:cNvPr id="10" name="投影片編號版面配置區 12"/>
          <p:cNvSpPr txBox="1">
            <a:spLocks/>
          </p:cNvSpPr>
          <p:nvPr/>
        </p:nvSpPr>
        <p:spPr>
          <a:xfrm>
            <a:off x="8712460" y="4869656"/>
            <a:ext cx="43154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E8F3926D-CE35-4BD2-B456-4E7241F89FE2}"/>
              </a:ext>
            </a:extLst>
          </p:cNvPr>
          <p:cNvSpPr/>
          <p:nvPr/>
        </p:nvSpPr>
        <p:spPr>
          <a:xfrm>
            <a:off x="4095449" y="836579"/>
            <a:ext cx="470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電腦看到的跟我們想的</a:t>
            </a:r>
            <a:r>
              <a:rPr lang="zh-TW" altLang="en-US" sz="1800" b="1" dirty="0" smtClean="0">
                <a:latin typeface="微軟正黑體" panose="020B0604030504040204" pitchFamily="34" charset="-120"/>
              </a:rPr>
              <a:t>不一樣。</a:t>
            </a:r>
            <a:endParaRPr lang="en-US" altLang="zh-TW" sz="1800" b="1" dirty="0" smtClean="0">
              <a:latin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特殊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MAP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資料相對少。</a:t>
            </a:r>
            <a:endParaRPr lang="zh-TW" altLang="en-US" sz="1800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6879449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結</a:t>
            </a:r>
            <a:r>
              <a:rPr lang="zh-TW" altLang="en-US" dirty="0"/>
              <a:t>果與討論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(Transfer Learning)</a:t>
            </a:r>
            <a:endParaRPr lang="zh-TW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83616"/>
              </p:ext>
            </p:extLst>
          </p:nvPr>
        </p:nvGraphicFramePr>
        <p:xfrm>
          <a:off x="125977" y="918019"/>
          <a:ext cx="3621870" cy="199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16"/>
                <a:gridCol w="654132"/>
                <a:gridCol w="1156803"/>
                <a:gridCol w="1394419"/>
              </a:tblGrid>
              <a:tr h="336785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36785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2869097" y="176170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60" y="3111810"/>
            <a:ext cx="1371704" cy="180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弧形接點 9"/>
          <p:cNvCxnSpPr>
            <a:stCxn id="25" idx="5"/>
            <a:endCxn id="8" idx="0"/>
          </p:cNvCxnSpPr>
          <p:nvPr/>
        </p:nvCxnSpPr>
        <p:spPr>
          <a:xfrm rot="16200000" flipH="1">
            <a:off x="1754858" y="2883355"/>
            <a:ext cx="382585" cy="743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0" y="1785981"/>
            <a:ext cx="1188000" cy="15589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3" y="1783581"/>
            <a:ext cx="1188000" cy="15589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23" y="1783581"/>
            <a:ext cx="1188000" cy="155893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63" y="1783581"/>
            <a:ext cx="1188000" cy="155893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30" y="3364624"/>
            <a:ext cx="1188000" cy="15589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70" y="3364624"/>
            <a:ext cx="1188000" cy="155893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05" y="3371349"/>
            <a:ext cx="1188000" cy="1558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70430" y="1654830"/>
            <a:ext cx="5157065" cy="337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弧形接點 23"/>
          <p:cNvCxnSpPr>
            <a:stCxn id="7" idx="5"/>
            <a:endCxn id="23" idx="1"/>
          </p:cNvCxnSpPr>
          <p:nvPr/>
        </p:nvCxnSpPr>
        <p:spPr>
          <a:xfrm rot="16200000" flipH="1">
            <a:off x="2886634" y="2358721"/>
            <a:ext cx="1273539" cy="69405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1601710" y="242194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5" y="827861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投影片編號版面配置區 12"/>
          <p:cNvSpPr txBox="1">
            <a:spLocks/>
          </p:cNvSpPr>
          <p:nvPr/>
        </p:nvSpPr>
        <p:spPr>
          <a:xfrm>
            <a:off x="8663040" y="4869656"/>
            <a:ext cx="48096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fld id="{2E523DCD-4C79-4B52-A674-233DC12F414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展望</a:t>
            </a:r>
            <a:endParaRPr lang="zh-TW" altLang="en-US" dirty="0"/>
          </a:p>
        </p:txBody>
      </p:sp>
      <p:grpSp>
        <p:nvGrpSpPr>
          <p:cNvPr id="29" name="群組 13"/>
          <p:cNvGrpSpPr>
            <a:grpSpLocks/>
          </p:cNvGrpSpPr>
          <p:nvPr/>
        </p:nvGrpSpPr>
        <p:grpSpPr bwMode="auto">
          <a:xfrm>
            <a:off x="251520" y="1775433"/>
            <a:ext cx="5549900" cy="2776537"/>
            <a:chOff x="527865" y="1311610"/>
            <a:chExt cx="5550327" cy="2776624"/>
          </a:xfrm>
        </p:grpSpPr>
        <p:sp>
          <p:nvSpPr>
            <p:cNvPr id="30" name="文字方塊 29"/>
            <p:cNvSpPr txBox="1"/>
            <p:nvPr/>
          </p:nvSpPr>
          <p:spPr>
            <a:xfrm>
              <a:off x="527865" y="1311610"/>
              <a:ext cx="1979764" cy="3079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TAR </a:t>
              </a: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報異常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(</a:t>
              </a:r>
              <a:r>
                <a:rPr kumimoji="0" lang="zh-TW" altLang="en-US" kern="0" dirty="0">
                  <a:solidFill>
                    <a:srgbClr val="0000FF"/>
                  </a:solidFill>
                  <a:latin typeface="Arial"/>
                </a:rPr>
                <a:t>電腦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7865" y="1872015"/>
              <a:ext cx="1979764" cy="30957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電腦判讀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27865" y="2434007"/>
              <a:ext cx="1979764" cy="30957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電腦發報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cxnSp>
          <p:nvCxnSpPr>
            <p:cNvPr id="33" name="直線單箭頭接點 32"/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1518541" y="1619595"/>
              <a:ext cx="0" cy="252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1518541" y="2181587"/>
              <a:ext cx="0" cy="252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cxnSpLocks/>
              <a:stCxn id="32" idx="2"/>
              <a:endCxn id="61" idx="0"/>
            </p:cNvCxnSpPr>
            <p:nvPr/>
          </p:nvCxnSpPr>
          <p:spPr>
            <a:xfrm>
              <a:off x="1518541" y="2743580"/>
              <a:ext cx="0" cy="250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2794989" y="3134117"/>
              <a:ext cx="1763848" cy="30798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LSR Repair(</a:t>
              </a: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人</a:t>
              </a: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785464" y="3780249"/>
              <a:ext cx="1763848" cy="3079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Auto Repair(</a:t>
              </a:r>
              <a:r>
                <a:rPr kumimoji="0" lang="zh-TW" altLang="en-US" kern="0" dirty="0">
                  <a:solidFill>
                    <a:srgbClr val="0000FF"/>
                  </a:solidFill>
                  <a:latin typeface="Arial"/>
                </a:rPr>
                <a:t>電腦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925578" y="3129354"/>
              <a:ext cx="1152614" cy="30798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出貨</a:t>
              </a:r>
            </a:p>
          </p:txBody>
        </p:sp>
        <p:cxnSp>
          <p:nvCxnSpPr>
            <p:cNvPr id="55" name="直線單箭頭接點 34"/>
            <p:cNvCxnSpPr>
              <a:cxnSpLocks/>
              <a:stCxn id="36" idx="3"/>
              <a:endCxn id="38" idx="1"/>
            </p:cNvCxnSpPr>
            <p:nvPr/>
          </p:nvCxnSpPr>
          <p:spPr bwMode="auto">
            <a:xfrm flipV="1">
              <a:off x="4559474" y="3283011"/>
              <a:ext cx="366193" cy="57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肘形接點 46"/>
            <p:cNvCxnSpPr>
              <a:cxnSpLocks/>
              <a:stCxn id="37" idx="3"/>
              <a:endCxn id="38" idx="1"/>
            </p:cNvCxnSpPr>
            <p:nvPr/>
          </p:nvCxnSpPr>
          <p:spPr bwMode="auto">
            <a:xfrm flipV="1">
              <a:off x="4549442" y="3283011"/>
              <a:ext cx="376225" cy="65123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文字方塊 36"/>
            <p:cNvSpPr txBox="1">
              <a:spLocks noChangeArrowheads="1"/>
            </p:cNvSpPr>
            <p:nvPr/>
          </p:nvSpPr>
          <p:spPr bwMode="auto">
            <a:xfrm>
              <a:off x="1894673" y="3036949"/>
              <a:ext cx="1042987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1000">
                  <a:solidFill>
                    <a:srgbClr val="FF0000"/>
                  </a:solidFill>
                  <a:latin typeface="Arial" panose="020B0604020202020204" pitchFamily="34" charset="0"/>
                </a:rPr>
                <a:t>Abnormal</a:t>
              </a:r>
              <a:endParaRPr lang="zh-TW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文字方塊 37"/>
            <p:cNvSpPr txBox="1">
              <a:spLocks noChangeArrowheads="1"/>
            </p:cNvSpPr>
            <p:nvPr/>
          </p:nvSpPr>
          <p:spPr bwMode="auto">
            <a:xfrm>
              <a:off x="1978810" y="3688182"/>
              <a:ext cx="8747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1000">
                  <a:solidFill>
                    <a:srgbClr val="FF0000"/>
                  </a:solidFill>
                  <a:latin typeface="Arial" panose="020B0604020202020204" pitchFamily="34" charset="0"/>
                </a:rPr>
                <a:t>Normal</a:t>
              </a:r>
              <a:endParaRPr lang="zh-TW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9" name="直線單箭頭接點 38"/>
            <p:cNvCxnSpPr>
              <a:cxnSpLocks/>
              <a:stCxn id="61" idx="3"/>
              <a:endCxn id="36" idx="1"/>
            </p:cNvCxnSpPr>
            <p:nvPr/>
          </p:nvCxnSpPr>
          <p:spPr bwMode="auto">
            <a:xfrm flipV="1">
              <a:off x="2169533" y="3288762"/>
              <a:ext cx="626228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肘形接點 51"/>
            <p:cNvCxnSpPr>
              <a:cxnSpLocks/>
              <a:stCxn id="61" idx="2"/>
              <a:endCxn id="37" idx="1"/>
            </p:cNvCxnSpPr>
            <p:nvPr/>
          </p:nvCxnSpPr>
          <p:spPr bwMode="auto">
            <a:xfrm rot="16200000" flipH="1">
              <a:off x="1975755" y="3124559"/>
              <a:ext cx="351797" cy="126757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流程圖: 決策 60"/>
            <p:cNvSpPr/>
            <p:nvPr/>
          </p:nvSpPr>
          <p:spPr>
            <a:xfrm>
              <a:off x="866028" y="2994413"/>
              <a:ext cx="1303438" cy="587393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sz="1200" dirty="0"/>
                <a:t>MAP</a:t>
              </a:r>
            </a:p>
            <a:p>
              <a:pPr algn="ctr" eaLnBrk="0" hangingPunct="0">
                <a:defRPr/>
              </a:pPr>
              <a:r>
                <a:rPr lang="zh-TW" altLang="en-US" sz="1200" dirty="0"/>
                <a:t>異常度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206515" y="1447375"/>
            <a:ext cx="6570662" cy="3149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cxnSp>
        <p:nvCxnSpPr>
          <p:cNvPr id="63" name="肘形接點 62"/>
          <p:cNvCxnSpPr>
            <a:cxnSpLocks/>
            <a:endCxn id="64" idx="1"/>
          </p:cNvCxnSpPr>
          <p:nvPr/>
        </p:nvCxnSpPr>
        <p:spPr>
          <a:xfrm rot="5400000" flipH="1" flipV="1">
            <a:off x="2914707" y="3007163"/>
            <a:ext cx="971208" cy="23018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圖: 決策 63"/>
          <p:cNvSpPr/>
          <p:nvPr/>
        </p:nvSpPr>
        <p:spPr>
          <a:xfrm>
            <a:off x="3515405" y="2304070"/>
            <a:ext cx="1281619" cy="665163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</a:p>
        </p:txBody>
      </p:sp>
      <p:cxnSp>
        <p:nvCxnSpPr>
          <p:cNvPr id="65" name="直線單箭頭接點 6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594906" y="2635859"/>
            <a:ext cx="100647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45" y="1154001"/>
            <a:ext cx="2529621" cy="11273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171" y="1723027"/>
            <a:ext cx="2097224" cy="1777691"/>
          </a:xfrm>
          <a:prstGeom prst="rect">
            <a:avLst/>
          </a:prstGeom>
        </p:spPr>
      </p:pic>
      <p:sp>
        <p:nvSpPr>
          <p:cNvPr id="26" name="投影片編號版面配置區 12"/>
          <p:cNvSpPr txBox="1">
            <a:spLocks/>
          </p:cNvSpPr>
          <p:nvPr/>
        </p:nvSpPr>
        <p:spPr>
          <a:xfrm>
            <a:off x="8712460" y="4869656"/>
            <a:ext cx="43154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smtClean="0"/>
              <a:t>心得分享</a:t>
            </a:r>
            <a:endParaRPr lang="en-US" altLang="zh-TW" dirty="0" smtClean="0"/>
          </a:p>
        </p:txBody>
      </p:sp>
      <p:sp>
        <p:nvSpPr>
          <p:cNvPr id="3" name="投影片編號版面配置區 12"/>
          <p:cNvSpPr txBox="1">
            <a:spLocks/>
          </p:cNvSpPr>
          <p:nvPr/>
        </p:nvSpPr>
        <p:spPr>
          <a:xfrm>
            <a:off x="8757465" y="4869656"/>
            <a:ext cx="386535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540" y="4260684"/>
            <a:ext cx="8300265" cy="540060"/>
          </a:xfrm>
        </p:spPr>
        <p:txBody>
          <a:bodyPr>
            <a:noAutofit/>
          </a:bodyPr>
          <a:lstStyle/>
          <a:p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片分類時常發生模凌兩可的圖片狀況，部分因判斷邏輯不同而左右判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3492112" y="2597140"/>
            <a:ext cx="1446010" cy="1446010"/>
          </a:xfrm>
          <a:custGeom>
            <a:avLst/>
            <a:gdLst>
              <a:gd name="connsiteX0" fmla="*/ 0 w 1446010"/>
              <a:gd name="connsiteY0" fmla="*/ 723005 h 1446010"/>
              <a:gd name="connsiteX1" fmla="*/ 723005 w 1446010"/>
              <a:gd name="connsiteY1" fmla="*/ 0 h 1446010"/>
              <a:gd name="connsiteX2" fmla="*/ 1446010 w 1446010"/>
              <a:gd name="connsiteY2" fmla="*/ 723005 h 1446010"/>
              <a:gd name="connsiteX3" fmla="*/ 723005 w 1446010"/>
              <a:gd name="connsiteY3" fmla="*/ 1446010 h 1446010"/>
              <a:gd name="connsiteX4" fmla="*/ 0 w 1446010"/>
              <a:gd name="connsiteY4" fmla="*/ 723005 h 144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6010" h="1446010">
                <a:moveTo>
                  <a:pt x="0" y="723005"/>
                </a:moveTo>
                <a:cubicBezTo>
                  <a:pt x="0" y="323700"/>
                  <a:pt x="323700" y="0"/>
                  <a:pt x="723005" y="0"/>
                </a:cubicBezTo>
                <a:cubicBezTo>
                  <a:pt x="1122310" y="0"/>
                  <a:pt x="1446010" y="323700"/>
                  <a:pt x="1446010" y="723005"/>
                </a:cubicBezTo>
                <a:cubicBezTo>
                  <a:pt x="1446010" y="1122310"/>
                  <a:pt x="1122310" y="1446010"/>
                  <a:pt x="723005" y="1446010"/>
                </a:cubicBezTo>
                <a:cubicBezTo>
                  <a:pt x="323700" y="1446010"/>
                  <a:pt x="0" y="1122310"/>
                  <a:pt x="0" y="723005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718" tIns="232718" rIns="232718" bIns="23271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300" kern="1200"/>
          </a:p>
        </p:txBody>
      </p:sp>
      <p:sp>
        <p:nvSpPr>
          <p:cNvPr id="7" name="向左箭號 6"/>
          <p:cNvSpPr/>
          <p:nvPr/>
        </p:nvSpPr>
        <p:spPr>
          <a:xfrm rot="12900000">
            <a:off x="2332651" y="2530289"/>
            <a:ext cx="1173032" cy="41211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手繪多邊形 7"/>
          <p:cNvSpPr/>
          <p:nvPr/>
        </p:nvSpPr>
        <p:spPr>
          <a:xfrm>
            <a:off x="1294241" y="1641112"/>
            <a:ext cx="1800000" cy="1260000"/>
          </a:xfrm>
          <a:custGeom>
            <a:avLst/>
            <a:gdLst>
              <a:gd name="connsiteX0" fmla="*/ 0 w 1373710"/>
              <a:gd name="connsiteY0" fmla="*/ 109897 h 1098968"/>
              <a:gd name="connsiteX1" fmla="*/ 109897 w 1373710"/>
              <a:gd name="connsiteY1" fmla="*/ 0 h 1098968"/>
              <a:gd name="connsiteX2" fmla="*/ 1263813 w 1373710"/>
              <a:gd name="connsiteY2" fmla="*/ 0 h 1098968"/>
              <a:gd name="connsiteX3" fmla="*/ 1373710 w 1373710"/>
              <a:gd name="connsiteY3" fmla="*/ 109897 h 1098968"/>
              <a:gd name="connsiteX4" fmla="*/ 1373710 w 1373710"/>
              <a:gd name="connsiteY4" fmla="*/ 989071 h 1098968"/>
              <a:gd name="connsiteX5" fmla="*/ 1263813 w 1373710"/>
              <a:gd name="connsiteY5" fmla="*/ 1098968 h 1098968"/>
              <a:gd name="connsiteX6" fmla="*/ 109897 w 1373710"/>
              <a:gd name="connsiteY6" fmla="*/ 1098968 h 1098968"/>
              <a:gd name="connsiteX7" fmla="*/ 0 w 1373710"/>
              <a:gd name="connsiteY7" fmla="*/ 989071 h 1098968"/>
              <a:gd name="connsiteX8" fmla="*/ 0 w 1373710"/>
              <a:gd name="connsiteY8" fmla="*/ 109897 h 109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710" h="1098968">
                <a:moveTo>
                  <a:pt x="0" y="109897"/>
                </a:moveTo>
                <a:cubicBezTo>
                  <a:pt x="0" y="49203"/>
                  <a:pt x="49203" y="0"/>
                  <a:pt x="109897" y="0"/>
                </a:cubicBezTo>
                <a:lnTo>
                  <a:pt x="1263813" y="0"/>
                </a:lnTo>
                <a:cubicBezTo>
                  <a:pt x="1324507" y="0"/>
                  <a:pt x="1373710" y="49203"/>
                  <a:pt x="1373710" y="109897"/>
                </a:cubicBezTo>
                <a:lnTo>
                  <a:pt x="1373710" y="989071"/>
                </a:lnTo>
                <a:cubicBezTo>
                  <a:pt x="1373710" y="1049765"/>
                  <a:pt x="1324507" y="1098968"/>
                  <a:pt x="1263813" y="1098968"/>
                </a:cubicBezTo>
                <a:lnTo>
                  <a:pt x="109897" y="1098968"/>
                </a:lnTo>
                <a:cubicBezTo>
                  <a:pt x="49203" y="1098968"/>
                  <a:pt x="0" y="1049765"/>
                  <a:pt x="0" y="989071"/>
                </a:cubicBezTo>
                <a:lnTo>
                  <a:pt x="0" y="109897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483" tIns="106483" rIns="106483" bIns="106483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900" kern="1200"/>
          </a:p>
        </p:txBody>
      </p:sp>
      <p:sp>
        <p:nvSpPr>
          <p:cNvPr id="9" name="向左箭號 8"/>
          <p:cNvSpPr/>
          <p:nvPr/>
        </p:nvSpPr>
        <p:spPr>
          <a:xfrm rot="16200000">
            <a:off x="3628601" y="1747505"/>
            <a:ext cx="1173032" cy="41211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手繪多邊形 9"/>
          <p:cNvSpPr/>
          <p:nvPr/>
        </p:nvSpPr>
        <p:spPr>
          <a:xfrm>
            <a:off x="3315117" y="816555"/>
            <a:ext cx="1800000" cy="1260000"/>
          </a:xfrm>
          <a:custGeom>
            <a:avLst/>
            <a:gdLst>
              <a:gd name="connsiteX0" fmla="*/ 0 w 1373710"/>
              <a:gd name="connsiteY0" fmla="*/ 109897 h 1098968"/>
              <a:gd name="connsiteX1" fmla="*/ 109897 w 1373710"/>
              <a:gd name="connsiteY1" fmla="*/ 0 h 1098968"/>
              <a:gd name="connsiteX2" fmla="*/ 1263813 w 1373710"/>
              <a:gd name="connsiteY2" fmla="*/ 0 h 1098968"/>
              <a:gd name="connsiteX3" fmla="*/ 1373710 w 1373710"/>
              <a:gd name="connsiteY3" fmla="*/ 109897 h 1098968"/>
              <a:gd name="connsiteX4" fmla="*/ 1373710 w 1373710"/>
              <a:gd name="connsiteY4" fmla="*/ 989071 h 1098968"/>
              <a:gd name="connsiteX5" fmla="*/ 1263813 w 1373710"/>
              <a:gd name="connsiteY5" fmla="*/ 1098968 h 1098968"/>
              <a:gd name="connsiteX6" fmla="*/ 109897 w 1373710"/>
              <a:gd name="connsiteY6" fmla="*/ 1098968 h 1098968"/>
              <a:gd name="connsiteX7" fmla="*/ 0 w 1373710"/>
              <a:gd name="connsiteY7" fmla="*/ 989071 h 1098968"/>
              <a:gd name="connsiteX8" fmla="*/ 0 w 1373710"/>
              <a:gd name="connsiteY8" fmla="*/ 109897 h 109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710" h="1098968">
                <a:moveTo>
                  <a:pt x="0" y="109897"/>
                </a:moveTo>
                <a:cubicBezTo>
                  <a:pt x="0" y="49203"/>
                  <a:pt x="49203" y="0"/>
                  <a:pt x="109897" y="0"/>
                </a:cubicBezTo>
                <a:lnTo>
                  <a:pt x="1263813" y="0"/>
                </a:lnTo>
                <a:cubicBezTo>
                  <a:pt x="1324507" y="0"/>
                  <a:pt x="1373710" y="49203"/>
                  <a:pt x="1373710" y="109897"/>
                </a:cubicBezTo>
                <a:lnTo>
                  <a:pt x="1373710" y="989071"/>
                </a:lnTo>
                <a:cubicBezTo>
                  <a:pt x="1373710" y="1049765"/>
                  <a:pt x="1324507" y="1098968"/>
                  <a:pt x="1263813" y="1098968"/>
                </a:cubicBezTo>
                <a:lnTo>
                  <a:pt x="109897" y="1098968"/>
                </a:lnTo>
                <a:cubicBezTo>
                  <a:pt x="49203" y="1098968"/>
                  <a:pt x="0" y="1049765"/>
                  <a:pt x="0" y="989071"/>
                </a:cubicBezTo>
                <a:lnTo>
                  <a:pt x="0" y="109897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483" tIns="106483" rIns="106483" bIns="106483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900" kern="1200"/>
          </a:p>
        </p:txBody>
      </p:sp>
      <p:sp>
        <p:nvSpPr>
          <p:cNvPr id="11" name="向左箭號 10"/>
          <p:cNvSpPr/>
          <p:nvPr/>
        </p:nvSpPr>
        <p:spPr>
          <a:xfrm rot="19500000">
            <a:off x="4881945" y="2327513"/>
            <a:ext cx="1173032" cy="41211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手繪多邊形 11"/>
          <p:cNvSpPr/>
          <p:nvPr/>
        </p:nvSpPr>
        <p:spPr>
          <a:xfrm>
            <a:off x="5266828" y="1652666"/>
            <a:ext cx="1800000" cy="1260000"/>
          </a:xfrm>
          <a:custGeom>
            <a:avLst/>
            <a:gdLst>
              <a:gd name="connsiteX0" fmla="*/ 0 w 1373710"/>
              <a:gd name="connsiteY0" fmla="*/ 109897 h 1098968"/>
              <a:gd name="connsiteX1" fmla="*/ 109897 w 1373710"/>
              <a:gd name="connsiteY1" fmla="*/ 0 h 1098968"/>
              <a:gd name="connsiteX2" fmla="*/ 1263813 w 1373710"/>
              <a:gd name="connsiteY2" fmla="*/ 0 h 1098968"/>
              <a:gd name="connsiteX3" fmla="*/ 1373710 w 1373710"/>
              <a:gd name="connsiteY3" fmla="*/ 109897 h 1098968"/>
              <a:gd name="connsiteX4" fmla="*/ 1373710 w 1373710"/>
              <a:gd name="connsiteY4" fmla="*/ 989071 h 1098968"/>
              <a:gd name="connsiteX5" fmla="*/ 1263813 w 1373710"/>
              <a:gd name="connsiteY5" fmla="*/ 1098968 h 1098968"/>
              <a:gd name="connsiteX6" fmla="*/ 109897 w 1373710"/>
              <a:gd name="connsiteY6" fmla="*/ 1098968 h 1098968"/>
              <a:gd name="connsiteX7" fmla="*/ 0 w 1373710"/>
              <a:gd name="connsiteY7" fmla="*/ 989071 h 1098968"/>
              <a:gd name="connsiteX8" fmla="*/ 0 w 1373710"/>
              <a:gd name="connsiteY8" fmla="*/ 109897 h 109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710" h="1098968">
                <a:moveTo>
                  <a:pt x="0" y="109897"/>
                </a:moveTo>
                <a:cubicBezTo>
                  <a:pt x="0" y="49203"/>
                  <a:pt x="49203" y="0"/>
                  <a:pt x="109897" y="0"/>
                </a:cubicBezTo>
                <a:lnTo>
                  <a:pt x="1263813" y="0"/>
                </a:lnTo>
                <a:cubicBezTo>
                  <a:pt x="1324507" y="0"/>
                  <a:pt x="1373710" y="49203"/>
                  <a:pt x="1373710" y="109897"/>
                </a:cubicBezTo>
                <a:lnTo>
                  <a:pt x="1373710" y="989071"/>
                </a:lnTo>
                <a:cubicBezTo>
                  <a:pt x="1373710" y="1049765"/>
                  <a:pt x="1324507" y="1098968"/>
                  <a:pt x="1263813" y="1098968"/>
                </a:cubicBezTo>
                <a:lnTo>
                  <a:pt x="109897" y="1098968"/>
                </a:lnTo>
                <a:cubicBezTo>
                  <a:pt x="49203" y="1098968"/>
                  <a:pt x="0" y="1049765"/>
                  <a:pt x="0" y="989071"/>
                </a:cubicBezTo>
                <a:lnTo>
                  <a:pt x="0" y="109897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483" tIns="106483" rIns="106483" bIns="106483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900" kern="1200"/>
          </a:p>
        </p:txBody>
      </p:sp>
      <p:pic>
        <p:nvPicPr>
          <p:cNvPr id="1026" name="Picture 2" descr="Keras ä»¥ResNet-50 é è¨ç·´æ¨¡åå»ºç«çèè²è¾¨è­ç¨å¼- G. T. W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27" y="1152502"/>
            <a:ext cx="1496578" cy="8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33" y="1997142"/>
            <a:ext cx="1719678" cy="468000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5751416" y="2298844"/>
            <a:ext cx="585065" cy="54293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 smtClean="0"/>
              <a:t>java</a:t>
            </a:r>
            <a:endParaRPr lang="zh-TW" altLang="en-US" sz="1100" dirty="0"/>
          </a:p>
        </p:txBody>
      </p:sp>
      <p:sp>
        <p:nvSpPr>
          <p:cNvPr id="19" name="橢圓 18"/>
          <p:cNvSpPr/>
          <p:nvPr/>
        </p:nvSpPr>
        <p:spPr>
          <a:xfrm>
            <a:off x="6012521" y="1924339"/>
            <a:ext cx="585065" cy="5429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20" name="橢圓 19"/>
          <p:cNvSpPr/>
          <p:nvPr/>
        </p:nvSpPr>
        <p:spPr>
          <a:xfrm>
            <a:off x="6414722" y="2159257"/>
            <a:ext cx="585065" cy="5429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 smtClean="0"/>
              <a:t>C++</a:t>
            </a:r>
            <a:endParaRPr lang="zh-TW" altLang="en-US" sz="1100" dirty="0"/>
          </a:p>
        </p:txBody>
      </p:sp>
      <p:sp>
        <p:nvSpPr>
          <p:cNvPr id="14" name="橢圓 13"/>
          <p:cNvSpPr/>
          <p:nvPr/>
        </p:nvSpPr>
        <p:spPr>
          <a:xfrm>
            <a:off x="5410157" y="1984421"/>
            <a:ext cx="585065" cy="5429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 smtClean="0"/>
              <a:t>python</a:t>
            </a:r>
            <a:endParaRPr lang="zh-TW" altLang="en-US" sz="11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58" y="2784632"/>
            <a:ext cx="1027668" cy="102766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901708" y="1645784"/>
            <a:ext cx="71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原理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922584" y="814420"/>
            <a:ext cx="69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範例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78224" y="1648323"/>
            <a:ext cx="719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Code</a:t>
            </a:r>
            <a:endParaRPr lang="zh-TW" altLang="en-US" sz="1600" dirty="0"/>
          </a:p>
        </p:txBody>
      </p:sp>
      <p:sp>
        <p:nvSpPr>
          <p:cNvPr id="21" name="投影片編號版面配置區 12"/>
          <p:cNvSpPr txBox="1">
            <a:spLocks/>
          </p:cNvSpPr>
          <p:nvPr/>
        </p:nvSpPr>
        <p:spPr>
          <a:xfrm>
            <a:off x="8731805" y="4869656"/>
            <a:ext cx="412195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 smtClean="0"/>
              <a:t>專案題目介紹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專題執行過程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fld id="{2E523DCD-4C79-4B52-A674-233DC12F414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 smtClean="0"/>
              <a:t>專案題目介紹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題描述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預期效果</a:t>
            </a:r>
          </a:p>
        </p:txBody>
      </p:sp>
      <p:sp>
        <p:nvSpPr>
          <p:cNvPr id="3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17143" b="17590"/>
          <a:stretch/>
        </p:blipFill>
        <p:spPr bwMode="auto">
          <a:xfrm>
            <a:off x="3238280" y="2005292"/>
            <a:ext cx="1026430" cy="9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AutoShape 2" descr="arcade, console, game, gaming, genres, machine, play, programing icon"/>
          <p:cNvSpPr>
            <a:spLocks noChangeAspect="1" noChangeArrowheads="1"/>
          </p:cNvSpPr>
          <p:nvPr/>
        </p:nvSpPr>
        <p:spPr bwMode="auto">
          <a:xfrm>
            <a:off x="63500" y="-136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arcade, console, game, gaming, genres, machine, play, progra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4" y="1571590"/>
            <a:ext cx="1215745" cy="12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82416" y="3030609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PDI</a:t>
            </a:r>
            <a:r>
              <a:rPr lang="zh-TW" altLang="en-US" sz="1600" dirty="0" smtClean="0">
                <a:latin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2664464" y="1293388"/>
            <a:ext cx="1006615" cy="1028585"/>
            <a:chOff x="612703" y="2817627"/>
            <a:chExt cx="1290716" cy="1389822"/>
          </a:xfrm>
        </p:grpSpPr>
        <p:pic>
          <p:nvPicPr>
            <p:cNvPr id="1032" name="Picture 8" descr="computer, sad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03" y="298824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142860" y="311860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538" y="3112189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14376" y="327866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2663" y="3191835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02052" y="2950571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24179" y="2817627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data, database, file, repository, storage, stor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37" y="3051009"/>
              <a:ext cx="630070" cy="63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矩形 34"/>
          <p:cNvSpPr/>
          <p:nvPr/>
        </p:nvSpPr>
        <p:spPr>
          <a:xfrm>
            <a:off x="476545" y="1217437"/>
            <a:ext cx="1800000" cy="21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509295" y="3038883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Web / Database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9294" y="1225711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536458" y="3047157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判</a:t>
            </a:r>
            <a:r>
              <a:rPr lang="zh-TW" altLang="en-US" sz="1600" dirty="0">
                <a:latin typeface="微軟正黑體" panose="020B0604030504040204" pitchFamily="34" charset="-120"/>
              </a:rPr>
              <a:t>讀</a:t>
            </a:r>
          </a:p>
        </p:txBody>
      </p:sp>
      <p:sp>
        <p:nvSpPr>
          <p:cNvPr id="48" name="矩形 47"/>
          <p:cNvSpPr/>
          <p:nvPr/>
        </p:nvSpPr>
        <p:spPr>
          <a:xfrm>
            <a:off x="4536457" y="1225711"/>
            <a:ext cx="1800000" cy="21604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2143984"/>
            <a:ext cx="685852" cy="90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1245394"/>
            <a:ext cx="685852" cy="900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8" y="2141473"/>
            <a:ext cx="685852" cy="9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8" y="1243984"/>
            <a:ext cx="685852" cy="900000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6563619" y="3030580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修</a:t>
            </a:r>
            <a:r>
              <a:rPr lang="zh-TW" altLang="en-US" sz="1600" dirty="0">
                <a:latin typeface="微軟正黑體" panose="020B0604030504040204" pitchFamily="34" charset="-120"/>
              </a:rPr>
              <a:t>復</a:t>
            </a:r>
          </a:p>
        </p:txBody>
      </p:sp>
      <p:sp>
        <p:nvSpPr>
          <p:cNvPr id="83" name="矩形 82"/>
          <p:cNvSpPr/>
          <p:nvPr/>
        </p:nvSpPr>
        <p:spPr>
          <a:xfrm>
            <a:off x="6563618" y="1217408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fix, fixing, phone, repair, tool, wrench icon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75" y="16426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st, run, running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3">
            <a:off x="2962043" y="3578520"/>
            <a:ext cx="890238" cy="8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直線圖說文字 1 85"/>
          <p:cNvSpPr/>
          <p:nvPr/>
        </p:nvSpPr>
        <p:spPr>
          <a:xfrm>
            <a:off x="3852281" y="3542673"/>
            <a:ext cx="3530778" cy="324036"/>
          </a:xfrm>
          <a:prstGeom prst="borderCallout1">
            <a:avLst>
              <a:gd name="adj1" fmla="val 832"/>
              <a:gd name="adj2" fmla="val 50121"/>
              <a:gd name="adj3" fmla="val -66193"/>
              <a:gd name="adj4" fmla="val 50367"/>
            </a:avLst>
          </a:prstGeom>
          <a:noFill/>
          <a:ln w="19050">
            <a:solidFill>
              <a:srgbClr val="FF99C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人員定時判讀，將問題發報相關人員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188932" y="2206704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4245204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6266046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7" y="3745083"/>
            <a:ext cx="1398417" cy="1398417"/>
          </a:xfrm>
          <a:prstGeom prst="rect">
            <a:avLst/>
          </a:prstGeom>
        </p:spPr>
      </p:pic>
      <p:sp>
        <p:nvSpPr>
          <p:cNvPr id="94" name="手繪多邊形 93"/>
          <p:cNvSpPr/>
          <p:nvPr/>
        </p:nvSpPr>
        <p:spPr>
          <a:xfrm>
            <a:off x="2466012" y="4066071"/>
            <a:ext cx="611916" cy="349654"/>
          </a:xfrm>
          <a:custGeom>
            <a:avLst/>
            <a:gdLst>
              <a:gd name="connsiteX0" fmla="*/ 0 w 787400"/>
              <a:gd name="connsiteY0" fmla="*/ 400050 h 400050"/>
              <a:gd name="connsiteX1" fmla="*/ 577850 w 787400"/>
              <a:gd name="connsiteY1" fmla="*/ 241300 h 400050"/>
              <a:gd name="connsiteX2" fmla="*/ 787400 w 7874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00050">
                <a:moveTo>
                  <a:pt x="0" y="400050"/>
                </a:moveTo>
                <a:cubicBezTo>
                  <a:pt x="223308" y="354012"/>
                  <a:pt x="446617" y="307975"/>
                  <a:pt x="577850" y="241300"/>
                </a:cubicBezTo>
                <a:cubicBezTo>
                  <a:pt x="709083" y="174625"/>
                  <a:pt x="739775" y="45508"/>
                  <a:pt x="7874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E8F3926D-CE35-4BD2-B456-4E7241F89FE2}"/>
              </a:ext>
            </a:extLst>
          </p:cNvPr>
          <p:cNvSpPr/>
          <p:nvPr/>
        </p:nvSpPr>
        <p:spPr>
          <a:xfrm>
            <a:off x="4159215" y="4246142"/>
            <a:ext cx="470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測試人</a:t>
            </a:r>
            <a:r>
              <a:rPr lang="zh-TW" altLang="zh-TW" sz="1800" dirty="0" smtClean="0"/>
              <a:t>員發</a:t>
            </a:r>
            <a:r>
              <a:rPr lang="zh-TW" altLang="zh-TW" sz="1800" dirty="0"/>
              <a:t>信通知</a:t>
            </a:r>
            <a:r>
              <a:rPr lang="en-US" altLang="zh-TW" sz="1800" dirty="0"/>
              <a:t>~10min /</a:t>
            </a:r>
            <a:r>
              <a:rPr lang="zh-TW" altLang="zh-TW" sz="1800" dirty="0"/>
              <a:t>次</a:t>
            </a:r>
            <a:r>
              <a:rPr lang="en-US" altLang="zh-TW" sz="1800" dirty="0"/>
              <a:t>,  8 </a:t>
            </a:r>
            <a:r>
              <a:rPr lang="zh-TW" altLang="zh-TW" sz="1800" dirty="0"/>
              <a:t>次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天</a:t>
            </a:r>
            <a:endParaRPr lang="en-US" altLang="zh-TW" sz="1800" dirty="0"/>
          </a:p>
        </p:txBody>
      </p:sp>
      <p:pic>
        <p:nvPicPr>
          <p:cNvPr id="1052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0" y="4098924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 smtClean="0"/>
              <a:t>專題目</a:t>
            </a:r>
            <a:r>
              <a:rPr lang="zh-TW" altLang="en-US" dirty="0"/>
              <a:t>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矩形: 圓角 2">
            <a:extLst>
              <a:ext uri="{FF2B5EF4-FFF2-40B4-BE49-F238E27FC236}"/>
            </a:extLst>
          </p:cNvPr>
          <p:cNvSpPr/>
          <p:nvPr/>
        </p:nvSpPr>
        <p:spPr>
          <a:xfrm>
            <a:off x="247608" y="906565"/>
            <a:ext cx="4635500" cy="31908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13" name="文字方塊 12">
            <a:extLst>
              <a:ext uri="{FF2B5EF4-FFF2-40B4-BE49-F238E27FC236}"/>
            </a:extLst>
          </p:cNvPr>
          <p:cNvSpPr txBox="1"/>
          <p:nvPr/>
        </p:nvSpPr>
        <p:spPr>
          <a:xfrm>
            <a:off x="451213" y="2032660"/>
            <a:ext cx="1800225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" name="矩形 13">
            <a:extLst>
              <a:ext uri="{FF2B5EF4-FFF2-40B4-BE49-F238E27FC236}"/>
            </a:extLst>
          </p:cNvPr>
          <p:cNvSpPr/>
          <p:nvPr/>
        </p:nvSpPr>
        <p:spPr>
          <a:xfrm>
            <a:off x="449625" y="2589753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</a:t>
            </a:r>
            <a:r>
              <a:rPr kumimoji="0" lang="zh-TW" altLang="en-US" kern="0" dirty="0" smtClean="0">
                <a:solidFill>
                  <a:srgbClr val="000000"/>
                </a:solidFill>
                <a:latin typeface="Arial"/>
              </a:rPr>
              <a:t>判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讀</a:t>
            </a:r>
          </a:p>
        </p:txBody>
      </p:sp>
      <p:sp>
        <p:nvSpPr>
          <p:cNvPr id="15" name="文字方塊 14">
            <a:extLst>
              <a:ext uri="{FF2B5EF4-FFF2-40B4-BE49-F238E27FC236}"/>
            </a:extLst>
          </p:cNvPr>
          <p:cNvSpPr txBox="1"/>
          <p:nvPr/>
        </p:nvSpPr>
        <p:spPr>
          <a:xfrm>
            <a:off x="449625" y="3170666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16" name="直線單箭頭接點 15">
            <a:extLst>
              <a:ext uri="{FF2B5EF4-FFF2-40B4-BE49-F238E27FC236}"/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349738" y="2340635"/>
            <a:ext cx="1588" cy="2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/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49738" y="28977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/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48797" y="3478641"/>
            <a:ext cx="941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/>
            </a:extLst>
          </p:cNvPr>
          <p:cNvSpPr txBox="1"/>
          <p:nvPr/>
        </p:nvSpPr>
        <p:spPr>
          <a:xfrm>
            <a:off x="448684" y="3748767"/>
            <a:ext cx="1800225" cy="309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altLang="zh-TW" dirty="0"/>
              <a:t>LSR Repair(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/>
            </a:extLst>
          </p:cNvPr>
          <p:cNvSpPr txBox="1"/>
          <p:nvPr/>
        </p:nvSpPr>
        <p:spPr>
          <a:xfrm>
            <a:off x="3369976" y="2035513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矩形 20">
            <a:extLst>
              <a:ext uri="{FF2B5EF4-FFF2-40B4-BE49-F238E27FC236}"/>
            </a:extLst>
          </p:cNvPr>
          <p:cNvSpPr/>
          <p:nvPr/>
        </p:nvSpPr>
        <p:spPr>
          <a:xfrm>
            <a:off x="3369976" y="2595633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22" name="文字方塊 21">
            <a:extLst>
              <a:ext uri="{FF2B5EF4-FFF2-40B4-BE49-F238E27FC236}"/>
            </a:extLst>
          </p:cNvPr>
          <p:cNvSpPr txBox="1"/>
          <p:nvPr/>
        </p:nvSpPr>
        <p:spPr>
          <a:xfrm>
            <a:off x="3369976" y="3157378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直線單箭頭接點 22">
            <a:extLst>
              <a:ext uri="{FF2B5EF4-FFF2-40B4-BE49-F238E27FC236}"/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359976" y="2343488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/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359976" y="2905233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/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4359976" y="3466978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/>
            </a:extLst>
          </p:cNvPr>
          <p:cNvSpPr txBox="1"/>
          <p:nvPr/>
        </p:nvSpPr>
        <p:spPr>
          <a:xfrm>
            <a:off x="5790069" y="3858677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文字方塊 27">
            <a:extLst>
              <a:ext uri="{FF2B5EF4-FFF2-40B4-BE49-F238E27FC236}"/>
            </a:extLst>
          </p:cNvPr>
          <p:cNvSpPr txBox="1"/>
          <p:nvPr/>
        </p:nvSpPr>
        <p:spPr>
          <a:xfrm>
            <a:off x="5779750" y="4504162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文字方塊 28">
            <a:extLst>
              <a:ext uri="{FF2B5EF4-FFF2-40B4-BE49-F238E27FC236}"/>
            </a:extLst>
          </p:cNvPr>
          <p:cNvSpPr txBox="1"/>
          <p:nvPr/>
        </p:nvSpPr>
        <p:spPr>
          <a:xfrm>
            <a:off x="7919975" y="3852926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30" name="直線單箭頭接點 34"/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7553782" y="4006914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肘形接點 46"/>
          <p:cNvCxnSpPr>
            <a:cxnSpLocks/>
            <a:stCxn id="28" idx="3"/>
            <a:endCxn id="29" idx="1"/>
          </p:cNvCxnSpPr>
          <p:nvPr/>
        </p:nvCxnSpPr>
        <p:spPr bwMode="auto">
          <a:xfrm flipV="1">
            <a:off x="7543750" y="4006914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字方塊 36"/>
          <p:cNvSpPr txBox="1">
            <a:spLocks noChangeArrowheads="1"/>
          </p:cNvSpPr>
          <p:nvPr/>
        </p:nvSpPr>
        <p:spPr bwMode="auto">
          <a:xfrm>
            <a:off x="4789153" y="3768504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r>
              <a:rPr lang="zh-TW" altLang="en-US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(NG)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873312" y="4415839"/>
            <a:ext cx="9588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r>
              <a:rPr lang="zh-TW" altLang="en-US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(OK)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線單箭頭接點 38"/>
          <p:cNvCxnSpPr>
            <a:cxnSpLocks/>
            <a:stCxn id="36" idx="3"/>
            <a:endCxn id="27" idx="1"/>
          </p:cNvCxnSpPr>
          <p:nvPr/>
        </p:nvCxnSpPr>
        <p:spPr bwMode="auto">
          <a:xfrm flipV="1">
            <a:off x="5011644" y="4012665"/>
            <a:ext cx="778425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接點 51"/>
          <p:cNvCxnSpPr>
            <a:cxnSpLocks/>
            <a:stCxn id="36" idx="2"/>
            <a:endCxn id="28" idx="1"/>
          </p:cNvCxnSpPr>
          <p:nvPr/>
        </p:nvCxnSpPr>
        <p:spPr bwMode="auto">
          <a:xfrm rot="16200000" flipH="1">
            <a:off x="4893965" y="3772364"/>
            <a:ext cx="351797" cy="1419774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流程圖: 決策 35">
            <a:extLst>
              <a:ext uri="{FF2B5EF4-FFF2-40B4-BE49-F238E27FC236}"/>
            </a:extLst>
          </p:cNvPr>
          <p:cNvSpPr/>
          <p:nvPr/>
        </p:nvSpPr>
        <p:spPr>
          <a:xfrm>
            <a:off x="3708307" y="3718978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38" name="流程圖: 程序 37">
            <a:extLst>
              <a:ext uri="{FF2B5EF4-FFF2-40B4-BE49-F238E27FC236}"/>
            </a:extLst>
          </p:cNvPr>
          <p:cNvSpPr/>
          <p:nvPr/>
        </p:nvSpPr>
        <p:spPr>
          <a:xfrm>
            <a:off x="310896" y="2442954"/>
            <a:ext cx="2034527" cy="1717947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/>
            </a:extLst>
          </p:cNvPr>
          <p:cNvSpPr txBox="1"/>
          <p:nvPr/>
        </p:nvSpPr>
        <p:spPr>
          <a:xfrm>
            <a:off x="466088" y="4350173"/>
            <a:ext cx="1800000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zh-TW" altLang="en-US" dirty="0"/>
              <a:t>出貨</a:t>
            </a:r>
          </a:p>
        </p:txBody>
      </p:sp>
      <p:cxnSp>
        <p:nvCxnSpPr>
          <p:cNvPr id="45" name="直線單箭頭接點 44">
            <a:extLst>
              <a:ext uri="{FF2B5EF4-FFF2-40B4-BE49-F238E27FC236}"/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>
            <a:off x="1348797" y="4058367"/>
            <a:ext cx="17291" cy="29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332223" y="1323591"/>
            <a:ext cx="1103668" cy="540000"/>
            <a:chOff x="-648580" y="815975"/>
            <a:chExt cx="1103668" cy="540000"/>
          </a:xfrm>
        </p:grpSpPr>
        <p:sp>
          <p:nvSpPr>
            <p:cNvPr id="47" name="橢圓 4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66FF9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文字方塊 1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579962" y="932869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Before </a:t>
              </a: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369976" y="1317384"/>
            <a:ext cx="1035050" cy="540000"/>
            <a:chOff x="-896105" y="815975"/>
            <a:chExt cx="1035050" cy="540000"/>
          </a:xfrm>
        </p:grpSpPr>
        <p:sp>
          <p:nvSpPr>
            <p:cNvPr id="57" name="橢圓 5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FF00FF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9" name="文字方塊 58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896105" y="939076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After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62" name="肘形接點 61"/>
          <p:cNvCxnSpPr/>
          <p:nvPr/>
        </p:nvCxnSpPr>
        <p:spPr>
          <a:xfrm flipV="1">
            <a:off x="817026" y="1609554"/>
            <a:ext cx="2700000" cy="150850"/>
          </a:xfrm>
          <a:prstGeom prst="bentConnector3">
            <a:avLst/>
          </a:prstGeom>
          <a:ln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程序 125">
            <a:extLst>
              <a:ext uri="{FF2B5EF4-FFF2-40B4-BE49-F238E27FC236}"/>
            </a:extLst>
          </p:cNvPr>
          <p:cNvSpPr/>
          <p:nvPr/>
        </p:nvSpPr>
        <p:spPr>
          <a:xfrm>
            <a:off x="3266855" y="2442954"/>
            <a:ext cx="4393308" cy="255204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0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專案平展性：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同方法可以擴展到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 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ORBO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專案效益：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測試人員不需發信通知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~10min 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 8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預期效果</a:t>
            </a:r>
            <a:endParaRPr lang="zh-TW" altLang="en-US" dirty="0"/>
          </a:p>
        </p:txBody>
      </p:sp>
      <p:sp>
        <p:nvSpPr>
          <p:cNvPr id="4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專題執行說明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資料收集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結果討論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展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望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</a:t>
            </a:r>
            <a:r>
              <a:rPr lang="zh-TW" altLang="en-US" dirty="0" smtClean="0"/>
              <a:t>明 </a:t>
            </a:r>
            <a:r>
              <a:rPr lang="en-US" altLang="zh-TW" dirty="0" smtClean="0"/>
              <a:t>–</a:t>
            </a:r>
            <a:r>
              <a:rPr lang="zh-TW" altLang="en-US" dirty="0"/>
              <a:t>資料收集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049" name="矩形 2048"/>
          <p:cNvSpPr/>
          <p:nvPr/>
        </p:nvSpPr>
        <p:spPr>
          <a:xfrm>
            <a:off x="5674278" y="1097599"/>
            <a:ext cx="24368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可</a:t>
            </a:r>
            <a:r>
              <a:rPr lang="zh-TW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取</a:t>
            </a:r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得資訊 </a:t>
            </a:r>
            <a:r>
              <a:rPr lang="en-US" altLang="zh-TW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資料上拋</a:t>
            </a:r>
            <a:r>
              <a:rPr lang="zh-TW" altLang="en-US" sz="2000" dirty="0">
                <a:latin typeface="微軟正黑體" panose="020B0604030504040204" pitchFamily="34" charset="-120"/>
              </a:rPr>
              <a:t>時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間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測試</a:t>
            </a:r>
            <a:r>
              <a:rPr lang="zh-TW" altLang="en-US" sz="2000" dirty="0">
                <a:latin typeface="微軟正黑體" panose="020B0604030504040204" pitchFamily="34" charset="-120"/>
              </a:rPr>
              <a:t>機型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機</a:t>
            </a:r>
            <a:r>
              <a:rPr lang="zh-TW" altLang="en-US" sz="2000" dirty="0">
                <a:latin typeface="微軟正黑體" panose="020B0604030504040204" pitchFamily="34" charset="-120"/>
              </a:rPr>
              <a:t>台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TAR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</a:endParaRPr>
          </a:p>
        </p:txBody>
      </p:sp>
      <p:grpSp>
        <p:nvGrpSpPr>
          <p:cNvPr id="2055" name="群組 2054"/>
          <p:cNvGrpSpPr/>
          <p:nvPr/>
        </p:nvGrpSpPr>
        <p:grpSpPr>
          <a:xfrm>
            <a:off x="431540" y="816555"/>
            <a:ext cx="4610986" cy="3937537"/>
            <a:chOff x="431540" y="790608"/>
            <a:chExt cx="4610986" cy="3937537"/>
          </a:xfrm>
        </p:grpSpPr>
        <p:pic>
          <p:nvPicPr>
            <p:cNvPr id="2062" name="Picture 14" descr="halloween, spider, spiderwe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326" y="274629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/>
            <p:cNvSpPr/>
            <p:nvPr/>
          </p:nvSpPr>
          <p:spPr>
            <a:xfrm>
              <a:off x="656565" y="1041580"/>
              <a:ext cx="3600000" cy="3600000"/>
            </a:xfrm>
            <a:prstGeom prst="ellipse">
              <a:avLst/>
            </a:prstGeom>
            <a:solidFill>
              <a:srgbClr val="FEB60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493" y="1756859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25" y="2142697"/>
              <a:ext cx="2318004" cy="8556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590" y="2649455"/>
              <a:ext cx="2103226" cy="8572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864" y="2931669"/>
              <a:ext cx="2544894" cy="10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60" name="Picture 12" descr="python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3613342"/>
              <a:ext cx="928794" cy="92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直線圖說文字 2 (加上強調線) 22"/>
            <p:cNvSpPr/>
            <p:nvPr/>
          </p:nvSpPr>
          <p:spPr>
            <a:xfrm rot="16200000">
              <a:off x="390370" y="2941893"/>
              <a:ext cx="2070230" cy="8280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3290"/>
                <a:gd name="adj6" fmla="val -15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3086835" y="4188085"/>
              <a:ext cx="924609" cy="54006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545" y="2550288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48" name="圖片 2047"/>
            <p:cNvPicPr>
              <a:picLocks noChangeAspect="1"/>
            </p:cNvPicPr>
            <p:nvPr/>
          </p:nvPicPr>
          <p:blipFill rotWithShape="1">
            <a:blip r:embed="rId8"/>
            <a:srcRect t="-2002" r="30811" b="59043"/>
            <a:stretch/>
          </p:blipFill>
          <p:spPr>
            <a:xfrm>
              <a:off x="431540" y="790608"/>
              <a:ext cx="2758650" cy="1710189"/>
            </a:xfrm>
            <a:prstGeom prst="rect">
              <a:avLst/>
            </a:prstGeom>
          </p:spPr>
        </p:pic>
        <p:sp>
          <p:nvSpPr>
            <p:cNvPr id="2051" name="甜甜圈 2050"/>
            <p:cNvSpPr/>
            <p:nvPr/>
          </p:nvSpPr>
          <p:spPr>
            <a:xfrm>
              <a:off x="441629" y="2503126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甜甜圈 43"/>
            <p:cNvSpPr/>
            <p:nvPr/>
          </p:nvSpPr>
          <p:spPr>
            <a:xfrm>
              <a:off x="3190190" y="1005579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633" y="2989235"/>
            <a:ext cx="3024902" cy="1763435"/>
          </a:xfrm>
          <a:prstGeom prst="rect">
            <a:avLst/>
          </a:prstGeom>
        </p:spPr>
      </p:pic>
      <p:sp>
        <p:nvSpPr>
          <p:cNvPr id="19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資料前</a:t>
            </a:r>
            <a:r>
              <a:rPr lang="zh-TW" altLang="en-US" dirty="0"/>
              <a:t>處</a:t>
            </a:r>
            <a:r>
              <a:rPr lang="zh-TW" altLang="en-US" dirty="0" smtClean="0"/>
              <a:t>理 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174385" y="951570"/>
            <a:ext cx="2727985" cy="1044174"/>
          </a:xfrm>
          <a:custGeom>
            <a:avLst/>
            <a:gdLst>
              <a:gd name="connsiteX0" fmla="*/ 0 w 1977263"/>
              <a:gd name="connsiteY0" fmla="*/ 63874 h 638741"/>
              <a:gd name="connsiteX1" fmla="*/ 63874 w 1977263"/>
              <a:gd name="connsiteY1" fmla="*/ 0 h 638741"/>
              <a:gd name="connsiteX2" fmla="*/ 1913389 w 1977263"/>
              <a:gd name="connsiteY2" fmla="*/ 0 h 638741"/>
              <a:gd name="connsiteX3" fmla="*/ 1977263 w 1977263"/>
              <a:gd name="connsiteY3" fmla="*/ 63874 h 638741"/>
              <a:gd name="connsiteX4" fmla="*/ 1977263 w 1977263"/>
              <a:gd name="connsiteY4" fmla="*/ 574867 h 638741"/>
              <a:gd name="connsiteX5" fmla="*/ 1913389 w 1977263"/>
              <a:gd name="connsiteY5" fmla="*/ 638741 h 638741"/>
              <a:gd name="connsiteX6" fmla="*/ 63874 w 1977263"/>
              <a:gd name="connsiteY6" fmla="*/ 638741 h 638741"/>
              <a:gd name="connsiteX7" fmla="*/ 0 w 1977263"/>
              <a:gd name="connsiteY7" fmla="*/ 574867 h 638741"/>
              <a:gd name="connsiteX8" fmla="*/ 0 w 1977263"/>
              <a:gd name="connsiteY8" fmla="*/ 63874 h 6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7263" h="638741">
                <a:moveTo>
                  <a:pt x="0" y="63874"/>
                </a:moveTo>
                <a:cubicBezTo>
                  <a:pt x="0" y="28597"/>
                  <a:pt x="28597" y="0"/>
                  <a:pt x="63874" y="0"/>
                </a:cubicBezTo>
                <a:lnTo>
                  <a:pt x="1913389" y="0"/>
                </a:lnTo>
                <a:cubicBezTo>
                  <a:pt x="1948666" y="0"/>
                  <a:pt x="1977263" y="28597"/>
                  <a:pt x="1977263" y="63874"/>
                </a:cubicBezTo>
                <a:lnTo>
                  <a:pt x="1977263" y="574867"/>
                </a:lnTo>
                <a:cubicBezTo>
                  <a:pt x="1977263" y="610144"/>
                  <a:pt x="1948666" y="638741"/>
                  <a:pt x="1913389" y="638741"/>
                </a:cubicBezTo>
                <a:lnTo>
                  <a:pt x="63874" y="638741"/>
                </a:lnTo>
                <a:cubicBezTo>
                  <a:pt x="28597" y="638741"/>
                  <a:pt x="0" y="610144"/>
                  <a:pt x="0" y="574867"/>
                </a:cubicBezTo>
                <a:lnTo>
                  <a:pt x="0" y="638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273874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背景值處理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359781" y="1560549"/>
            <a:ext cx="3262669" cy="3307780"/>
          </a:xfrm>
          <a:prstGeom prst="round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3056" tIns="173056" rIns="173056" bIns="173056" numCol="1" spcCol="1270" anchor="t" anchorCtr="0">
            <a:noAutofit/>
          </a:bodyPr>
          <a:lstStyle/>
          <a:p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16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600" b="1" u="sng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圖片二值化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 / 208,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210, chip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 id 0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設定灰階超過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的部分轉成黑色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及其他顏色均一化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926595" y="951570"/>
            <a:ext cx="2068289" cy="2295255"/>
            <a:chOff x="116505" y="951570"/>
            <a:chExt cx="2623111" cy="283903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03" y="999905"/>
              <a:ext cx="2351518" cy="274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橢圓 54"/>
            <p:cNvSpPr/>
            <p:nvPr/>
          </p:nvSpPr>
          <p:spPr>
            <a:xfrm>
              <a:off x="116505" y="951570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81648" y="3574577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926595" y="3426845"/>
            <a:ext cx="2617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雜訊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數字及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英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文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浮水字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不同產品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取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面數不同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顏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色的</a:t>
            </a:r>
            <a:r>
              <a:rPr lang="en-US" altLang="zh-TW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Defect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652287" y="1658206"/>
            <a:ext cx="1057811" cy="675075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olution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2"/>
          <p:cNvSpPr txBox="1">
            <a:spLocks/>
          </p:cNvSpPr>
          <p:nvPr/>
        </p:nvSpPr>
        <p:spPr>
          <a:xfrm>
            <a:off x="8802470" y="4869656"/>
            <a:ext cx="341530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117437</TotalTime>
  <Words>942</Words>
  <Application>Microsoft Office PowerPoint</Application>
  <PresentationFormat>如螢幕大小 (16:9)</PresentationFormat>
  <Paragraphs>157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Noto Sans CJK SC Regular</vt:lpstr>
      <vt:lpstr>微軟正黑體</vt:lpstr>
      <vt:lpstr>新細明體</vt:lpstr>
      <vt:lpstr>Arial</vt:lpstr>
      <vt:lpstr>Calibri</vt:lpstr>
      <vt:lpstr>Gill Sans MT</vt:lpstr>
      <vt:lpstr>Segoe UI Black</vt:lpstr>
      <vt:lpstr>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–專題目標 </vt:lpstr>
      <vt:lpstr>專案題目介紹 –預期效果</vt:lpstr>
      <vt:lpstr>PowerPoint 簡報</vt:lpstr>
      <vt:lpstr>專題執行說明 –資料收集 </vt:lpstr>
      <vt:lpstr>專題執行說明 –資料前處理 (I)</vt:lpstr>
      <vt:lpstr>專題執行說明 –資料前處理 (II)</vt:lpstr>
      <vt:lpstr>專題執行說明 –模型建置</vt:lpstr>
      <vt:lpstr>專題執行說明 –結果與討論 (Transfer Learning)</vt:lpstr>
      <vt:lpstr>專題執行說明 –展望</vt:lpstr>
      <vt:lpstr>PowerPoint 簡報</vt:lpstr>
      <vt:lpstr>心得分享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3840</cp:revision>
  <dcterms:created xsi:type="dcterms:W3CDTF">2011-02-08T02:08:58Z</dcterms:created>
  <dcterms:modified xsi:type="dcterms:W3CDTF">2020-08-07T01:54:15Z</dcterms:modified>
</cp:coreProperties>
</file>