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  <p:sldMasterId id="2147483925" r:id="rId2"/>
    <p:sldMasterId id="2147483932" r:id="rId3"/>
    <p:sldMasterId id="2147483938" r:id="rId4"/>
  </p:sldMasterIdLst>
  <p:notesMasterIdLst>
    <p:notesMasterId r:id="rId22"/>
  </p:notesMasterIdLst>
  <p:handoutMasterIdLst>
    <p:handoutMasterId r:id="rId23"/>
  </p:handoutMasterIdLst>
  <p:sldIdLst>
    <p:sldId id="1187" r:id="rId5"/>
    <p:sldId id="1193" r:id="rId6"/>
    <p:sldId id="1194" r:id="rId7"/>
    <p:sldId id="1199" r:id="rId8"/>
    <p:sldId id="1195" r:id="rId9"/>
    <p:sldId id="1200" r:id="rId10"/>
    <p:sldId id="1205" r:id="rId11"/>
    <p:sldId id="1201" r:id="rId12"/>
    <p:sldId id="1202" r:id="rId13"/>
    <p:sldId id="1204" r:id="rId14"/>
    <p:sldId id="1206" r:id="rId15"/>
    <p:sldId id="1208" r:id="rId16"/>
    <p:sldId id="1212" r:id="rId17"/>
    <p:sldId id="1210" r:id="rId18"/>
    <p:sldId id="1209" r:id="rId19"/>
    <p:sldId id="1192" r:id="rId20"/>
    <p:sldId id="1191" r:id="rId21"/>
  </p:sldIdLst>
  <p:sldSz cx="9144000" cy="6858000" type="screen4x3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44">
          <p15:clr>
            <a:srgbClr val="A4A3A4"/>
          </p15:clr>
        </p15:guide>
        <p15:guide id="2" pos="4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9000"/>
    <a:srgbClr val="F64854"/>
    <a:srgbClr val="0083A2"/>
    <a:srgbClr val="FF3300"/>
    <a:srgbClr val="F75B66"/>
    <a:srgbClr val="0099FF"/>
    <a:srgbClr val="14458E"/>
    <a:srgbClr val="2772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55" autoAdjust="0"/>
    <p:restoredTop sz="94904" autoAdjust="0"/>
  </p:normalViewPr>
  <p:slideViewPr>
    <p:cSldViewPr>
      <p:cViewPr varScale="1">
        <p:scale>
          <a:sx n="87" d="100"/>
          <a:sy n="87" d="100"/>
        </p:scale>
        <p:origin x="1332" y="102"/>
      </p:cViewPr>
      <p:guideLst>
        <p:guide orient="horz" pos="544"/>
        <p:guide pos="47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82" d="100"/>
        <a:sy n="82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396" y="-96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45C7218-9B31-48A8-824C-F28B3E8956AA}" type="datetimeFigureOut">
              <a:rPr lang="zh-TW" altLang="en-US"/>
              <a:pPr>
                <a:defRPr/>
              </a:pPr>
              <a:t>2020/8/4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8678B027-2459-455A-95ED-98E41D66556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82694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3C2D647-FD81-4CF6-BDB0-6B3662C90855}" type="datetimeFigureOut">
              <a:rPr lang="zh-TW" altLang="en-US"/>
              <a:pPr>
                <a:defRPr/>
              </a:pPr>
              <a:t>2020/8/4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4925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16FB6A-C6F4-4A8A-82E1-94030FC792F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5525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投影片圖像版面配置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47107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CA4E594-26BC-4846-90AD-7070690C0A88}" type="slidenum">
              <a:rPr lang="zh-TW" altLang="en-US" smtClean="0">
                <a:ea typeface="新細明體" charset="-120"/>
              </a:rPr>
              <a:pPr/>
              <a:t>1</a:t>
            </a:fld>
            <a:endParaRPr lang="en-US" altLang="zh-TW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1322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smtClean="0"/>
              <a:t>CF</a:t>
            </a:r>
            <a:r>
              <a:rPr kumimoji="1" lang="zh-TW" altLang="en-US" smtClean="0"/>
              <a:t>所用光阻為負型光阻，曝光後留下</a:t>
            </a:r>
            <a:r>
              <a:rPr kumimoji="1" lang="en-US" altLang="zh-TW" smtClean="0"/>
              <a:t>pattern</a:t>
            </a:r>
            <a:r>
              <a:rPr kumimoji="1" lang="zh-TW" altLang="en-US" smtClean="0"/>
              <a:t>，顯影會洗掉不需的區域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TW" altLang="en-US" smtClean="0"/>
              <a:t>但當</a:t>
            </a:r>
            <a:r>
              <a:rPr kumimoji="1" lang="en-US" altLang="zh-TW" smtClean="0"/>
              <a:t>coater</a:t>
            </a:r>
            <a:r>
              <a:rPr kumimoji="1" lang="zh-TW" altLang="en-US" smtClean="0"/>
              <a:t>發生膜厚異常或</a:t>
            </a:r>
            <a:r>
              <a:rPr kumimoji="1" lang="en-US" altLang="zh-TW" smtClean="0"/>
              <a:t>developer</a:t>
            </a:r>
            <a:r>
              <a:rPr kumimoji="1" lang="zh-TW" altLang="en-US" smtClean="0"/>
              <a:t>顯影能力異常時，會於基板外緣</a:t>
            </a:r>
            <a:r>
              <a:rPr kumimoji="1" lang="en-US" altLang="zh-TW" smtClean="0"/>
              <a:t>dummy</a:t>
            </a:r>
            <a:r>
              <a:rPr kumimoji="1" lang="zh-TW" altLang="en-US" smtClean="0"/>
              <a:t>區有顏殘情形</a:t>
            </a:r>
          </a:p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714314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mtClean="0"/>
              <a:t>1.</a:t>
            </a:r>
            <a:r>
              <a:rPr lang="zh-TW" altLang="en-US" smtClean="0"/>
              <a:t>現行廠內的處理流程如圖所示，線上人員定期巡檢</a:t>
            </a:r>
            <a:r>
              <a:rPr lang="en-US" altLang="zh-TW" smtClean="0"/>
              <a:t>DEV</a:t>
            </a:r>
            <a:r>
              <a:rPr lang="zh-TW" altLang="en-US" smtClean="0"/>
              <a:t>出口處，若有發現顏殘情形時，會立即將</a:t>
            </a:r>
            <a:r>
              <a:rPr lang="en-US" altLang="zh-TW" smtClean="0"/>
              <a:t>DEV</a:t>
            </a:r>
            <a:r>
              <a:rPr lang="zh-TW" altLang="en-US" smtClean="0"/>
              <a:t>受入禁止並且通知值班工程師到現場確認機台狀況。</a:t>
            </a:r>
          </a:p>
          <a:p>
            <a:r>
              <a:rPr lang="en-US" altLang="zh-TW" smtClean="0"/>
              <a:t>2.</a:t>
            </a:r>
            <a:r>
              <a:rPr lang="zh-TW" altLang="en-US" smtClean="0"/>
              <a:t>這次專案的目標即是架設</a:t>
            </a:r>
            <a:r>
              <a:rPr lang="en-US" altLang="zh-TW" smtClean="0"/>
              <a:t>CCTV</a:t>
            </a:r>
            <a:r>
              <a:rPr lang="zh-TW" altLang="en-US" smtClean="0"/>
              <a:t>全時攝影監控的方式，並利用</a:t>
            </a:r>
            <a:r>
              <a:rPr lang="en-US" altLang="zh-TW" smtClean="0"/>
              <a:t>AI</a:t>
            </a:r>
            <a:r>
              <a:rPr lang="zh-TW" altLang="en-US" smtClean="0"/>
              <a:t>圖像辨識的方法自動判定是否有顏殘異常情形。若有檢知異常情形時，</a:t>
            </a:r>
            <a:r>
              <a:rPr lang="en-US" altLang="zh-TW" smtClean="0"/>
              <a:t>DEV</a:t>
            </a:r>
            <a:r>
              <a:rPr lang="zh-TW" altLang="en-US" smtClean="0"/>
              <a:t>會發出</a:t>
            </a:r>
            <a:r>
              <a:rPr lang="en-US" altLang="zh-TW" smtClean="0"/>
              <a:t>alarm</a:t>
            </a:r>
            <a:r>
              <a:rPr lang="zh-TW" altLang="en-US" smtClean="0"/>
              <a:t>訊號並且自動禁止受入</a:t>
            </a:r>
          </a:p>
          <a:p>
            <a:r>
              <a:rPr lang="en-US" altLang="zh-TW" smtClean="0"/>
              <a:t>3.</a:t>
            </a:r>
            <a:r>
              <a:rPr lang="zh-TW" altLang="en-US" smtClean="0"/>
              <a:t>而值班工程師收到</a:t>
            </a:r>
            <a:r>
              <a:rPr lang="en-US" altLang="zh-TW" smtClean="0"/>
              <a:t>alarm</a:t>
            </a:r>
            <a:r>
              <a:rPr lang="zh-TW" altLang="en-US" smtClean="0"/>
              <a:t>訊息後可立即確認產品及機台現況。</a:t>
            </a:r>
          </a:p>
        </p:txBody>
      </p:sp>
    </p:spTree>
    <p:extLst>
      <p:ext uri="{BB962C8B-B14F-4D97-AF65-F5344CB8AC3E}">
        <p14:creationId xmlns:p14="http://schemas.microsoft.com/office/powerpoint/2010/main" val="2909033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投影片圖像版面配置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mtClean="0"/>
              <a:t>1.</a:t>
            </a:r>
            <a:r>
              <a:rPr lang="zh-TW" altLang="en-US" smtClean="0"/>
              <a:t>這次所使用之</a:t>
            </a:r>
            <a:r>
              <a:rPr lang="en-US" altLang="zh-TW" smtClean="0"/>
              <a:t>CCTV</a:t>
            </a:r>
            <a:r>
              <a:rPr lang="zh-TW" altLang="en-US" smtClean="0"/>
              <a:t>設備是利用廠內閒置設備來改裝，為一般市面購買的攝影機</a:t>
            </a:r>
          </a:p>
          <a:p>
            <a:r>
              <a:rPr lang="en-US" altLang="zh-TW" smtClean="0"/>
              <a:t>2.</a:t>
            </a:r>
            <a:r>
              <a:rPr lang="zh-TW" altLang="en-US" smtClean="0"/>
              <a:t>需要一台</a:t>
            </a:r>
            <a:r>
              <a:rPr lang="en-US" altLang="zh-TW" smtClean="0"/>
              <a:t>PC</a:t>
            </a:r>
            <a:r>
              <a:rPr lang="zh-TW" altLang="en-US" smtClean="0"/>
              <a:t>做為</a:t>
            </a:r>
            <a:r>
              <a:rPr lang="en-US" altLang="zh-TW" smtClean="0"/>
              <a:t>CCTV</a:t>
            </a:r>
            <a:r>
              <a:rPr lang="zh-TW" altLang="en-US" smtClean="0"/>
              <a:t>影像資料儲存及前置作業用。要選用</a:t>
            </a:r>
            <a:r>
              <a:rPr lang="en-US" altLang="zh-TW" smtClean="0"/>
              <a:t>window XP</a:t>
            </a:r>
            <a:r>
              <a:rPr lang="zh-TW" altLang="en-US" smtClean="0"/>
              <a:t>以上作業系統的</a:t>
            </a:r>
            <a:r>
              <a:rPr lang="en-US" altLang="zh-TW" smtClean="0"/>
              <a:t>PC</a:t>
            </a:r>
            <a:r>
              <a:rPr lang="zh-TW" altLang="en-US" smtClean="0"/>
              <a:t>，因</a:t>
            </a:r>
            <a:r>
              <a:rPr lang="en-US" altLang="zh-TW" smtClean="0"/>
              <a:t>L6A FAB</a:t>
            </a:r>
            <a:r>
              <a:rPr lang="zh-TW" altLang="en-US" smtClean="0"/>
              <a:t>內</a:t>
            </a:r>
            <a:r>
              <a:rPr lang="en-US" altLang="zh-TW" smtClean="0"/>
              <a:t>PC</a:t>
            </a:r>
            <a:r>
              <a:rPr lang="zh-TW" altLang="en-US" smtClean="0"/>
              <a:t>很多都是舊型</a:t>
            </a:r>
            <a:r>
              <a:rPr lang="en-US" altLang="zh-TW" smtClean="0"/>
              <a:t>window 2000/NT </a:t>
            </a:r>
            <a:r>
              <a:rPr lang="zh-TW" altLang="en-US" smtClean="0"/>
              <a:t>的</a:t>
            </a:r>
            <a:r>
              <a:rPr lang="en-US" altLang="zh-TW" smtClean="0"/>
              <a:t>PC</a:t>
            </a:r>
            <a:r>
              <a:rPr lang="zh-TW" altLang="en-US" smtClean="0"/>
              <a:t>，不支援現行的</a:t>
            </a:r>
            <a:r>
              <a:rPr lang="en-US" altLang="zh-TW" smtClean="0"/>
              <a:t>CCTV</a:t>
            </a:r>
            <a:r>
              <a:rPr lang="zh-TW" altLang="en-US" smtClean="0"/>
              <a:t>規格。</a:t>
            </a:r>
          </a:p>
          <a:p>
            <a:r>
              <a:rPr lang="en-US" altLang="zh-TW" smtClean="0"/>
              <a:t>3.</a:t>
            </a:r>
            <a:r>
              <a:rPr lang="zh-TW" altLang="en-US" smtClean="0"/>
              <a:t>需要一台</a:t>
            </a:r>
            <a:r>
              <a:rPr lang="en-US" altLang="zh-TW" smtClean="0"/>
              <a:t>AI server</a:t>
            </a:r>
            <a:r>
              <a:rPr lang="zh-TW" altLang="en-US" smtClean="0"/>
              <a:t>處理器</a:t>
            </a:r>
            <a:r>
              <a:rPr lang="en-US" altLang="zh-TW" smtClean="0"/>
              <a:t>:GPU</a:t>
            </a:r>
            <a:r>
              <a:rPr lang="zh-TW" altLang="en-US" smtClean="0"/>
              <a:t>，用來影像訓練模型和預測的主機</a:t>
            </a:r>
          </a:p>
        </p:txBody>
      </p:sp>
      <p:sp>
        <p:nvSpPr>
          <p:cNvPr id="56323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D907682-6ED5-4B8A-98F9-DD7DF52C10BC}" type="slidenum">
              <a:rPr lang="zh-TW" altLang="en-US" smtClean="0">
                <a:ea typeface="新細明體" charset="-120"/>
              </a:rPr>
              <a:pPr/>
              <a:t>7</a:t>
            </a:fld>
            <a:endParaRPr lang="en-US" altLang="zh-TW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47495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smtClean="0"/>
              <a:t>此次專案是使用</a:t>
            </a:r>
            <a:r>
              <a:rPr lang="en-US" altLang="zh-TW" smtClean="0"/>
              <a:t>AUO</a:t>
            </a:r>
            <a:r>
              <a:rPr lang="zh-TW" altLang="en-US" smtClean="0"/>
              <a:t>開發的</a:t>
            </a:r>
            <a:r>
              <a:rPr lang="en-US" altLang="zh-TW" smtClean="0"/>
              <a:t>ETC</a:t>
            </a:r>
            <a:r>
              <a:rPr lang="zh-TW" altLang="en-US" smtClean="0"/>
              <a:t>系統，其主要架構</a:t>
            </a:r>
          </a:p>
          <a:p>
            <a:r>
              <a:rPr lang="en-US" altLang="zh-TW" smtClean="0"/>
              <a:t>step1</a:t>
            </a:r>
          </a:p>
          <a:p>
            <a:r>
              <a:rPr lang="en-US" altLang="zh-TW" smtClean="0"/>
              <a:t>1.CCTV</a:t>
            </a:r>
            <a:r>
              <a:rPr lang="zh-TW" altLang="en-US" smtClean="0"/>
              <a:t>拍攝基板欲監控的位置，</a:t>
            </a:r>
            <a:r>
              <a:rPr lang="en-US" altLang="zh-TW" smtClean="0"/>
              <a:t>2.</a:t>
            </a:r>
            <a:r>
              <a:rPr lang="zh-TW" altLang="en-US" smtClean="0"/>
              <a:t>將影像檔儲存於</a:t>
            </a:r>
            <a:r>
              <a:rPr lang="en-US" altLang="zh-TW" smtClean="0"/>
              <a:t>CCTV</a:t>
            </a:r>
            <a:r>
              <a:rPr lang="zh-TW" altLang="en-US" smtClean="0"/>
              <a:t>主機內並且進行一些影像轉圖片的前置作業，</a:t>
            </a:r>
            <a:r>
              <a:rPr lang="en-US" altLang="zh-TW" smtClean="0"/>
              <a:t>3.</a:t>
            </a:r>
            <a:r>
              <a:rPr lang="zh-TW" altLang="en-US" smtClean="0"/>
              <a:t>將圖片檔上傳到</a:t>
            </a:r>
            <a:r>
              <a:rPr lang="en-US" altLang="zh-TW" smtClean="0"/>
              <a:t>GPU</a:t>
            </a:r>
            <a:r>
              <a:rPr lang="zh-TW" altLang="en-US" smtClean="0"/>
              <a:t>內進行預測模式建模，</a:t>
            </a:r>
            <a:r>
              <a:rPr lang="en-US" altLang="zh-TW" smtClean="0"/>
              <a:t>4.</a:t>
            </a:r>
            <a:r>
              <a:rPr lang="zh-TW" altLang="en-US" smtClean="0"/>
              <a:t>圖片辨識</a:t>
            </a:r>
            <a:r>
              <a:rPr lang="en-US" altLang="zh-TW" smtClean="0"/>
              <a:t>model</a:t>
            </a:r>
            <a:r>
              <a:rPr lang="zh-TW" altLang="en-US" smtClean="0"/>
              <a:t>建置完成即可開啟</a:t>
            </a:r>
            <a:r>
              <a:rPr lang="en-US" altLang="zh-TW" smtClean="0"/>
              <a:t>AI</a:t>
            </a:r>
            <a:r>
              <a:rPr lang="zh-TW" altLang="en-US" smtClean="0"/>
              <a:t>自動辨識</a:t>
            </a:r>
          </a:p>
        </p:txBody>
      </p:sp>
    </p:spTree>
    <p:extLst>
      <p:ext uri="{BB962C8B-B14F-4D97-AF65-F5344CB8AC3E}">
        <p14:creationId xmlns:p14="http://schemas.microsoft.com/office/powerpoint/2010/main" val="21929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投影片圖像版面配置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60419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924468B-387B-4F47-BFFE-EE93FFD19CAD}" type="slidenum">
              <a:rPr lang="zh-TW" altLang="en-US" smtClean="0">
                <a:ea typeface="新細明體" charset="-120"/>
              </a:rPr>
              <a:pPr/>
              <a:t>9</a:t>
            </a:fld>
            <a:endParaRPr lang="en-US" altLang="zh-TW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8037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投影片圖像版面配置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62467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51E23ED-3EA6-4D5B-BB0E-48C0B79B039C}" type="slidenum">
              <a:rPr lang="zh-TW" altLang="en-US" smtClean="0">
                <a:ea typeface="新細明體" charset="-120"/>
              </a:rPr>
              <a:pPr/>
              <a:t>10</a:t>
            </a:fld>
            <a:endParaRPr lang="en-US" altLang="zh-TW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51587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smtClean="0"/>
              <a:t>有三種建模方式：分類、異常檢測、物件偵測，因為這次主要是辨別是否有</a:t>
            </a:r>
            <a:r>
              <a:rPr lang="en-US" altLang="zh-TW" smtClean="0"/>
              <a:t>/</a:t>
            </a:r>
            <a:r>
              <a:rPr lang="zh-TW" altLang="en-US" smtClean="0"/>
              <a:t>無顏殘，故選用分類的建模方式</a:t>
            </a:r>
          </a:p>
        </p:txBody>
      </p:sp>
    </p:spTree>
    <p:extLst>
      <p:ext uri="{BB962C8B-B14F-4D97-AF65-F5344CB8AC3E}">
        <p14:creationId xmlns:p14="http://schemas.microsoft.com/office/powerpoint/2010/main" val="870370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mtClean="0"/>
              <a:t>step2</a:t>
            </a:r>
          </a:p>
          <a:p>
            <a:r>
              <a:rPr lang="en-US" altLang="zh-TW" smtClean="0"/>
              <a:t>AI</a:t>
            </a:r>
            <a:r>
              <a:rPr lang="zh-TW" altLang="en-US" smtClean="0"/>
              <a:t>辨識的結果與設備</a:t>
            </a:r>
            <a:r>
              <a:rPr lang="en-US" altLang="zh-TW" smtClean="0"/>
              <a:t>link</a:t>
            </a:r>
            <a:r>
              <a:rPr lang="zh-TW" altLang="en-US" smtClean="0"/>
              <a:t>，若</a:t>
            </a:r>
            <a:r>
              <a:rPr lang="en-US" altLang="zh-TW" smtClean="0"/>
              <a:t>judge NG</a:t>
            </a:r>
            <a:r>
              <a:rPr lang="zh-TW" altLang="en-US" smtClean="0"/>
              <a:t>之後可觸發</a:t>
            </a:r>
            <a:r>
              <a:rPr lang="en-US" altLang="zh-TW" smtClean="0"/>
              <a:t>DEV alarm &amp; </a:t>
            </a:r>
            <a:r>
              <a:rPr lang="zh-TW" altLang="en-US" smtClean="0"/>
              <a:t>通知值班確認機台</a:t>
            </a:r>
          </a:p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4089364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7"/>
          <p:cNvSpPr/>
          <p:nvPr userDrawn="1"/>
        </p:nvSpPr>
        <p:spPr>
          <a:xfrm rot="10800000" flipV="1">
            <a:off x="-2" y="2465168"/>
            <a:ext cx="1016606" cy="783814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 sz="1800"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7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26300" y="322263"/>
            <a:ext cx="1531938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內容版面配置區 16"/>
          <p:cNvSpPr>
            <a:spLocks noGrp="1"/>
          </p:cNvSpPr>
          <p:nvPr>
            <p:ph sz="quarter" idx="22"/>
          </p:nvPr>
        </p:nvSpPr>
        <p:spPr>
          <a:xfrm>
            <a:off x="971600" y="2438891"/>
            <a:ext cx="7605845" cy="2700300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0" algn="l"/>
              </a:tabLst>
              <a:defRPr sz="4400" b="1">
                <a:solidFill>
                  <a:srgbClr val="0083A2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buNone/>
              <a:defRPr sz="3600" baseline="0">
                <a:solidFill>
                  <a:srgbClr val="0083A2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buNone/>
              <a:defRPr sz="3200" baseline="0">
                <a:solidFill>
                  <a:srgbClr val="0083A2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71600" y="5402774"/>
            <a:ext cx="7470830" cy="1221581"/>
          </a:xfrm>
        </p:spPr>
        <p:txBody>
          <a:bodyPr>
            <a:noAutofit/>
          </a:bodyPr>
          <a:lstStyle>
            <a:lvl1pPr>
              <a:buNone/>
              <a:defRPr sz="1400">
                <a:latin typeface="Gill Sans MT" pitchFamily="34" charset="0"/>
                <a:ea typeface="微軟正黑體" pitchFamily="34" charset="-12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307975"/>
            <a:ext cx="2057400" cy="58181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07975"/>
            <a:ext cx="6019800" cy="58181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分隔頁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5"/>
          <p:cNvSpPr txBox="1">
            <a:spLocks noChangeArrowheads="1"/>
          </p:cNvSpPr>
          <p:nvPr userDrawn="1"/>
        </p:nvSpPr>
        <p:spPr bwMode="auto">
          <a:xfrm>
            <a:off x="395288" y="6643688"/>
            <a:ext cx="34290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>
              <a:lnSpc>
                <a:spcPct val="80000"/>
              </a:lnSpc>
              <a:defRPr/>
            </a:pPr>
            <a:r>
              <a:rPr kumimoji="0" lang="en-US" altLang="zh-TW" sz="500" dirty="0">
                <a:solidFill>
                  <a:srgbClr val="D9D9D9"/>
                </a:solidFill>
                <a:ea typeface="微軟正黑體" pitchFamily="34" charset="-120"/>
                <a:cs typeface="Times New Roman" pitchFamily="18" charset="0"/>
                <a:sym typeface="Symbol" pitchFamily="18" charset="2"/>
              </a:rPr>
              <a:t></a:t>
            </a:r>
            <a:r>
              <a:rPr kumimoji="0" lang="en-US" altLang="zh-TW" sz="500" dirty="0">
                <a:solidFill>
                  <a:srgbClr val="D9D9D9"/>
                </a:solidFill>
                <a:ea typeface="微軟正黑體" pitchFamily="34" charset="-120"/>
              </a:rPr>
              <a:t>2019 AU </a:t>
            </a:r>
            <a:r>
              <a:rPr kumimoji="0" lang="en-US" altLang="zh-TW" sz="500" dirty="0" err="1">
                <a:solidFill>
                  <a:srgbClr val="D9D9D9"/>
                </a:solidFill>
                <a:ea typeface="微軟正黑體" pitchFamily="34" charset="-120"/>
              </a:rPr>
              <a:t>Optronics</a:t>
            </a:r>
            <a:r>
              <a:rPr kumimoji="0" lang="en-US" altLang="zh-TW" sz="500" dirty="0">
                <a:solidFill>
                  <a:srgbClr val="D9D9D9"/>
                </a:solidFill>
                <a:ea typeface="微軟正黑體" pitchFamily="34" charset="-120"/>
              </a:rPr>
              <a:t> Corporation</a:t>
            </a:r>
            <a:endParaRPr kumimoji="0" lang="zh-TW" altLang="en-US" sz="500" dirty="0">
              <a:solidFill>
                <a:srgbClr val="D9D9D9"/>
              </a:solidFill>
              <a:ea typeface="微軟正黑體" pitchFamily="34" charset="-120"/>
            </a:endParaRPr>
          </a:p>
        </p:txBody>
      </p:sp>
      <p:sp>
        <p:nvSpPr>
          <p:cNvPr id="5" name="手繪多邊形 7"/>
          <p:cNvSpPr/>
          <p:nvPr userDrawn="1"/>
        </p:nvSpPr>
        <p:spPr>
          <a:xfrm rot="10800000" flipH="1">
            <a:off x="-4763" y="0"/>
            <a:ext cx="4827588" cy="6873875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  <a:gd name="connsiteX0" fmla="*/ 1329495 w 4945005"/>
              <a:gd name="connsiteY0" fmla="*/ 5153850 h 5153850"/>
              <a:gd name="connsiteX1" fmla="*/ 0 w 4945005"/>
              <a:gd name="connsiteY1" fmla="*/ 18342 h 5153850"/>
              <a:gd name="connsiteX2" fmla="*/ 2528300 w 4945005"/>
              <a:gd name="connsiteY2" fmla="*/ 0 h 5153850"/>
              <a:gd name="connsiteX3" fmla="*/ 4945005 w 4945005"/>
              <a:gd name="connsiteY3" fmla="*/ 5143500 h 5153850"/>
              <a:gd name="connsiteX4" fmla="*/ 1329495 w 4945005"/>
              <a:gd name="connsiteY4" fmla="*/ 5153850 h 5153850"/>
              <a:gd name="connsiteX0" fmla="*/ 3762 w 3619272"/>
              <a:gd name="connsiteY0" fmla="*/ 5153850 h 5153850"/>
              <a:gd name="connsiteX1" fmla="*/ 3762 w 3619272"/>
              <a:gd name="connsiteY1" fmla="*/ 12481 h 5153850"/>
              <a:gd name="connsiteX2" fmla="*/ 1202567 w 3619272"/>
              <a:gd name="connsiteY2" fmla="*/ 0 h 5153850"/>
              <a:gd name="connsiteX3" fmla="*/ 3619272 w 3619272"/>
              <a:gd name="connsiteY3" fmla="*/ 5143500 h 5153850"/>
              <a:gd name="connsiteX4" fmla="*/ 3762 w 3619272"/>
              <a:gd name="connsiteY4" fmla="*/ 5153850 h 515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9272" h="5153850">
                <a:moveTo>
                  <a:pt x="3762" y="5153850"/>
                </a:moveTo>
                <a:cubicBezTo>
                  <a:pt x="0" y="3437938"/>
                  <a:pt x="7524" y="1728393"/>
                  <a:pt x="3762" y="12481"/>
                </a:cubicBezTo>
                <a:lnTo>
                  <a:pt x="1202567" y="0"/>
                </a:lnTo>
                <a:lnTo>
                  <a:pt x="3619272" y="5143500"/>
                </a:lnTo>
                <a:lnTo>
                  <a:pt x="3762" y="5153850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TW" altLang="en-US"/>
          </a:p>
        </p:txBody>
      </p:sp>
      <p:sp>
        <p:nvSpPr>
          <p:cNvPr id="6" name="手繪多邊形 8"/>
          <p:cNvSpPr/>
          <p:nvPr userDrawn="1"/>
        </p:nvSpPr>
        <p:spPr>
          <a:xfrm rot="1500000">
            <a:off x="2593891" y="-468636"/>
            <a:ext cx="304758" cy="7838941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 sz="1800"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0" name="內容版面配置區 16"/>
          <p:cNvSpPr>
            <a:spLocks noGrp="1"/>
          </p:cNvSpPr>
          <p:nvPr>
            <p:ph sz="quarter" idx="22"/>
          </p:nvPr>
        </p:nvSpPr>
        <p:spPr>
          <a:xfrm>
            <a:off x="4436985" y="996575"/>
            <a:ext cx="4365485" cy="5042715"/>
          </a:xfrm>
        </p:spPr>
        <p:txBody>
          <a:bodyPr/>
          <a:lstStyle>
            <a:lvl1pPr>
              <a:buFont typeface="Arial" pitchFamily="34" charset="0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11" name="文字版面配置區 12"/>
          <p:cNvSpPr>
            <a:spLocks noGrp="1"/>
          </p:cNvSpPr>
          <p:nvPr>
            <p:ph type="body" sz="quarter" idx="19"/>
          </p:nvPr>
        </p:nvSpPr>
        <p:spPr>
          <a:xfrm>
            <a:off x="530551" y="863599"/>
            <a:ext cx="2421269" cy="2070345"/>
          </a:xfrm>
        </p:spPr>
        <p:txBody>
          <a:bodyPr>
            <a:norm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600" b="1" kern="1200" dirty="0" smtClean="0">
                <a:solidFill>
                  <a:srgbClr val="00698E"/>
                </a:solidFill>
                <a:latin typeface="Gill Sans MT" pitchFamily="34" charset="0"/>
                <a:ea typeface="Noto Sans CJK SC Bold" pitchFamily="34" charset="-128"/>
                <a:cs typeface="+mn-cs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23"/>
          </p:nvPr>
        </p:nvSpPr>
        <p:spPr>
          <a:xfrm>
            <a:off x="179388" y="6423025"/>
            <a:ext cx="8802687" cy="434975"/>
          </a:xfrm>
        </p:spPr>
        <p:txBody>
          <a:bodyPr/>
          <a:lstStyle>
            <a:lvl1pPr algn="r">
              <a:defRPr sz="1050">
                <a:solidFill>
                  <a:srgbClr val="0083A2"/>
                </a:solidFill>
                <a:latin typeface="Gill Sans MT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fld id="{C247C1FC-5362-4EF2-B77E-2617642719A4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307975"/>
            <a:ext cx="2057400" cy="58181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07975"/>
            <a:ext cx="6019800" cy="58181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865" y="308653"/>
            <a:ext cx="7374505" cy="1560173"/>
          </a:xfrm>
        </p:spPr>
        <p:txBody>
          <a:bodyPr/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4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err="1" smtClean="0"/>
              <a:t>按一下以編輯母片文字樣式</a:t>
            </a:r>
          </a:p>
          <a:p>
            <a:pPr lvl="1"/>
            <a:r>
              <a:rPr lang="zh-TW" altLang="en-US" dirty="0" err="1" smtClean="0"/>
              <a:t>第二層</a:t>
            </a:r>
          </a:p>
          <a:p>
            <a:pPr lvl="2"/>
            <a:r>
              <a:rPr lang="zh-TW" altLang="en-US" dirty="0" err="1" smtClean="0"/>
              <a:t>第三層</a:t>
            </a:r>
          </a:p>
          <a:p>
            <a:pPr lvl="3"/>
            <a:r>
              <a:rPr lang="zh-TW" altLang="en-US" dirty="0" err="1" smtClean="0"/>
              <a:t>第四層</a:t>
            </a:r>
          </a:p>
          <a:p>
            <a:pPr lvl="4"/>
            <a:r>
              <a:rPr lang="zh-TW" altLang="en-US" dirty="0" err="1" smtClean="0"/>
              <a:t>第五層</a:t>
            </a:r>
            <a:endParaRPr lang="zh-TW" altLang="en-US" dirty="0" smtClean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307975"/>
            <a:ext cx="2057400" cy="58181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07975"/>
            <a:ext cx="6019800" cy="58181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216025" y="2528888"/>
            <a:ext cx="671195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608888" y="322263"/>
            <a:ext cx="114935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手繪多邊形 8"/>
          <p:cNvSpPr/>
          <p:nvPr userDrawn="1"/>
        </p:nvSpPr>
        <p:spPr>
          <a:xfrm>
            <a:off x="1" y="6129300"/>
            <a:ext cx="9144000" cy="49505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 sz="1800"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5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F6C07A-DCEF-4244-AE04-88FA85ED30F7}" type="datetimeFigureOut">
              <a:rPr lang="zh-TW" altLang="en-US"/>
              <a:pPr>
                <a:defRPr/>
              </a:pPr>
              <a:t>2020/8/4</a:t>
            </a:fld>
            <a:endParaRPr lang="zh-TW" altLang="en-US"/>
          </a:p>
        </p:txBody>
      </p:sp>
      <p:sp>
        <p:nvSpPr>
          <p:cNvPr id="6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357E1-48C3-406B-BD47-BEAACB076AB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4"/>
          <p:cNvGrpSpPr>
            <a:grpSpLocks/>
          </p:cNvGrpSpPr>
          <p:nvPr userDrawn="1"/>
        </p:nvGrpSpPr>
        <p:grpSpPr bwMode="auto">
          <a:xfrm flipH="1">
            <a:off x="1782763" y="0"/>
            <a:ext cx="7361237" cy="6886575"/>
            <a:chOff x="-306" y="0"/>
            <a:chExt cx="7362615" cy="6885918"/>
          </a:xfrm>
        </p:grpSpPr>
        <p:sp>
          <p:nvSpPr>
            <p:cNvPr id="3" name="手繪多邊形 5"/>
            <p:cNvSpPr/>
            <p:nvPr userDrawn="1"/>
          </p:nvSpPr>
          <p:spPr>
            <a:xfrm>
              <a:off x="-306" y="0"/>
              <a:ext cx="5792284" cy="6885918"/>
            </a:xfrm>
            <a:custGeom>
              <a:avLst/>
              <a:gdLst>
                <a:gd name="connsiteX0" fmla="*/ 0 w 5143500"/>
                <a:gd name="connsiteY0" fmla="*/ 5143500 h 5143500"/>
                <a:gd name="connsiteX1" fmla="*/ 0 w 5143500"/>
                <a:gd name="connsiteY1" fmla="*/ 0 h 5143500"/>
                <a:gd name="connsiteX2" fmla="*/ 5143500 w 5143500"/>
                <a:gd name="connsiteY2" fmla="*/ 5143500 h 5143500"/>
                <a:gd name="connsiteX3" fmla="*/ 0 w 5143500"/>
                <a:gd name="connsiteY3" fmla="*/ 5143500 h 5143500"/>
                <a:gd name="connsiteX0" fmla="*/ 0 w 5143500"/>
                <a:gd name="connsiteY0" fmla="*/ 5143500 h 5143500"/>
                <a:gd name="connsiteX1" fmla="*/ 0 w 5143500"/>
                <a:gd name="connsiteY1" fmla="*/ 0 h 5143500"/>
                <a:gd name="connsiteX2" fmla="*/ 1628775 w 5143500"/>
                <a:gd name="connsiteY2" fmla="*/ 1619250 h 5143500"/>
                <a:gd name="connsiteX3" fmla="*/ 5143500 w 5143500"/>
                <a:gd name="connsiteY3" fmla="*/ 5143500 h 5143500"/>
                <a:gd name="connsiteX4" fmla="*/ 0 w 5143500"/>
                <a:gd name="connsiteY4" fmla="*/ 5143500 h 5143500"/>
                <a:gd name="connsiteX0" fmla="*/ 0 w 5143500"/>
                <a:gd name="connsiteY0" fmla="*/ 5143500 h 5143500"/>
                <a:gd name="connsiteX1" fmla="*/ 0 w 5143500"/>
                <a:gd name="connsiteY1" fmla="*/ 0 h 5143500"/>
                <a:gd name="connsiteX2" fmla="*/ 2726795 w 5143500"/>
                <a:gd name="connsiteY2" fmla="*/ 0 h 5143500"/>
                <a:gd name="connsiteX3" fmla="*/ 5143500 w 5143500"/>
                <a:gd name="connsiteY3" fmla="*/ 5143500 h 5143500"/>
                <a:gd name="connsiteX4" fmla="*/ 0 w 5143500"/>
                <a:gd name="connsiteY4" fmla="*/ 5143500 h 5143500"/>
                <a:gd name="connsiteX0" fmla="*/ 989937 w 6929557"/>
                <a:gd name="connsiteY0" fmla="*/ 5143500 h 6000750"/>
                <a:gd name="connsiteX1" fmla="*/ 989937 w 6929557"/>
                <a:gd name="connsiteY1" fmla="*/ 0 h 6000750"/>
                <a:gd name="connsiteX2" fmla="*/ 3716732 w 6929557"/>
                <a:gd name="connsiteY2" fmla="*/ 0 h 6000750"/>
                <a:gd name="connsiteX3" fmla="*/ 6929558 w 6929557"/>
                <a:gd name="connsiteY3" fmla="*/ 5143500 h 6000750"/>
                <a:gd name="connsiteX4" fmla="*/ 989937 w 6929557"/>
                <a:gd name="connsiteY4" fmla="*/ 5143500 h 6000750"/>
                <a:gd name="connsiteX0" fmla="*/ 989937 w 6929558"/>
                <a:gd name="connsiteY0" fmla="*/ 5143500 h 6000750"/>
                <a:gd name="connsiteX1" fmla="*/ 989937 w 6929558"/>
                <a:gd name="connsiteY1" fmla="*/ 0 h 6000750"/>
                <a:gd name="connsiteX2" fmla="*/ 3716732 w 6929558"/>
                <a:gd name="connsiteY2" fmla="*/ 0 h 6000750"/>
                <a:gd name="connsiteX3" fmla="*/ 6929558 w 6929558"/>
                <a:gd name="connsiteY3" fmla="*/ 5143500 h 6000750"/>
                <a:gd name="connsiteX4" fmla="*/ 989937 w 6929558"/>
                <a:gd name="connsiteY4" fmla="*/ 5143500 h 6000750"/>
                <a:gd name="connsiteX0" fmla="*/ 989937 w 6929558"/>
                <a:gd name="connsiteY0" fmla="*/ 5143500 h 6000750"/>
                <a:gd name="connsiteX1" fmla="*/ 989937 w 6929558"/>
                <a:gd name="connsiteY1" fmla="*/ 0 h 6000750"/>
                <a:gd name="connsiteX2" fmla="*/ 3716732 w 6929558"/>
                <a:gd name="connsiteY2" fmla="*/ 0 h 6000750"/>
                <a:gd name="connsiteX3" fmla="*/ 6929558 w 6929558"/>
                <a:gd name="connsiteY3" fmla="*/ 5143500 h 6000750"/>
                <a:gd name="connsiteX4" fmla="*/ 989937 w 6929558"/>
                <a:gd name="connsiteY4" fmla="*/ 5143500 h 6000750"/>
                <a:gd name="connsiteX0" fmla="*/ 989937 w 6929558"/>
                <a:gd name="connsiteY0" fmla="*/ 5143500 h 6000750"/>
                <a:gd name="connsiteX1" fmla="*/ 989937 w 6929558"/>
                <a:gd name="connsiteY1" fmla="*/ 0 h 6000750"/>
                <a:gd name="connsiteX2" fmla="*/ 3716732 w 6929558"/>
                <a:gd name="connsiteY2" fmla="*/ 0 h 6000750"/>
                <a:gd name="connsiteX3" fmla="*/ 6929558 w 6929558"/>
                <a:gd name="connsiteY3" fmla="*/ 5143500 h 6000750"/>
                <a:gd name="connsiteX4" fmla="*/ 989937 w 6929558"/>
                <a:gd name="connsiteY4" fmla="*/ 5143500 h 6000750"/>
                <a:gd name="connsiteX0" fmla="*/ 3744 w 5943365"/>
                <a:gd name="connsiteY0" fmla="*/ 5143500 h 6446838"/>
                <a:gd name="connsiteX1" fmla="*/ 3744 w 5943365"/>
                <a:gd name="connsiteY1" fmla="*/ 0 h 6446838"/>
                <a:gd name="connsiteX2" fmla="*/ 2730539 w 5943365"/>
                <a:gd name="connsiteY2" fmla="*/ 0 h 6446838"/>
                <a:gd name="connsiteX3" fmla="*/ 5943365 w 5943365"/>
                <a:gd name="connsiteY3" fmla="*/ 5143500 h 6446838"/>
                <a:gd name="connsiteX4" fmla="*/ 3744 w 5943365"/>
                <a:gd name="connsiteY4" fmla="*/ 5143500 h 6446838"/>
                <a:gd name="connsiteX0" fmla="*/ 3744 w 5943365"/>
                <a:gd name="connsiteY0" fmla="*/ 5143500 h 6446838"/>
                <a:gd name="connsiteX1" fmla="*/ 3744 w 5943365"/>
                <a:gd name="connsiteY1" fmla="*/ 0 h 6446838"/>
                <a:gd name="connsiteX2" fmla="*/ 3513518 w 5943365"/>
                <a:gd name="connsiteY2" fmla="*/ 0 h 6446838"/>
                <a:gd name="connsiteX3" fmla="*/ 5943365 w 5943365"/>
                <a:gd name="connsiteY3" fmla="*/ 5143500 h 6446838"/>
                <a:gd name="connsiteX4" fmla="*/ 3744 w 5943365"/>
                <a:gd name="connsiteY4" fmla="*/ 5143500 h 6446838"/>
                <a:gd name="connsiteX0" fmla="*/ 3744 w 5943365"/>
                <a:gd name="connsiteY0" fmla="*/ 5143500 h 6446838"/>
                <a:gd name="connsiteX1" fmla="*/ 3744 w 5943365"/>
                <a:gd name="connsiteY1" fmla="*/ 0 h 6446838"/>
                <a:gd name="connsiteX2" fmla="*/ 3513518 w 5943365"/>
                <a:gd name="connsiteY2" fmla="*/ 0 h 6446838"/>
                <a:gd name="connsiteX3" fmla="*/ 5943365 w 5943365"/>
                <a:gd name="connsiteY3" fmla="*/ 5143500 h 6446838"/>
                <a:gd name="connsiteX4" fmla="*/ 3744 w 5943365"/>
                <a:gd name="connsiteY4" fmla="*/ 5143500 h 6446838"/>
                <a:gd name="connsiteX0" fmla="*/ 3744 w 5943365"/>
                <a:gd name="connsiteY0" fmla="*/ 5143500 h 6446838"/>
                <a:gd name="connsiteX1" fmla="*/ 3744 w 5943365"/>
                <a:gd name="connsiteY1" fmla="*/ 0 h 6446838"/>
                <a:gd name="connsiteX2" fmla="*/ 3513518 w 5943365"/>
                <a:gd name="connsiteY2" fmla="*/ 0 h 6446838"/>
                <a:gd name="connsiteX3" fmla="*/ 5943365 w 5943365"/>
                <a:gd name="connsiteY3" fmla="*/ 5143500 h 6446838"/>
                <a:gd name="connsiteX4" fmla="*/ 3744 w 5943365"/>
                <a:gd name="connsiteY4" fmla="*/ 5143500 h 6446838"/>
                <a:gd name="connsiteX0" fmla="*/ 0 w 5939621"/>
                <a:gd name="connsiteY0" fmla="*/ 5143500 h 5143500"/>
                <a:gd name="connsiteX1" fmla="*/ 0 w 5939621"/>
                <a:gd name="connsiteY1" fmla="*/ 0 h 5143500"/>
                <a:gd name="connsiteX2" fmla="*/ 3509774 w 5939621"/>
                <a:gd name="connsiteY2" fmla="*/ 0 h 5143500"/>
                <a:gd name="connsiteX3" fmla="*/ 5939621 w 5939621"/>
                <a:gd name="connsiteY3" fmla="*/ 5143500 h 5143500"/>
                <a:gd name="connsiteX4" fmla="*/ 0 w 5939621"/>
                <a:gd name="connsiteY4" fmla="*/ 5143500 h 5143500"/>
                <a:gd name="connsiteX0" fmla="*/ 1615432 w 5939621"/>
                <a:gd name="connsiteY0" fmla="*/ 5122646 h 5143500"/>
                <a:gd name="connsiteX1" fmla="*/ 0 w 5939621"/>
                <a:gd name="connsiteY1" fmla="*/ 0 h 5143500"/>
                <a:gd name="connsiteX2" fmla="*/ 3509774 w 5939621"/>
                <a:gd name="connsiteY2" fmla="*/ 0 h 5143500"/>
                <a:gd name="connsiteX3" fmla="*/ 5939621 w 5939621"/>
                <a:gd name="connsiteY3" fmla="*/ 5143500 h 5143500"/>
                <a:gd name="connsiteX4" fmla="*/ 1615432 w 5939621"/>
                <a:gd name="connsiteY4" fmla="*/ 5122646 h 5143500"/>
                <a:gd name="connsiteX0" fmla="*/ 0 w 4324189"/>
                <a:gd name="connsiteY0" fmla="*/ 5122646 h 5143500"/>
                <a:gd name="connsiteX1" fmla="*/ 0 w 4324189"/>
                <a:gd name="connsiteY1" fmla="*/ 0 h 5143500"/>
                <a:gd name="connsiteX2" fmla="*/ 1894342 w 4324189"/>
                <a:gd name="connsiteY2" fmla="*/ 0 h 5143500"/>
                <a:gd name="connsiteX3" fmla="*/ 4324189 w 4324189"/>
                <a:gd name="connsiteY3" fmla="*/ 5143500 h 5143500"/>
                <a:gd name="connsiteX4" fmla="*/ 0 w 4324189"/>
                <a:gd name="connsiteY4" fmla="*/ 5122646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4189" h="5143500">
                  <a:moveTo>
                    <a:pt x="0" y="5122646"/>
                  </a:moveTo>
                  <a:cubicBezTo>
                    <a:pt x="3744" y="3819308"/>
                    <a:pt x="0" y="1714500"/>
                    <a:pt x="0" y="0"/>
                  </a:cubicBezTo>
                  <a:lnTo>
                    <a:pt x="1894342" y="0"/>
                  </a:lnTo>
                  <a:lnTo>
                    <a:pt x="4324189" y="5143500"/>
                  </a:lnTo>
                  <a:lnTo>
                    <a:pt x="0" y="512264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4" name="手繪多邊形 8"/>
            <p:cNvSpPr/>
            <p:nvPr userDrawn="1"/>
          </p:nvSpPr>
          <p:spPr>
            <a:xfrm flipH="1">
              <a:off x="-306" y="1988774"/>
              <a:ext cx="7362615" cy="392447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18 h 10018"/>
                <a:gd name="connsiteX1" fmla="*/ 2000 w 10000"/>
                <a:gd name="connsiteY1" fmla="*/ 18 h 10018"/>
                <a:gd name="connsiteX2" fmla="*/ 8843 w 10000"/>
                <a:gd name="connsiteY2" fmla="*/ 0 h 10018"/>
                <a:gd name="connsiteX3" fmla="*/ 10000 w 10000"/>
                <a:gd name="connsiteY3" fmla="*/ 10018 h 10018"/>
                <a:gd name="connsiteX4" fmla="*/ 0 w 10000"/>
                <a:gd name="connsiteY4" fmla="*/ 10018 h 10018"/>
                <a:gd name="connsiteX0" fmla="*/ 0 w 8843"/>
                <a:gd name="connsiteY0" fmla="*/ 10018 h 10018"/>
                <a:gd name="connsiteX1" fmla="*/ 2000 w 8843"/>
                <a:gd name="connsiteY1" fmla="*/ 18 h 10018"/>
                <a:gd name="connsiteX2" fmla="*/ 8843 w 8843"/>
                <a:gd name="connsiteY2" fmla="*/ 0 h 10018"/>
                <a:gd name="connsiteX3" fmla="*/ 8843 w 8843"/>
                <a:gd name="connsiteY3" fmla="*/ 9995 h 10018"/>
                <a:gd name="connsiteX4" fmla="*/ 0 w 8843"/>
                <a:gd name="connsiteY4" fmla="*/ 10018 h 1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43" h="10018">
                  <a:moveTo>
                    <a:pt x="0" y="10018"/>
                  </a:moveTo>
                  <a:lnTo>
                    <a:pt x="2000" y="18"/>
                  </a:lnTo>
                  <a:lnTo>
                    <a:pt x="8843" y="0"/>
                  </a:lnTo>
                  <a:lnTo>
                    <a:pt x="8843" y="9995"/>
                  </a:lnTo>
                  <a:lnTo>
                    <a:pt x="0" y="10018"/>
                  </a:lnTo>
                  <a:close/>
                </a:path>
              </a:pathLst>
            </a:custGeom>
            <a:gradFill flip="none" rotWithShape="1">
              <a:gsLst>
                <a:gs pos="32000">
                  <a:srgbClr val="0F8AB1"/>
                </a:gs>
                <a:gs pos="70000">
                  <a:srgbClr val="1E4B70"/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 sz="1800">
                <a:solidFill>
                  <a:schemeClr val="bg1"/>
                </a:solidFill>
                <a:ea typeface="微軟正黑體" pitchFamily="34" charset="-120"/>
                <a:cs typeface="新細明體" pitchFamily="-65" charset="-120"/>
              </a:endParaRPr>
            </a:p>
          </p:txBody>
        </p:sp>
      </p:grp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528638" y="307975"/>
            <a:ext cx="7373937" cy="118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200">
                <a:solidFill>
                  <a:schemeClr val="tx1">
                    <a:tint val="7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fld id="{7310AE51-7F88-4399-BB67-5B81F5B89A3C}" type="datetimeFigureOut">
              <a:rPr lang="zh-TW" altLang="en-US"/>
              <a:pPr>
                <a:defRPr/>
              </a:pPr>
              <a:t>2020/8/4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1200">
                <a:solidFill>
                  <a:schemeClr val="tx1">
                    <a:tint val="7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defRPr sz="1200">
                <a:solidFill>
                  <a:srgbClr val="0083A2"/>
                </a:solidFill>
                <a:latin typeface="Gill Sans MT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fld id="{2A8B45A5-3431-4A37-9A09-3305B658865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8" name="手繪多邊形 7"/>
          <p:cNvSpPr/>
          <p:nvPr userDrawn="1"/>
        </p:nvSpPr>
        <p:spPr>
          <a:xfrm rot="16200000" flipV="1">
            <a:off x="-208637" y="221384"/>
            <a:ext cx="989070" cy="3812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 sz="1800"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034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404040"/>
          </a:solidFill>
          <a:latin typeface="Gill Sans MT" pitchFamily="34" charset="0"/>
          <a:ea typeface="微軟正黑體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404040"/>
          </a:solidFill>
          <a:latin typeface="Gill Sans MT" pitchFamily="34" charset="0"/>
          <a:ea typeface="微軟正黑體" pitchFamily="34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404040"/>
          </a:solidFill>
          <a:latin typeface="Gill Sans MT" pitchFamily="34" charset="0"/>
          <a:ea typeface="微軟正黑體" pitchFamily="34" charset="-12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404040"/>
          </a:solidFill>
          <a:latin typeface="Gill Sans MT" pitchFamily="34" charset="0"/>
          <a:ea typeface="微軟正黑體" pitchFamily="34" charset="-12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404040"/>
          </a:solidFill>
          <a:latin typeface="Gill Sans MT" pitchFamily="34" charset="0"/>
          <a:ea typeface="微軟正黑體" pitchFamily="34" charset="-12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404040"/>
          </a:solidFill>
          <a:latin typeface="Gill Sans MT" pitchFamily="34" charset="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手繪多邊形 7"/>
          <p:cNvSpPr/>
          <p:nvPr userDrawn="1"/>
        </p:nvSpPr>
        <p:spPr>
          <a:xfrm rot="16200000" flipV="1">
            <a:off x="-208637" y="221384"/>
            <a:ext cx="989070" cy="3812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 sz="1800"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7173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5" name="標題版面配置區 1"/>
          <p:cNvSpPr>
            <a:spLocks noGrp="1"/>
          </p:cNvSpPr>
          <p:nvPr>
            <p:ph type="title"/>
          </p:nvPr>
        </p:nvSpPr>
        <p:spPr bwMode="auto">
          <a:xfrm>
            <a:off x="528638" y="307975"/>
            <a:ext cx="7373937" cy="118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7176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404040"/>
          </a:solidFill>
          <a:latin typeface="Gill Sans MT" pitchFamily="34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404040"/>
          </a:solidFill>
          <a:latin typeface="Gill Sans MT" pitchFamily="34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404040"/>
          </a:solidFill>
          <a:latin typeface="Gill Sans MT" pitchFamily="34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404040"/>
          </a:solidFill>
          <a:latin typeface="Gill Sans MT" pitchFamily="34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 b="1">
          <a:solidFill>
            <a:srgbClr val="404040"/>
          </a:solidFill>
          <a:latin typeface="Gill Sans MT" pitchFamily="34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 b="1">
          <a:solidFill>
            <a:srgbClr val="404040"/>
          </a:solidFill>
          <a:latin typeface="Gill Sans MT" pitchFamily="34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 b="1">
          <a:solidFill>
            <a:srgbClr val="404040"/>
          </a:solidFill>
          <a:latin typeface="Gill Sans MT" pitchFamily="34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 b="1">
          <a:solidFill>
            <a:srgbClr val="404040"/>
          </a:solidFill>
          <a:latin typeface="Gill Sans MT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>
          <a:solidFill>
            <a:srgbClr val="40404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>
          <a:solidFill>
            <a:srgbClr val="40404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>
          <a:solidFill>
            <a:srgbClr val="40404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rgbClr val="40404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rgbClr val="40404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rgbClr val="40404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rgbClr val="40404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rgbClr val="40404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手繪多邊形 7"/>
          <p:cNvSpPr/>
          <p:nvPr userDrawn="1"/>
        </p:nvSpPr>
        <p:spPr>
          <a:xfrm rot="16200000" flipV="1">
            <a:off x="-208637" y="221384"/>
            <a:ext cx="989070" cy="3812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 sz="1800"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9461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3" name="標題版面配置區 1"/>
          <p:cNvSpPr>
            <a:spLocks noGrp="1"/>
          </p:cNvSpPr>
          <p:nvPr>
            <p:ph type="title"/>
          </p:nvPr>
        </p:nvSpPr>
        <p:spPr bwMode="auto">
          <a:xfrm>
            <a:off x="528638" y="307975"/>
            <a:ext cx="7373937" cy="118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9464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404040"/>
          </a:solidFill>
          <a:latin typeface="Gill Sans MT" pitchFamily="34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404040"/>
          </a:solidFill>
          <a:latin typeface="Gill Sans MT" pitchFamily="34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404040"/>
          </a:solidFill>
          <a:latin typeface="Gill Sans MT" pitchFamily="34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404040"/>
          </a:solidFill>
          <a:latin typeface="Gill Sans MT" pitchFamily="34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 b="1">
          <a:solidFill>
            <a:srgbClr val="404040"/>
          </a:solidFill>
          <a:latin typeface="Gill Sans MT" pitchFamily="34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 b="1">
          <a:solidFill>
            <a:srgbClr val="404040"/>
          </a:solidFill>
          <a:latin typeface="Gill Sans MT" pitchFamily="34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 b="1">
          <a:solidFill>
            <a:srgbClr val="404040"/>
          </a:solidFill>
          <a:latin typeface="Gill Sans MT" pitchFamily="34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 b="1">
          <a:solidFill>
            <a:srgbClr val="404040"/>
          </a:solidFill>
          <a:latin typeface="Gill Sans MT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>
          <a:solidFill>
            <a:srgbClr val="40404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>
          <a:solidFill>
            <a:srgbClr val="40404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>
          <a:solidFill>
            <a:srgbClr val="40404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rgbClr val="40404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rgbClr val="40404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rgbClr val="40404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rgbClr val="40404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rgbClr val="40404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手繪多邊形 7"/>
          <p:cNvSpPr/>
          <p:nvPr userDrawn="1"/>
        </p:nvSpPr>
        <p:spPr>
          <a:xfrm rot="16200000" flipV="1">
            <a:off x="-208637" y="221384"/>
            <a:ext cx="989070" cy="3812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 sz="1800"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31749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0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1" name="標題版面配置區 1"/>
          <p:cNvSpPr>
            <a:spLocks noGrp="1"/>
          </p:cNvSpPr>
          <p:nvPr>
            <p:ph type="title"/>
          </p:nvPr>
        </p:nvSpPr>
        <p:spPr bwMode="auto">
          <a:xfrm>
            <a:off x="528638" y="307975"/>
            <a:ext cx="7373937" cy="118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31752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404040"/>
          </a:solidFill>
          <a:latin typeface="Gill Sans MT" pitchFamily="34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404040"/>
          </a:solidFill>
          <a:latin typeface="Gill Sans MT" pitchFamily="34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404040"/>
          </a:solidFill>
          <a:latin typeface="Gill Sans MT" pitchFamily="34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404040"/>
          </a:solidFill>
          <a:latin typeface="Gill Sans MT" pitchFamily="34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 b="1">
          <a:solidFill>
            <a:srgbClr val="404040"/>
          </a:solidFill>
          <a:latin typeface="Gill Sans MT" pitchFamily="34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 b="1">
          <a:solidFill>
            <a:srgbClr val="404040"/>
          </a:solidFill>
          <a:latin typeface="Gill Sans MT" pitchFamily="34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 b="1">
          <a:solidFill>
            <a:srgbClr val="404040"/>
          </a:solidFill>
          <a:latin typeface="Gill Sans MT" pitchFamily="34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 b="1">
          <a:solidFill>
            <a:srgbClr val="404040"/>
          </a:solidFill>
          <a:latin typeface="Gill Sans MT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>
          <a:solidFill>
            <a:srgbClr val="40404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>
          <a:solidFill>
            <a:srgbClr val="40404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>
          <a:solidFill>
            <a:srgbClr val="40404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rgbClr val="40404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rgbClr val="40404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rgbClr val="40404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rgbClr val="40404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rgbClr val="40404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file:///\\gpu\AI_Integration" TargetMode="Externa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內容版面配置區 1"/>
          <p:cNvSpPr>
            <a:spLocks noGrp="1"/>
          </p:cNvSpPr>
          <p:nvPr>
            <p:ph sz="quarter" idx="22"/>
          </p:nvPr>
        </p:nvSpPr>
        <p:spPr>
          <a:xfrm>
            <a:off x="971550" y="2438400"/>
            <a:ext cx="7605713" cy="2700338"/>
          </a:xfrm>
        </p:spPr>
        <p:txBody>
          <a:bodyPr/>
          <a:lstStyle/>
          <a:p>
            <a:pPr marL="0" indent="0" fontAlgn="base">
              <a:spcAft>
                <a:spcPct val="0"/>
              </a:spcAft>
              <a:buFont typeface="Arial" charset="0"/>
              <a:buNone/>
            </a:pPr>
            <a:r>
              <a:rPr lang="zh-TW" altLang="en-US" sz="3600" smtClean="0"/>
              <a:t>數位化技術班</a:t>
            </a:r>
            <a:r>
              <a:rPr lang="en-US" altLang="zh-TW" sz="3600" smtClean="0"/>
              <a:t>_</a:t>
            </a:r>
            <a:r>
              <a:rPr lang="zh-TW" altLang="en-US" sz="3600" smtClean="0"/>
              <a:t>影像組 </a:t>
            </a:r>
            <a:r>
              <a:rPr lang="en-US" altLang="zh-TW" sz="3600" smtClean="0"/>
              <a:t/>
            </a:r>
            <a:br>
              <a:rPr lang="en-US" altLang="zh-TW" sz="3600" smtClean="0"/>
            </a:br>
            <a:r>
              <a:rPr lang="zh-TW" altLang="en-US" sz="3600" smtClean="0"/>
              <a:t>學以致用專題發表</a:t>
            </a:r>
            <a:r>
              <a:rPr lang="en-US" altLang="zh-TW" sz="3600" smtClean="0"/>
              <a:t/>
            </a:r>
            <a:br>
              <a:rPr lang="en-US" altLang="zh-TW" sz="3600" smtClean="0"/>
            </a:br>
            <a:r>
              <a:rPr lang="en-US" altLang="zh-TW" sz="3600" smtClean="0"/>
              <a:t>CF Photo</a:t>
            </a:r>
            <a:r>
              <a:rPr lang="zh-TW" altLang="en-US" sz="3600" smtClean="0"/>
              <a:t>顯影製程全時監控</a:t>
            </a:r>
            <a:r>
              <a:rPr lang="en-US" altLang="zh-TW" sz="3600" smtClean="0"/>
              <a:t>-</a:t>
            </a:r>
            <a:r>
              <a:rPr lang="zh-TW" altLang="en-US" sz="3600" smtClean="0"/>
              <a:t> 顏殘</a:t>
            </a:r>
            <a:r>
              <a:rPr lang="en-US" altLang="zh-TW" sz="3600" smtClean="0"/>
              <a:t>AI</a:t>
            </a:r>
            <a:r>
              <a:rPr lang="zh-TW" altLang="en-US" sz="3600" smtClean="0"/>
              <a:t>影像辨識</a:t>
            </a:r>
            <a:endParaRPr lang="en-US" altLang="zh-TW" sz="3600" smtClean="0"/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50938" y="4959350"/>
            <a:ext cx="7624762" cy="1436688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zh-TW" altLang="en-US" sz="1600" smtClean="0">
                <a:solidFill>
                  <a:srgbClr val="7F7F7F"/>
                </a:solidFill>
              </a:rPr>
              <a:t>組長：林炯廷</a:t>
            </a:r>
          </a:p>
          <a:p>
            <a:pPr marL="0" indent="0" eaLnBrk="1" hangingPunct="1">
              <a:buFontTx/>
              <a:buNone/>
            </a:pPr>
            <a:r>
              <a:rPr lang="zh-TW" altLang="en-US" sz="1600" smtClean="0">
                <a:solidFill>
                  <a:srgbClr val="7F7F7F"/>
                </a:solidFill>
              </a:rPr>
              <a:t>組員：黃進財、邱唯禎、陳彥合、龔士勛、江鴻璋</a:t>
            </a:r>
          </a:p>
          <a:p>
            <a:pPr marL="0" indent="0" eaLnBrk="1" hangingPunct="1">
              <a:buFontTx/>
              <a:buNone/>
            </a:pPr>
            <a:r>
              <a:rPr lang="en-US" altLang="zh-TW" sz="1600" smtClean="0">
                <a:solidFill>
                  <a:srgbClr val="7F7F7F"/>
                </a:solidFill>
              </a:rPr>
              <a:t>ML6AB1</a:t>
            </a:r>
          </a:p>
          <a:p>
            <a:pPr marL="0" indent="0" eaLnBrk="1" hangingPunct="1">
              <a:buFontTx/>
              <a:buNone/>
            </a:pPr>
            <a:r>
              <a:rPr lang="en-US" altLang="zh-TW" sz="1600" smtClean="0">
                <a:solidFill>
                  <a:srgbClr val="7F7F7F"/>
                </a:solidFill>
              </a:rPr>
              <a:t>2019/09/05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1" name="Picture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5888" y="908050"/>
            <a:ext cx="5240337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2" name="標題 1"/>
          <p:cNvSpPr>
            <a:spLocks noGrp="1"/>
          </p:cNvSpPr>
          <p:nvPr>
            <p:ph type="title" idx="4294967295"/>
          </p:nvPr>
        </p:nvSpPr>
        <p:spPr>
          <a:xfrm>
            <a:off x="522288" y="0"/>
            <a:ext cx="7373937" cy="1560513"/>
          </a:xfrm>
        </p:spPr>
        <p:txBody>
          <a:bodyPr/>
          <a:lstStyle/>
          <a:p>
            <a:pPr eaLnBrk="1" hangingPunct="1"/>
            <a:r>
              <a:rPr lang="zh-TW" altLang="en-US" smtClean="0">
                <a:latin typeface="微軟正黑體" pitchFamily="34" charset="-120"/>
                <a:ea typeface="微軟正黑體" pitchFamily="34" charset="-120"/>
              </a:rPr>
              <a:t>專案執行概況 </a:t>
            </a:r>
            <a:r>
              <a:rPr lang="en-US" altLang="zh-TW" smtClean="0">
                <a:latin typeface="微軟正黑體" pitchFamily="34" charset="-120"/>
                <a:ea typeface="微軟正黑體" pitchFamily="34" charset="-120"/>
              </a:rPr>
              <a:t>–</a:t>
            </a:r>
            <a:r>
              <a:rPr lang="zh-TW" altLang="en-US" smtClean="0">
                <a:latin typeface="微軟正黑體" pitchFamily="34" charset="-120"/>
                <a:ea typeface="微軟正黑體" pitchFamily="34" charset="-120"/>
              </a:rPr>
              <a:t> 執行步驟與流程</a:t>
            </a:r>
          </a:p>
        </p:txBody>
      </p:sp>
      <p:sp>
        <p:nvSpPr>
          <p:cNvPr id="319" name="矩形 318"/>
          <p:cNvSpPr/>
          <p:nvPr/>
        </p:nvSpPr>
        <p:spPr>
          <a:xfrm>
            <a:off x="6848475" y="2427288"/>
            <a:ext cx="358775" cy="52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800">
              <a:ea typeface="微軟正黑體" pitchFamily="34" charset="-120"/>
            </a:endParaRPr>
          </a:p>
        </p:txBody>
      </p:sp>
      <p:sp>
        <p:nvSpPr>
          <p:cNvPr id="61444" name="文字方塊 201"/>
          <p:cNvSpPr txBox="1">
            <a:spLocks noChangeArrowheads="1"/>
          </p:cNvSpPr>
          <p:nvPr/>
        </p:nvSpPr>
        <p:spPr bwMode="auto">
          <a:xfrm>
            <a:off x="522288" y="503238"/>
            <a:ext cx="6210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latin typeface="微軟正黑體" pitchFamily="34" charset="-120"/>
                <a:ea typeface="微軟正黑體" pitchFamily="34" charset="-120"/>
              </a:rPr>
              <a:t>4. Labeling Images</a:t>
            </a:r>
            <a:endParaRPr lang="zh-TW" altLang="en-US" sz="20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1445" name="文字方塊 201"/>
          <p:cNvSpPr txBox="1">
            <a:spLocks noChangeArrowheads="1"/>
          </p:cNvSpPr>
          <p:nvPr/>
        </p:nvSpPr>
        <p:spPr bwMode="auto">
          <a:xfrm>
            <a:off x="5472113" y="1038225"/>
            <a:ext cx="35814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2000">
                <a:ea typeface="微軟正黑體" pitchFamily="34" charset="-120"/>
              </a:rPr>
              <a:t>原始</a:t>
            </a:r>
            <a:r>
              <a:rPr lang="en-US" altLang="zh-TW" sz="2000">
                <a:ea typeface="微軟正黑體" pitchFamily="34" charset="-120"/>
              </a:rPr>
              <a:t>CCTV</a:t>
            </a:r>
            <a:r>
              <a:rPr lang="zh-TW" altLang="en-US" sz="2000">
                <a:ea typeface="微軟正黑體" pitchFamily="34" charset="-120"/>
              </a:rPr>
              <a:t>圖片有日期時間變化、</a:t>
            </a:r>
            <a:r>
              <a:rPr lang="en-US" altLang="zh-TW" sz="2000">
                <a:ea typeface="微軟正黑體" pitchFamily="34" charset="-120"/>
              </a:rPr>
              <a:t>roller</a:t>
            </a:r>
            <a:r>
              <a:rPr lang="zh-TW" altLang="en-US" sz="2000">
                <a:ea typeface="微軟正黑體" pitchFamily="34" charset="-120"/>
              </a:rPr>
              <a:t>轉動、外部人員走動</a:t>
            </a:r>
            <a:r>
              <a:rPr lang="en-US" altLang="zh-TW" sz="2000">
                <a:ea typeface="微軟正黑體" pitchFamily="34" charset="-120"/>
              </a:rPr>
              <a:t>….</a:t>
            </a:r>
            <a:r>
              <a:rPr lang="zh-TW" altLang="en-US" sz="2000">
                <a:ea typeface="微軟正黑體" pitchFamily="34" charset="-120"/>
              </a:rPr>
              <a:t>等背景干擾因素，易造成</a:t>
            </a:r>
            <a:r>
              <a:rPr lang="en-US" altLang="zh-TW" sz="2000">
                <a:ea typeface="微軟正黑體" pitchFamily="34" charset="-120"/>
              </a:rPr>
              <a:t>training fail</a:t>
            </a:r>
            <a:r>
              <a:rPr lang="zh-TW" altLang="en-US" sz="2000">
                <a:ea typeface="微軟正黑體" pitchFamily="34" charset="-120"/>
              </a:rPr>
              <a:t>。</a:t>
            </a:r>
          </a:p>
        </p:txBody>
      </p:sp>
      <p:sp>
        <p:nvSpPr>
          <p:cNvPr id="61446" name="Rectangle 13"/>
          <p:cNvSpPr>
            <a:spLocks noChangeArrowheads="1"/>
          </p:cNvSpPr>
          <p:nvPr/>
        </p:nvSpPr>
        <p:spPr bwMode="auto">
          <a:xfrm>
            <a:off x="1196975" y="2528888"/>
            <a:ext cx="1844675" cy="170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1447" name="AutoShape 15"/>
          <p:cNvSpPr>
            <a:spLocks noChangeArrowheads="1"/>
          </p:cNvSpPr>
          <p:nvPr/>
        </p:nvSpPr>
        <p:spPr bwMode="auto">
          <a:xfrm rot="1826165">
            <a:off x="3582988" y="4284663"/>
            <a:ext cx="900112" cy="72072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61448" name="Picture 1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62488" y="4725988"/>
            <a:ext cx="2160587" cy="213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50" name="文字方塊 201"/>
          <p:cNvSpPr txBox="1">
            <a:spLocks noChangeArrowheads="1"/>
          </p:cNvSpPr>
          <p:nvPr/>
        </p:nvSpPr>
        <p:spPr bwMode="auto">
          <a:xfrm>
            <a:off x="5383213" y="3294063"/>
            <a:ext cx="3581400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2000">
                <a:ea typeface="微軟正黑體" pitchFamily="34" charset="-120"/>
              </a:rPr>
              <a:t>利用 </a:t>
            </a:r>
            <a:r>
              <a:rPr lang="en-US" altLang="zh-TW" sz="2000">
                <a:ea typeface="微軟正黑體" pitchFamily="34" charset="-120"/>
              </a:rPr>
              <a:t>Irfanview </a:t>
            </a:r>
            <a:r>
              <a:rPr lang="zh-TW" altLang="en-US" sz="2000">
                <a:ea typeface="微軟正黑體" pitchFamily="34" charset="-120"/>
              </a:rPr>
              <a:t>圖片裁切程式，</a:t>
            </a:r>
            <a:r>
              <a:rPr lang="en-US" altLang="zh-TW" sz="2000">
                <a:ea typeface="微軟正黑體" pitchFamily="34" charset="-120"/>
              </a:rPr>
              <a:t>labeling</a:t>
            </a:r>
            <a:r>
              <a:rPr lang="zh-TW" altLang="en-US" sz="2000">
                <a:ea typeface="微軟正黑體" pitchFamily="34" charset="-120"/>
              </a:rPr>
              <a:t>重點區域圖片（異常區佔比約</a:t>
            </a:r>
            <a:r>
              <a:rPr lang="en-US" altLang="zh-TW" sz="2000">
                <a:ea typeface="微軟正黑體" pitchFamily="34" charset="-120"/>
              </a:rPr>
              <a:t>50%)</a:t>
            </a:r>
            <a:r>
              <a:rPr lang="zh-TW" altLang="en-US" sz="2000">
                <a:ea typeface="微軟正黑體" pitchFamily="34" charset="-120"/>
              </a:rPr>
              <a:t>進行</a:t>
            </a:r>
            <a:r>
              <a:rPr lang="en-US" altLang="zh-TW" sz="2000">
                <a:ea typeface="微軟正黑體" pitchFamily="34" charset="-120"/>
              </a:rPr>
              <a:t>training</a:t>
            </a:r>
            <a:r>
              <a:rPr lang="zh-TW" altLang="en-US" sz="2000">
                <a:ea typeface="微軟正黑體" pitchFamily="34" charset="-120"/>
              </a:rPr>
              <a:t>，大大提高</a:t>
            </a:r>
            <a:r>
              <a:rPr lang="en-US" altLang="zh-TW" sz="2000">
                <a:ea typeface="微軟正黑體" pitchFamily="34" charset="-120"/>
              </a:rPr>
              <a:t>OK judge</a:t>
            </a:r>
            <a:r>
              <a:rPr lang="zh-TW" altLang="en-US" sz="2000">
                <a:ea typeface="微軟正黑體" pitchFamily="34" charset="-120"/>
              </a:rPr>
              <a:t>辨識率</a:t>
            </a:r>
          </a:p>
          <a:p>
            <a:pPr>
              <a:spcBef>
                <a:spcPct val="50000"/>
              </a:spcBef>
            </a:pPr>
            <a:endParaRPr lang="zh-TW" altLang="en-US" sz="2000"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6" grpId="0" animBg="1"/>
      <p:bldP spid="61447" grpId="0" animBg="1"/>
      <p:bldP spid="614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標題 1"/>
          <p:cNvSpPr>
            <a:spLocks noGrp="1"/>
          </p:cNvSpPr>
          <p:nvPr>
            <p:ph type="title" idx="4294967295"/>
          </p:nvPr>
        </p:nvSpPr>
        <p:spPr>
          <a:xfrm>
            <a:off x="522288" y="0"/>
            <a:ext cx="7373937" cy="1560513"/>
          </a:xfrm>
        </p:spPr>
        <p:txBody>
          <a:bodyPr/>
          <a:lstStyle/>
          <a:p>
            <a:pPr eaLnBrk="1" hangingPunct="1"/>
            <a:r>
              <a:rPr lang="zh-TW" altLang="en-US" smtClean="0">
                <a:latin typeface="微軟正黑體" pitchFamily="34" charset="-120"/>
                <a:ea typeface="微軟正黑體" pitchFamily="34" charset="-120"/>
              </a:rPr>
              <a:t>專案執行概況 </a:t>
            </a:r>
            <a:r>
              <a:rPr lang="en-US" altLang="zh-TW" smtClean="0">
                <a:latin typeface="微軟正黑體" pitchFamily="34" charset="-120"/>
                <a:ea typeface="微軟正黑體" pitchFamily="34" charset="-120"/>
              </a:rPr>
              <a:t>–</a:t>
            </a:r>
            <a:r>
              <a:rPr lang="zh-TW" altLang="en-US" smtClean="0">
                <a:latin typeface="微軟正黑體" pitchFamily="34" charset="-120"/>
                <a:ea typeface="微軟正黑體" pitchFamily="34" charset="-120"/>
              </a:rPr>
              <a:t> 執行步驟與流程</a:t>
            </a:r>
          </a:p>
        </p:txBody>
      </p:sp>
      <p:sp>
        <p:nvSpPr>
          <p:cNvPr id="63490" name="文字方塊 201"/>
          <p:cNvSpPr txBox="1">
            <a:spLocks noChangeArrowheads="1"/>
          </p:cNvSpPr>
          <p:nvPr/>
        </p:nvSpPr>
        <p:spPr bwMode="auto">
          <a:xfrm>
            <a:off x="566738" y="638175"/>
            <a:ext cx="6210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latin typeface="微軟正黑體" pitchFamily="34" charset="-120"/>
                <a:ea typeface="微軟正黑體" pitchFamily="34" charset="-120"/>
              </a:rPr>
              <a:t>5. AI</a:t>
            </a:r>
            <a:r>
              <a:rPr lang="zh-TW" altLang="en-US" sz="2000">
                <a:latin typeface="微軟正黑體" pitchFamily="34" charset="-120"/>
                <a:ea typeface="微軟正黑體" pitchFamily="34" charset="-120"/>
              </a:rPr>
              <a:t>模擬建模</a:t>
            </a:r>
          </a:p>
        </p:txBody>
      </p:sp>
      <p:sp>
        <p:nvSpPr>
          <p:cNvPr id="63491" name="文字方塊 46"/>
          <p:cNvSpPr txBox="1">
            <a:spLocks noChangeArrowheads="1"/>
          </p:cNvSpPr>
          <p:nvPr/>
        </p:nvSpPr>
        <p:spPr bwMode="auto">
          <a:xfrm>
            <a:off x="971550" y="3252788"/>
            <a:ext cx="74707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zh-TW" altLang="en-US" sz="1600">
                <a:latin typeface="微軟正黑體" pitchFamily="34" charset="-120"/>
                <a:ea typeface="微軟正黑體" pitchFamily="34" charset="-120"/>
              </a:rPr>
              <a:t>使用共 </a:t>
            </a:r>
            <a:r>
              <a:rPr lang="en-US" altLang="zh-TW" sz="1600">
                <a:latin typeface="微軟正黑體" pitchFamily="34" charset="-120"/>
                <a:ea typeface="微軟正黑體" pitchFamily="34" charset="-120"/>
              </a:rPr>
              <a:t>317 OK+ 241</a:t>
            </a:r>
            <a:r>
              <a:rPr lang="zh-TW" altLang="en-US" sz="160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>
                <a:latin typeface="微軟正黑體" pitchFamily="34" charset="-120"/>
                <a:ea typeface="微軟正黑體" pitchFamily="34" charset="-120"/>
              </a:rPr>
              <a:t>NG</a:t>
            </a:r>
            <a:r>
              <a:rPr lang="zh-TW" altLang="en-US" sz="160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sz="1600">
                <a:latin typeface="微軟正黑體" pitchFamily="34" charset="-120"/>
                <a:ea typeface="微軟正黑體" pitchFamily="34" charset="-120"/>
              </a:rPr>
              <a:t> 張</a:t>
            </a:r>
            <a:r>
              <a:rPr lang="en-US" altLang="zh-TW" sz="1600">
                <a:latin typeface="微軟正黑體" pitchFamily="34" charset="-120"/>
                <a:ea typeface="微軟正黑體" pitchFamily="34" charset="-120"/>
              </a:rPr>
              <a:t>(Train)</a:t>
            </a:r>
            <a:r>
              <a:rPr lang="zh-TW" altLang="en-US" sz="1600"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TW" sz="1600">
                <a:latin typeface="微軟正黑體" pitchFamily="34" charset="-120"/>
                <a:ea typeface="微軟正黑體" pitchFamily="34" charset="-120"/>
              </a:rPr>
              <a:t>61 OK+ 56 NG / </a:t>
            </a:r>
            <a:r>
              <a:rPr lang="zh-TW" altLang="en-US" sz="1600">
                <a:latin typeface="微軟正黑體" pitchFamily="34" charset="-120"/>
                <a:ea typeface="微軟正黑體" pitchFamily="34" charset="-120"/>
              </a:rPr>
              <a:t>張</a:t>
            </a:r>
            <a:r>
              <a:rPr lang="en-US" altLang="zh-TW" sz="1600">
                <a:latin typeface="微軟正黑體" pitchFamily="34" charset="-120"/>
                <a:ea typeface="微軟正黑體" pitchFamily="34" charset="-120"/>
              </a:rPr>
              <a:t>(Test)</a:t>
            </a:r>
          </a:p>
          <a:p>
            <a:pPr>
              <a:buFont typeface="Arial" charset="0"/>
              <a:buChar char="•"/>
            </a:pPr>
            <a:r>
              <a:rPr lang="en-US" altLang="zh-TW" sz="1600">
                <a:latin typeface="微軟正黑體" pitchFamily="34" charset="-120"/>
                <a:ea typeface="微軟正黑體" pitchFamily="34" charset="-120"/>
              </a:rPr>
              <a:t>Training</a:t>
            </a:r>
            <a:r>
              <a:rPr lang="zh-TW" altLang="en-US" sz="1600">
                <a:latin typeface="微軟正黑體" pitchFamily="34" charset="-120"/>
                <a:ea typeface="微軟正黑體" pitchFamily="34" charset="-120"/>
              </a:rPr>
              <a:t>次數：</a:t>
            </a:r>
            <a:r>
              <a:rPr lang="en-US" altLang="zh-TW" sz="1600">
                <a:latin typeface="微軟正黑體" pitchFamily="34" charset="-120"/>
                <a:ea typeface="微軟正黑體" pitchFamily="34" charset="-120"/>
              </a:rPr>
              <a:t>20</a:t>
            </a:r>
            <a:r>
              <a:rPr lang="zh-TW" altLang="en-US" sz="1600">
                <a:latin typeface="微軟正黑體" pitchFamily="34" charset="-120"/>
                <a:ea typeface="微軟正黑體" pitchFamily="34" charset="-120"/>
              </a:rPr>
              <a:t>次</a:t>
            </a:r>
            <a:endParaRPr lang="en-US" altLang="zh-TW" sz="1600"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50210" name="Group 34"/>
          <p:cNvGraphicFramePr>
            <a:graphicFrameLocks noGrp="1"/>
          </p:cNvGraphicFramePr>
          <p:nvPr/>
        </p:nvGraphicFramePr>
        <p:xfrm>
          <a:off x="1106488" y="3935413"/>
          <a:ext cx="3600450" cy="669925"/>
        </p:xfrm>
        <a:graphic>
          <a:graphicData uri="http://schemas.openxmlformats.org/drawingml/2006/table">
            <a:tbl>
              <a:tblPr/>
              <a:tblGrid>
                <a:gridCol w="901700"/>
                <a:gridCol w="898525"/>
                <a:gridCol w="901700"/>
                <a:gridCol w="898525"/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次數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筆數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Train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Test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20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次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675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100 %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98.89%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0229" name="Group 53"/>
          <p:cNvGraphicFramePr>
            <a:graphicFrameLocks noGrp="1"/>
          </p:cNvGraphicFramePr>
          <p:nvPr/>
        </p:nvGraphicFramePr>
        <p:xfrm>
          <a:off x="1150938" y="5364163"/>
          <a:ext cx="3970337" cy="1006475"/>
        </p:xfrm>
        <a:graphic>
          <a:graphicData uri="http://schemas.openxmlformats.org/drawingml/2006/table">
            <a:tbl>
              <a:tblPr/>
              <a:tblGrid>
                <a:gridCol w="795337"/>
                <a:gridCol w="792163"/>
                <a:gridCol w="795337"/>
                <a:gridCol w="792163"/>
                <a:gridCol w="795337"/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顏殘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片數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正確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錯誤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辨識率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有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39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38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98.70%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無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38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38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3534" name="Text Box 57"/>
          <p:cNvSpPr txBox="1">
            <a:spLocks noChangeArrowheads="1"/>
          </p:cNvSpPr>
          <p:nvPr/>
        </p:nvSpPr>
        <p:spPr bwMode="auto">
          <a:xfrm>
            <a:off x="836613" y="2754313"/>
            <a:ext cx="1665287" cy="36671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8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Training</a:t>
            </a:r>
            <a:endParaRPr lang="zh-TW" altLang="en-US" sz="180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3535" name="Text Box 58"/>
          <p:cNvSpPr txBox="1">
            <a:spLocks noChangeArrowheads="1"/>
          </p:cNvSpPr>
          <p:nvPr/>
        </p:nvSpPr>
        <p:spPr bwMode="auto">
          <a:xfrm>
            <a:off x="927100" y="4824413"/>
            <a:ext cx="1530350" cy="36671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8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Prediction</a:t>
            </a:r>
          </a:p>
        </p:txBody>
      </p:sp>
      <p:sp>
        <p:nvSpPr>
          <p:cNvPr id="63536" name="Text Box 60"/>
          <p:cNvSpPr txBox="1">
            <a:spLocks noChangeArrowheads="1"/>
          </p:cNvSpPr>
          <p:nvPr/>
        </p:nvSpPr>
        <p:spPr bwMode="auto">
          <a:xfrm>
            <a:off x="836613" y="1089025"/>
            <a:ext cx="1665287" cy="36671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TW" altLang="en-US" sz="18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建模</a:t>
            </a:r>
          </a:p>
        </p:txBody>
      </p:sp>
      <p:sp>
        <p:nvSpPr>
          <p:cNvPr id="63537" name="文字方塊 46"/>
          <p:cNvSpPr txBox="1">
            <a:spLocks noChangeArrowheads="1"/>
          </p:cNvSpPr>
          <p:nvPr/>
        </p:nvSpPr>
        <p:spPr bwMode="auto">
          <a:xfrm>
            <a:off x="971550" y="1584325"/>
            <a:ext cx="7470775" cy="1069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zh-TW" sz="1600">
                <a:latin typeface="微軟正黑體" pitchFamily="34" charset="-120"/>
                <a:ea typeface="微軟正黑體" pitchFamily="34" charset="-120"/>
              </a:rPr>
              <a:t>Training </a:t>
            </a:r>
            <a:r>
              <a:rPr lang="zh-TW" altLang="en-US" sz="1600">
                <a:latin typeface="微軟正黑體" pitchFamily="34" charset="-120"/>
                <a:ea typeface="微軟正黑體" pitchFamily="34" charset="-120"/>
              </a:rPr>
              <a:t>模型：分類</a:t>
            </a:r>
          </a:p>
          <a:p>
            <a:pPr>
              <a:buFont typeface="Arial" charset="0"/>
              <a:buChar char="•"/>
            </a:pPr>
            <a:r>
              <a:rPr lang="zh-TW" altLang="en-US" sz="1600">
                <a:latin typeface="微軟正黑體" pitchFamily="34" charset="-120"/>
                <a:ea typeface="微軟正黑體" pitchFamily="34" charset="-120"/>
              </a:rPr>
              <a:t>分</a:t>
            </a:r>
            <a:r>
              <a:rPr lang="en-US" altLang="zh-TW" sz="160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sz="1600">
                <a:latin typeface="微軟正黑體" pitchFamily="34" charset="-120"/>
                <a:ea typeface="微軟正黑體" pitchFamily="34" charset="-120"/>
              </a:rPr>
              <a:t>類：有顏殘</a:t>
            </a:r>
            <a:r>
              <a:rPr lang="en-US" altLang="zh-TW" sz="160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sz="1600">
                <a:latin typeface="微軟正黑體" pitchFamily="34" charset="-120"/>
                <a:ea typeface="微軟正黑體" pitchFamily="34" charset="-120"/>
              </a:rPr>
              <a:t>無顏殘</a:t>
            </a:r>
            <a:endParaRPr lang="en-US" altLang="zh-TW" sz="160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charset="0"/>
              <a:buChar char="•"/>
            </a:pPr>
            <a:r>
              <a:rPr lang="en-US" altLang="zh-TW" sz="1600">
                <a:latin typeface="微軟正黑體" pitchFamily="34" charset="-120"/>
                <a:ea typeface="微軟正黑體" pitchFamily="34" charset="-120"/>
              </a:rPr>
              <a:t>Image Size</a:t>
            </a:r>
            <a:r>
              <a:rPr lang="zh-TW" altLang="en-US" sz="160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TW" sz="1600">
                <a:latin typeface="微軟正黑體" pitchFamily="34" charset="-120"/>
                <a:ea typeface="微軟正黑體" pitchFamily="34" charset="-120"/>
              </a:rPr>
              <a:t>300*300</a:t>
            </a:r>
          </a:p>
          <a:p>
            <a:pPr>
              <a:buFont typeface="Arial" charset="0"/>
              <a:buChar char="•"/>
            </a:pPr>
            <a:r>
              <a:rPr lang="en-US" altLang="zh-TW" sz="1600">
                <a:latin typeface="微軟正黑體" pitchFamily="34" charset="-120"/>
                <a:ea typeface="微軟正黑體" pitchFamily="34" charset="-120"/>
              </a:rPr>
              <a:t>Channel</a:t>
            </a:r>
            <a:r>
              <a:rPr lang="zh-TW" altLang="en-US" sz="160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TW" sz="1600">
                <a:latin typeface="微軟正黑體" pitchFamily="34" charset="-120"/>
                <a:ea typeface="微軟正黑體" pitchFamily="34" charset="-120"/>
              </a:rPr>
              <a:t>color</a:t>
            </a:r>
          </a:p>
        </p:txBody>
      </p:sp>
      <p:sp>
        <p:nvSpPr>
          <p:cNvPr id="63538" name="Rectangle 52"/>
          <p:cNvSpPr>
            <a:spLocks noChangeArrowheads="1"/>
          </p:cNvSpPr>
          <p:nvPr/>
        </p:nvSpPr>
        <p:spPr bwMode="auto">
          <a:xfrm>
            <a:off x="3716338" y="5634038"/>
            <a:ext cx="406400" cy="40481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/>
          </a:p>
        </p:txBody>
      </p:sp>
      <p:pic>
        <p:nvPicPr>
          <p:cNvPr id="63539" name="Picture 5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97538" y="4059238"/>
            <a:ext cx="2312987" cy="233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540" name="Text Box 148"/>
          <p:cNvSpPr txBox="1">
            <a:spLocks noChangeArrowheads="1"/>
          </p:cNvSpPr>
          <p:nvPr/>
        </p:nvSpPr>
        <p:spPr bwMode="auto">
          <a:xfrm>
            <a:off x="5605463" y="6399213"/>
            <a:ext cx="2746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latin typeface="微軟正黑體" pitchFamily="34" charset="-120"/>
                <a:ea typeface="微軟正黑體" pitchFamily="34" charset="-120"/>
              </a:rPr>
              <a:t>AI</a:t>
            </a:r>
            <a:r>
              <a:rPr lang="zh-TW" altLang="en-US">
                <a:latin typeface="微軟正黑體" pitchFamily="34" charset="-120"/>
                <a:ea typeface="微軟正黑體" pitchFamily="34" charset="-120"/>
              </a:rPr>
              <a:t>誤判→重新</a:t>
            </a:r>
            <a:r>
              <a:rPr lang="en-US" altLang="zh-TW">
                <a:latin typeface="微軟正黑體" pitchFamily="34" charset="-120"/>
                <a:ea typeface="微軟正黑體" pitchFamily="34" charset="-120"/>
              </a:rPr>
              <a:t>re-training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標題 1"/>
          <p:cNvSpPr>
            <a:spLocks noGrp="1"/>
          </p:cNvSpPr>
          <p:nvPr>
            <p:ph type="title" idx="4294967295"/>
          </p:nvPr>
        </p:nvSpPr>
        <p:spPr>
          <a:xfrm>
            <a:off x="522288" y="0"/>
            <a:ext cx="7373937" cy="1560513"/>
          </a:xfrm>
        </p:spPr>
        <p:txBody>
          <a:bodyPr/>
          <a:lstStyle/>
          <a:p>
            <a:pPr eaLnBrk="1" hangingPunct="1"/>
            <a:r>
              <a:rPr lang="zh-TW" altLang="en-US" smtClean="0">
                <a:latin typeface="微軟正黑體" pitchFamily="34" charset="-120"/>
                <a:ea typeface="微軟正黑體" pitchFamily="34" charset="-120"/>
              </a:rPr>
              <a:t>專案執行概況 </a:t>
            </a:r>
            <a:r>
              <a:rPr lang="en-US" altLang="zh-TW" smtClean="0">
                <a:latin typeface="微軟正黑體" pitchFamily="34" charset="-120"/>
                <a:ea typeface="微軟正黑體" pitchFamily="34" charset="-120"/>
              </a:rPr>
              <a:t>–</a:t>
            </a:r>
            <a:r>
              <a:rPr lang="zh-TW" altLang="en-US" smtClean="0">
                <a:latin typeface="微軟正黑體" pitchFamily="34" charset="-120"/>
                <a:ea typeface="微軟正黑體" pitchFamily="34" charset="-120"/>
              </a:rPr>
              <a:t> 執行步驟與流程</a:t>
            </a:r>
          </a:p>
        </p:txBody>
      </p:sp>
      <p:sp>
        <p:nvSpPr>
          <p:cNvPr id="65538" name="文字方塊 201"/>
          <p:cNvSpPr txBox="1">
            <a:spLocks noChangeArrowheads="1"/>
          </p:cNvSpPr>
          <p:nvPr/>
        </p:nvSpPr>
        <p:spPr bwMode="auto">
          <a:xfrm>
            <a:off x="566738" y="736600"/>
            <a:ext cx="6210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latin typeface="微軟正黑體" pitchFamily="34" charset="-120"/>
                <a:ea typeface="微軟正黑體" pitchFamily="34" charset="-120"/>
              </a:rPr>
              <a:t>6. Prediction</a:t>
            </a:r>
            <a:r>
              <a:rPr lang="zh-TW" altLang="en-US" sz="2000">
                <a:latin typeface="微軟正黑體" pitchFamily="34" charset="-120"/>
                <a:ea typeface="微軟正黑體" pitchFamily="34" charset="-120"/>
              </a:rPr>
              <a:t>機制</a:t>
            </a:r>
          </a:p>
        </p:txBody>
      </p:sp>
      <p:grpSp>
        <p:nvGrpSpPr>
          <p:cNvPr id="65539" name="Group 70"/>
          <p:cNvGrpSpPr>
            <a:grpSpLocks/>
          </p:cNvGrpSpPr>
          <p:nvPr/>
        </p:nvGrpSpPr>
        <p:grpSpPr bwMode="auto">
          <a:xfrm>
            <a:off x="1150938" y="3259138"/>
            <a:ext cx="2116137" cy="979487"/>
            <a:chOff x="499" y="1054"/>
            <a:chExt cx="1315" cy="738"/>
          </a:xfrm>
        </p:grpSpPr>
        <p:sp>
          <p:nvSpPr>
            <p:cNvPr id="65561" name="流程圖: 決策 115"/>
            <p:cNvSpPr>
              <a:spLocks noChangeArrowheads="1"/>
            </p:cNvSpPr>
            <p:nvPr/>
          </p:nvSpPr>
          <p:spPr bwMode="auto">
            <a:xfrm>
              <a:off x="499" y="1054"/>
              <a:ext cx="1315" cy="738"/>
            </a:xfrm>
            <a:prstGeom prst="flowChartDecision">
              <a:avLst/>
            </a:prstGeom>
            <a:solidFill>
              <a:srgbClr val="FFCC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 sz="1800">
                <a:latin typeface="Arial" charset="0"/>
              </a:endParaRPr>
            </a:p>
          </p:txBody>
        </p:sp>
        <p:sp>
          <p:nvSpPr>
            <p:cNvPr id="65562" name="文字方塊 29"/>
            <p:cNvSpPr txBox="1">
              <a:spLocks noChangeArrowheads="1"/>
            </p:cNvSpPr>
            <p:nvPr/>
          </p:nvSpPr>
          <p:spPr bwMode="auto">
            <a:xfrm>
              <a:off x="828" y="1345"/>
              <a:ext cx="619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1600">
                  <a:ea typeface="微軟正黑體" pitchFamily="34" charset="-120"/>
                  <a:cs typeface="文鼎黑體M"/>
                </a:rPr>
                <a:t>是否顏殘</a:t>
              </a:r>
            </a:p>
          </p:txBody>
        </p:sp>
      </p:grpSp>
      <p:sp>
        <p:nvSpPr>
          <p:cNvPr id="65540" name="矩形 33"/>
          <p:cNvSpPr>
            <a:spLocks noChangeArrowheads="1"/>
          </p:cNvSpPr>
          <p:nvPr/>
        </p:nvSpPr>
        <p:spPr bwMode="auto">
          <a:xfrm>
            <a:off x="3984625" y="4733925"/>
            <a:ext cx="1576388" cy="630238"/>
          </a:xfrm>
          <a:prstGeom prst="rect">
            <a:avLst/>
          </a:prstGeom>
          <a:solidFill>
            <a:srgbClr val="CCFFCC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1600">
                <a:latin typeface="微軟正黑體" pitchFamily="34" charset="-120"/>
                <a:ea typeface="微軟正黑體" pitchFamily="34" charset="-120"/>
                <a:cs typeface="文鼎黑體M"/>
              </a:rPr>
              <a:t>NG image</a:t>
            </a:r>
          </a:p>
          <a:p>
            <a:pPr algn="ctr"/>
            <a:r>
              <a:rPr lang="zh-TW" altLang="en-US" sz="1600">
                <a:latin typeface="微軟正黑體" pitchFamily="34" charset="-120"/>
                <a:ea typeface="微軟正黑體" pitchFamily="34" charset="-120"/>
                <a:cs typeface="文鼎黑體M"/>
              </a:rPr>
              <a:t>加入</a:t>
            </a:r>
            <a:r>
              <a:rPr lang="en-US" altLang="zh-TW" sz="1600">
                <a:latin typeface="微軟正黑體" pitchFamily="34" charset="-120"/>
                <a:ea typeface="微軟正黑體" pitchFamily="34" charset="-120"/>
                <a:cs typeface="文鼎黑體M"/>
              </a:rPr>
              <a:t>dataset</a:t>
            </a:r>
          </a:p>
        </p:txBody>
      </p:sp>
      <p:sp>
        <p:nvSpPr>
          <p:cNvPr id="65541" name="矩形 36"/>
          <p:cNvSpPr>
            <a:spLocks noChangeArrowheads="1"/>
          </p:cNvSpPr>
          <p:nvPr/>
        </p:nvSpPr>
        <p:spPr bwMode="auto">
          <a:xfrm>
            <a:off x="4797425" y="5634038"/>
            <a:ext cx="35560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TW" altLang="en-US">
                <a:latin typeface="Arial" charset="0"/>
              </a:rPr>
              <a:t>於資料夾網頁中輸入 </a:t>
            </a:r>
            <a:r>
              <a:rPr lang="en-US" altLang="zh-TW">
                <a:latin typeface="Arial" charset="0"/>
                <a:hlinkClick r:id="rId2" action="ppaction://hlinkfile"/>
              </a:rPr>
              <a:t>\\gpu\AI_Integration</a:t>
            </a:r>
            <a:endParaRPr lang="en-US" altLang="zh-TW">
              <a:latin typeface="Arial" charset="0"/>
            </a:endParaRPr>
          </a:p>
          <a:p>
            <a:r>
              <a:rPr lang="en-US" altLang="zh-TW">
                <a:latin typeface="Arial" charset="0"/>
              </a:rPr>
              <a:t>	             </a:t>
            </a:r>
            <a:r>
              <a:rPr lang="zh-TW" altLang="en-US">
                <a:solidFill>
                  <a:srgbClr val="FF0000"/>
                </a:solidFill>
                <a:latin typeface="Arial" charset="0"/>
              </a:rPr>
              <a:t>↓</a:t>
            </a:r>
            <a:endParaRPr lang="en-US" altLang="zh-TW">
              <a:solidFill>
                <a:srgbClr val="FF0000"/>
              </a:solidFill>
              <a:latin typeface="Arial" charset="0"/>
            </a:endParaRPr>
          </a:p>
          <a:p>
            <a:r>
              <a:rPr lang="zh-TW" altLang="en-US">
                <a:latin typeface="Arial" charset="0"/>
              </a:rPr>
              <a:t>分日期，進去後確認 </a:t>
            </a:r>
            <a:r>
              <a:rPr lang="en-US" altLang="zh-TW">
                <a:latin typeface="Arial" charset="0"/>
              </a:rPr>
              <a:t>NG </a:t>
            </a:r>
            <a:r>
              <a:rPr lang="zh-TW" altLang="en-US">
                <a:latin typeface="Arial" charset="0"/>
              </a:rPr>
              <a:t>資料夾裡的照片</a:t>
            </a:r>
          </a:p>
        </p:txBody>
      </p:sp>
      <p:sp>
        <p:nvSpPr>
          <p:cNvPr id="65542" name="矩形 17"/>
          <p:cNvSpPr>
            <a:spLocks noChangeArrowheads="1"/>
          </p:cNvSpPr>
          <p:nvPr/>
        </p:nvSpPr>
        <p:spPr bwMode="auto">
          <a:xfrm>
            <a:off x="1509713" y="1403350"/>
            <a:ext cx="1395412" cy="630238"/>
          </a:xfrm>
          <a:prstGeom prst="rect">
            <a:avLst/>
          </a:prstGeom>
          <a:solidFill>
            <a:srgbClr val="CCFFCC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TW" altLang="en-US" sz="1600">
                <a:ea typeface="微軟正黑體" pitchFamily="34" charset="-120"/>
                <a:cs typeface="文鼎黑體M"/>
              </a:rPr>
              <a:t>模型</a:t>
            </a:r>
          </a:p>
        </p:txBody>
      </p:sp>
      <p:sp>
        <p:nvSpPr>
          <p:cNvPr id="65543" name="文字方塊 21"/>
          <p:cNvSpPr txBox="1">
            <a:spLocks noChangeArrowheads="1"/>
          </p:cNvSpPr>
          <p:nvPr/>
        </p:nvSpPr>
        <p:spPr bwMode="auto">
          <a:xfrm>
            <a:off x="431800" y="2979738"/>
            <a:ext cx="4492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/>
              <a:t>OK</a:t>
            </a:r>
            <a:endParaRPr lang="zh-TW" altLang="en-US"/>
          </a:p>
        </p:txBody>
      </p:sp>
      <p:sp>
        <p:nvSpPr>
          <p:cNvPr id="65544" name="矩形 29"/>
          <p:cNvSpPr>
            <a:spLocks noChangeArrowheads="1"/>
          </p:cNvSpPr>
          <p:nvPr/>
        </p:nvSpPr>
        <p:spPr bwMode="auto">
          <a:xfrm>
            <a:off x="1511300" y="2349500"/>
            <a:ext cx="1393825" cy="584200"/>
          </a:xfrm>
          <a:prstGeom prst="rect">
            <a:avLst/>
          </a:prstGeom>
          <a:solidFill>
            <a:srgbClr val="CCFFCC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1600">
                <a:latin typeface="微軟正黑體" pitchFamily="34" charset="-120"/>
                <a:ea typeface="微軟正黑體" pitchFamily="34" charset="-120"/>
                <a:cs typeface="文鼎黑體M"/>
              </a:rPr>
              <a:t>AI</a:t>
            </a:r>
            <a:r>
              <a:rPr lang="zh-TW" altLang="en-US" sz="1600">
                <a:latin typeface="微軟正黑體" pitchFamily="34" charset="-120"/>
                <a:ea typeface="微軟正黑體" pitchFamily="34" charset="-120"/>
                <a:cs typeface="文鼎黑體M"/>
              </a:rPr>
              <a:t>判片比對</a:t>
            </a:r>
            <a:endParaRPr lang="en-US" altLang="zh-TW" sz="1600">
              <a:latin typeface="微軟正黑體" pitchFamily="34" charset="-120"/>
              <a:ea typeface="微軟正黑體" pitchFamily="34" charset="-120"/>
              <a:cs typeface="文鼎黑體M"/>
            </a:endParaRPr>
          </a:p>
          <a:p>
            <a:pPr algn="ctr"/>
            <a:r>
              <a:rPr lang="en-US" altLang="zh-TW" sz="1600">
                <a:latin typeface="微軟正黑體" pitchFamily="34" charset="-120"/>
                <a:ea typeface="微軟正黑體" pitchFamily="34" charset="-120"/>
                <a:cs typeface="文鼎黑體M"/>
              </a:rPr>
              <a:t>Image</a:t>
            </a:r>
            <a:endParaRPr lang="zh-TW" altLang="en-US" sz="1600">
              <a:latin typeface="微軟正黑體" pitchFamily="34" charset="-120"/>
              <a:ea typeface="微軟正黑體" pitchFamily="34" charset="-120"/>
              <a:cs typeface="文鼎黑體M"/>
            </a:endParaRPr>
          </a:p>
        </p:txBody>
      </p:sp>
      <p:sp>
        <p:nvSpPr>
          <p:cNvPr id="65545" name="文字方塊 37"/>
          <p:cNvSpPr txBox="1">
            <a:spLocks noChangeArrowheads="1"/>
          </p:cNvSpPr>
          <p:nvPr/>
        </p:nvSpPr>
        <p:spPr bwMode="auto">
          <a:xfrm>
            <a:off x="1511300" y="4249738"/>
            <a:ext cx="539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/>
              <a:t>NG</a:t>
            </a:r>
            <a:endParaRPr lang="zh-TW" altLang="en-US"/>
          </a:p>
        </p:txBody>
      </p:sp>
      <p:sp>
        <p:nvSpPr>
          <p:cNvPr id="65546" name="矩形 39"/>
          <p:cNvSpPr>
            <a:spLocks noChangeArrowheads="1"/>
          </p:cNvSpPr>
          <p:nvPr/>
        </p:nvSpPr>
        <p:spPr bwMode="auto">
          <a:xfrm>
            <a:off x="6642100" y="4733925"/>
            <a:ext cx="1350963" cy="584200"/>
          </a:xfrm>
          <a:prstGeom prst="rect">
            <a:avLst/>
          </a:prstGeom>
          <a:solidFill>
            <a:srgbClr val="CCFFCC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TW" altLang="en-US" sz="1600">
                <a:latin typeface="微軟正黑體" pitchFamily="34" charset="-120"/>
                <a:ea typeface="微軟正黑體" pitchFamily="34" charset="-120"/>
                <a:cs typeface="文鼎黑體M"/>
              </a:rPr>
              <a:t>模型</a:t>
            </a:r>
          </a:p>
          <a:p>
            <a:pPr algn="ctr"/>
            <a:r>
              <a:rPr lang="en-US" altLang="zh-TW" sz="1600">
                <a:latin typeface="微軟正黑體" pitchFamily="34" charset="-120"/>
                <a:ea typeface="微軟正黑體" pitchFamily="34" charset="-120"/>
                <a:cs typeface="文鼎黑體M"/>
              </a:rPr>
              <a:t>Retrain</a:t>
            </a:r>
          </a:p>
        </p:txBody>
      </p:sp>
      <p:sp>
        <p:nvSpPr>
          <p:cNvPr id="65547" name="矩形 43"/>
          <p:cNvSpPr>
            <a:spLocks noChangeArrowheads="1"/>
          </p:cNvSpPr>
          <p:nvPr/>
        </p:nvSpPr>
        <p:spPr bwMode="auto">
          <a:xfrm>
            <a:off x="6642100" y="1538288"/>
            <a:ext cx="1350963" cy="338137"/>
          </a:xfrm>
          <a:prstGeom prst="rect">
            <a:avLst/>
          </a:prstGeom>
          <a:solidFill>
            <a:srgbClr val="CCFFCC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TW" altLang="en-US" sz="1600">
                <a:ea typeface="微軟正黑體" pitchFamily="34" charset="-120"/>
                <a:cs typeface="文鼎黑體M"/>
              </a:rPr>
              <a:t>更新模型</a:t>
            </a:r>
            <a:endParaRPr lang="en-US" altLang="zh-TW" sz="1600">
              <a:ea typeface="微軟正黑體" pitchFamily="34" charset="-120"/>
              <a:cs typeface="文鼎黑體M"/>
            </a:endParaRPr>
          </a:p>
        </p:txBody>
      </p:sp>
      <p:sp>
        <p:nvSpPr>
          <p:cNvPr id="65548" name="文字方塊 30"/>
          <p:cNvSpPr txBox="1">
            <a:spLocks noChangeArrowheads="1"/>
          </p:cNvSpPr>
          <p:nvPr/>
        </p:nvSpPr>
        <p:spPr bwMode="auto">
          <a:xfrm>
            <a:off x="3357563" y="4745038"/>
            <a:ext cx="539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/>
              <a:t>NO</a:t>
            </a:r>
            <a:endParaRPr lang="zh-TW" altLang="en-US"/>
          </a:p>
        </p:txBody>
      </p:sp>
      <p:sp>
        <p:nvSpPr>
          <p:cNvPr id="65549" name="流程圖: 決策 115"/>
          <p:cNvSpPr>
            <a:spLocks noChangeArrowheads="1"/>
          </p:cNvSpPr>
          <p:nvPr/>
        </p:nvSpPr>
        <p:spPr bwMode="auto">
          <a:xfrm>
            <a:off x="1150938" y="4554538"/>
            <a:ext cx="2116137" cy="979487"/>
          </a:xfrm>
          <a:prstGeom prst="flowChartDecision">
            <a:avLst/>
          </a:prstGeom>
          <a:solidFill>
            <a:srgbClr val="FFCC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zh-TW" altLang="en-US" sz="1600">
                <a:latin typeface="Arial" charset="0"/>
                <a:ea typeface="微軟正黑體" pitchFamily="34" charset="-120"/>
              </a:rPr>
              <a:t>確認為產品現況</a:t>
            </a:r>
          </a:p>
        </p:txBody>
      </p:sp>
      <p:sp>
        <p:nvSpPr>
          <p:cNvPr id="65550" name="文字方塊 40"/>
          <p:cNvSpPr txBox="1">
            <a:spLocks noChangeArrowheads="1"/>
          </p:cNvSpPr>
          <p:nvPr/>
        </p:nvSpPr>
        <p:spPr bwMode="auto">
          <a:xfrm>
            <a:off x="1692275" y="5589588"/>
            <a:ext cx="539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/>
              <a:t>YES</a:t>
            </a:r>
            <a:endParaRPr lang="zh-TW" altLang="en-US"/>
          </a:p>
        </p:txBody>
      </p:sp>
      <p:sp>
        <p:nvSpPr>
          <p:cNvPr id="65551" name="矩形 33"/>
          <p:cNvSpPr>
            <a:spLocks noChangeArrowheads="1"/>
          </p:cNvSpPr>
          <p:nvPr/>
        </p:nvSpPr>
        <p:spPr bwMode="auto">
          <a:xfrm>
            <a:off x="1422400" y="6038850"/>
            <a:ext cx="1576388" cy="630238"/>
          </a:xfrm>
          <a:prstGeom prst="rect">
            <a:avLst/>
          </a:prstGeom>
          <a:solidFill>
            <a:srgbClr val="CCFFCC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TW" altLang="en-US" sz="1600">
                <a:ea typeface="微軟正黑體" pitchFamily="34" charset="-120"/>
                <a:cs typeface="文鼎黑體M"/>
              </a:rPr>
              <a:t>確認機台</a:t>
            </a:r>
            <a:endParaRPr lang="en-US" altLang="zh-TW" sz="1600">
              <a:ea typeface="微軟正黑體" pitchFamily="34" charset="-120"/>
              <a:cs typeface="文鼎黑體M"/>
            </a:endParaRPr>
          </a:p>
        </p:txBody>
      </p:sp>
      <p:cxnSp>
        <p:nvCxnSpPr>
          <p:cNvPr id="65552" name="AutoShape 29"/>
          <p:cNvCxnSpPr>
            <a:cxnSpLocks noChangeShapeType="1"/>
            <a:stCxn id="65561" idx="1"/>
            <a:endCxn id="65544" idx="1"/>
          </p:cNvCxnSpPr>
          <p:nvPr/>
        </p:nvCxnSpPr>
        <p:spPr bwMode="auto">
          <a:xfrm rot="10800000" flipH="1">
            <a:off x="1150938" y="2641600"/>
            <a:ext cx="347662" cy="1108075"/>
          </a:xfrm>
          <a:prstGeom prst="bentConnector3">
            <a:avLst>
              <a:gd name="adj1" fmla="val -65755"/>
            </a:avLst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</p:spPr>
      </p:cxnSp>
      <p:cxnSp>
        <p:nvCxnSpPr>
          <p:cNvPr id="65553" name="AutoShape 30"/>
          <p:cNvCxnSpPr>
            <a:cxnSpLocks noChangeShapeType="1"/>
            <a:stCxn id="65542" idx="2"/>
            <a:endCxn id="65544" idx="0"/>
          </p:cNvCxnSpPr>
          <p:nvPr/>
        </p:nvCxnSpPr>
        <p:spPr bwMode="auto">
          <a:xfrm rot="5400000">
            <a:off x="2062957" y="2191544"/>
            <a:ext cx="290512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</p:cxnSp>
      <p:cxnSp>
        <p:nvCxnSpPr>
          <p:cNvPr id="65554" name="AutoShape 32"/>
          <p:cNvCxnSpPr>
            <a:cxnSpLocks noChangeShapeType="1"/>
            <a:stCxn id="65544" idx="2"/>
            <a:endCxn id="65561" idx="0"/>
          </p:cNvCxnSpPr>
          <p:nvPr/>
        </p:nvCxnSpPr>
        <p:spPr bwMode="auto">
          <a:xfrm rot="16200000" flipH="1">
            <a:off x="2052638" y="3101975"/>
            <a:ext cx="312738" cy="1587"/>
          </a:xfrm>
          <a:prstGeom prst="bentConnector3">
            <a:avLst>
              <a:gd name="adj1" fmla="val 47718"/>
            </a:avLst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</p:spPr>
      </p:cxnSp>
      <p:cxnSp>
        <p:nvCxnSpPr>
          <p:cNvPr id="65555" name="AutoShape 34"/>
          <p:cNvCxnSpPr>
            <a:cxnSpLocks noChangeShapeType="1"/>
            <a:stCxn id="65561" idx="2"/>
            <a:endCxn id="65549" idx="0"/>
          </p:cNvCxnSpPr>
          <p:nvPr/>
        </p:nvCxnSpPr>
        <p:spPr bwMode="auto">
          <a:xfrm rot="5400000">
            <a:off x="2051843" y="4396582"/>
            <a:ext cx="315913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</p:cxnSp>
      <p:cxnSp>
        <p:nvCxnSpPr>
          <p:cNvPr id="65556" name="AutoShape 35"/>
          <p:cNvCxnSpPr>
            <a:cxnSpLocks noChangeShapeType="1"/>
            <a:stCxn id="65549" idx="2"/>
            <a:endCxn id="65551" idx="0"/>
          </p:cNvCxnSpPr>
          <p:nvPr/>
        </p:nvCxnSpPr>
        <p:spPr bwMode="auto">
          <a:xfrm rot="16200000" flipH="1">
            <a:off x="1964531" y="5779294"/>
            <a:ext cx="492125" cy="1588"/>
          </a:xfrm>
          <a:prstGeom prst="bentConnector3">
            <a:avLst>
              <a:gd name="adj1" fmla="val 50968"/>
            </a:avLst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</p:spPr>
      </p:cxnSp>
      <p:cxnSp>
        <p:nvCxnSpPr>
          <p:cNvPr id="65557" name="AutoShape 36"/>
          <p:cNvCxnSpPr>
            <a:cxnSpLocks noChangeShapeType="1"/>
            <a:stCxn id="65549" idx="3"/>
            <a:endCxn id="65540" idx="1"/>
          </p:cNvCxnSpPr>
          <p:nvPr/>
        </p:nvCxnSpPr>
        <p:spPr bwMode="auto">
          <a:xfrm>
            <a:off x="3267075" y="5045075"/>
            <a:ext cx="704850" cy="4763"/>
          </a:xfrm>
          <a:prstGeom prst="bentConnector3">
            <a:avLst>
              <a:gd name="adj1" fmla="val 50676"/>
            </a:avLst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</p:spPr>
      </p:cxnSp>
      <p:cxnSp>
        <p:nvCxnSpPr>
          <p:cNvPr id="65558" name="AutoShape 37"/>
          <p:cNvCxnSpPr>
            <a:cxnSpLocks noChangeShapeType="1"/>
            <a:stCxn id="65540" idx="3"/>
            <a:endCxn id="65546" idx="1"/>
          </p:cNvCxnSpPr>
          <p:nvPr/>
        </p:nvCxnSpPr>
        <p:spPr bwMode="auto">
          <a:xfrm flipV="1">
            <a:off x="5573713" y="5026025"/>
            <a:ext cx="1055687" cy="23813"/>
          </a:xfrm>
          <a:prstGeom prst="bentConnector3">
            <a:avLst>
              <a:gd name="adj1" fmla="val 49926"/>
            </a:avLst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</p:spPr>
      </p:cxnSp>
      <p:cxnSp>
        <p:nvCxnSpPr>
          <p:cNvPr id="65559" name="AutoShape 38"/>
          <p:cNvCxnSpPr>
            <a:cxnSpLocks noChangeShapeType="1"/>
            <a:stCxn id="65546" idx="0"/>
            <a:endCxn id="65547" idx="2"/>
          </p:cNvCxnSpPr>
          <p:nvPr/>
        </p:nvCxnSpPr>
        <p:spPr bwMode="auto">
          <a:xfrm rot="-5400000">
            <a:off x="5902325" y="3305175"/>
            <a:ext cx="2832100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</p:cxnSp>
      <p:cxnSp>
        <p:nvCxnSpPr>
          <p:cNvPr id="65560" name="AutoShape 39"/>
          <p:cNvCxnSpPr>
            <a:cxnSpLocks noChangeShapeType="1"/>
            <a:stCxn id="65547" idx="1"/>
            <a:endCxn id="65542" idx="3"/>
          </p:cNvCxnSpPr>
          <p:nvPr/>
        </p:nvCxnSpPr>
        <p:spPr bwMode="auto">
          <a:xfrm rot="10800000" flipV="1">
            <a:off x="2917825" y="1708150"/>
            <a:ext cx="3711575" cy="11113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標題 1"/>
          <p:cNvSpPr>
            <a:spLocks noGrp="1"/>
          </p:cNvSpPr>
          <p:nvPr>
            <p:ph type="title" idx="4294967295"/>
          </p:nvPr>
        </p:nvSpPr>
        <p:spPr>
          <a:xfrm>
            <a:off x="522288" y="98425"/>
            <a:ext cx="7373937" cy="1560513"/>
          </a:xfrm>
        </p:spPr>
        <p:txBody>
          <a:bodyPr/>
          <a:lstStyle/>
          <a:p>
            <a:pPr eaLnBrk="1" hangingPunct="1"/>
            <a:r>
              <a:rPr lang="zh-TW" altLang="en-US" smtClean="0">
                <a:latin typeface="微軟正黑體" pitchFamily="34" charset="-120"/>
                <a:ea typeface="微軟正黑體" pitchFamily="34" charset="-120"/>
              </a:rPr>
              <a:t>專案執行概況 </a:t>
            </a:r>
            <a:r>
              <a:rPr lang="en-US" altLang="zh-TW" smtClean="0">
                <a:latin typeface="微軟正黑體" pitchFamily="34" charset="-120"/>
                <a:ea typeface="微軟正黑體" pitchFamily="34" charset="-120"/>
              </a:rPr>
              <a:t>–</a:t>
            </a:r>
            <a:r>
              <a:rPr lang="zh-TW" altLang="en-US" smtClean="0">
                <a:latin typeface="微軟正黑體" pitchFamily="34" charset="-120"/>
                <a:ea typeface="微軟正黑體" pitchFamily="34" charset="-120"/>
              </a:rPr>
              <a:t> 執行步驟與流程</a:t>
            </a:r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3"/>
          <a:srcRect l="703" t="803" r="1018"/>
          <a:stretch>
            <a:fillRect/>
          </a:stretch>
        </p:blipFill>
        <p:spPr bwMode="auto">
          <a:xfrm>
            <a:off x="6911975" y="2843213"/>
            <a:ext cx="223202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9" name="矩形 318"/>
          <p:cNvSpPr/>
          <p:nvPr/>
        </p:nvSpPr>
        <p:spPr>
          <a:xfrm>
            <a:off x="6848475" y="2427288"/>
            <a:ext cx="358775" cy="52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800">
              <a:ea typeface="微軟正黑體" pitchFamily="34" charset="-120"/>
            </a:endParaRPr>
          </a:p>
        </p:txBody>
      </p:sp>
      <p:sp>
        <p:nvSpPr>
          <p:cNvPr id="316" name="矩形 315"/>
          <p:cNvSpPr/>
          <p:nvPr/>
        </p:nvSpPr>
        <p:spPr bwMode="auto">
          <a:xfrm>
            <a:off x="7632700" y="3159125"/>
            <a:ext cx="944563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200" b="1">
                <a:solidFill>
                  <a:schemeClr val="tx1"/>
                </a:solidFill>
                <a:ea typeface="微軟正黑體" pitchFamily="34" charset="-120"/>
              </a:rPr>
              <a:t>GPU</a:t>
            </a:r>
            <a:endParaRPr lang="zh-TW" altLang="en-US" sz="1200" b="1">
              <a:solidFill>
                <a:schemeClr val="tx1"/>
              </a:solidFill>
              <a:ea typeface="微軟正黑體" pitchFamily="34" charset="-120"/>
            </a:endParaRPr>
          </a:p>
        </p:txBody>
      </p:sp>
      <p:pic>
        <p:nvPicPr>
          <p:cNvPr id="66565" name="Picture 43"/>
          <p:cNvPicPr>
            <a:picLocks noChangeAspect="1" noChangeArrowheads="1"/>
          </p:cNvPicPr>
          <p:nvPr/>
        </p:nvPicPr>
        <p:blipFill>
          <a:blip r:embed="rId4"/>
          <a:srcRect l="8131" t="10648" r="288" b="15857"/>
          <a:stretch>
            <a:fillRect/>
          </a:stretch>
        </p:blipFill>
        <p:spPr bwMode="auto">
          <a:xfrm>
            <a:off x="107950" y="2573338"/>
            <a:ext cx="1673225" cy="133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6" name="Picture 2"/>
          <p:cNvPicPr>
            <a:picLocks noChangeAspect="1" noChangeArrowheads="1"/>
          </p:cNvPicPr>
          <p:nvPr/>
        </p:nvPicPr>
        <p:blipFill>
          <a:blip r:embed="rId3"/>
          <a:srcRect l="703" t="803" r="1018"/>
          <a:stretch>
            <a:fillRect/>
          </a:stretch>
        </p:blipFill>
        <p:spPr bwMode="auto">
          <a:xfrm>
            <a:off x="3402013" y="1449388"/>
            <a:ext cx="2386012" cy="174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" name="矩形 69"/>
          <p:cNvSpPr/>
          <p:nvPr/>
        </p:nvSpPr>
        <p:spPr>
          <a:xfrm>
            <a:off x="3533775" y="2613025"/>
            <a:ext cx="358775" cy="52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800">
              <a:ea typeface="微軟正黑體" pitchFamily="34" charset="-120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4211638" y="1763713"/>
            <a:ext cx="1006475" cy="381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200" b="1">
                <a:solidFill>
                  <a:schemeClr val="tx1"/>
                </a:solidFill>
                <a:ea typeface="微軟正黑體" pitchFamily="34" charset="-120"/>
              </a:rPr>
              <a:t>CCTV</a:t>
            </a:r>
            <a:r>
              <a:rPr lang="zh-TW" altLang="en-US" sz="1200" b="1">
                <a:solidFill>
                  <a:schemeClr val="tx1"/>
                </a:solidFill>
                <a:ea typeface="微軟正黑體" pitchFamily="34" charset="-120"/>
              </a:rPr>
              <a:t>主機</a:t>
            </a:r>
            <a:endParaRPr lang="en-US" altLang="zh-TW" sz="1200" b="1">
              <a:solidFill>
                <a:schemeClr val="tx1"/>
              </a:solidFill>
              <a:ea typeface="微軟正黑體" pitchFamily="34" charset="-120"/>
            </a:endParaRPr>
          </a:p>
        </p:txBody>
      </p:sp>
      <p:sp>
        <p:nvSpPr>
          <p:cNvPr id="66569" name="Line 51"/>
          <p:cNvSpPr>
            <a:spLocks noChangeShapeType="1"/>
          </p:cNvSpPr>
          <p:nvPr/>
        </p:nvSpPr>
        <p:spPr bwMode="auto">
          <a:xfrm flipV="1">
            <a:off x="1916113" y="3024188"/>
            <a:ext cx="1576387" cy="628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66570" name="Line 52"/>
          <p:cNvSpPr>
            <a:spLocks noChangeShapeType="1"/>
          </p:cNvSpPr>
          <p:nvPr/>
        </p:nvSpPr>
        <p:spPr bwMode="auto">
          <a:xfrm>
            <a:off x="5697538" y="2889250"/>
            <a:ext cx="1079500" cy="585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66571" name="Text Box 60"/>
          <p:cNvSpPr txBox="1">
            <a:spLocks noChangeArrowheads="1"/>
          </p:cNvSpPr>
          <p:nvPr/>
        </p:nvSpPr>
        <p:spPr bwMode="auto">
          <a:xfrm>
            <a:off x="4841875" y="3608388"/>
            <a:ext cx="1368425" cy="366712"/>
          </a:xfrm>
          <a:prstGeom prst="rect">
            <a:avLst/>
          </a:prstGeom>
          <a:solidFill>
            <a:srgbClr val="6666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8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AI</a:t>
            </a:r>
            <a:r>
              <a:rPr lang="zh-TW" altLang="en-US" sz="18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自動判定</a:t>
            </a:r>
          </a:p>
        </p:txBody>
      </p:sp>
      <p:sp>
        <p:nvSpPr>
          <p:cNvPr id="66572" name="Line 52"/>
          <p:cNvSpPr>
            <a:spLocks noChangeShapeType="1"/>
          </p:cNvSpPr>
          <p:nvPr/>
        </p:nvSpPr>
        <p:spPr bwMode="auto">
          <a:xfrm>
            <a:off x="5516563" y="3113088"/>
            <a:ext cx="1079500" cy="585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TW" altLang="en-US"/>
          </a:p>
        </p:txBody>
      </p:sp>
      <p:pic>
        <p:nvPicPr>
          <p:cNvPr id="32793" name="Picture 2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76363" y="4598988"/>
            <a:ext cx="2701925" cy="177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2795" name="AutoShape 27"/>
          <p:cNvCxnSpPr>
            <a:cxnSpLocks noChangeShapeType="1"/>
          </p:cNvCxnSpPr>
          <p:nvPr/>
        </p:nvCxnSpPr>
        <p:spPr bwMode="auto">
          <a:xfrm flipV="1">
            <a:off x="4167188" y="4329113"/>
            <a:ext cx="3860800" cy="1027112"/>
          </a:xfrm>
          <a:prstGeom prst="curvedConnector2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32788" name="Text Box 61"/>
          <p:cNvSpPr txBox="1">
            <a:spLocks noChangeArrowheads="1"/>
          </p:cNvSpPr>
          <p:nvPr/>
        </p:nvSpPr>
        <p:spPr bwMode="auto">
          <a:xfrm>
            <a:off x="4662488" y="5454650"/>
            <a:ext cx="3644900" cy="641350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8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1. PLC</a:t>
            </a:r>
            <a:r>
              <a:rPr lang="zh-TW" altLang="en-US" sz="18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串接觸發</a:t>
            </a:r>
            <a:r>
              <a:rPr lang="en-US" altLang="zh-TW" sz="18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DEV Alarm </a:t>
            </a:r>
          </a:p>
          <a:p>
            <a:r>
              <a:rPr lang="en-US" altLang="zh-TW" sz="18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2. </a:t>
            </a:r>
            <a:r>
              <a:rPr lang="zh-TW" altLang="en-US" sz="18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通知值班確認機台</a:t>
            </a:r>
            <a:endParaRPr lang="en-US" altLang="zh-TW" sz="180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6576" name="Text Box 28"/>
          <p:cNvSpPr txBox="1">
            <a:spLocks noChangeArrowheads="1"/>
          </p:cNvSpPr>
          <p:nvPr/>
        </p:nvSpPr>
        <p:spPr bwMode="auto">
          <a:xfrm>
            <a:off x="701675" y="1403350"/>
            <a:ext cx="15303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>
                <a:ea typeface="微軟正黑體" pitchFamily="34" charset="-120"/>
              </a:rPr>
              <a:t>第一階段：</a:t>
            </a:r>
          </a:p>
        </p:txBody>
      </p:sp>
      <p:sp>
        <p:nvSpPr>
          <p:cNvPr id="32797" name="Text Box 29"/>
          <p:cNvSpPr txBox="1">
            <a:spLocks noChangeArrowheads="1"/>
          </p:cNvSpPr>
          <p:nvPr/>
        </p:nvSpPr>
        <p:spPr bwMode="auto">
          <a:xfrm>
            <a:off x="746125" y="4059238"/>
            <a:ext cx="15303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>
                <a:ea typeface="微軟正黑體" pitchFamily="34" charset="-120"/>
              </a:rPr>
              <a:t>第二階段</a:t>
            </a:r>
            <a:r>
              <a:rPr lang="zh-TW" altLang="en-US"/>
              <a:t>：</a:t>
            </a:r>
          </a:p>
        </p:txBody>
      </p:sp>
      <p:sp>
        <p:nvSpPr>
          <p:cNvPr id="66578" name="Text Box 60"/>
          <p:cNvSpPr txBox="1">
            <a:spLocks noChangeArrowheads="1"/>
          </p:cNvSpPr>
          <p:nvPr/>
        </p:nvSpPr>
        <p:spPr bwMode="auto">
          <a:xfrm>
            <a:off x="1916113" y="2522538"/>
            <a:ext cx="1368425" cy="366712"/>
          </a:xfrm>
          <a:prstGeom prst="rect">
            <a:avLst/>
          </a:prstGeom>
          <a:solidFill>
            <a:srgbClr val="993366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8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Get </a:t>
            </a:r>
            <a:r>
              <a:rPr lang="zh-TW" altLang="en-US" sz="18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影像</a:t>
            </a:r>
          </a:p>
        </p:txBody>
      </p:sp>
      <p:sp>
        <p:nvSpPr>
          <p:cNvPr id="66579" name="Text Box 60"/>
          <p:cNvSpPr txBox="1">
            <a:spLocks noChangeArrowheads="1"/>
          </p:cNvSpPr>
          <p:nvPr/>
        </p:nvSpPr>
        <p:spPr bwMode="auto">
          <a:xfrm>
            <a:off x="5967413" y="2476500"/>
            <a:ext cx="1368425" cy="366713"/>
          </a:xfrm>
          <a:prstGeom prst="rect">
            <a:avLst/>
          </a:prstGeom>
          <a:solidFill>
            <a:srgbClr val="993366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TW" altLang="en-US" sz="18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訓練、預測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2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2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8" grpId="0" animBg="1"/>
      <p:bldP spid="3279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標題 1"/>
          <p:cNvSpPr>
            <a:spLocks noGrp="1"/>
          </p:cNvSpPr>
          <p:nvPr>
            <p:ph type="title" idx="4294967295"/>
          </p:nvPr>
        </p:nvSpPr>
        <p:spPr>
          <a:xfrm>
            <a:off x="522288" y="0"/>
            <a:ext cx="7373937" cy="1560513"/>
          </a:xfrm>
        </p:spPr>
        <p:txBody>
          <a:bodyPr/>
          <a:lstStyle/>
          <a:p>
            <a:pPr eaLnBrk="1" hangingPunct="1"/>
            <a:r>
              <a:rPr lang="zh-TW" altLang="en-US" smtClean="0">
                <a:latin typeface="微軟正黑體" pitchFamily="34" charset="-120"/>
                <a:ea typeface="微軟正黑體" pitchFamily="34" charset="-120"/>
              </a:rPr>
              <a:t>專案執行概況 </a:t>
            </a:r>
            <a:r>
              <a:rPr lang="en-US" altLang="zh-TW" smtClean="0">
                <a:latin typeface="微軟正黑體" pitchFamily="34" charset="-120"/>
                <a:ea typeface="微軟正黑體" pitchFamily="34" charset="-120"/>
              </a:rPr>
              <a:t>–</a:t>
            </a:r>
            <a:r>
              <a:rPr lang="zh-TW" altLang="en-US" smtClean="0">
                <a:latin typeface="微軟正黑體" pitchFamily="34" charset="-120"/>
                <a:ea typeface="微軟正黑體" pitchFamily="34" charset="-120"/>
              </a:rPr>
              <a:t> 執行步驟與流程</a:t>
            </a:r>
          </a:p>
        </p:txBody>
      </p:sp>
      <p:sp>
        <p:nvSpPr>
          <p:cNvPr id="68610" name="文字方塊 201"/>
          <p:cNvSpPr txBox="1">
            <a:spLocks noChangeArrowheads="1"/>
          </p:cNvSpPr>
          <p:nvPr/>
        </p:nvSpPr>
        <p:spPr bwMode="auto">
          <a:xfrm>
            <a:off x="566738" y="736600"/>
            <a:ext cx="6210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latin typeface="微軟正黑體" pitchFamily="34" charset="-120"/>
                <a:ea typeface="微軟正黑體" pitchFamily="34" charset="-120"/>
              </a:rPr>
              <a:t>7. </a:t>
            </a:r>
            <a:r>
              <a:rPr lang="zh-TW" altLang="en-US" sz="2000">
                <a:latin typeface="微軟正黑體" pitchFamily="34" charset="-120"/>
                <a:ea typeface="微軟正黑體" pitchFamily="34" charset="-120"/>
              </a:rPr>
              <a:t>未來方向</a:t>
            </a:r>
            <a:r>
              <a:rPr lang="en-US" altLang="zh-TW" sz="200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sz="2000">
                <a:latin typeface="微軟正黑體" pitchFamily="34" charset="-120"/>
                <a:ea typeface="微軟正黑體" pitchFamily="34" charset="-120"/>
              </a:rPr>
              <a:t>甘特圖</a:t>
            </a:r>
          </a:p>
        </p:txBody>
      </p:sp>
      <p:pic>
        <p:nvPicPr>
          <p:cNvPr id="6861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938" y="1223963"/>
            <a:ext cx="8893175" cy="251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612" name="矩形 5"/>
          <p:cNvSpPr>
            <a:spLocks noChangeArrowheads="1"/>
          </p:cNvSpPr>
          <p:nvPr/>
        </p:nvSpPr>
        <p:spPr bwMode="auto">
          <a:xfrm>
            <a:off x="709613" y="3924300"/>
            <a:ext cx="5076825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>
                <a:latin typeface="微軟正黑體" pitchFamily="34" charset="-120"/>
                <a:ea typeface="微軟正黑體" pitchFamily="34" charset="-120"/>
                <a:cs typeface="文鼎黑體M"/>
              </a:rPr>
              <a:t>AI </a:t>
            </a:r>
            <a:r>
              <a:rPr lang="zh-TW" altLang="en-US" sz="2000">
                <a:latin typeface="微軟正黑體" pitchFamily="34" charset="-120"/>
                <a:ea typeface="微軟正黑體" pitchFamily="34" charset="-120"/>
                <a:cs typeface="文鼎黑體M"/>
              </a:rPr>
              <a:t>影像辨識系統落地 </a:t>
            </a:r>
            <a:r>
              <a:rPr lang="en-US" altLang="zh-TW" sz="2000">
                <a:latin typeface="微軟正黑體" pitchFamily="34" charset="-120"/>
                <a:ea typeface="微軟正黑體" pitchFamily="34" charset="-120"/>
                <a:cs typeface="文鼎黑體M"/>
              </a:rPr>
              <a:t>:</a:t>
            </a:r>
          </a:p>
          <a:p>
            <a:r>
              <a:rPr lang="en-US" altLang="zh-TW" sz="2000">
                <a:latin typeface="微軟正黑體" pitchFamily="34" charset="-120"/>
                <a:ea typeface="微軟正黑體" pitchFamily="34" charset="-120"/>
                <a:cs typeface="文鼎黑體M"/>
              </a:rPr>
              <a:t>1. </a:t>
            </a:r>
            <a:r>
              <a:rPr lang="zh-TW" altLang="en-US" sz="2000">
                <a:latin typeface="微軟正黑體" pitchFamily="34" charset="-120"/>
                <a:ea typeface="微軟正黑體" pitchFamily="34" charset="-120"/>
                <a:cs typeface="文鼎黑體M"/>
              </a:rPr>
              <a:t>異常圖像持續收集</a:t>
            </a:r>
          </a:p>
          <a:p>
            <a:r>
              <a:rPr lang="en-US" altLang="zh-TW" sz="2000">
                <a:latin typeface="微軟正黑體" pitchFamily="34" charset="-120"/>
                <a:ea typeface="微軟正黑體" pitchFamily="34" charset="-120"/>
                <a:cs typeface="文鼎黑體M"/>
              </a:rPr>
              <a:t>2. AI</a:t>
            </a:r>
            <a:r>
              <a:rPr lang="zh-TW" altLang="en-US" sz="2000">
                <a:latin typeface="微軟正黑體" pitchFamily="34" charset="-120"/>
                <a:ea typeface="微軟正黑體" pitchFamily="34" charset="-120"/>
                <a:cs typeface="文鼎黑體M"/>
              </a:rPr>
              <a:t>系統與設備串接</a:t>
            </a:r>
          </a:p>
          <a:p>
            <a:r>
              <a:rPr lang="en-US" altLang="zh-TW" sz="2000">
                <a:latin typeface="微軟正黑體" pitchFamily="34" charset="-120"/>
                <a:ea typeface="微軟正黑體" pitchFamily="34" charset="-120"/>
                <a:cs typeface="文鼎黑體M"/>
              </a:rPr>
              <a:t>3. EDA</a:t>
            </a:r>
            <a:r>
              <a:rPr lang="zh-TW" altLang="en-US" sz="2000">
                <a:latin typeface="微軟正黑體" pitchFamily="34" charset="-120"/>
                <a:ea typeface="微軟正黑體" pitchFamily="34" charset="-120"/>
                <a:cs typeface="文鼎黑體M"/>
              </a:rPr>
              <a:t>智控中心監控連動</a:t>
            </a:r>
          </a:p>
          <a:p>
            <a:r>
              <a:rPr lang="en-US" altLang="zh-TW" sz="2000">
                <a:latin typeface="微軟正黑體" pitchFamily="34" charset="-120"/>
                <a:ea typeface="微軟正黑體" pitchFamily="34" charset="-120"/>
                <a:cs typeface="文鼎黑體M"/>
              </a:rPr>
              <a:t>4. VM </a:t>
            </a:r>
            <a:r>
              <a:rPr lang="zh-TW" altLang="en-US" sz="2000">
                <a:latin typeface="微軟正黑體" pitchFamily="34" charset="-120"/>
                <a:ea typeface="微軟正黑體" pitchFamily="34" charset="-120"/>
                <a:cs typeface="文鼎黑體M"/>
              </a:rPr>
              <a:t>製程參數預測顏殘發生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標題 1"/>
          <p:cNvSpPr>
            <a:spLocks noGrp="1"/>
          </p:cNvSpPr>
          <p:nvPr>
            <p:ph type="title" idx="4294967295"/>
          </p:nvPr>
        </p:nvSpPr>
        <p:spPr>
          <a:xfrm>
            <a:off x="522288" y="0"/>
            <a:ext cx="7373937" cy="1560513"/>
          </a:xfrm>
        </p:spPr>
        <p:txBody>
          <a:bodyPr/>
          <a:lstStyle/>
          <a:p>
            <a:pPr eaLnBrk="1" hangingPunct="1"/>
            <a:r>
              <a:rPr lang="zh-TW" altLang="en-US" smtClean="0">
                <a:latin typeface="微軟正黑體" pitchFamily="34" charset="-120"/>
                <a:ea typeface="微軟正黑體" pitchFamily="34" charset="-120"/>
              </a:rPr>
              <a:t>專案執行概況 </a:t>
            </a:r>
            <a:r>
              <a:rPr lang="en-US" altLang="zh-TW" smtClean="0">
                <a:latin typeface="微軟正黑體" pitchFamily="34" charset="-120"/>
                <a:ea typeface="微軟正黑體" pitchFamily="34" charset="-120"/>
              </a:rPr>
              <a:t>–</a:t>
            </a:r>
            <a:r>
              <a:rPr lang="zh-TW" altLang="en-US" smtClean="0">
                <a:latin typeface="微軟正黑體" pitchFamily="34" charset="-120"/>
                <a:ea typeface="微軟正黑體" pitchFamily="34" charset="-120"/>
              </a:rPr>
              <a:t> 心得分享</a:t>
            </a:r>
          </a:p>
        </p:txBody>
      </p:sp>
      <p:sp>
        <p:nvSpPr>
          <p:cNvPr id="319" name="矩形 318"/>
          <p:cNvSpPr/>
          <p:nvPr/>
        </p:nvSpPr>
        <p:spPr>
          <a:xfrm>
            <a:off x="6848475" y="2427288"/>
            <a:ext cx="358775" cy="52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800">
              <a:ea typeface="微軟正黑體" pitchFamily="34" charset="-120"/>
            </a:endParaRPr>
          </a:p>
        </p:txBody>
      </p:sp>
      <p:sp>
        <p:nvSpPr>
          <p:cNvPr id="69635" name="矩形 5"/>
          <p:cNvSpPr>
            <a:spLocks noChangeArrowheads="1"/>
          </p:cNvSpPr>
          <p:nvPr/>
        </p:nvSpPr>
        <p:spPr bwMode="auto">
          <a:xfrm>
            <a:off x="657225" y="863600"/>
            <a:ext cx="724535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>
                <a:latin typeface="微軟正黑體" pitchFamily="34" charset="-120"/>
                <a:ea typeface="微軟正黑體" pitchFamily="34" charset="-120"/>
                <a:cs typeface="文鼎黑體M"/>
              </a:rPr>
              <a:t>1.</a:t>
            </a:r>
            <a:r>
              <a:rPr lang="zh-TW" altLang="en-US" sz="2000">
                <a:latin typeface="微軟正黑體" pitchFamily="34" charset="-120"/>
                <a:ea typeface="微軟正黑體" pitchFamily="34" charset="-120"/>
                <a:cs typeface="文鼎黑體M"/>
              </a:rPr>
              <a:t> </a:t>
            </a:r>
            <a:r>
              <a:rPr lang="en-US" altLang="zh-TW" sz="2000">
                <a:latin typeface="微軟正黑體" pitchFamily="34" charset="-120"/>
                <a:ea typeface="微軟正黑體" pitchFamily="34" charset="-120"/>
                <a:cs typeface="文鼎黑體M"/>
              </a:rPr>
              <a:t>AI</a:t>
            </a:r>
            <a:r>
              <a:rPr lang="zh-TW" altLang="en-US" sz="2000">
                <a:latin typeface="微軟正黑體" pitchFamily="34" charset="-120"/>
                <a:ea typeface="微軟正黑體" pitchFamily="34" charset="-120"/>
                <a:cs typeface="文鼎黑體M"/>
              </a:rPr>
              <a:t>專案評估：</a:t>
            </a:r>
            <a:r>
              <a:rPr lang="en-US" altLang="zh-TW" sz="2000">
                <a:latin typeface="微軟正黑體" pitchFamily="34" charset="-120"/>
                <a:ea typeface="微軟正黑體" pitchFamily="34" charset="-120"/>
                <a:cs typeface="文鼎黑體M"/>
              </a:rPr>
              <a:t>CCTV AI</a:t>
            </a:r>
            <a:r>
              <a:rPr lang="zh-TW" altLang="en-US" sz="2000">
                <a:latin typeface="微軟正黑體" pitchFamily="34" charset="-120"/>
                <a:ea typeface="微軟正黑體" pitchFamily="34" charset="-120"/>
                <a:cs typeface="文鼎黑體M"/>
              </a:rPr>
              <a:t>影像辨識的應用可針對生產線之痛點 </a:t>
            </a:r>
            <a:r>
              <a:rPr lang="en-US" altLang="zh-TW" sz="2000">
                <a:latin typeface="微軟正黑體" pitchFamily="34" charset="-120"/>
                <a:ea typeface="微軟正黑體" pitchFamily="34" charset="-120"/>
                <a:cs typeface="文鼎黑體M"/>
              </a:rPr>
              <a:t>or </a:t>
            </a:r>
            <a:r>
              <a:rPr lang="zh-TW" altLang="en-US" sz="2000">
                <a:latin typeface="微軟正黑體" pitchFamily="34" charset="-120"/>
                <a:ea typeface="微軟正黑體" pitchFamily="34" charset="-120"/>
                <a:cs typeface="文鼎黑體M"/>
              </a:rPr>
              <a:t>人力點檢才能監控項目評估專案技術落地之可行性與可能性，希望能達到異常監控、改善或減輕人力</a:t>
            </a:r>
            <a:r>
              <a:rPr lang="en-US" altLang="zh-TW" sz="2000">
                <a:latin typeface="微軟正黑體" pitchFamily="34" charset="-120"/>
                <a:ea typeface="微軟正黑體" pitchFamily="34" charset="-120"/>
                <a:cs typeface="文鼎黑體M"/>
              </a:rPr>
              <a:t>loading</a:t>
            </a:r>
          </a:p>
          <a:p>
            <a:endParaRPr lang="zh-TW" altLang="en-US" sz="2000">
              <a:latin typeface="微軟正黑體" pitchFamily="34" charset="-120"/>
              <a:ea typeface="微軟正黑體" pitchFamily="34" charset="-120"/>
              <a:cs typeface="文鼎黑體M"/>
            </a:endParaRPr>
          </a:p>
          <a:p>
            <a:r>
              <a:rPr lang="en-US" altLang="zh-TW" sz="2000">
                <a:latin typeface="微軟正黑體" pitchFamily="34" charset="-120"/>
                <a:ea typeface="微軟正黑體" pitchFamily="34" charset="-120"/>
                <a:cs typeface="文鼎黑體M"/>
              </a:rPr>
              <a:t>2. </a:t>
            </a:r>
            <a:r>
              <a:rPr lang="zh-TW" altLang="en-US" sz="2000">
                <a:latin typeface="微軟正黑體" pitchFamily="34" charset="-120"/>
                <a:ea typeface="微軟正黑體" pitchFamily="34" charset="-120"/>
                <a:cs typeface="文鼎黑體M"/>
              </a:rPr>
              <a:t>克服困難：以越少花費為需求</a:t>
            </a:r>
            <a:r>
              <a:rPr lang="en-US" altLang="zh-TW" sz="2000">
                <a:latin typeface="微軟正黑體" pitchFamily="34" charset="-120"/>
                <a:ea typeface="微軟正黑體" pitchFamily="34" charset="-120"/>
                <a:cs typeface="文鼎黑體M"/>
              </a:rPr>
              <a:t>, </a:t>
            </a:r>
            <a:r>
              <a:rPr lang="zh-TW" altLang="en-US" sz="2000">
                <a:latin typeface="微軟正黑體" pitchFamily="34" charset="-120"/>
                <a:ea typeface="微軟正黑體" pitchFamily="34" charset="-120"/>
                <a:cs typeface="文鼎黑體M"/>
              </a:rPr>
              <a:t>盤點需求資源</a:t>
            </a:r>
            <a:r>
              <a:rPr lang="en-US" altLang="zh-TW" sz="2000">
                <a:latin typeface="微軟正黑體" pitchFamily="34" charset="-120"/>
                <a:ea typeface="微軟正黑體" pitchFamily="34" charset="-120"/>
                <a:cs typeface="文鼎黑體M"/>
              </a:rPr>
              <a:t>(</a:t>
            </a:r>
            <a:r>
              <a:rPr lang="zh-TW" altLang="en-US" sz="2000">
                <a:latin typeface="微軟正黑體" pitchFamily="34" charset="-120"/>
                <a:ea typeface="微軟正黑體" pitchFamily="34" charset="-120"/>
                <a:cs typeface="文鼎黑體M"/>
              </a:rPr>
              <a:t>數據</a:t>
            </a:r>
            <a:r>
              <a:rPr lang="en-US" altLang="zh-TW" sz="2000">
                <a:latin typeface="微軟正黑體" pitchFamily="34" charset="-120"/>
                <a:ea typeface="微軟正黑體" pitchFamily="34" charset="-120"/>
                <a:cs typeface="文鼎黑體M"/>
              </a:rPr>
              <a:t>, </a:t>
            </a:r>
            <a:r>
              <a:rPr lang="zh-TW" altLang="en-US" sz="2000">
                <a:latin typeface="微軟正黑體" pitchFamily="34" charset="-120"/>
                <a:ea typeface="微軟正黑體" pitchFamily="34" charset="-120"/>
                <a:cs typeface="文鼎黑體M"/>
              </a:rPr>
              <a:t>設備</a:t>
            </a:r>
            <a:r>
              <a:rPr lang="en-US" altLang="zh-TW" sz="2000">
                <a:latin typeface="微軟正黑體" pitchFamily="34" charset="-120"/>
                <a:ea typeface="微軟正黑體" pitchFamily="34" charset="-120"/>
                <a:cs typeface="文鼎黑體M"/>
              </a:rPr>
              <a:t>)</a:t>
            </a:r>
            <a:r>
              <a:rPr lang="zh-TW" altLang="en-US" sz="2000">
                <a:latin typeface="微軟正黑體" pitchFamily="34" charset="-120"/>
                <a:ea typeface="微軟正黑體" pitchFamily="34" charset="-120"/>
                <a:cs typeface="文鼎黑體M"/>
              </a:rPr>
              <a:t>尋找廠內是否有閒置機台設備</a:t>
            </a:r>
            <a:r>
              <a:rPr lang="en-US" altLang="zh-TW" sz="2000">
                <a:latin typeface="微軟正黑體" pitchFamily="34" charset="-120"/>
                <a:ea typeface="微軟正黑體" pitchFamily="34" charset="-120"/>
                <a:cs typeface="文鼎黑體M"/>
              </a:rPr>
              <a:t>, </a:t>
            </a:r>
            <a:r>
              <a:rPr lang="zh-TW" altLang="en-US" sz="2000">
                <a:latin typeface="微軟正黑體" pitchFamily="34" charset="-120"/>
                <a:ea typeface="微軟正黑體" pitchFamily="34" charset="-120"/>
                <a:cs typeface="文鼎黑體M"/>
              </a:rPr>
              <a:t>並相關協力資源幫助</a:t>
            </a:r>
            <a:r>
              <a:rPr lang="en-US" altLang="zh-TW" sz="2000">
                <a:latin typeface="微軟正黑體" pitchFamily="34" charset="-120"/>
                <a:ea typeface="微軟正黑體" pitchFamily="34" charset="-120"/>
                <a:cs typeface="文鼎黑體M"/>
              </a:rPr>
              <a:t>(</a:t>
            </a:r>
            <a:r>
              <a:rPr lang="zh-TW" altLang="en-US" sz="2000">
                <a:latin typeface="微軟正黑體" pitchFamily="34" charset="-120"/>
                <a:ea typeface="微軟正黑體" pitchFamily="34" charset="-120"/>
                <a:cs typeface="文鼎黑體M"/>
              </a:rPr>
              <a:t>內部</a:t>
            </a:r>
            <a:r>
              <a:rPr lang="en-US" altLang="zh-TW" sz="2000">
                <a:latin typeface="微軟正黑體" pitchFamily="34" charset="-120"/>
                <a:ea typeface="微軟正黑體" pitchFamily="34" charset="-120"/>
                <a:cs typeface="文鼎黑體M"/>
              </a:rPr>
              <a:t>/</a:t>
            </a:r>
            <a:r>
              <a:rPr lang="zh-TW" altLang="en-US" sz="2000">
                <a:latin typeface="微軟正黑體" pitchFamily="34" charset="-120"/>
                <a:ea typeface="微軟正黑體" pitchFamily="34" charset="-120"/>
                <a:cs typeface="文鼎黑體M"/>
              </a:rPr>
              <a:t>外部</a:t>
            </a:r>
            <a:r>
              <a:rPr lang="en-US" altLang="zh-TW" sz="2000">
                <a:latin typeface="微軟正黑體" pitchFamily="34" charset="-120"/>
                <a:ea typeface="微軟正黑體" pitchFamily="34" charset="-120"/>
                <a:cs typeface="文鼎黑體M"/>
              </a:rPr>
              <a:t>)</a:t>
            </a:r>
          </a:p>
          <a:p>
            <a:endParaRPr lang="en-US" altLang="zh-TW" sz="2000">
              <a:latin typeface="微軟正黑體" pitchFamily="34" charset="-120"/>
              <a:ea typeface="微軟正黑體" pitchFamily="34" charset="-120"/>
              <a:cs typeface="文鼎黑體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1" name="Picture 2" descr="\\Auhqfs01\agm006$\Corpcom\Library\CIS\AUO\Logo Combination\AUOInnovatingLing\AUOlogo_InnovatingLife_whit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1650" y="3203575"/>
            <a:ext cx="2700338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內容版面配置區 3"/>
          <p:cNvSpPr>
            <a:spLocks noGrp="1"/>
          </p:cNvSpPr>
          <p:nvPr>
            <p:ph sz="quarter" idx="22"/>
          </p:nvPr>
        </p:nvSpPr>
        <p:spPr>
          <a:xfrm>
            <a:off x="4437063" y="998538"/>
            <a:ext cx="4365625" cy="5041900"/>
          </a:xfrm>
        </p:spPr>
        <p:txBody>
          <a:bodyPr/>
          <a:lstStyle/>
          <a:p>
            <a:pPr marL="457200" indent="-457200" eaLnBrk="1" hangingPunct="1">
              <a:buFont typeface="Arial" charset="0"/>
              <a:buChar char="•"/>
            </a:pPr>
            <a:r>
              <a:rPr lang="zh-TW" altLang="en-US" sz="4000" b="1" smtClean="0">
                <a:solidFill>
                  <a:srgbClr val="404040"/>
                </a:solidFill>
              </a:rPr>
              <a:t>專案題目介紹</a:t>
            </a:r>
          </a:p>
          <a:p>
            <a:pPr marL="457200" indent="-457200" eaLnBrk="1" hangingPunct="1">
              <a:buFont typeface="Arial" charset="0"/>
              <a:buChar char="•"/>
            </a:pPr>
            <a:r>
              <a:rPr lang="zh-TW" altLang="en-US" sz="4000" b="1" smtClean="0">
                <a:solidFill>
                  <a:srgbClr val="404040"/>
                </a:solidFill>
              </a:rPr>
              <a:t>專題執行概況</a:t>
            </a:r>
            <a:endParaRPr lang="en-US" altLang="zh-TW" sz="4000" b="1" smtClean="0">
              <a:solidFill>
                <a:srgbClr val="404040"/>
              </a:solidFill>
            </a:endParaRPr>
          </a:p>
          <a:p>
            <a:pPr marL="457200" indent="-457200" eaLnBrk="1" hangingPunct="1">
              <a:buFont typeface="Arial" charset="0"/>
              <a:buChar char="•"/>
            </a:pPr>
            <a:r>
              <a:rPr lang="zh-TW" altLang="en-US" sz="4000" b="1" smtClean="0">
                <a:solidFill>
                  <a:srgbClr val="404040"/>
                </a:solidFill>
              </a:rPr>
              <a:t>心得分享</a:t>
            </a:r>
            <a:endParaRPr lang="en-US" altLang="zh-TW" sz="4000" b="1" smtClean="0">
              <a:solidFill>
                <a:srgbClr val="404040"/>
              </a:solidFill>
            </a:endParaRPr>
          </a:p>
        </p:txBody>
      </p:sp>
      <p:sp>
        <p:nvSpPr>
          <p:cNvPr id="48130" name="文字版面配置區 2"/>
          <p:cNvSpPr>
            <a:spLocks noGrp="1"/>
          </p:cNvSpPr>
          <p:nvPr>
            <p:ph type="body" sz="quarter" idx="19"/>
          </p:nvPr>
        </p:nvSpPr>
        <p:spPr>
          <a:xfrm>
            <a:off x="530225" y="863600"/>
            <a:ext cx="2420938" cy="20701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zh-TW"/>
              <a:t>Agenda</a:t>
            </a:r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標題 1"/>
          <p:cNvSpPr>
            <a:spLocks noGrp="1"/>
          </p:cNvSpPr>
          <p:nvPr>
            <p:ph type="title"/>
          </p:nvPr>
        </p:nvSpPr>
        <p:spPr>
          <a:xfrm>
            <a:off x="522288" y="323850"/>
            <a:ext cx="7373937" cy="1560513"/>
          </a:xfrm>
        </p:spPr>
        <p:txBody>
          <a:bodyPr/>
          <a:lstStyle/>
          <a:p>
            <a:pPr eaLnBrk="1" hangingPunct="1"/>
            <a:r>
              <a:rPr lang="zh-TW" altLang="en-US" smtClean="0">
                <a:solidFill>
                  <a:srgbClr val="404040"/>
                </a:solidFill>
              </a:rPr>
              <a:t>專案題目介紹 </a:t>
            </a:r>
            <a:r>
              <a:rPr lang="en-US" altLang="zh-TW" smtClean="0">
                <a:solidFill>
                  <a:srgbClr val="404040"/>
                </a:solidFill>
              </a:rPr>
              <a:t>–</a:t>
            </a:r>
            <a:r>
              <a:rPr lang="zh-TW" altLang="en-US" smtClean="0">
                <a:solidFill>
                  <a:srgbClr val="404040"/>
                </a:solidFill>
              </a:rPr>
              <a:t> 背景緣由</a:t>
            </a:r>
          </a:p>
        </p:txBody>
      </p:sp>
      <p:sp>
        <p:nvSpPr>
          <p:cNvPr id="49154" name="內容版面配置區 2"/>
          <p:cNvSpPr>
            <a:spLocks noGrp="1"/>
          </p:cNvSpPr>
          <p:nvPr>
            <p:ph idx="1"/>
          </p:nvPr>
        </p:nvSpPr>
        <p:spPr>
          <a:xfrm>
            <a:off x="385763" y="1133475"/>
            <a:ext cx="8229600" cy="4137025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kumimoji="1" lang="en-US" altLang="zh-TW" sz="2400" smtClean="0">
                <a:solidFill>
                  <a:schemeClr val="tx1"/>
                </a:solidFill>
                <a:latin typeface="微軟正黑體" pitchFamily="34" charset="-120"/>
              </a:rPr>
              <a:t>CF Photo</a:t>
            </a:r>
            <a:r>
              <a:rPr kumimoji="1" lang="zh-TW" altLang="en-US" sz="2400" smtClean="0">
                <a:solidFill>
                  <a:schemeClr val="tx1"/>
                </a:solidFill>
                <a:latin typeface="微軟正黑體" pitchFamily="34" charset="-120"/>
              </a:rPr>
              <a:t>製程為</a:t>
            </a:r>
            <a:r>
              <a:rPr kumimoji="1" lang="en-US" altLang="zh-TW" sz="2400" smtClean="0">
                <a:solidFill>
                  <a:schemeClr val="tx1"/>
                </a:solidFill>
                <a:latin typeface="微軟正黑體" pitchFamily="34" charset="-120"/>
              </a:rPr>
              <a:t>Coater-Aligner- Developer -Oven</a:t>
            </a:r>
          </a:p>
          <a:p>
            <a:pPr marL="0" indent="0" eaLnBrk="1" hangingPunct="1">
              <a:buFont typeface="Arial" charset="0"/>
              <a:buNone/>
            </a:pPr>
            <a:r>
              <a:rPr kumimoji="1" lang="zh-TW" altLang="en-US" sz="2400" smtClean="0">
                <a:solidFill>
                  <a:schemeClr val="tx1"/>
                </a:solidFill>
                <a:latin typeface="微軟正黑體" pitchFamily="34" charset="-120"/>
              </a:rPr>
              <a:t>因</a:t>
            </a:r>
            <a:r>
              <a:rPr kumimoji="1" lang="en-US" altLang="zh-TW" sz="2400" smtClean="0">
                <a:solidFill>
                  <a:schemeClr val="tx1"/>
                </a:solidFill>
                <a:latin typeface="微軟正黑體" pitchFamily="34" charset="-120"/>
              </a:rPr>
              <a:t>coater</a:t>
            </a:r>
            <a:r>
              <a:rPr kumimoji="1" lang="zh-TW" altLang="en-US" sz="2400" smtClean="0">
                <a:solidFill>
                  <a:schemeClr val="tx1"/>
                </a:solidFill>
                <a:latin typeface="微軟正黑體" pitchFamily="34" charset="-120"/>
              </a:rPr>
              <a:t>塗布膜厚異常或</a:t>
            </a:r>
            <a:r>
              <a:rPr kumimoji="1" lang="en-US" altLang="zh-TW" sz="2400" smtClean="0">
                <a:solidFill>
                  <a:schemeClr val="tx1"/>
                </a:solidFill>
                <a:latin typeface="微軟正黑體" pitchFamily="34" charset="-120"/>
              </a:rPr>
              <a:t>developer</a:t>
            </a:r>
            <a:r>
              <a:rPr kumimoji="1" lang="zh-TW" altLang="en-US" sz="2400" smtClean="0">
                <a:solidFill>
                  <a:schemeClr val="tx1"/>
                </a:solidFill>
                <a:latin typeface="微軟正黑體" pitchFamily="34" charset="-120"/>
              </a:rPr>
              <a:t>顯影能力異常時，基板邊緣</a:t>
            </a:r>
            <a:r>
              <a:rPr kumimoji="1" lang="en-US" altLang="zh-TW" sz="2400" smtClean="0">
                <a:solidFill>
                  <a:schemeClr val="tx1"/>
                </a:solidFill>
                <a:latin typeface="微軟正黑體" pitchFamily="34" charset="-120"/>
              </a:rPr>
              <a:t>dummy</a:t>
            </a:r>
            <a:r>
              <a:rPr kumimoji="1" lang="zh-TW" altLang="en-US" sz="2400" smtClean="0">
                <a:solidFill>
                  <a:schemeClr val="tx1"/>
                </a:solidFill>
                <a:latin typeface="微軟正黑體" pitchFamily="34" charset="-120"/>
              </a:rPr>
              <a:t>區會有色阻殘留之異常狀況（顏殘）</a:t>
            </a:r>
          </a:p>
        </p:txBody>
      </p:sp>
      <p:sp>
        <p:nvSpPr>
          <p:cNvPr id="49155" name="圓角矩形 14"/>
          <p:cNvSpPr>
            <a:spLocks noChangeArrowheads="1"/>
          </p:cNvSpPr>
          <p:nvPr/>
        </p:nvSpPr>
        <p:spPr bwMode="auto">
          <a:xfrm>
            <a:off x="1017588" y="3070225"/>
            <a:ext cx="1166812" cy="4810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1800"/>
              <a:t>Cleaner</a:t>
            </a:r>
            <a:endParaRPr lang="zh-TW" altLang="en-US" sz="1800"/>
          </a:p>
        </p:txBody>
      </p:sp>
      <p:sp>
        <p:nvSpPr>
          <p:cNvPr id="49156" name="圓角矩形 15"/>
          <p:cNvSpPr>
            <a:spLocks noChangeArrowheads="1"/>
          </p:cNvSpPr>
          <p:nvPr/>
        </p:nvSpPr>
        <p:spPr bwMode="auto">
          <a:xfrm>
            <a:off x="2460625" y="3070225"/>
            <a:ext cx="1165225" cy="481013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1800"/>
              <a:t>Coater</a:t>
            </a:r>
          </a:p>
        </p:txBody>
      </p:sp>
      <p:sp>
        <p:nvSpPr>
          <p:cNvPr id="49157" name="圓角矩形 16"/>
          <p:cNvSpPr>
            <a:spLocks noChangeArrowheads="1"/>
          </p:cNvSpPr>
          <p:nvPr/>
        </p:nvSpPr>
        <p:spPr bwMode="auto">
          <a:xfrm>
            <a:off x="3943350" y="3070225"/>
            <a:ext cx="1166813" cy="4810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1800">
                <a:ea typeface="微軟正黑體" pitchFamily="34" charset="-120"/>
              </a:rPr>
              <a:t>HPCP</a:t>
            </a:r>
          </a:p>
        </p:txBody>
      </p:sp>
      <p:sp>
        <p:nvSpPr>
          <p:cNvPr id="49158" name="圓角矩形 16"/>
          <p:cNvSpPr>
            <a:spLocks noChangeArrowheads="1"/>
          </p:cNvSpPr>
          <p:nvPr/>
        </p:nvSpPr>
        <p:spPr bwMode="auto">
          <a:xfrm>
            <a:off x="5248275" y="3654425"/>
            <a:ext cx="1166813" cy="4810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1800">
                <a:ea typeface="微軟正黑體" pitchFamily="34" charset="-120"/>
              </a:rPr>
              <a:t>Aligner</a:t>
            </a:r>
          </a:p>
        </p:txBody>
      </p:sp>
      <p:cxnSp>
        <p:nvCxnSpPr>
          <p:cNvPr id="49159" name="AutoShape 29"/>
          <p:cNvCxnSpPr>
            <a:cxnSpLocks noChangeShapeType="1"/>
            <a:stCxn id="49157" idx="3"/>
            <a:endCxn id="49158" idx="0"/>
          </p:cNvCxnSpPr>
          <p:nvPr/>
        </p:nvCxnSpPr>
        <p:spPr bwMode="auto">
          <a:xfrm>
            <a:off x="5110163" y="3311525"/>
            <a:ext cx="722312" cy="3429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49160" name="AutoShape 30"/>
          <p:cNvCxnSpPr>
            <a:cxnSpLocks noChangeShapeType="1"/>
            <a:stCxn id="49156" idx="3"/>
            <a:endCxn id="49157" idx="1"/>
          </p:cNvCxnSpPr>
          <p:nvPr/>
        </p:nvCxnSpPr>
        <p:spPr bwMode="auto">
          <a:xfrm>
            <a:off x="3625850" y="3311525"/>
            <a:ext cx="317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9161" name="AutoShape 31"/>
          <p:cNvCxnSpPr>
            <a:cxnSpLocks noChangeShapeType="1"/>
            <a:stCxn id="49155" idx="3"/>
            <a:endCxn id="49156" idx="1"/>
          </p:cNvCxnSpPr>
          <p:nvPr/>
        </p:nvCxnSpPr>
        <p:spPr bwMode="auto">
          <a:xfrm>
            <a:off x="2184400" y="3311525"/>
            <a:ext cx="276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9162" name="圓角矩形 14"/>
          <p:cNvSpPr>
            <a:spLocks noChangeArrowheads="1"/>
          </p:cNvSpPr>
          <p:nvPr/>
        </p:nvSpPr>
        <p:spPr bwMode="auto">
          <a:xfrm>
            <a:off x="3946525" y="4343400"/>
            <a:ext cx="1257300" cy="481013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1800"/>
              <a:t>Developer</a:t>
            </a:r>
          </a:p>
        </p:txBody>
      </p:sp>
      <p:cxnSp>
        <p:nvCxnSpPr>
          <p:cNvPr id="49163" name="AutoShape 33"/>
          <p:cNvCxnSpPr>
            <a:cxnSpLocks noChangeShapeType="1"/>
            <a:endCxn id="49162" idx="3"/>
          </p:cNvCxnSpPr>
          <p:nvPr/>
        </p:nvCxnSpPr>
        <p:spPr bwMode="auto">
          <a:xfrm rot="10800000" flipV="1">
            <a:off x="5203825" y="4149725"/>
            <a:ext cx="628650" cy="434975"/>
          </a:xfrm>
          <a:prstGeom prst="bentConnector3">
            <a:avLst>
              <a:gd name="adj1" fmla="val 226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49164" name="圓角矩形 14"/>
          <p:cNvSpPr>
            <a:spLocks noChangeArrowheads="1"/>
          </p:cNvSpPr>
          <p:nvPr/>
        </p:nvSpPr>
        <p:spPr bwMode="auto">
          <a:xfrm>
            <a:off x="2459038" y="4343400"/>
            <a:ext cx="1166812" cy="4810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1800"/>
              <a:t>AOI</a:t>
            </a:r>
          </a:p>
        </p:txBody>
      </p:sp>
      <p:cxnSp>
        <p:nvCxnSpPr>
          <p:cNvPr id="49165" name="AutoShape 37"/>
          <p:cNvCxnSpPr>
            <a:cxnSpLocks noChangeShapeType="1"/>
          </p:cNvCxnSpPr>
          <p:nvPr/>
        </p:nvCxnSpPr>
        <p:spPr bwMode="auto">
          <a:xfrm rot="10800000">
            <a:off x="3629025" y="4600575"/>
            <a:ext cx="320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9166" name="圓角矩形 14"/>
          <p:cNvSpPr>
            <a:spLocks noChangeArrowheads="1"/>
          </p:cNvSpPr>
          <p:nvPr/>
        </p:nvSpPr>
        <p:spPr bwMode="auto">
          <a:xfrm>
            <a:off x="1017588" y="4343400"/>
            <a:ext cx="1166812" cy="4810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1800"/>
              <a:t>OVEN</a:t>
            </a:r>
            <a:endParaRPr lang="zh-TW" altLang="en-US" sz="1800"/>
          </a:p>
        </p:txBody>
      </p:sp>
      <p:cxnSp>
        <p:nvCxnSpPr>
          <p:cNvPr id="49167" name="AutoShape 40"/>
          <p:cNvCxnSpPr>
            <a:cxnSpLocks noChangeShapeType="1"/>
            <a:stCxn id="49164" idx="1"/>
            <a:endCxn id="49166" idx="3"/>
          </p:cNvCxnSpPr>
          <p:nvPr/>
        </p:nvCxnSpPr>
        <p:spPr bwMode="auto">
          <a:xfrm rot="10800000">
            <a:off x="2184400" y="4584700"/>
            <a:ext cx="2746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9168" name="Text Box 41"/>
          <p:cNvSpPr txBox="1">
            <a:spLocks noChangeArrowheads="1"/>
          </p:cNvSpPr>
          <p:nvPr/>
        </p:nvSpPr>
        <p:spPr bwMode="auto">
          <a:xfrm>
            <a:off x="2592388" y="2663825"/>
            <a:ext cx="8556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TW" altLang="en-US" sz="1800"/>
              <a:t>塗佈</a:t>
            </a:r>
          </a:p>
        </p:txBody>
      </p:sp>
      <p:sp>
        <p:nvSpPr>
          <p:cNvPr id="49169" name="Text Box 42"/>
          <p:cNvSpPr txBox="1">
            <a:spLocks noChangeArrowheads="1"/>
          </p:cNvSpPr>
          <p:nvPr/>
        </p:nvSpPr>
        <p:spPr bwMode="auto">
          <a:xfrm>
            <a:off x="6462713" y="3698875"/>
            <a:ext cx="8556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TW" altLang="en-US" sz="1800"/>
              <a:t>曝光</a:t>
            </a:r>
          </a:p>
        </p:txBody>
      </p:sp>
      <p:sp>
        <p:nvSpPr>
          <p:cNvPr id="49170" name="Text Box 43"/>
          <p:cNvSpPr txBox="1">
            <a:spLocks noChangeArrowheads="1"/>
          </p:cNvSpPr>
          <p:nvPr/>
        </p:nvSpPr>
        <p:spPr bwMode="auto">
          <a:xfrm>
            <a:off x="4168775" y="4914900"/>
            <a:ext cx="8556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TW" altLang="en-US" sz="1800"/>
              <a:t>顯影</a:t>
            </a:r>
          </a:p>
        </p:txBody>
      </p:sp>
      <p:sp>
        <p:nvSpPr>
          <p:cNvPr id="49171" name="Text Box 44"/>
          <p:cNvSpPr txBox="1">
            <a:spLocks noChangeArrowheads="1"/>
          </p:cNvSpPr>
          <p:nvPr/>
        </p:nvSpPr>
        <p:spPr bwMode="auto">
          <a:xfrm>
            <a:off x="1196975" y="4914900"/>
            <a:ext cx="8556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TW" altLang="en-US" sz="1800"/>
              <a:t>烘烤</a:t>
            </a:r>
          </a:p>
        </p:txBody>
      </p:sp>
      <p:sp>
        <p:nvSpPr>
          <p:cNvPr id="49172" name="Text Box 45"/>
          <p:cNvSpPr txBox="1">
            <a:spLocks noChangeArrowheads="1"/>
          </p:cNvSpPr>
          <p:nvPr/>
        </p:nvSpPr>
        <p:spPr bwMode="auto">
          <a:xfrm>
            <a:off x="5292725" y="4959350"/>
            <a:ext cx="33305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800">
                <a:latin typeface="微軟正黑體" pitchFamily="34" charset="-120"/>
                <a:ea typeface="微軟正黑體" pitchFamily="34" charset="-120"/>
              </a:rPr>
              <a:t>負型光阻→留下</a:t>
            </a:r>
            <a:r>
              <a:rPr lang="en-US" altLang="zh-TW" sz="1800">
                <a:latin typeface="微軟正黑體" pitchFamily="34" charset="-120"/>
                <a:ea typeface="微軟正黑體" pitchFamily="34" charset="-120"/>
              </a:rPr>
              <a:t>pattern</a:t>
            </a:r>
            <a:r>
              <a:rPr lang="zh-TW" altLang="en-US" sz="1800">
                <a:latin typeface="微軟正黑體" pitchFamily="34" charset="-120"/>
                <a:ea typeface="微軟正黑體" pitchFamily="34" charset="-120"/>
              </a:rPr>
              <a:t>，洗掉不需的區域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標題 1"/>
          <p:cNvSpPr>
            <a:spLocks noGrp="1"/>
          </p:cNvSpPr>
          <p:nvPr>
            <p:ph type="title" idx="4294967295"/>
          </p:nvPr>
        </p:nvSpPr>
        <p:spPr>
          <a:xfrm>
            <a:off x="528638" y="307975"/>
            <a:ext cx="7373937" cy="1560513"/>
          </a:xfrm>
        </p:spPr>
        <p:txBody>
          <a:bodyPr/>
          <a:lstStyle/>
          <a:p>
            <a:pPr eaLnBrk="1" hangingPunct="1"/>
            <a:r>
              <a:rPr lang="zh-TW" altLang="en-US" smtClean="0"/>
              <a:t>專案題目介紹 </a:t>
            </a:r>
            <a:r>
              <a:rPr lang="en-US" altLang="zh-TW" smtClean="0"/>
              <a:t>–</a:t>
            </a:r>
            <a:r>
              <a:rPr lang="zh-TW" altLang="en-US" smtClean="0"/>
              <a:t> 背景緣由</a:t>
            </a:r>
          </a:p>
        </p:txBody>
      </p:sp>
      <p:pic>
        <p:nvPicPr>
          <p:cNvPr id="51202" name="Picture 2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8" y="1179513"/>
            <a:ext cx="4032250" cy="299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3" name="Text Box 22"/>
          <p:cNvSpPr txBox="1">
            <a:spLocks noChangeArrowheads="1"/>
          </p:cNvSpPr>
          <p:nvPr/>
        </p:nvSpPr>
        <p:spPr bwMode="auto">
          <a:xfrm>
            <a:off x="1646238" y="4238625"/>
            <a:ext cx="1800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800">
                <a:latin typeface="微軟正黑體" pitchFamily="34" charset="-120"/>
                <a:ea typeface="微軟正黑體" pitchFamily="34" charset="-120"/>
              </a:rPr>
              <a:t>Normal Glass</a:t>
            </a:r>
          </a:p>
        </p:txBody>
      </p:sp>
      <p:pic>
        <p:nvPicPr>
          <p:cNvPr id="51204" name="Picture 2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32363" y="1179513"/>
            <a:ext cx="3509962" cy="302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5" name="Text Box 24"/>
          <p:cNvSpPr txBox="1">
            <a:spLocks noChangeArrowheads="1"/>
          </p:cNvSpPr>
          <p:nvPr/>
        </p:nvSpPr>
        <p:spPr bwMode="auto">
          <a:xfrm>
            <a:off x="5741988" y="4238625"/>
            <a:ext cx="1800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800">
                <a:latin typeface="微軟正黑體" pitchFamily="34" charset="-120"/>
                <a:ea typeface="微軟正黑體" pitchFamily="34" charset="-120"/>
              </a:rPr>
              <a:t>NG Glass</a:t>
            </a:r>
          </a:p>
        </p:txBody>
      </p:sp>
      <p:sp>
        <p:nvSpPr>
          <p:cNvPr id="51206" name="Oval 25"/>
          <p:cNvSpPr>
            <a:spLocks noChangeArrowheads="1"/>
          </p:cNvSpPr>
          <p:nvPr/>
        </p:nvSpPr>
        <p:spPr bwMode="auto">
          <a:xfrm rot="2639915">
            <a:off x="6069013" y="1006475"/>
            <a:ext cx="838200" cy="3783013"/>
          </a:xfrm>
          <a:prstGeom prst="ellips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1800">
              <a:latin typeface="Arial" charset="0"/>
            </a:endParaRPr>
          </a:p>
        </p:txBody>
      </p:sp>
      <p:sp>
        <p:nvSpPr>
          <p:cNvPr id="51207" name="Text Box 9"/>
          <p:cNvSpPr txBox="1">
            <a:spLocks noChangeArrowheads="1"/>
          </p:cNvSpPr>
          <p:nvPr/>
        </p:nvSpPr>
        <p:spPr bwMode="auto">
          <a:xfrm>
            <a:off x="6281738" y="5499100"/>
            <a:ext cx="720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TW" altLang="en-US">
                <a:solidFill>
                  <a:schemeClr val="bg1"/>
                </a:solidFill>
              </a:rPr>
              <a:t>顏殘</a:t>
            </a:r>
          </a:p>
        </p:txBody>
      </p:sp>
      <p:sp>
        <p:nvSpPr>
          <p:cNvPr id="51208" name="Text Box 10"/>
          <p:cNvSpPr txBox="1">
            <a:spLocks noChangeArrowheads="1"/>
          </p:cNvSpPr>
          <p:nvPr/>
        </p:nvSpPr>
        <p:spPr bwMode="auto">
          <a:xfrm>
            <a:off x="6777038" y="3429000"/>
            <a:ext cx="9001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800">
                <a:solidFill>
                  <a:schemeClr val="bg1"/>
                </a:solidFill>
                <a:ea typeface="微軟正黑體" pitchFamily="34" charset="-120"/>
              </a:rPr>
              <a:t>顏殘</a:t>
            </a:r>
          </a:p>
        </p:txBody>
      </p:sp>
      <p:sp>
        <p:nvSpPr>
          <p:cNvPr id="51209" name="內容版面配置區 2"/>
          <p:cNvSpPr>
            <a:spLocks/>
          </p:cNvSpPr>
          <p:nvPr/>
        </p:nvSpPr>
        <p:spPr bwMode="auto">
          <a:xfrm>
            <a:off x="431800" y="4554538"/>
            <a:ext cx="8415338" cy="225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zh-TW" altLang="en-US" sz="2400">
                <a:latin typeface="微軟正黑體" pitchFamily="34" charset="-120"/>
                <a:ea typeface="微軟正黑體" pitchFamily="34" charset="-120"/>
              </a:rPr>
              <a:t>影響如下：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US" altLang="zh-TW" sz="2400">
                <a:latin typeface="微軟正黑體" pitchFamily="34" charset="-120"/>
                <a:ea typeface="微軟正黑體" pitchFamily="34" charset="-120"/>
              </a:rPr>
              <a:t>1.</a:t>
            </a:r>
            <a:r>
              <a:rPr lang="zh-TW" altLang="en-US" sz="2400">
                <a:latin typeface="微軟正黑體" pitchFamily="34" charset="-120"/>
                <a:ea typeface="微軟正黑體" pitchFamily="34" charset="-120"/>
              </a:rPr>
              <a:t>基板面內區</a:t>
            </a:r>
            <a:r>
              <a:rPr lang="en-US" altLang="zh-TW" sz="2400">
                <a:latin typeface="微軟正黑體" pitchFamily="34" charset="-120"/>
                <a:ea typeface="微軟正黑體" pitchFamily="34" charset="-120"/>
              </a:rPr>
              <a:t>poor developer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US" altLang="zh-TW" sz="2400">
                <a:latin typeface="微軟正黑體" pitchFamily="34" charset="-120"/>
                <a:ea typeface="微軟正黑體" pitchFamily="34" charset="-120"/>
              </a:rPr>
              <a:t>2.Dummy</a:t>
            </a:r>
            <a:r>
              <a:rPr lang="zh-TW" altLang="en-US" sz="2400">
                <a:latin typeface="微軟正黑體" pitchFamily="34" charset="-120"/>
                <a:ea typeface="微軟正黑體" pitchFamily="34" charset="-120"/>
              </a:rPr>
              <a:t>區對位</a:t>
            </a:r>
            <a:r>
              <a:rPr lang="en-US" altLang="zh-TW" sz="2400">
                <a:latin typeface="微軟正黑體" pitchFamily="34" charset="-120"/>
                <a:ea typeface="微軟正黑體" pitchFamily="34" charset="-120"/>
              </a:rPr>
              <a:t>mark</a:t>
            </a:r>
            <a:r>
              <a:rPr lang="zh-TW" altLang="en-US" sz="2400">
                <a:latin typeface="微軟正黑體" pitchFamily="34" charset="-120"/>
                <a:ea typeface="微軟正黑體" pitchFamily="34" charset="-120"/>
              </a:rPr>
              <a:t>被遮住造成下製程設備無法進行對位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US" altLang="zh-TW" sz="2400">
                <a:latin typeface="微軟正黑體" pitchFamily="34" charset="-120"/>
                <a:ea typeface="微軟正黑體" pitchFamily="34" charset="-120"/>
              </a:rPr>
              <a:t>3.</a:t>
            </a:r>
            <a:r>
              <a:rPr lang="zh-TW" altLang="en-US" sz="2400">
                <a:latin typeface="微軟正黑體" pitchFamily="34" charset="-120"/>
                <a:ea typeface="微軟正黑體" pitchFamily="34" charset="-120"/>
              </a:rPr>
              <a:t>產線上破片檢知</a:t>
            </a:r>
            <a:r>
              <a:rPr lang="en-US" altLang="zh-TW" sz="2400">
                <a:latin typeface="微軟正黑體" pitchFamily="34" charset="-120"/>
                <a:ea typeface="微軟正黑體" pitchFamily="34" charset="-120"/>
              </a:rPr>
              <a:t> sensor </a:t>
            </a:r>
            <a:r>
              <a:rPr lang="zh-TW" altLang="en-US" sz="2400">
                <a:latin typeface="微軟正黑體" pitchFamily="34" charset="-120"/>
                <a:ea typeface="微軟正黑體" pitchFamily="34" charset="-120"/>
              </a:rPr>
              <a:t>誤作動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US" altLang="zh-TW" sz="2400">
                <a:latin typeface="微軟正黑體" pitchFamily="34" charset="-120"/>
                <a:ea typeface="微軟正黑體" pitchFamily="34" charset="-120"/>
              </a:rPr>
              <a:t>4.</a:t>
            </a:r>
            <a:r>
              <a:rPr lang="zh-TW" altLang="en-US" sz="2400">
                <a:latin typeface="微軟正黑體" pitchFamily="34" charset="-120"/>
                <a:ea typeface="微軟正黑體" pitchFamily="34" charset="-120"/>
              </a:rPr>
              <a:t>污染</a:t>
            </a:r>
            <a:r>
              <a:rPr lang="en-US" altLang="zh-TW" sz="2400">
                <a:latin typeface="微軟正黑體" pitchFamily="34" charset="-120"/>
                <a:ea typeface="微軟正黑體" pitchFamily="34" charset="-120"/>
              </a:rPr>
              <a:t>cell rubbing </a:t>
            </a:r>
            <a:r>
              <a:rPr lang="zh-TW" altLang="en-US" sz="2400">
                <a:latin typeface="微軟正黑體" pitchFamily="34" charset="-120"/>
                <a:ea typeface="微軟正黑體" pitchFamily="34" charset="-120"/>
              </a:rPr>
              <a:t>刷毛</a:t>
            </a:r>
            <a:endParaRPr kumimoji="0" lang="zh-TW" altLang="en-US" sz="2400">
              <a:solidFill>
                <a:srgbClr val="595959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標題 1"/>
          <p:cNvSpPr>
            <a:spLocks noGrp="1"/>
          </p:cNvSpPr>
          <p:nvPr>
            <p:ph type="title"/>
          </p:nvPr>
        </p:nvSpPr>
        <p:spPr>
          <a:xfrm>
            <a:off x="431800" y="323850"/>
            <a:ext cx="7373938" cy="1560513"/>
          </a:xfrm>
        </p:spPr>
        <p:txBody>
          <a:bodyPr/>
          <a:lstStyle/>
          <a:p>
            <a:pPr eaLnBrk="1" hangingPunct="1"/>
            <a:r>
              <a:rPr lang="zh-TW" altLang="en-US" smtClean="0">
                <a:solidFill>
                  <a:srgbClr val="404040"/>
                </a:solidFill>
              </a:rPr>
              <a:t>專案題目介紹 </a:t>
            </a:r>
            <a:r>
              <a:rPr lang="en-US" altLang="zh-TW" smtClean="0">
                <a:solidFill>
                  <a:srgbClr val="404040"/>
                </a:solidFill>
              </a:rPr>
              <a:t>–</a:t>
            </a:r>
            <a:r>
              <a:rPr lang="zh-TW" altLang="en-US" smtClean="0">
                <a:solidFill>
                  <a:srgbClr val="404040"/>
                </a:solidFill>
              </a:rPr>
              <a:t> 專案目標</a:t>
            </a:r>
          </a:p>
        </p:txBody>
      </p:sp>
      <p:sp>
        <p:nvSpPr>
          <p:cNvPr id="52226" name="AutoShape 29"/>
          <p:cNvSpPr>
            <a:spLocks noChangeArrowheads="1"/>
          </p:cNvSpPr>
          <p:nvPr/>
        </p:nvSpPr>
        <p:spPr bwMode="auto">
          <a:xfrm>
            <a:off x="520700" y="1130300"/>
            <a:ext cx="4051300" cy="588963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 w="9525" algn="ctr">
            <a:noFill/>
            <a:round/>
            <a:headEnd/>
            <a:tailEnd/>
          </a:ln>
        </p:spPr>
        <p:txBody>
          <a:bodyPr wrap="none" tIns="54000" anchor="b"/>
          <a:lstStyle/>
          <a:p>
            <a:pPr algn="ctr"/>
            <a:r>
              <a:rPr lang="en-US" altLang="zh-TW" sz="24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文鼎黑體M"/>
              </a:rPr>
              <a:t>DEV </a:t>
            </a:r>
            <a:r>
              <a:rPr lang="zh-TW" altLang="en-US" sz="24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文鼎黑體M"/>
              </a:rPr>
              <a:t>顏殘處理流程</a:t>
            </a:r>
            <a:endParaRPr lang="en-US" altLang="zh-TW" sz="2400" u="sng">
              <a:solidFill>
                <a:schemeClr val="bg1"/>
              </a:solidFill>
              <a:latin typeface="微軟正黑體" pitchFamily="34" charset="-120"/>
              <a:ea typeface="微軟正黑體" pitchFamily="34" charset="-120"/>
              <a:cs typeface="Taipei"/>
            </a:endParaRPr>
          </a:p>
        </p:txBody>
      </p:sp>
      <p:sp>
        <p:nvSpPr>
          <p:cNvPr id="52227" name="文字方塊 172"/>
          <p:cNvSpPr txBox="1">
            <a:spLocks noChangeArrowheads="1"/>
          </p:cNvSpPr>
          <p:nvPr/>
        </p:nvSpPr>
        <p:spPr bwMode="auto">
          <a:xfrm>
            <a:off x="1196975" y="2393950"/>
            <a:ext cx="2789238" cy="406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TW" altLang="en-US" sz="2000">
                <a:latin typeface="Arial" charset="0"/>
                <a:ea typeface="微軟正黑體" pitchFamily="34" charset="-120"/>
                <a:cs typeface="文鼎黑體M"/>
              </a:rPr>
              <a:t>線上人員定期巡檢</a:t>
            </a:r>
          </a:p>
        </p:txBody>
      </p:sp>
      <p:sp>
        <p:nvSpPr>
          <p:cNvPr id="52228" name="文字方塊 174"/>
          <p:cNvSpPr txBox="1">
            <a:spLocks noChangeArrowheads="1"/>
          </p:cNvSpPr>
          <p:nvPr/>
        </p:nvSpPr>
        <p:spPr bwMode="auto">
          <a:xfrm>
            <a:off x="1241425" y="4105275"/>
            <a:ext cx="2430463" cy="34607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TW" altLang="en-US" sz="1600">
                <a:latin typeface="Arial" charset="0"/>
                <a:ea typeface="微軟正黑體" pitchFamily="34" charset="-120"/>
                <a:cs typeface="文鼎黑體M"/>
              </a:rPr>
              <a:t>製程異常</a:t>
            </a:r>
            <a:r>
              <a:rPr lang="en-US" altLang="zh-TW" sz="1600">
                <a:latin typeface="Arial" charset="0"/>
                <a:ea typeface="微軟正黑體" pitchFamily="34" charset="-120"/>
                <a:cs typeface="文鼎黑體M"/>
              </a:rPr>
              <a:t>.</a:t>
            </a:r>
            <a:r>
              <a:rPr lang="zh-TW" altLang="en-US" sz="1600">
                <a:latin typeface="Arial" charset="0"/>
                <a:ea typeface="微軟正黑體" pitchFamily="34" charset="-120"/>
                <a:cs typeface="文鼎黑體M"/>
              </a:rPr>
              <a:t> 人員機台停機</a:t>
            </a:r>
            <a:r>
              <a:rPr lang="en-US" altLang="zh-TW" sz="1600">
                <a:latin typeface="Arial" charset="0"/>
                <a:ea typeface="微軟正黑體" pitchFamily="34" charset="-120"/>
                <a:cs typeface="文鼎黑體M"/>
              </a:rPr>
              <a:t> </a:t>
            </a:r>
            <a:endParaRPr lang="zh-TW" altLang="en-US" sz="1600">
              <a:latin typeface="Arial" charset="0"/>
              <a:ea typeface="微軟正黑體" pitchFamily="34" charset="-120"/>
              <a:cs typeface="文鼎黑體M"/>
            </a:endParaRPr>
          </a:p>
        </p:txBody>
      </p:sp>
      <p:sp>
        <p:nvSpPr>
          <p:cNvPr id="52229" name="文字方塊 175"/>
          <p:cNvSpPr txBox="1">
            <a:spLocks noChangeArrowheads="1"/>
          </p:cNvSpPr>
          <p:nvPr/>
        </p:nvSpPr>
        <p:spPr bwMode="auto">
          <a:xfrm>
            <a:off x="1285875" y="4689475"/>
            <a:ext cx="2341563" cy="34607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TW" altLang="en-US" sz="1600">
                <a:latin typeface="Arial" charset="0"/>
                <a:ea typeface="微軟正黑體" pitchFamily="34" charset="-120"/>
                <a:cs typeface="文鼎黑體M"/>
              </a:rPr>
              <a:t>工程確認設備</a:t>
            </a:r>
          </a:p>
        </p:txBody>
      </p:sp>
      <p:sp>
        <p:nvSpPr>
          <p:cNvPr id="52230" name="文字方塊 178"/>
          <p:cNvSpPr txBox="1">
            <a:spLocks noChangeArrowheads="1"/>
          </p:cNvSpPr>
          <p:nvPr/>
        </p:nvSpPr>
        <p:spPr bwMode="auto">
          <a:xfrm>
            <a:off x="1285875" y="5332413"/>
            <a:ext cx="2341563" cy="34607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TW" altLang="en-US" sz="1600">
                <a:latin typeface="Arial" charset="0"/>
                <a:ea typeface="微軟正黑體" pitchFamily="34" charset="-120"/>
                <a:cs typeface="文鼎黑體M"/>
              </a:rPr>
              <a:t>復線生產</a:t>
            </a:r>
            <a:endParaRPr lang="en-US" altLang="zh-TW" sz="1600">
              <a:latin typeface="Arial" charset="0"/>
              <a:ea typeface="微軟正黑體" pitchFamily="34" charset="-120"/>
              <a:cs typeface="文鼎黑體M"/>
            </a:endParaRPr>
          </a:p>
        </p:txBody>
      </p:sp>
      <p:sp>
        <p:nvSpPr>
          <p:cNvPr id="400396" name="矩形 198"/>
          <p:cNvSpPr>
            <a:spLocks noChangeArrowheads="1"/>
          </p:cNvSpPr>
          <p:nvPr/>
        </p:nvSpPr>
        <p:spPr bwMode="auto">
          <a:xfrm>
            <a:off x="566738" y="2298700"/>
            <a:ext cx="3644900" cy="2205038"/>
          </a:xfrm>
          <a:prstGeom prst="rect">
            <a:avLst/>
          </a:prstGeom>
          <a:noFill/>
          <a:ln w="38100" algn="ctr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anchor="ctr"/>
          <a:lstStyle/>
          <a:p>
            <a:pPr algn="ctr"/>
            <a:endParaRPr lang="zh-TW" altLang="en-US" sz="1800">
              <a:latin typeface="Arial" charset="0"/>
              <a:ea typeface="文鼎黑體M"/>
              <a:cs typeface="文鼎黑體M"/>
            </a:endParaRPr>
          </a:p>
        </p:txBody>
      </p:sp>
      <p:sp>
        <p:nvSpPr>
          <p:cNvPr id="399371" name="文字方塊 201"/>
          <p:cNvSpPr txBox="1">
            <a:spLocks noChangeArrowheads="1"/>
          </p:cNvSpPr>
          <p:nvPr/>
        </p:nvSpPr>
        <p:spPr bwMode="auto">
          <a:xfrm>
            <a:off x="777875" y="1807369"/>
            <a:ext cx="30241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>
              <a:defRPr/>
            </a:pPr>
            <a:r>
              <a:rPr lang="en-US" altLang="zh-TW" sz="2000" dirty="0">
                <a:latin typeface="Arial" charset="0"/>
                <a:ea typeface="文鼎黑體M"/>
                <a:cs typeface="文鼎黑體M"/>
              </a:rPr>
              <a:t>Before </a:t>
            </a:r>
            <a:r>
              <a:rPr lang="zh-TW" altLang="en-US" sz="2000" dirty="0">
                <a:latin typeface="Arial" charset="0"/>
                <a:ea typeface="文鼎黑體M"/>
                <a:cs typeface="文鼎黑體M"/>
              </a:rPr>
              <a:t>：</a:t>
            </a:r>
          </a:p>
        </p:txBody>
      </p:sp>
      <p:sp>
        <p:nvSpPr>
          <p:cNvPr id="400400" name="AutoShape 16"/>
          <p:cNvSpPr>
            <a:spLocks noChangeArrowheads="1"/>
          </p:cNvSpPr>
          <p:nvPr/>
        </p:nvSpPr>
        <p:spPr bwMode="auto">
          <a:xfrm>
            <a:off x="4346575" y="3109913"/>
            <a:ext cx="719138" cy="360362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" name="文字方塊 199"/>
          <p:cNvSpPr txBox="1">
            <a:spLocks noChangeArrowheads="1"/>
          </p:cNvSpPr>
          <p:nvPr/>
        </p:nvSpPr>
        <p:spPr bwMode="auto">
          <a:xfrm>
            <a:off x="5472113" y="2535238"/>
            <a:ext cx="2205037" cy="346075"/>
          </a:xfrm>
          <a:prstGeom prst="rect">
            <a:avLst/>
          </a:prstGeom>
          <a:solidFill>
            <a:srgbClr val="3366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sz="16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文鼎黑體M"/>
              </a:rPr>
              <a:t>CCTV </a:t>
            </a:r>
            <a:r>
              <a:rPr lang="zh-TW" altLang="en-US" sz="16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文鼎黑體M"/>
              </a:rPr>
              <a:t>全時自動攝影</a:t>
            </a:r>
          </a:p>
        </p:txBody>
      </p:sp>
      <p:sp>
        <p:nvSpPr>
          <p:cNvPr id="15377" name="文字方塊 201"/>
          <p:cNvSpPr txBox="1">
            <a:spLocks noChangeArrowheads="1"/>
          </p:cNvSpPr>
          <p:nvPr/>
        </p:nvSpPr>
        <p:spPr bwMode="auto">
          <a:xfrm>
            <a:off x="4932363" y="1812925"/>
            <a:ext cx="30241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>
                <a:latin typeface="Arial" charset="0"/>
                <a:ea typeface="文鼎黑體M"/>
                <a:cs typeface="文鼎黑體M"/>
              </a:rPr>
              <a:t>After  </a:t>
            </a:r>
            <a:r>
              <a:rPr lang="zh-TW" altLang="en-US" sz="2000">
                <a:latin typeface="Arial" charset="0"/>
                <a:ea typeface="文鼎黑體M"/>
                <a:cs typeface="文鼎黑體M"/>
              </a:rPr>
              <a:t>：</a:t>
            </a:r>
          </a:p>
        </p:txBody>
      </p:sp>
      <p:sp>
        <p:nvSpPr>
          <p:cNvPr id="2" name="文字方塊 199"/>
          <p:cNvSpPr txBox="1">
            <a:spLocks noChangeArrowheads="1"/>
          </p:cNvSpPr>
          <p:nvPr/>
        </p:nvSpPr>
        <p:spPr bwMode="auto">
          <a:xfrm>
            <a:off x="5472113" y="3005138"/>
            <a:ext cx="2205037" cy="346075"/>
          </a:xfrm>
          <a:prstGeom prst="rect">
            <a:avLst/>
          </a:prstGeom>
          <a:solidFill>
            <a:srgbClr val="3366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sz="16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AI</a:t>
            </a:r>
            <a:r>
              <a:rPr lang="zh-TW" altLang="en-US" sz="16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自動判定</a:t>
            </a:r>
          </a:p>
        </p:txBody>
      </p:sp>
      <p:sp>
        <p:nvSpPr>
          <p:cNvPr id="22" name="流程圖: 決策 21"/>
          <p:cNvSpPr/>
          <p:nvPr/>
        </p:nvSpPr>
        <p:spPr>
          <a:xfrm>
            <a:off x="1285875" y="3159125"/>
            <a:ext cx="2160588" cy="585788"/>
          </a:xfrm>
          <a:prstGeom prst="flowChartDecision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b="1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人員</a:t>
            </a:r>
            <a:r>
              <a:rPr lang="en-US" altLang="zh-TW" b="1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Judge</a:t>
            </a:r>
            <a:endParaRPr lang="zh-TW" altLang="en-US" b="1">
              <a:solidFill>
                <a:srgbClr val="7030A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2238" name="文字方塊 36"/>
          <p:cNvSpPr txBox="1">
            <a:spLocks noChangeArrowheads="1"/>
          </p:cNvSpPr>
          <p:nvPr/>
        </p:nvSpPr>
        <p:spPr bwMode="auto">
          <a:xfrm>
            <a:off x="836613" y="3211513"/>
            <a:ext cx="6302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/>
              <a:t>OK</a:t>
            </a:r>
            <a:endParaRPr lang="zh-TW" altLang="en-US"/>
          </a:p>
        </p:txBody>
      </p:sp>
      <p:cxnSp>
        <p:nvCxnSpPr>
          <p:cNvPr id="52239" name="肘形接點 38"/>
          <p:cNvCxnSpPr>
            <a:cxnSpLocks noChangeShapeType="1"/>
            <a:endCxn id="52227" idx="1"/>
          </p:cNvCxnSpPr>
          <p:nvPr/>
        </p:nvCxnSpPr>
        <p:spPr bwMode="auto">
          <a:xfrm rot="5400000" flipH="1">
            <a:off x="826294" y="2967831"/>
            <a:ext cx="876300" cy="134938"/>
          </a:xfrm>
          <a:prstGeom prst="bentConnector4">
            <a:avLst>
              <a:gd name="adj1" fmla="val 38407"/>
              <a:gd name="adj2" fmla="val 269412"/>
            </a:avLst>
          </a:prstGeom>
          <a:noFill/>
          <a:ln w="38100" algn="ctr">
            <a:solidFill>
              <a:srgbClr val="4A7EBB"/>
            </a:solidFill>
            <a:miter lim="800000"/>
            <a:headEnd/>
            <a:tailEnd type="arrow" w="med" len="med"/>
          </a:ln>
        </p:spPr>
      </p:cxnSp>
      <p:sp>
        <p:nvSpPr>
          <p:cNvPr id="52240" name="文字方塊 41"/>
          <p:cNvSpPr txBox="1">
            <a:spLocks noChangeArrowheads="1"/>
          </p:cNvSpPr>
          <p:nvPr/>
        </p:nvSpPr>
        <p:spPr bwMode="auto">
          <a:xfrm>
            <a:off x="2592388" y="3700463"/>
            <a:ext cx="630237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/>
              <a:t>NG</a:t>
            </a:r>
            <a:endParaRPr lang="zh-TW" altLang="en-US"/>
          </a:p>
        </p:txBody>
      </p:sp>
      <p:cxnSp>
        <p:nvCxnSpPr>
          <p:cNvPr id="52241" name="肘形接點 47"/>
          <p:cNvCxnSpPr>
            <a:cxnSpLocks noChangeShapeType="1"/>
          </p:cNvCxnSpPr>
          <p:nvPr/>
        </p:nvCxnSpPr>
        <p:spPr bwMode="auto">
          <a:xfrm rot="5400000" flipH="1" flipV="1">
            <a:off x="1781175" y="3563938"/>
            <a:ext cx="2790825" cy="1441450"/>
          </a:xfrm>
          <a:prstGeom prst="bentConnector3">
            <a:avLst>
              <a:gd name="adj1" fmla="val -8986"/>
            </a:avLst>
          </a:prstGeom>
          <a:noFill/>
          <a:ln w="38100" algn="ctr">
            <a:solidFill>
              <a:srgbClr val="4A7EBB"/>
            </a:solidFill>
            <a:miter lim="800000"/>
            <a:headEnd/>
            <a:tailEnd type="arrow" w="med" len="med"/>
          </a:ln>
        </p:spPr>
      </p:cxnSp>
      <p:sp>
        <p:nvSpPr>
          <p:cNvPr id="52" name="文字方塊 199"/>
          <p:cNvSpPr txBox="1">
            <a:spLocks noChangeArrowheads="1"/>
          </p:cNvSpPr>
          <p:nvPr/>
        </p:nvSpPr>
        <p:spPr bwMode="auto">
          <a:xfrm>
            <a:off x="5516563" y="3455988"/>
            <a:ext cx="2205037" cy="346075"/>
          </a:xfrm>
          <a:prstGeom prst="rect">
            <a:avLst/>
          </a:prstGeom>
          <a:solidFill>
            <a:srgbClr val="3366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TW" altLang="en-US" sz="16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機台自動禁止</a:t>
            </a:r>
          </a:p>
        </p:txBody>
      </p:sp>
      <p:sp>
        <p:nvSpPr>
          <p:cNvPr id="53" name="矩形 198"/>
          <p:cNvSpPr>
            <a:spLocks noChangeArrowheads="1"/>
          </p:cNvSpPr>
          <p:nvPr/>
        </p:nvSpPr>
        <p:spPr bwMode="auto">
          <a:xfrm>
            <a:off x="5202238" y="2354263"/>
            <a:ext cx="2744787" cy="1665287"/>
          </a:xfrm>
          <a:prstGeom prst="rect">
            <a:avLst/>
          </a:prstGeom>
          <a:noFill/>
          <a:ln w="38100" algn="ctr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anchor="ctr"/>
          <a:lstStyle/>
          <a:p>
            <a:pPr algn="ctr"/>
            <a:endParaRPr lang="zh-TW" altLang="en-US" sz="1800">
              <a:latin typeface="Arial" charset="0"/>
              <a:ea typeface="文鼎黑體M"/>
              <a:cs typeface="文鼎黑體M"/>
            </a:endParaRPr>
          </a:p>
        </p:txBody>
      </p:sp>
      <p:sp>
        <p:nvSpPr>
          <p:cNvPr id="55" name="文字方塊 178"/>
          <p:cNvSpPr txBox="1">
            <a:spLocks noChangeArrowheads="1"/>
          </p:cNvSpPr>
          <p:nvPr/>
        </p:nvSpPr>
        <p:spPr bwMode="auto">
          <a:xfrm>
            <a:off x="5472113" y="5189538"/>
            <a:ext cx="2339975" cy="34607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TW" altLang="en-US" sz="1600">
                <a:latin typeface="Arial" charset="0"/>
                <a:ea typeface="微軟正黑體" pitchFamily="34" charset="-120"/>
                <a:cs typeface="文鼎黑體M"/>
              </a:rPr>
              <a:t>復線生產</a:t>
            </a:r>
            <a:endParaRPr lang="en-US" altLang="zh-TW" sz="1600">
              <a:latin typeface="Arial" charset="0"/>
              <a:ea typeface="微軟正黑體" pitchFamily="34" charset="-120"/>
              <a:cs typeface="文鼎黑體M"/>
            </a:endParaRPr>
          </a:p>
        </p:txBody>
      </p:sp>
      <p:cxnSp>
        <p:nvCxnSpPr>
          <p:cNvPr id="57" name="直線單箭頭接點 56"/>
          <p:cNvCxnSpPr>
            <a:cxnSpLocks noChangeShapeType="1"/>
            <a:endCxn id="54" idx="0"/>
          </p:cNvCxnSpPr>
          <p:nvPr/>
        </p:nvCxnSpPr>
        <p:spPr bwMode="auto">
          <a:xfrm>
            <a:off x="6642100" y="3789363"/>
            <a:ext cx="0" cy="765175"/>
          </a:xfrm>
          <a:prstGeom prst="straightConnector1">
            <a:avLst/>
          </a:prstGeom>
          <a:noFill/>
          <a:ln w="38100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64" name="圖案 63"/>
          <p:cNvCxnSpPr>
            <a:cxnSpLocks noChangeShapeType="1"/>
          </p:cNvCxnSpPr>
          <p:nvPr/>
        </p:nvCxnSpPr>
        <p:spPr bwMode="auto">
          <a:xfrm flipV="1">
            <a:off x="7812088" y="3073400"/>
            <a:ext cx="585787" cy="2287588"/>
          </a:xfrm>
          <a:prstGeom prst="bentConnector2">
            <a:avLst/>
          </a:prstGeom>
          <a:noFill/>
          <a:ln w="38100" algn="ctr">
            <a:solidFill>
              <a:srgbClr val="4A7EBB"/>
            </a:solidFill>
            <a:miter lim="800000"/>
            <a:headEnd/>
            <a:tailEnd/>
          </a:ln>
        </p:spPr>
      </p:cxnSp>
      <p:cxnSp>
        <p:nvCxnSpPr>
          <p:cNvPr id="69" name="直線單箭頭接點 68"/>
          <p:cNvCxnSpPr>
            <a:cxnSpLocks noChangeShapeType="1"/>
          </p:cNvCxnSpPr>
          <p:nvPr/>
        </p:nvCxnSpPr>
        <p:spPr bwMode="auto">
          <a:xfrm flipH="1">
            <a:off x="7991475" y="3074988"/>
            <a:ext cx="406400" cy="1587"/>
          </a:xfrm>
          <a:prstGeom prst="straightConnector1">
            <a:avLst/>
          </a:prstGeom>
          <a:noFill/>
          <a:ln w="38100" algn="ctr">
            <a:solidFill>
              <a:srgbClr val="4A7EBB"/>
            </a:solidFill>
            <a:round/>
            <a:headEnd/>
            <a:tailEnd type="arrow" w="med" len="med"/>
          </a:ln>
        </p:spPr>
      </p:cxnSp>
      <p:sp>
        <p:nvSpPr>
          <p:cNvPr id="54" name="文字方塊 175"/>
          <p:cNvSpPr txBox="1">
            <a:spLocks noChangeArrowheads="1"/>
          </p:cNvSpPr>
          <p:nvPr/>
        </p:nvSpPr>
        <p:spPr bwMode="auto">
          <a:xfrm>
            <a:off x="5472113" y="4554538"/>
            <a:ext cx="2339975" cy="34607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TW" altLang="en-US" sz="1600">
                <a:latin typeface="Arial" charset="0"/>
                <a:ea typeface="微軟正黑體" pitchFamily="34" charset="-120"/>
                <a:cs typeface="文鼎黑體M"/>
              </a:rPr>
              <a:t>工程確認設備</a:t>
            </a:r>
          </a:p>
        </p:txBody>
      </p:sp>
      <p:sp>
        <p:nvSpPr>
          <p:cNvPr id="71" name="文字方塊 70"/>
          <p:cNvSpPr txBox="1">
            <a:spLocks noChangeArrowheads="1"/>
          </p:cNvSpPr>
          <p:nvPr/>
        </p:nvSpPr>
        <p:spPr bwMode="auto">
          <a:xfrm>
            <a:off x="7137400" y="4154488"/>
            <a:ext cx="628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/>
              <a:t>NG</a:t>
            </a:r>
            <a:endParaRPr lang="zh-TW" altLang="en-US"/>
          </a:p>
        </p:txBody>
      </p:sp>
      <p:cxnSp>
        <p:nvCxnSpPr>
          <p:cNvPr id="52250" name="AutoShape 29"/>
          <p:cNvCxnSpPr>
            <a:cxnSpLocks noChangeShapeType="1"/>
            <a:stCxn id="52227" idx="2"/>
            <a:endCxn id="22" idx="0"/>
          </p:cNvCxnSpPr>
          <p:nvPr/>
        </p:nvCxnSpPr>
        <p:spPr bwMode="auto">
          <a:xfrm rot="5400000">
            <a:off x="2300288" y="2867025"/>
            <a:ext cx="358775" cy="225425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</p:spPr>
      </p:cxnSp>
      <p:cxnSp>
        <p:nvCxnSpPr>
          <p:cNvPr id="52251" name="AutoShape 30"/>
          <p:cNvCxnSpPr>
            <a:cxnSpLocks noChangeShapeType="1"/>
            <a:endCxn id="52228" idx="0"/>
          </p:cNvCxnSpPr>
          <p:nvPr/>
        </p:nvCxnSpPr>
        <p:spPr bwMode="auto">
          <a:xfrm rot="16200000" flipH="1">
            <a:off x="2254251" y="3902075"/>
            <a:ext cx="315912" cy="90487"/>
          </a:xfrm>
          <a:prstGeom prst="bentConnector3">
            <a:avLst>
              <a:gd name="adj1" fmla="val 49750"/>
            </a:avLst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</p:spPr>
      </p:cxnSp>
      <p:cxnSp>
        <p:nvCxnSpPr>
          <p:cNvPr id="52252" name="AutoShape 31"/>
          <p:cNvCxnSpPr>
            <a:cxnSpLocks noChangeShapeType="1"/>
            <a:stCxn id="52228" idx="2"/>
            <a:endCxn id="52229" idx="0"/>
          </p:cNvCxnSpPr>
          <p:nvPr/>
        </p:nvCxnSpPr>
        <p:spPr bwMode="auto">
          <a:xfrm rot="5400000">
            <a:off x="2338387" y="4570413"/>
            <a:ext cx="23812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</p:cxnSp>
      <p:cxnSp>
        <p:nvCxnSpPr>
          <p:cNvPr id="52253" name="AutoShape 32"/>
          <p:cNvCxnSpPr>
            <a:cxnSpLocks noChangeShapeType="1"/>
            <a:stCxn id="52229" idx="2"/>
            <a:endCxn id="52230" idx="0"/>
          </p:cNvCxnSpPr>
          <p:nvPr/>
        </p:nvCxnSpPr>
        <p:spPr bwMode="auto">
          <a:xfrm rot="5400000">
            <a:off x="2309018" y="5183982"/>
            <a:ext cx="296863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</p:cxnSp>
      <p:cxnSp>
        <p:nvCxnSpPr>
          <p:cNvPr id="39969" name="AutoShape 33"/>
          <p:cNvCxnSpPr>
            <a:cxnSpLocks noChangeShapeType="1"/>
          </p:cNvCxnSpPr>
          <p:nvPr/>
        </p:nvCxnSpPr>
        <p:spPr bwMode="auto">
          <a:xfrm rot="5400000">
            <a:off x="6500019" y="5061744"/>
            <a:ext cx="284162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0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0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9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00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00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99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99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96" grpId="0" animBg="1"/>
      <p:bldP spid="400400" grpId="0" animBg="1"/>
      <p:bldP spid="16" grpId="0" animBg="1"/>
      <p:bldP spid="15377" grpId="0"/>
      <p:bldP spid="2" grpId="0" animBg="1"/>
      <p:bldP spid="52" grpId="0" animBg="1"/>
      <p:bldP spid="53" grpId="0" animBg="1"/>
      <p:bldP spid="55" grpId="0" animBg="1"/>
      <p:bldP spid="54" grpId="0" animBg="1"/>
      <p:bldP spid="7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標題 1"/>
          <p:cNvSpPr>
            <a:spLocks noGrp="1"/>
          </p:cNvSpPr>
          <p:nvPr>
            <p:ph type="title" idx="4294967295"/>
          </p:nvPr>
        </p:nvSpPr>
        <p:spPr>
          <a:xfrm>
            <a:off x="522288" y="323850"/>
            <a:ext cx="7373937" cy="1560513"/>
          </a:xfrm>
        </p:spPr>
        <p:txBody>
          <a:bodyPr/>
          <a:lstStyle/>
          <a:p>
            <a:pPr eaLnBrk="1" hangingPunct="1"/>
            <a:r>
              <a:rPr lang="zh-TW" altLang="en-US" smtClean="0"/>
              <a:t>專案題目介紹 </a:t>
            </a:r>
            <a:r>
              <a:rPr lang="en-US" altLang="zh-TW" smtClean="0"/>
              <a:t>–</a:t>
            </a:r>
            <a:r>
              <a:rPr lang="zh-TW" altLang="en-US" smtClean="0"/>
              <a:t> 預期效果</a:t>
            </a:r>
          </a:p>
        </p:txBody>
      </p:sp>
      <p:sp>
        <p:nvSpPr>
          <p:cNvPr id="54274" name="內容版面配置區 2"/>
          <p:cNvSpPr>
            <a:spLocks/>
          </p:cNvSpPr>
          <p:nvPr/>
        </p:nvSpPr>
        <p:spPr bwMode="auto">
          <a:xfrm>
            <a:off x="385763" y="1133475"/>
            <a:ext cx="8507412" cy="413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0" lang="zh-TW" altLang="en-US" sz="2400">
                <a:ea typeface="微軟正黑體" pitchFamily="34" charset="-120"/>
              </a:rPr>
              <a:t>全時監控</a:t>
            </a:r>
            <a:r>
              <a:rPr kumimoji="0" lang="en-US" altLang="zh-TW" sz="2400">
                <a:ea typeface="微軟正黑體" pitchFamily="34" charset="-120"/>
              </a:rPr>
              <a:t>:</a:t>
            </a:r>
            <a:r>
              <a:rPr kumimoji="0" lang="zh-TW" altLang="en-US" sz="2400">
                <a:ea typeface="微軟正黑體" pitchFamily="34" charset="-120"/>
              </a:rPr>
              <a:t> 每片監控，即時反應異常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0" lang="zh-TW" altLang="en-US" sz="2400">
                <a:ea typeface="微軟正黑體" pitchFamily="34" charset="-120"/>
              </a:rPr>
              <a:t>人力減少</a:t>
            </a:r>
            <a:r>
              <a:rPr kumimoji="0" lang="en-US" altLang="zh-TW" sz="2400">
                <a:ea typeface="微軟正黑體" pitchFamily="34" charset="-120"/>
              </a:rPr>
              <a:t>:</a:t>
            </a:r>
            <a:r>
              <a:rPr kumimoji="0" lang="zh-TW" altLang="en-US" sz="2400">
                <a:ea typeface="微軟正黑體" pitchFamily="34" charset="-120"/>
              </a:rPr>
              <a:t> 減除線上人員巡檢</a:t>
            </a:r>
            <a:r>
              <a:rPr kumimoji="0" lang="en-US" altLang="zh-TW" sz="2400">
                <a:ea typeface="微軟正黑體" pitchFamily="34" charset="-120"/>
              </a:rPr>
              <a:t>Loading</a:t>
            </a:r>
            <a:r>
              <a:rPr kumimoji="0" lang="zh-TW" altLang="en-US" sz="2400">
                <a:ea typeface="微軟正黑體" pitchFamily="34" charset="-120"/>
              </a:rPr>
              <a:t>（原每</a:t>
            </a:r>
            <a:r>
              <a:rPr kumimoji="0" lang="en-US" altLang="zh-TW" sz="2400">
                <a:ea typeface="微軟正黑體" pitchFamily="34" charset="-120"/>
              </a:rPr>
              <a:t>2</a:t>
            </a:r>
            <a:r>
              <a:rPr kumimoji="0" lang="zh-TW" altLang="en-US" sz="2400">
                <a:ea typeface="微軟正黑體" pitchFamily="34" charset="-120"/>
              </a:rPr>
              <a:t>小時巡檢一次）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0" lang="zh-TW" altLang="en-US" sz="2400">
                <a:ea typeface="微軟正黑體" pitchFamily="34" charset="-120"/>
              </a:rPr>
              <a:t>異常批降低：若發生異常，產能</a:t>
            </a:r>
            <a:r>
              <a:rPr kumimoji="0" lang="en-US" altLang="zh-TW" sz="2400">
                <a:ea typeface="微軟正黑體" pitchFamily="34" charset="-120"/>
              </a:rPr>
              <a:t>lost 2*60*60/46=156</a:t>
            </a:r>
            <a:r>
              <a:rPr kumimoji="0" lang="zh-TW" altLang="en-US" sz="2400">
                <a:ea typeface="微軟正黑體" pitchFamily="34" charset="-120"/>
              </a:rPr>
              <a:t>片</a:t>
            </a:r>
            <a:r>
              <a:rPr kumimoji="0" lang="en-US" altLang="zh-TW" sz="2400">
                <a:ea typeface="微軟正黑體" pitchFamily="34" charset="-120"/>
              </a:rPr>
              <a:t>/</a:t>
            </a:r>
            <a:r>
              <a:rPr kumimoji="0" lang="zh-TW" altLang="en-US" sz="2400">
                <a:ea typeface="微軟正黑體" pitchFamily="34" charset="-120"/>
              </a:rPr>
              <a:t>次 </a:t>
            </a:r>
            <a:endParaRPr kumimoji="0" lang="en-US" altLang="zh-TW" sz="2400">
              <a:ea typeface="微軟正黑體" pitchFamily="34" charset="-12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zh-TW" sz="2400">
                <a:ea typeface="微軟正黑體" pitchFamily="34" charset="-120"/>
              </a:rPr>
              <a:t>Cost </a:t>
            </a:r>
            <a:r>
              <a:rPr kumimoji="0" lang="zh-TW" altLang="en-US" sz="2400">
                <a:ea typeface="微軟正黑體" pitchFamily="34" charset="-120"/>
              </a:rPr>
              <a:t>效益</a:t>
            </a:r>
            <a:r>
              <a:rPr kumimoji="0" lang="en-US" altLang="zh-TW" sz="2400">
                <a:ea typeface="微軟正黑體" pitchFamily="34" charset="-120"/>
              </a:rPr>
              <a:t>:RW</a:t>
            </a:r>
            <a:r>
              <a:rPr kumimoji="0" lang="zh-TW" altLang="en-US" sz="2400">
                <a:ea typeface="微軟正黑體" pitchFamily="34" charset="-120"/>
              </a:rPr>
              <a:t>成本</a:t>
            </a:r>
            <a:r>
              <a:rPr kumimoji="0" lang="en-US" altLang="zh-TW" sz="2400">
                <a:ea typeface="微軟正黑體" pitchFamily="34" charset="-120"/>
              </a:rPr>
              <a:t>156*950=</a:t>
            </a:r>
            <a:r>
              <a:rPr kumimoji="0" lang="zh-TW" altLang="en-US" sz="2400">
                <a:ea typeface="微軟正黑體" pitchFamily="34" charset="-120"/>
              </a:rPr>
              <a:t> </a:t>
            </a:r>
            <a:r>
              <a:rPr kumimoji="0" lang="en-US" altLang="zh-TW" sz="2400">
                <a:ea typeface="微軟正黑體" pitchFamily="34" charset="-120"/>
              </a:rPr>
              <a:t>148,200</a:t>
            </a:r>
            <a:r>
              <a:rPr kumimoji="0" lang="zh-TW" altLang="en-US" sz="2400">
                <a:ea typeface="微軟正黑體" pitchFamily="34" charset="-120"/>
              </a:rPr>
              <a:t>元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kumimoji="0" lang="zh-TW" altLang="en-US" sz="2400">
              <a:solidFill>
                <a:srgbClr val="595959"/>
              </a:solidFill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標題 1"/>
          <p:cNvSpPr>
            <a:spLocks noGrp="1"/>
          </p:cNvSpPr>
          <p:nvPr>
            <p:ph type="title" idx="4294967295"/>
          </p:nvPr>
        </p:nvSpPr>
        <p:spPr>
          <a:xfrm>
            <a:off x="522288" y="0"/>
            <a:ext cx="7373937" cy="1560513"/>
          </a:xfrm>
        </p:spPr>
        <p:txBody>
          <a:bodyPr/>
          <a:lstStyle/>
          <a:p>
            <a:pPr eaLnBrk="1" hangingPunct="1"/>
            <a:r>
              <a:rPr lang="zh-TW" altLang="en-US" smtClean="0">
                <a:latin typeface="微軟正黑體" pitchFamily="34" charset="-120"/>
                <a:ea typeface="微軟正黑體" pitchFamily="34" charset="-120"/>
              </a:rPr>
              <a:t>專案執行概況 </a:t>
            </a:r>
            <a:r>
              <a:rPr lang="en-US" altLang="zh-TW" smtClean="0">
                <a:latin typeface="微軟正黑體" pitchFamily="34" charset="-120"/>
                <a:ea typeface="微軟正黑體" pitchFamily="34" charset="-120"/>
              </a:rPr>
              <a:t>–</a:t>
            </a:r>
            <a:r>
              <a:rPr lang="zh-TW" altLang="en-US" smtClean="0">
                <a:latin typeface="微軟正黑體" pitchFamily="34" charset="-120"/>
                <a:ea typeface="微軟正黑體" pitchFamily="34" charset="-120"/>
              </a:rPr>
              <a:t> 執行步驟與流程</a:t>
            </a:r>
          </a:p>
        </p:txBody>
      </p:sp>
      <p:sp>
        <p:nvSpPr>
          <p:cNvPr id="55298" name="文字方塊 201"/>
          <p:cNvSpPr txBox="1">
            <a:spLocks noChangeArrowheads="1"/>
          </p:cNvSpPr>
          <p:nvPr/>
        </p:nvSpPr>
        <p:spPr bwMode="auto">
          <a:xfrm>
            <a:off x="522288" y="827088"/>
            <a:ext cx="6210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ea typeface="微軟正黑體" pitchFamily="34" charset="-120"/>
              </a:rPr>
              <a:t>1. </a:t>
            </a:r>
            <a:r>
              <a:rPr lang="zh-TW" altLang="en-US" sz="2000">
                <a:ea typeface="微軟正黑體" pitchFamily="34" charset="-120"/>
              </a:rPr>
              <a:t>資料收集</a:t>
            </a:r>
          </a:p>
        </p:txBody>
      </p:sp>
      <p:graphicFrame>
        <p:nvGraphicFramePr>
          <p:cNvPr id="40996" name="Group 36"/>
          <p:cNvGraphicFramePr>
            <a:graphicFrameLocks noGrp="1"/>
          </p:cNvGraphicFramePr>
          <p:nvPr/>
        </p:nvGraphicFramePr>
        <p:xfrm>
          <a:off x="1241425" y="1493838"/>
          <a:ext cx="4814888" cy="1584325"/>
        </p:xfrm>
        <a:graphic>
          <a:graphicData uri="http://schemas.openxmlformats.org/drawingml/2006/table">
            <a:tbl>
              <a:tblPr/>
              <a:tblGrid>
                <a:gridCol w="1604963"/>
                <a:gridCol w="3209925"/>
              </a:tblGrid>
              <a:tr h="3698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06060"/>
                          </a:solidFill>
                          <a:effectLst/>
                          <a:latin typeface="Gill Sans MT" pitchFamily="34" charset="0"/>
                          <a:ea typeface="新細明體" charset="-120"/>
                        </a:rPr>
                        <a:t>硬體架設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  <a:ea typeface="新細明體" charset="-120"/>
                        </a:rPr>
                        <a:t>攝影機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  <a:ea typeface="新細明體" charset="-120"/>
                        </a:rPr>
                        <a:t>一般市售</a:t>
                      </a: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  <a:ea typeface="新細明體" charset="-120"/>
                        </a:rPr>
                        <a:t>CCTV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  <a:ea typeface="新細明體" charset="-120"/>
                        </a:rPr>
                        <a:t>資料</a:t>
                      </a: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  <a:ea typeface="新細明體" charset="-120"/>
                        </a:rPr>
                        <a:t>PC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  <a:ea typeface="新細明體" charset="-120"/>
                        </a:rPr>
                        <a:t>Window XP</a:t>
                      </a:r>
                      <a:r>
                        <a:rPr kumimoji="0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  <a:ea typeface="新細明體" charset="-120"/>
                        </a:rPr>
                        <a:t>以上作業系統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  <a:ea typeface="新細明體" charset="-120"/>
                        </a:rPr>
                        <a:t>AI Server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  <a:ea typeface="新細明體" charset="-120"/>
                        </a:rPr>
                        <a:t>GPU</a:t>
                      </a:r>
                      <a:endParaRPr kumimoji="0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itchFamily="34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183" name="Group 31"/>
          <p:cNvGraphicFramePr>
            <a:graphicFrameLocks noGrp="1"/>
          </p:cNvGraphicFramePr>
          <p:nvPr/>
        </p:nvGraphicFramePr>
        <p:xfrm>
          <a:off x="1241425" y="3203575"/>
          <a:ext cx="4814888" cy="1584325"/>
        </p:xfrm>
        <a:graphic>
          <a:graphicData uri="http://schemas.openxmlformats.org/drawingml/2006/table">
            <a:tbl>
              <a:tblPr/>
              <a:tblGrid>
                <a:gridCol w="1604963"/>
                <a:gridCol w="3209925"/>
              </a:tblGrid>
              <a:tr h="3698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06060"/>
                          </a:solidFill>
                          <a:effectLst/>
                          <a:latin typeface="Gill Sans MT" pitchFamily="34" charset="0"/>
                          <a:ea typeface="新細明體" charset="-120"/>
                        </a:rPr>
                        <a:t>生產資料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  <a:ea typeface="新細明體" charset="-120"/>
                        </a:rPr>
                        <a:t>機台設備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  <a:ea typeface="新細明體" charset="-120"/>
                        </a:rPr>
                        <a:t>FARDEV10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  <a:ea typeface="新細明體" charset="-120"/>
                        </a:rPr>
                        <a:t>產品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  <a:ea typeface="新細明體" charset="-120"/>
                        </a:rPr>
                        <a:t>T390XVN02</a:t>
                      </a:r>
                      <a:r>
                        <a:rPr kumimoji="0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  <a:ea typeface="新細明體" charset="-120"/>
                        </a:rPr>
                        <a:t>、</a:t>
                      </a: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  <a:ea typeface="新細明體" charset="-120"/>
                        </a:rPr>
                        <a:t>M195RTN01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  <a:ea typeface="新細明體" charset="-120"/>
                        </a:rPr>
                        <a:t>生產時間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  <a:ea typeface="新細明體" charset="-120"/>
                        </a:rPr>
                        <a:t>2019.07~2019.08</a:t>
                      </a:r>
                      <a:endParaRPr kumimoji="0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itchFamily="34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5" name="Picture 24"/>
          <p:cNvPicPr>
            <a:picLocks noChangeAspect="1" noChangeArrowheads="1"/>
          </p:cNvPicPr>
          <p:nvPr/>
        </p:nvPicPr>
        <p:blipFill>
          <a:blip r:embed="rId3"/>
          <a:srcRect r="9027"/>
          <a:stretch>
            <a:fillRect/>
          </a:stretch>
        </p:blipFill>
        <p:spPr bwMode="auto">
          <a:xfrm>
            <a:off x="26988" y="2527300"/>
            <a:ext cx="1871662" cy="225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6" name="標題 1"/>
          <p:cNvSpPr>
            <a:spLocks noGrp="1"/>
          </p:cNvSpPr>
          <p:nvPr>
            <p:ph type="title" idx="4294967295"/>
          </p:nvPr>
        </p:nvSpPr>
        <p:spPr>
          <a:xfrm>
            <a:off x="522288" y="98425"/>
            <a:ext cx="7373937" cy="1560513"/>
          </a:xfrm>
        </p:spPr>
        <p:txBody>
          <a:bodyPr/>
          <a:lstStyle/>
          <a:p>
            <a:pPr eaLnBrk="1" hangingPunct="1"/>
            <a:r>
              <a:rPr lang="zh-TW" altLang="en-US" smtClean="0">
                <a:latin typeface="微軟正黑體" pitchFamily="34" charset="-120"/>
                <a:ea typeface="微軟正黑體" pitchFamily="34" charset="-120"/>
              </a:rPr>
              <a:t>專案執行概況 </a:t>
            </a:r>
            <a:r>
              <a:rPr lang="en-US" altLang="zh-TW" smtClean="0">
                <a:latin typeface="微軟正黑體" pitchFamily="34" charset="-120"/>
                <a:ea typeface="微軟正黑體" pitchFamily="34" charset="-120"/>
              </a:rPr>
              <a:t>–</a:t>
            </a:r>
            <a:r>
              <a:rPr lang="zh-TW" altLang="en-US" smtClean="0">
                <a:latin typeface="微軟正黑體" pitchFamily="34" charset="-120"/>
                <a:ea typeface="微軟正黑體" pitchFamily="34" charset="-120"/>
              </a:rPr>
              <a:t> 執行步驟與流程</a:t>
            </a:r>
          </a:p>
        </p:txBody>
      </p:sp>
      <p:pic>
        <p:nvPicPr>
          <p:cNvPr id="57347" name="Picture 2"/>
          <p:cNvPicPr>
            <a:picLocks noChangeAspect="1" noChangeArrowheads="1"/>
          </p:cNvPicPr>
          <p:nvPr/>
        </p:nvPicPr>
        <p:blipFill>
          <a:blip r:embed="rId4"/>
          <a:srcRect l="703" t="803" r="1018"/>
          <a:stretch>
            <a:fillRect/>
          </a:stretch>
        </p:blipFill>
        <p:spPr bwMode="auto">
          <a:xfrm>
            <a:off x="6911975" y="2843213"/>
            <a:ext cx="223202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9" name="矩形 318"/>
          <p:cNvSpPr/>
          <p:nvPr/>
        </p:nvSpPr>
        <p:spPr>
          <a:xfrm>
            <a:off x="6848475" y="2427288"/>
            <a:ext cx="358775" cy="52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800">
              <a:ea typeface="微軟正黑體" pitchFamily="34" charset="-120"/>
            </a:endParaRPr>
          </a:p>
        </p:txBody>
      </p:sp>
      <p:sp>
        <p:nvSpPr>
          <p:cNvPr id="316" name="矩形 315"/>
          <p:cNvSpPr/>
          <p:nvPr/>
        </p:nvSpPr>
        <p:spPr bwMode="auto">
          <a:xfrm>
            <a:off x="7632700" y="3159125"/>
            <a:ext cx="944563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200" b="1">
                <a:solidFill>
                  <a:schemeClr val="tx1"/>
                </a:solidFill>
                <a:ea typeface="微軟正黑體" pitchFamily="34" charset="-120"/>
              </a:rPr>
              <a:t>GPU</a:t>
            </a:r>
            <a:endParaRPr lang="zh-TW" altLang="en-US" sz="1200" b="1">
              <a:solidFill>
                <a:schemeClr val="tx1"/>
              </a:solidFill>
              <a:ea typeface="微軟正黑體" pitchFamily="34" charset="-120"/>
            </a:endParaRPr>
          </a:p>
        </p:txBody>
      </p:sp>
      <p:sp>
        <p:nvSpPr>
          <p:cNvPr id="57350" name="文字方塊 201"/>
          <p:cNvSpPr txBox="1">
            <a:spLocks noChangeArrowheads="1"/>
          </p:cNvSpPr>
          <p:nvPr/>
        </p:nvSpPr>
        <p:spPr bwMode="auto">
          <a:xfrm>
            <a:off x="26988" y="819150"/>
            <a:ext cx="30241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sz="2000">
                <a:latin typeface="微軟正黑體" pitchFamily="34" charset="-120"/>
                <a:ea typeface="微軟正黑體" pitchFamily="34" charset="-120"/>
                <a:cs typeface="文鼎黑體M"/>
              </a:rPr>
              <a:t>2. ETC</a:t>
            </a:r>
            <a:r>
              <a:rPr lang="zh-TW" altLang="en-US" sz="2000">
                <a:latin typeface="微軟正黑體" pitchFamily="34" charset="-120"/>
                <a:ea typeface="微軟正黑體" pitchFamily="34" charset="-120"/>
                <a:cs typeface="文鼎黑體M"/>
              </a:rPr>
              <a:t>系統架構</a:t>
            </a:r>
            <a:endParaRPr lang="en-US" altLang="zh-TW" sz="2000">
              <a:latin typeface="微軟正黑體" pitchFamily="34" charset="-120"/>
              <a:ea typeface="微軟正黑體" pitchFamily="34" charset="-120"/>
              <a:cs typeface="文鼎黑體M"/>
            </a:endParaRPr>
          </a:p>
        </p:txBody>
      </p:sp>
      <p:pic>
        <p:nvPicPr>
          <p:cNvPr id="57351" name="Picture 2"/>
          <p:cNvPicPr>
            <a:picLocks noChangeAspect="1" noChangeArrowheads="1"/>
          </p:cNvPicPr>
          <p:nvPr/>
        </p:nvPicPr>
        <p:blipFill>
          <a:blip r:embed="rId4"/>
          <a:srcRect l="703" t="803" r="1018"/>
          <a:stretch>
            <a:fillRect/>
          </a:stretch>
        </p:blipFill>
        <p:spPr bwMode="auto">
          <a:xfrm>
            <a:off x="3402013" y="1449388"/>
            <a:ext cx="2386012" cy="174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" name="矩形 66"/>
          <p:cNvSpPr/>
          <p:nvPr/>
        </p:nvSpPr>
        <p:spPr bwMode="auto">
          <a:xfrm>
            <a:off x="4211638" y="1763713"/>
            <a:ext cx="1006475" cy="381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200" b="1">
                <a:solidFill>
                  <a:schemeClr val="tx1"/>
                </a:solidFill>
                <a:ea typeface="微軟正黑體" pitchFamily="34" charset="-120"/>
              </a:rPr>
              <a:t>CCTV</a:t>
            </a:r>
            <a:r>
              <a:rPr lang="zh-TW" altLang="en-US" sz="1200" b="1">
                <a:solidFill>
                  <a:schemeClr val="tx1"/>
                </a:solidFill>
                <a:ea typeface="微軟正黑體" pitchFamily="34" charset="-120"/>
              </a:rPr>
              <a:t>主機</a:t>
            </a:r>
            <a:endParaRPr lang="en-US" altLang="zh-TW" sz="1200" b="1">
              <a:solidFill>
                <a:schemeClr val="tx1"/>
              </a:solidFill>
              <a:ea typeface="微軟正黑體" pitchFamily="34" charset="-120"/>
            </a:endParaRPr>
          </a:p>
        </p:txBody>
      </p:sp>
      <p:sp>
        <p:nvSpPr>
          <p:cNvPr id="57353" name="Line 51"/>
          <p:cNvSpPr>
            <a:spLocks noChangeShapeType="1"/>
          </p:cNvSpPr>
          <p:nvPr/>
        </p:nvSpPr>
        <p:spPr bwMode="auto">
          <a:xfrm flipV="1">
            <a:off x="1916113" y="3024188"/>
            <a:ext cx="1576387" cy="628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57354" name="Line 52"/>
          <p:cNvSpPr>
            <a:spLocks noChangeShapeType="1"/>
          </p:cNvSpPr>
          <p:nvPr/>
        </p:nvSpPr>
        <p:spPr bwMode="auto">
          <a:xfrm>
            <a:off x="5697538" y="2889250"/>
            <a:ext cx="1079500" cy="585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57355" name="Text Box 60"/>
          <p:cNvSpPr txBox="1">
            <a:spLocks noChangeArrowheads="1"/>
          </p:cNvSpPr>
          <p:nvPr/>
        </p:nvSpPr>
        <p:spPr bwMode="auto">
          <a:xfrm>
            <a:off x="4841875" y="3608388"/>
            <a:ext cx="1368425" cy="366712"/>
          </a:xfrm>
          <a:prstGeom prst="rect">
            <a:avLst/>
          </a:prstGeom>
          <a:solidFill>
            <a:srgbClr val="993366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8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AI</a:t>
            </a:r>
            <a:r>
              <a:rPr lang="zh-TW" altLang="en-US" sz="18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自動判定</a:t>
            </a:r>
          </a:p>
        </p:txBody>
      </p:sp>
      <p:pic>
        <p:nvPicPr>
          <p:cNvPr id="5735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77038" y="728663"/>
            <a:ext cx="2160587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57" name="Line 52"/>
          <p:cNvSpPr>
            <a:spLocks noChangeShapeType="1"/>
          </p:cNvSpPr>
          <p:nvPr/>
        </p:nvSpPr>
        <p:spPr bwMode="auto">
          <a:xfrm>
            <a:off x="5516563" y="3113088"/>
            <a:ext cx="1079500" cy="585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TW" altLang="en-US"/>
          </a:p>
        </p:txBody>
      </p:sp>
      <p:pic>
        <p:nvPicPr>
          <p:cNvPr id="57358" name="Picture 4"/>
          <p:cNvPicPr>
            <a:picLocks noChangeAspect="1" noChangeArrowheads="1"/>
          </p:cNvPicPr>
          <p:nvPr/>
        </p:nvPicPr>
        <p:blipFill>
          <a:blip r:embed="rId6"/>
          <a:srcRect l="28149" t="16100" r="45074" b="26501"/>
          <a:stretch>
            <a:fillRect/>
          </a:stretch>
        </p:blipFill>
        <p:spPr bwMode="auto">
          <a:xfrm>
            <a:off x="4437063" y="4194175"/>
            <a:ext cx="2211387" cy="266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59" name="Text Box 28"/>
          <p:cNvSpPr txBox="1">
            <a:spLocks noChangeArrowheads="1"/>
          </p:cNvSpPr>
          <p:nvPr/>
        </p:nvSpPr>
        <p:spPr bwMode="auto">
          <a:xfrm>
            <a:off x="701675" y="1403350"/>
            <a:ext cx="15303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>
                <a:ea typeface="微軟正黑體" pitchFamily="34" charset="-120"/>
              </a:rPr>
              <a:t>第一階段：</a:t>
            </a:r>
          </a:p>
        </p:txBody>
      </p:sp>
      <p:sp>
        <p:nvSpPr>
          <p:cNvPr id="57360" name="Text Box 60"/>
          <p:cNvSpPr txBox="1">
            <a:spLocks noChangeArrowheads="1"/>
          </p:cNvSpPr>
          <p:nvPr/>
        </p:nvSpPr>
        <p:spPr bwMode="auto">
          <a:xfrm>
            <a:off x="1916113" y="2528888"/>
            <a:ext cx="1368425" cy="366712"/>
          </a:xfrm>
          <a:prstGeom prst="rect">
            <a:avLst/>
          </a:prstGeom>
          <a:solidFill>
            <a:srgbClr val="993366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8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Get </a:t>
            </a:r>
            <a:r>
              <a:rPr lang="zh-TW" altLang="en-US" sz="18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影像</a:t>
            </a:r>
          </a:p>
        </p:txBody>
      </p:sp>
      <p:sp>
        <p:nvSpPr>
          <p:cNvPr id="57361" name="Text Box 60"/>
          <p:cNvSpPr txBox="1">
            <a:spLocks noChangeArrowheads="1"/>
          </p:cNvSpPr>
          <p:nvPr/>
        </p:nvSpPr>
        <p:spPr bwMode="auto">
          <a:xfrm>
            <a:off x="5967413" y="2476500"/>
            <a:ext cx="1368425" cy="366713"/>
          </a:xfrm>
          <a:prstGeom prst="rect">
            <a:avLst/>
          </a:prstGeom>
          <a:solidFill>
            <a:srgbClr val="993366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TW" altLang="en-US" sz="18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訓練、預測</a:t>
            </a:r>
          </a:p>
        </p:txBody>
      </p:sp>
      <p:sp>
        <p:nvSpPr>
          <p:cNvPr id="57362" name="矩形 13"/>
          <p:cNvSpPr>
            <a:spLocks noChangeArrowheads="1"/>
          </p:cNvSpPr>
          <p:nvPr/>
        </p:nvSpPr>
        <p:spPr bwMode="auto">
          <a:xfrm>
            <a:off x="46038" y="4868863"/>
            <a:ext cx="2681287" cy="825500"/>
          </a:xfrm>
          <a:prstGeom prst="rect">
            <a:avLst/>
          </a:prstGeom>
          <a:solidFill>
            <a:srgbClr val="3366FF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6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CCD</a:t>
            </a:r>
            <a:r>
              <a:rPr lang="zh-TW" altLang="en-US" sz="16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鏡頭不具備</a:t>
            </a:r>
            <a:r>
              <a:rPr lang="en-US" altLang="zh-TW" sz="16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zoom</a:t>
            </a:r>
            <a:r>
              <a:rPr lang="zh-TW" altLang="en-US" sz="16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調整的功能，需測試調整鏡頭高度、位置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3" name="Picture 9"/>
          <p:cNvPicPr>
            <a:picLocks noChangeAspect="1" noChangeArrowheads="1"/>
          </p:cNvPicPr>
          <p:nvPr/>
        </p:nvPicPr>
        <p:blipFill>
          <a:blip r:embed="rId3"/>
          <a:srcRect t="4509" b="30614"/>
          <a:stretch>
            <a:fillRect/>
          </a:stretch>
        </p:blipFill>
        <p:spPr bwMode="auto">
          <a:xfrm>
            <a:off x="566738" y="1403350"/>
            <a:ext cx="6570662" cy="3243263"/>
          </a:xfrm>
          <a:prstGeom prst="rect">
            <a:avLst/>
          </a:prstGeom>
          <a:solidFill>
            <a:srgbClr val="3366FF"/>
          </a:solidFill>
          <a:ln w="9525" algn="ctr">
            <a:noFill/>
            <a:miter lim="800000"/>
            <a:headEnd/>
            <a:tailEnd/>
          </a:ln>
        </p:spPr>
      </p:pic>
      <p:sp>
        <p:nvSpPr>
          <p:cNvPr id="59394" name="標題 1"/>
          <p:cNvSpPr>
            <a:spLocks noGrp="1"/>
          </p:cNvSpPr>
          <p:nvPr>
            <p:ph type="title" idx="4294967295"/>
          </p:nvPr>
        </p:nvSpPr>
        <p:spPr>
          <a:xfrm>
            <a:off x="522288" y="0"/>
            <a:ext cx="7373937" cy="1560513"/>
          </a:xfrm>
        </p:spPr>
        <p:txBody>
          <a:bodyPr/>
          <a:lstStyle/>
          <a:p>
            <a:pPr eaLnBrk="1" hangingPunct="1"/>
            <a:r>
              <a:rPr lang="zh-TW" altLang="en-US" smtClean="0">
                <a:latin typeface="微軟正黑體" pitchFamily="34" charset="-120"/>
                <a:ea typeface="微軟正黑體" pitchFamily="34" charset="-120"/>
              </a:rPr>
              <a:t>專案執行概況 </a:t>
            </a:r>
            <a:r>
              <a:rPr lang="en-US" altLang="zh-TW" smtClean="0">
                <a:latin typeface="微軟正黑體" pitchFamily="34" charset="-120"/>
                <a:ea typeface="微軟正黑體" pitchFamily="34" charset="-120"/>
              </a:rPr>
              <a:t>–</a:t>
            </a:r>
            <a:r>
              <a:rPr lang="zh-TW" altLang="en-US" smtClean="0">
                <a:latin typeface="微軟正黑體" pitchFamily="34" charset="-120"/>
                <a:ea typeface="微軟正黑體" pitchFamily="34" charset="-120"/>
              </a:rPr>
              <a:t> 執行步驟與流程</a:t>
            </a:r>
          </a:p>
        </p:txBody>
      </p:sp>
      <p:pic>
        <p:nvPicPr>
          <p:cNvPr id="59395" name="Picture 13"/>
          <p:cNvPicPr>
            <a:picLocks noChangeAspect="1" noChangeArrowheads="1"/>
          </p:cNvPicPr>
          <p:nvPr/>
        </p:nvPicPr>
        <p:blipFill>
          <a:blip r:embed="rId4"/>
          <a:srcRect t="8420"/>
          <a:stretch>
            <a:fillRect/>
          </a:stretch>
        </p:blipFill>
        <p:spPr bwMode="auto">
          <a:xfrm>
            <a:off x="3895725" y="3249613"/>
            <a:ext cx="4951413" cy="215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9" name="矩形 318"/>
          <p:cNvSpPr/>
          <p:nvPr/>
        </p:nvSpPr>
        <p:spPr>
          <a:xfrm>
            <a:off x="6848475" y="2427288"/>
            <a:ext cx="358775" cy="52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800">
              <a:ea typeface="微軟正黑體" pitchFamily="34" charset="-12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3533775" y="2613025"/>
            <a:ext cx="358775" cy="52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800">
              <a:ea typeface="微軟正黑體" pitchFamily="34" charset="-120"/>
            </a:endParaRPr>
          </a:p>
        </p:txBody>
      </p:sp>
      <p:sp>
        <p:nvSpPr>
          <p:cNvPr id="59398" name="文字方塊 201"/>
          <p:cNvSpPr txBox="1">
            <a:spLocks noChangeArrowheads="1"/>
          </p:cNvSpPr>
          <p:nvPr/>
        </p:nvSpPr>
        <p:spPr bwMode="auto">
          <a:xfrm>
            <a:off x="522288" y="728663"/>
            <a:ext cx="6210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latin typeface="微軟正黑體" pitchFamily="34" charset="-120"/>
                <a:ea typeface="微軟正黑體" pitchFamily="34" charset="-120"/>
              </a:rPr>
              <a:t>3. </a:t>
            </a:r>
            <a:r>
              <a:rPr lang="zh-TW" altLang="en-US" sz="2000">
                <a:latin typeface="微軟正黑體" pitchFamily="34" charset="-120"/>
                <a:ea typeface="微軟正黑體" pitchFamily="34" charset="-120"/>
              </a:rPr>
              <a:t>動態影像轉換為圖片</a:t>
            </a:r>
          </a:p>
        </p:txBody>
      </p:sp>
      <p:sp>
        <p:nvSpPr>
          <p:cNvPr id="59399" name="Line 10"/>
          <p:cNvSpPr>
            <a:spLocks noChangeShapeType="1"/>
          </p:cNvSpPr>
          <p:nvPr/>
        </p:nvSpPr>
        <p:spPr bwMode="auto">
          <a:xfrm>
            <a:off x="2051050" y="2798763"/>
            <a:ext cx="112553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59400" name="Line 11"/>
          <p:cNvSpPr>
            <a:spLocks noChangeShapeType="1"/>
          </p:cNvSpPr>
          <p:nvPr/>
        </p:nvSpPr>
        <p:spPr bwMode="auto">
          <a:xfrm>
            <a:off x="2951163" y="2933700"/>
            <a:ext cx="1530350" cy="7207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pic>
        <p:nvPicPr>
          <p:cNvPr id="59401" name="Picture 1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57450" y="3519488"/>
            <a:ext cx="993775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402" name="矩形 12"/>
          <p:cNvSpPr>
            <a:spLocks noChangeArrowheads="1"/>
          </p:cNvSpPr>
          <p:nvPr/>
        </p:nvSpPr>
        <p:spPr bwMode="auto">
          <a:xfrm>
            <a:off x="4887913" y="5634038"/>
            <a:ext cx="3914775" cy="581025"/>
          </a:xfrm>
          <a:prstGeom prst="rect">
            <a:avLst/>
          </a:prstGeom>
          <a:solidFill>
            <a:srgbClr val="3366FF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TW" altLang="en-US" sz="16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產線</a:t>
            </a:r>
            <a:r>
              <a:rPr lang="en-US" altLang="zh-TW" sz="16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tact time </a:t>
            </a:r>
            <a:r>
              <a:rPr lang="zh-TW" altLang="en-US" sz="16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sz="16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50sec</a:t>
            </a:r>
            <a:r>
              <a:rPr lang="zh-TW" altLang="en-US" sz="16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，圖片轉換設定為</a:t>
            </a:r>
            <a:r>
              <a:rPr lang="en-US" altLang="zh-TW" sz="16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5sec </a:t>
            </a:r>
            <a:r>
              <a:rPr lang="zh-TW" altLang="en-US" sz="16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擷取一張照片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49E9A"/>
        </a:solidFill>
        <a:ln>
          <a:noFill/>
        </a:ln>
      </a:spPr>
      <a:bodyPr rtlCol="0" anchor="ctr"/>
      <a:lstStyle>
        <a:defPPr algn="ctr">
          <a:defRPr sz="2000" b="1">
            <a:latin typeface="Gill Sans MT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1_Office 佈景主題">
  <a:themeElements>
    <a:clrScheme name="1_Office 佈景主題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佈景主題">
      <a:majorFont>
        <a:latin typeface="Gill Sans MT"/>
        <a:ea typeface="新細明體"/>
        <a:cs typeface=""/>
      </a:majorFont>
      <a:minorFont>
        <a:latin typeface="Gill Sans MT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ffice 佈景主題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佈景主題">
  <a:themeElements>
    <a:clrScheme name="2_Office 佈景主題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佈景主題">
      <a:majorFont>
        <a:latin typeface="Gill Sans MT"/>
        <a:ea typeface="新細明體"/>
        <a:cs typeface=""/>
      </a:majorFont>
      <a:minorFont>
        <a:latin typeface="Gill Sans MT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ffice 佈景主題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佈景主題">
  <a:themeElements>
    <a:clrScheme name="3_Office 佈景主題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_Office 佈景主題">
      <a:majorFont>
        <a:latin typeface="Gill Sans MT"/>
        <a:ea typeface="新細明體"/>
        <a:cs typeface=""/>
      </a:majorFont>
      <a:minorFont>
        <a:latin typeface="Gill Sans MT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Office 佈景主題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114915</TotalTime>
  <Words>1672</Words>
  <Application>Microsoft Office PowerPoint</Application>
  <PresentationFormat>如螢幕大小 (4:3)</PresentationFormat>
  <Paragraphs>181</Paragraphs>
  <Slides>17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4</vt:i4>
      </vt:variant>
      <vt:variant>
        <vt:lpstr>投影片標題</vt:lpstr>
      </vt:variant>
      <vt:variant>
        <vt:i4>17</vt:i4>
      </vt:variant>
    </vt:vector>
  </HeadingPairs>
  <TitlesOfParts>
    <vt:vector size="31" baseType="lpstr">
      <vt:lpstr>Noto Sans CJK SC Bold</vt:lpstr>
      <vt:lpstr>Taipei</vt:lpstr>
      <vt:lpstr>文鼎黑體M</vt:lpstr>
      <vt:lpstr>微軟正黑體</vt:lpstr>
      <vt:lpstr>新細明體</vt:lpstr>
      <vt:lpstr>Arial</vt:lpstr>
      <vt:lpstr>Calibri</vt:lpstr>
      <vt:lpstr>Gill Sans MT</vt:lpstr>
      <vt:lpstr>Symbol</vt:lpstr>
      <vt:lpstr>Times New Roman</vt:lpstr>
      <vt:lpstr>Office 佈景主題</vt:lpstr>
      <vt:lpstr>1_Office 佈景主題</vt:lpstr>
      <vt:lpstr>2_Office 佈景主題</vt:lpstr>
      <vt:lpstr>3_Office 佈景主題</vt:lpstr>
      <vt:lpstr>PowerPoint 簡報</vt:lpstr>
      <vt:lpstr>PowerPoint 簡報</vt:lpstr>
      <vt:lpstr>專案題目介紹 – 背景緣由</vt:lpstr>
      <vt:lpstr>專案題目介紹 – 背景緣由</vt:lpstr>
      <vt:lpstr>專案題目介紹 – 專案目標</vt:lpstr>
      <vt:lpstr>專案題目介紹 – 預期效果</vt:lpstr>
      <vt:lpstr>專案執行概況 – 執行步驟與流程</vt:lpstr>
      <vt:lpstr>專案執行概況 – 執行步驟與流程</vt:lpstr>
      <vt:lpstr>專案執行概況 – 執行步驟與流程</vt:lpstr>
      <vt:lpstr>專案執行概況 – 執行步驟與流程</vt:lpstr>
      <vt:lpstr>專案執行概況 – 執行步驟與流程</vt:lpstr>
      <vt:lpstr>專案執行概況 – 執行步驟與流程</vt:lpstr>
      <vt:lpstr>專案執行概況 – 執行步驟與流程</vt:lpstr>
      <vt:lpstr>專案執行概況 – 執行步驟與流程</vt:lpstr>
      <vt:lpstr>專案執行概況 – 心得分享</vt:lpstr>
      <vt:lpstr>PowerPoint 簡報</vt:lpstr>
      <vt:lpstr>PowerPoint 簡報</vt:lpstr>
    </vt:vector>
  </TitlesOfParts>
  <Company>BenQ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Joy WC Li 李文琪</cp:lastModifiedBy>
  <cp:revision>3969</cp:revision>
  <dcterms:created xsi:type="dcterms:W3CDTF">2011-02-08T02:08:58Z</dcterms:created>
  <dcterms:modified xsi:type="dcterms:W3CDTF">2020-08-04T09:43:18Z</dcterms:modified>
</cp:coreProperties>
</file>