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4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301" r:id="rId13"/>
    <p:sldId id="302" r:id="rId14"/>
    <p:sldId id="303" r:id="rId15"/>
    <p:sldId id="297" r:id="rId16"/>
    <p:sldId id="282" r:id="rId17"/>
    <p:sldId id="299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300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65" r:id="rId34"/>
    <p:sldId id="270" r:id="rId35"/>
    <p:sldId id="296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017">
          <p15:clr>
            <a:srgbClr val="A4A3A4"/>
          </p15:clr>
        </p15:guide>
        <p15:guide id="4" pos="2256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2880">
          <p15:clr>
            <a:srgbClr val="A4A3A4"/>
          </p15:clr>
        </p15:guide>
        <p15:guide id="8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FF"/>
    <a:srgbClr val="81E2FF"/>
    <a:srgbClr val="F2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223"/>
        <p:guide orient="horz" pos="1620"/>
        <p:guide orient="horz" pos="2017"/>
        <p:guide pos="2256"/>
        <p:guide pos="158"/>
        <p:guide pos="5602"/>
        <p:guide pos="2880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C8A30-436E-45B9-A2FF-F50B2384BF34}" type="doc">
      <dgm:prSet loTypeId="urn:microsoft.com/office/officeart/2005/8/layout/radial4" loCatId="relationship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zh-TW" altLang="en-US"/>
        </a:p>
      </dgm:t>
    </dgm:pt>
    <dgm:pt modelId="{93C1AD31-E7A7-4785-93A8-D71E5CC966D3}">
      <dgm:prSet phldrT="[文字]" custT="1"/>
      <dgm:spPr>
        <a:xfrm>
          <a:off x="2661127" y="1130258"/>
          <a:ext cx="1021183" cy="1021183"/>
        </a:xfrm>
        <a:prstGeom prst="ellipse">
          <a:avLst/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zh-TW" altLang="en-US" sz="1200" b="1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建置機台推薦系統</a:t>
          </a:r>
          <a:endParaRPr lang="en-US" altLang="zh-TW" sz="1200" b="1" dirty="0" smtClean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FFD413D7-CF57-4C22-A18C-F9028647737E}" type="parTrans" cxnId="{BA37C75C-4C34-4498-82C8-A08705F02EB9}">
      <dgm:prSet/>
      <dgm:spPr/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B9EE4D3-51AF-485D-90E2-AE644F28DC68}" type="sibTrans" cxnId="{BA37C75C-4C34-4498-82C8-A08705F02EB9}">
      <dgm:prSet/>
      <dgm:spPr/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F2D8614-C05F-4CFE-877D-93766C16C4EB}">
      <dgm:prSet phldrT="[文字]" custT="1"/>
      <dgm:spPr>
        <a:xfrm>
          <a:off x="1589785" y="657463"/>
          <a:ext cx="970123" cy="430696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zh-TW" altLang="en-US" sz="1400" b="1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機台挑選</a:t>
          </a:r>
          <a:endParaRPr lang="zh-TW" altLang="en-US" sz="1400" b="1" dirty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555C5A6A-3779-4D0E-9577-4E73F1480E3A}" type="parTrans" cxnId="{08BACA2F-7DD9-48C2-A574-13413F564A5A}">
      <dgm:prSet/>
      <dgm:spPr>
        <a:xfrm rot="12900000">
          <a:off x="2004056" y="951813"/>
          <a:ext cx="782877" cy="291037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gm:spPr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11900EC9-485E-4448-A3DE-4E9EC71B3B48}" type="sibTrans" cxnId="{08BACA2F-7DD9-48C2-A574-13413F564A5A}">
      <dgm:prSet/>
      <dgm:spPr/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0C96CFB-CD7C-4A35-921C-5A9E3BCDF6B5}">
      <dgm:prSet phldrT="[文字]" custT="1"/>
      <dgm:spPr>
        <a:xfrm>
          <a:off x="2686657" y="86468"/>
          <a:ext cx="970123" cy="430696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zh-TW" altLang="en-US" sz="1400" b="1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演算法</a:t>
          </a:r>
          <a:endParaRPr lang="zh-TW" altLang="en-US" sz="1400" b="1" dirty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85262A0-3F82-434C-9B4B-1A4CF58CC930}" type="parTrans" cxnId="{805CB4F2-E39D-46C0-BD0B-FF5C7CA52299}">
      <dgm:prSet/>
      <dgm:spPr>
        <a:xfrm rot="16200000">
          <a:off x="2780280" y="547736"/>
          <a:ext cx="782877" cy="291037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gm:spPr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DA600605-0CAA-4E16-BF4A-B6F47D1CB315}" type="sibTrans" cxnId="{805CB4F2-E39D-46C0-BD0B-FF5C7CA52299}">
      <dgm:prSet/>
      <dgm:spPr/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A169F00-13C8-4E3A-8062-63AAE77710C0}">
      <dgm:prSet phldrT="[文字]" custT="1"/>
      <dgm:spPr>
        <a:xfrm>
          <a:off x="4071987" y="713398"/>
          <a:ext cx="1257891" cy="430696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zh-TW" altLang="en-US" sz="1400" b="1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機台歷史數據</a:t>
          </a:r>
          <a:endParaRPr lang="zh-TW" altLang="en-US" sz="1400" b="1" dirty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7CCE7A3-F527-45C2-8827-A5F22A4B4EC5}" type="parTrans" cxnId="{3E88ABB7-29BC-42AC-B5BF-05016B1FCA9E}">
      <dgm:prSet/>
      <dgm:spPr>
        <a:xfrm rot="20101812">
          <a:off x="3579957" y="934427"/>
          <a:ext cx="1111599" cy="291037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gm:spPr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B009A2E-82EE-4B3F-A84C-9DE4C4F073A9}" type="sibTrans" cxnId="{3E88ABB7-29BC-42AC-B5BF-05016B1FCA9E}">
      <dgm:prSet/>
      <dgm:spPr/>
      <dgm:t>
        <a:bodyPr/>
        <a:lstStyle/>
        <a:p>
          <a:endParaRPr lang="zh-TW" altLang="en-US" sz="1000">
            <a:solidFill>
              <a:schemeClr val="tx1">
                <a:lumMod val="75000"/>
                <a:lumOff val="2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DD948A89-A671-4A98-9061-841EEC66B249}" type="pres">
      <dgm:prSet presAssocID="{187C8A30-436E-45B9-A2FF-F50B2384BF3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16015C2-4547-4B35-9DCA-A9DB1F0A3103}" type="pres">
      <dgm:prSet presAssocID="{93C1AD31-E7A7-4785-93A8-D71E5CC966D3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D666B1B9-27CE-477E-BAEB-430EF1136F3C}" type="pres">
      <dgm:prSet presAssocID="{555C5A6A-3779-4D0E-9577-4E73F1480E3A}" presName="parTrans" presStyleLbl="bgSibTrans2D1" presStyleIdx="0" presStyleCnt="3"/>
      <dgm:spPr/>
      <dgm:t>
        <a:bodyPr/>
        <a:lstStyle/>
        <a:p>
          <a:endParaRPr lang="zh-TW" altLang="en-US"/>
        </a:p>
      </dgm:t>
    </dgm:pt>
    <dgm:pt modelId="{2EE147E9-1021-4804-B6F7-E7F96D994097}" type="pres">
      <dgm:prSet presAssocID="{6F2D8614-C05F-4CFE-877D-93766C16C4EB}" presName="node" presStyleLbl="node1" presStyleIdx="0" presStyleCnt="3" custScaleY="554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B9667F-C231-4269-BC84-F00766B3D915}" type="pres">
      <dgm:prSet presAssocID="{B85262A0-3F82-434C-9B4B-1A4CF58CC930}" presName="parTrans" presStyleLbl="bgSibTrans2D1" presStyleIdx="1" presStyleCnt="3"/>
      <dgm:spPr/>
      <dgm:t>
        <a:bodyPr/>
        <a:lstStyle/>
        <a:p>
          <a:endParaRPr lang="zh-TW" altLang="en-US"/>
        </a:p>
      </dgm:t>
    </dgm:pt>
    <dgm:pt modelId="{4ADAB0F3-89FD-4CC6-979B-0568190D7CC1}" type="pres">
      <dgm:prSet presAssocID="{E0C96CFB-CD7C-4A35-921C-5A9E3BCDF6B5}" presName="node" presStyleLbl="node1" presStyleIdx="1" presStyleCnt="3" custScaleY="554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51ED58-EA33-4E60-9199-E953684ABADF}" type="pres">
      <dgm:prSet presAssocID="{A7CCE7A3-F527-45C2-8827-A5F22A4B4EC5}" presName="parTrans" presStyleLbl="bgSibTrans2D1" presStyleIdx="2" presStyleCnt="3" custLinFactNeighborX="-5517" custLinFactNeighborY="-28665"/>
      <dgm:spPr/>
      <dgm:t>
        <a:bodyPr/>
        <a:lstStyle/>
        <a:p>
          <a:endParaRPr lang="zh-TW" altLang="en-US"/>
        </a:p>
      </dgm:t>
    </dgm:pt>
    <dgm:pt modelId="{0F295AFD-C49C-42E4-9FCB-15B95C6F41FE}" type="pres">
      <dgm:prSet presAssocID="{2A169F00-13C8-4E3A-8062-63AAE77710C0}" presName="node" presStyleLbl="node1" presStyleIdx="2" presStyleCnt="3" custScaleX="129663" custScaleY="55495" custRadScaleRad="125978" custRadScaleInc="167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CE538C0-87F2-4521-B5E9-997F45ADF55A}" type="presOf" srcId="{93C1AD31-E7A7-4785-93A8-D71E5CC966D3}" destId="{416015C2-4547-4B35-9DCA-A9DB1F0A3103}" srcOrd="0" destOrd="0" presId="urn:microsoft.com/office/officeart/2005/8/layout/radial4"/>
    <dgm:cxn modelId="{805CB4F2-E39D-46C0-BD0B-FF5C7CA52299}" srcId="{93C1AD31-E7A7-4785-93A8-D71E5CC966D3}" destId="{E0C96CFB-CD7C-4A35-921C-5A9E3BCDF6B5}" srcOrd="1" destOrd="0" parTransId="{B85262A0-3F82-434C-9B4B-1A4CF58CC930}" sibTransId="{DA600605-0CAA-4E16-BF4A-B6F47D1CB315}"/>
    <dgm:cxn modelId="{7EFF2623-4B73-4D86-90FD-B6847F6BFE5D}" type="presOf" srcId="{B85262A0-3F82-434C-9B4B-1A4CF58CC930}" destId="{F5B9667F-C231-4269-BC84-F00766B3D915}" srcOrd="0" destOrd="0" presId="urn:microsoft.com/office/officeart/2005/8/layout/radial4"/>
    <dgm:cxn modelId="{3DA48721-D549-4610-8F56-EF328E6CDFBD}" type="presOf" srcId="{6F2D8614-C05F-4CFE-877D-93766C16C4EB}" destId="{2EE147E9-1021-4804-B6F7-E7F96D994097}" srcOrd="0" destOrd="0" presId="urn:microsoft.com/office/officeart/2005/8/layout/radial4"/>
    <dgm:cxn modelId="{BA37C75C-4C34-4498-82C8-A08705F02EB9}" srcId="{187C8A30-436E-45B9-A2FF-F50B2384BF34}" destId="{93C1AD31-E7A7-4785-93A8-D71E5CC966D3}" srcOrd="0" destOrd="0" parTransId="{FFD413D7-CF57-4C22-A18C-F9028647737E}" sibTransId="{0B9EE4D3-51AF-485D-90E2-AE644F28DC68}"/>
    <dgm:cxn modelId="{3E88ABB7-29BC-42AC-B5BF-05016B1FCA9E}" srcId="{93C1AD31-E7A7-4785-93A8-D71E5CC966D3}" destId="{2A169F00-13C8-4E3A-8062-63AAE77710C0}" srcOrd="2" destOrd="0" parTransId="{A7CCE7A3-F527-45C2-8827-A5F22A4B4EC5}" sibTransId="{6B009A2E-82EE-4B3F-A84C-9DE4C4F073A9}"/>
    <dgm:cxn modelId="{C4CB0233-4389-45C2-A6CD-9F2DDED3B4E9}" type="presOf" srcId="{187C8A30-436E-45B9-A2FF-F50B2384BF34}" destId="{DD948A89-A671-4A98-9061-841EEC66B249}" srcOrd="0" destOrd="0" presId="urn:microsoft.com/office/officeart/2005/8/layout/radial4"/>
    <dgm:cxn modelId="{08BACA2F-7DD9-48C2-A574-13413F564A5A}" srcId="{93C1AD31-E7A7-4785-93A8-D71E5CC966D3}" destId="{6F2D8614-C05F-4CFE-877D-93766C16C4EB}" srcOrd="0" destOrd="0" parTransId="{555C5A6A-3779-4D0E-9577-4E73F1480E3A}" sibTransId="{11900EC9-485E-4448-A3DE-4E9EC71B3B48}"/>
    <dgm:cxn modelId="{7B97BF37-FA0C-422F-AE96-5FF761E57AFF}" type="presOf" srcId="{2A169F00-13C8-4E3A-8062-63AAE77710C0}" destId="{0F295AFD-C49C-42E4-9FCB-15B95C6F41FE}" srcOrd="0" destOrd="0" presId="urn:microsoft.com/office/officeart/2005/8/layout/radial4"/>
    <dgm:cxn modelId="{F774610D-91FA-4290-BBA3-4963EC46162D}" type="presOf" srcId="{E0C96CFB-CD7C-4A35-921C-5A9E3BCDF6B5}" destId="{4ADAB0F3-89FD-4CC6-979B-0568190D7CC1}" srcOrd="0" destOrd="0" presId="urn:microsoft.com/office/officeart/2005/8/layout/radial4"/>
    <dgm:cxn modelId="{DB3003E6-8563-4E13-AD81-B75BDD884458}" type="presOf" srcId="{555C5A6A-3779-4D0E-9577-4E73F1480E3A}" destId="{D666B1B9-27CE-477E-BAEB-430EF1136F3C}" srcOrd="0" destOrd="0" presId="urn:microsoft.com/office/officeart/2005/8/layout/radial4"/>
    <dgm:cxn modelId="{5A7406B5-E566-44D8-AB33-8C1C94995382}" type="presOf" srcId="{A7CCE7A3-F527-45C2-8827-A5F22A4B4EC5}" destId="{5C51ED58-EA33-4E60-9199-E953684ABADF}" srcOrd="0" destOrd="0" presId="urn:microsoft.com/office/officeart/2005/8/layout/radial4"/>
    <dgm:cxn modelId="{670A7F12-7239-498B-B127-FE9B82E5BBBC}" type="presParOf" srcId="{DD948A89-A671-4A98-9061-841EEC66B249}" destId="{416015C2-4547-4B35-9DCA-A9DB1F0A3103}" srcOrd="0" destOrd="0" presId="urn:microsoft.com/office/officeart/2005/8/layout/radial4"/>
    <dgm:cxn modelId="{FCC68B64-BE7E-4F79-BFA4-4222051567E6}" type="presParOf" srcId="{DD948A89-A671-4A98-9061-841EEC66B249}" destId="{D666B1B9-27CE-477E-BAEB-430EF1136F3C}" srcOrd="1" destOrd="0" presId="urn:microsoft.com/office/officeart/2005/8/layout/radial4"/>
    <dgm:cxn modelId="{524ABFA3-4B72-4DBC-AC75-BC1629D67303}" type="presParOf" srcId="{DD948A89-A671-4A98-9061-841EEC66B249}" destId="{2EE147E9-1021-4804-B6F7-E7F96D994097}" srcOrd="2" destOrd="0" presId="urn:microsoft.com/office/officeart/2005/8/layout/radial4"/>
    <dgm:cxn modelId="{198374BC-B52E-42D2-8344-A7D62BB05FA7}" type="presParOf" srcId="{DD948A89-A671-4A98-9061-841EEC66B249}" destId="{F5B9667F-C231-4269-BC84-F00766B3D915}" srcOrd="3" destOrd="0" presId="urn:microsoft.com/office/officeart/2005/8/layout/radial4"/>
    <dgm:cxn modelId="{40313A19-A6A8-41A7-B490-A12AB226A4BB}" type="presParOf" srcId="{DD948A89-A671-4A98-9061-841EEC66B249}" destId="{4ADAB0F3-89FD-4CC6-979B-0568190D7CC1}" srcOrd="4" destOrd="0" presId="urn:microsoft.com/office/officeart/2005/8/layout/radial4"/>
    <dgm:cxn modelId="{8B7FB7F8-0E8C-47D8-81A4-5DCDF6C5F790}" type="presParOf" srcId="{DD948A89-A671-4A98-9061-841EEC66B249}" destId="{5C51ED58-EA33-4E60-9199-E953684ABADF}" srcOrd="5" destOrd="0" presId="urn:microsoft.com/office/officeart/2005/8/layout/radial4"/>
    <dgm:cxn modelId="{9175C339-89F8-4125-9BF0-2DE20A675C45}" type="presParOf" srcId="{DD948A89-A671-4A98-9061-841EEC66B249}" destId="{0F295AFD-C49C-42E4-9FCB-15B95C6F41F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015C2-4547-4B35-9DCA-A9DB1F0A3103}">
      <dsp:nvSpPr>
        <dsp:cNvPr id="0" name=""/>
        <dsp:cNvSpPr/>
      </dsp:nvSpPr>
      <dsp:spPr>
        <a:xfrm>
          <a:off x="1609972" y="1130086"/>
          <a:ext cx="1020836" cy="1020836"/>
        </a:xfrm>
        <a:prstGeom prst="ellipse">
          <a:avLst/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建置機台推薦系統</a:t>
          </a:r>
          <a:endParaRPr lang="en-US" altLang="zh-TW" sz="1200" b="1" kern="1200" dirty="0" smtClean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759470" y="1279584"/>
        <a:ext cx="721840" cy="721840"/>
      </dsp:txXfrm>
    </dsp:sp>
    <dsp:sp modelId="{D666B1B9-27CE-477E-BAEB-430EF1136F3C}">
      <dsp:nvSpPr>
        <dsp:cNvPr id="0" name=""/>
        <dsp:cNvSpPr/>
      </dsp:nvSpPr>
      <dsp:spPr>
        <a:xfrm rot="12900000">
          <a:off x="953427" y="951803"/>
          <a:ext cx="782294" cy="290938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147E9-1021-4804-B6F7-E7F96D994097}">
      <dsp:nvSpPr>
        <dsp:cNvPr id="0" name=""/>
        <dsp:cNvSpPr/>
      </dsp:nvSpPr>
      <dsp:spPr>
        <a:xfrm>
          <a:off x="539268" y="657645"/>
          <a:ext cx="969794" cy="430549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機台挑選</a:t>
          </a:r>
          <a:endParaRPr lang="zh-TW" altLang="en-US" sz="1400" b="1" kern="1200" dirty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551878" y="670255"/>
        <a:ext cx="944574" cy="405329"/>
      </dsp:txXfrm>
    </dsp:sp>
    <dsp:sp modelId="{F5B9667F-C231-4269-BC84-F00766B3D915}">
      <dsp:nvSpPr>
        <dsp:cNvPr id="0" name=""/>
        <dsp:cNvSpPr/>
      </dsp:nvSpPr>
      <dsp:spPr>
        <a:xfrm rot="16200000">
          <a:off x="1729243" y="547940"/>
          <a:ext cx="782294" cy="290938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B0F3-89FD-4CC6-979B-0568190D7CC1}">
      <dsp:nvSpPr>
        <dsp:cNvPr id="0" name=""/>
        <dsp:cNvSpPr/>
      </dsp:nvSpPr>
      <dsp:spPr>
        <a:xfrm>
          <a:off x="1635493" y="86986"/>
          <a:ext cx="969794" cy="430549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演算法</a:t>
          </a:r>
          <a:endParaRPr lang="zh-TW" altLang="en-US" sz="1400" b="1" kern="1200" dirty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648103" y="99596"/>
        <a:ext cx="944574" cy="405329"/>
      </dsp:txXfrm>
    </dsp:sp>
    <dsp:sp modelId="{5C51ED58-EA33-4E60-9199-E953684ABADF}">
      <dsp:nvSpPr>
        <dsp:cNvPr id="0" name=""/>
        <dsp:cNvSpPr/>
      </dsp:nvSpPr>
      <dsp:spPr>
        <a:xfrm rot="20101812">
          <a:off x="2528510" y="934416"/>
          <a:ext cx="1110822" cy="290938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95AFD-C49C-42E4-9FCB-15B95C6F41FE}">
      <dsp:nvSpPr>
        <dsp:cNvPr id="0" name=""/>
        <dsp:cNvSpPr/>
      </dsp:nvSpPr>
      <dsp:spPr>
        <a:xfrm>
          <a:off x="3019970" y="713546"/>
          <a:ext cx="1257464" cy="430549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微軟正黑體" pitchFamily="34" charset="-120"/>
              <a:ea typeface="微軟正黑體" pitchFamily="34" charset="-120"/>
              <a:cs typeface="+mn-cs"/>
            </a:rPr>
            <a:t>機台歷史數據</a:t>
          </a:r>
          <a:endParaRPr lang="zh-TW" altLang="en-US" sz="1400" b="1" kern="1200" dirty="0">
            <a:solidFill>
              <a:sysClr val="windowText" lastClr="000000">
                <a:lumMod val="75000"/>
                <a:lumOff val="25000"/>
              </a:sys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3032580" y="726156"/>
        <a:ext cx="1232244" cy="40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8094-7CF6-4F37-A62C-5872A179C9A7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6A8B-C028-46BE-B865-3845F0F17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/>
          <p:nvPr userDrawn="1"/>
        </p:nvGrpSpPr>
        <p:grpSpPr>
          <a:xfrm flipH="1">
            <a:off x="1782000" y="0"/>
            <a:ext cx="7362000" cy="5164439"/>
            <a:chOff x="-306" y="0"/>
            <a:chExt cx="7362615" cy="6885918"/>
          </a:xfrm>
        </p:grpSpPr>
        <p:sp>
          <p:nvSpPr>
            <p:cNvPr id="6" name="手繪多邊形 5"/>
            <p:cNvSpPr/>
            <p:nvPr userDrawn="1"/>
          </p:nvSpPr>
          <p:spPr>
            <a:xfrm>
              <a:off x="1" y="0"/>
              <a:ext cx="5791230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39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50.png"/><Relationship Id="rId12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90.png"/><Relationship Id="rId5" Type="http://schemas.openxmlformats.org/officeDocument/2006/relationships/image" Target="../media/image310.png"/><Relationship Id="rId10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51272" y="1671650"/>
            <a:ext cx="6841455" cy="65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新產品</a:t>
            </a:r>
            <a:r>
              <a:rPr lang="en-US" altLang="zh-TW" sz="28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DVT</a:t>
            </a:r>
            <a:r>
              <a:rPr lang="zh-TW" altLang="en-US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機台推薦系統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latin typeface="Ebrima" pitchFamily="2" charset="0"/>
              <a:cs typeface="Ebrima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6685" y="2445367"/>
            <a:ext cx="5715635" cy="225025"/>
            <a:chOff x="1736685" y="2445367"/>
            <a:chExt cx="5715635" cy="225025"/>
          </a:xfrm>
        </p:grpSpPr>
        <p:sp>
          <p:nvSpPr>
            <p:cNvPr id="11" name="椭圆 10"/>
            <p:cNvSpPr/>
            <p:nvPr/>
          </p:nvSpPr>
          <p:spPr>
            <a:xfrm>
              <a:off x="173668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35831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34977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34123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733269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2415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31561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30707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729853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28999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28145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22729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TextBox 9"/>
          <p:cNvSpPr txBox="1"/>
          <p:nvPr/>
        </p:nvSpPr>
        <p:spPr>
          <a:xfrm>
            <a:off x="5729852" y="2886785"/>
            <a:ext cx="15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部門：</a:t>
            </a:r>
            <a:r>
              <a:rPr lang="en-US" altLang="zh-CN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ML6A01  </a:t>
            </a:r>
          </a:p>
          <a:p>
            <a:pPr algn="r">
              <a:lnSpc>
                <a:spcPct val="150000"/>
              </a:lnSpc>
            </a:pPr>
            <a:r>
              <a:rPr lang="en-US" altLang="zh-TW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A+</a:t>
            </a:r>
            <a:r>
              <a:rPr lang="zh-TW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實習生：劉</a:t>
            </a:r>
            <a:r>
              <a:rPr lang="zh-TW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書</a:t>
            </a:r>
            <a:r>
              <a:rPr lang="zh-TW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維</a:t>
            </a:r>
            <a:endParaRPr lang="en-US" altLang="zh-TW" sz="12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Mentor</a:t>
            </a:r>
            <a:r>
              <a:rPr lang="zh-TW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：李</a:t>
            </a:r>
            <a:r>
              <a:rPr lang="zh-TW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文</a:t>
            </a:r>
            <a:r>
              <a:rPr lang="zh-TW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琪</a:t>
            </a:r>
            <a:endParaRPr lang="en-US" altLang="zh-TW" sz="12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Ebrima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2020/8/</a:t>
            </a:r>
            <a:r>
              <a:rPr lang="en-US" altLang="zh-TW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brima" pitchFamily="2" charset="0"/>
              </a:rPr>
              <a:t>27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00" y="4087114"/>
            <a:ext cx="826097" cy="8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661642"/>
            <a:chOff x="65780" y="298997"/>
            <a:chExt cx="3163220" cy="661642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資料前處理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476545" y="1221600"/>
            <a:ext cx="6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初始資料形式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以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PEP1Thin Film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2"/>
          <a:srcRect r="9010" b="30114"/>
          <a:stretch/>
        </p:blipFill>
        <p:spPr>
          <a:xfrm>
            <a:off x="1307128" y="1907989"/>
            <a:ext cx="6724496" cy="21908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7" name="矩形 56"/>
          <p:cNvSpPr/>
          <p:nvPr/>
        </p:nvSpPr>
        <p:spPr>
          <a:xfrm>
            <a:off x="2014866" y="1907989"/>
            <a:ext cx="792088" cy="2190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2257165" y="4098840"/>
            <a:ext cx="234857" cy="494387"/>
          </a:xfrm>
          <a:prstGeom prst="downArrow">
            <a:avLst/>
          </a:prstGeom>
          <a:solidFill>
            <a:srgbClr val="385D8A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1865629" y="4593227"/>
            <a:ext cx="112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新產品產線</a:t>
            </a:r>
            <a:endParaRPr lang="en-US" altLang="zh-TW" sz="1400" dirty="0" smtClean="0">
              <a:solidFill>
                <a:srgbClr val="385D8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51186" y="1907988"/>
            <a:ext cx="953814" cy="219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下箭號 77"/>
          <p:cNvSpPr/>
          <p:nvPr/>
        </p:nvSpPr>
        <p:spPr>
          <a:xfrm>
            <a:off x="3453763" y="4098840"/>
            <a:ext cx="234857" cy="4943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2985092" y="4593227"/>
            <a:ext cx="15473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所需資料</a:t>
            </a:r>
            <a:endParaRPr lang="en-US" altLang="zh-TW" sz="1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7193" y="1907988"/>
            <a:ext cx="432048" cy="2190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向下箭號 80"/>
          <p:cNvSpPr/>
          <p:nvPr/>
        </p:nvSpPr>
        <p:spPr>
          <a:xfrm>
            <a:off x="5087938" y="4098840"/>
            <a:ext cx="234857" cy="49438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628339" y="4593227"/>
            <a:ext cx="12821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Machine</a:t>
            </a:r>
            <a:r>
              <a:rPr lang="zh-TW" altLang="en-US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名稱</a:t>
            </a:r>
            <a:endParaRPr lang="en-US" altLang="zh-TW" sz="1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43540" y="1907987"/>
            <a:ext cx="2588083" cy="219085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6839401" y="4098840"/>
            <a:ext cx="234857" cy="494387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6119321" y="4593227"/>
            <a:ext cx="20624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所需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sequence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99" y="1150176"/>
            <a:ext cx="526848" cy="5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76" grpId="0"/>
      <p:bldP spid="77" grpId="0" animBg="1"/>
      <p:bldP spid="78" grpId="0" animBg="1"/>
      <p:bldP spid="79" grpId="0"/>
      <p:bldP spid="80" grpId="0" animBg="1"/>
      <p:bldP spid="81" grpId="0" animBg="1"/>
      <p:bldP spid="82" grpId="0"/>
      <p:bldP spid="83" grpId="0" animBg="1"/>
      <p:bldP spid="84" grpId="0" animBg="1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661642"/>
            <a:chOff x="65780" y="298997"/>
            <a:chExt cx="3163220" cy="661642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資料前處理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圖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23" y="1233194"/>
            <a:ext cx="3967162" cy="2105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71" y="3969498"/>
            <a:ext cx="4183186" cy="873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8" name="文字方塊 57"/>
          <p:cNvSpPr txBox="1"/>
          <p:nvPr/>
        </p:nvSpPr>
        <p:spPr>
          <a:xfrm>
            <a:off x="476545" y="1233194"/>
            <a:ext cx="139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資料處理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453739" y="1471505"/>
            <a:ext cx="2365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根據資料庫內的啟動次數，出現對應個數的數值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所以一台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machine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會有多個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U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%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41571" y="1449389"/>
            <a:ext cx="504056" cy="4141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941571" y="1881266"/>
            <a:ext cx="504056" cy="40239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941571" y="2292500"/>
            <a:ext cx="504056" cy="41233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941571" y="2722513"/>
            <a:ext cx="504056" cy="399609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941571" y="3126387"/>
            <a:ext cx="504056" cy="2880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5085587" y="3465442"/>
            <a:ext cx="216024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2996580" y="3476185"/>
            <a:ext cx="2166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Group By Machine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6525747" y="4036842"/>
            <a:ext cx="2365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依照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machine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種類計算出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1400" dirty="0">
                <a:solidFill>
                  <a:srgbClr val="2B2BFF"/>
                </a:solidFill>
                <a:latin typeface="微軟正黑體" pitchFamily="34" charset="-120"/>
                <a:ea typeface="微軟正黑體" pitchFamily="34" charset="-120"/>
              </a:rPr>
              <a:t>平均、標準差、最大值、最小值</a:t>
            </a:r>
            <a:endParaRPr lang="en-US" altLang="zh-TW" sz="1400" dirty="0">
              <a:solidFill>
                <a:srgbClr val="2B2B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向下箭號 76"/>
          <p:cNvSpPr/>
          <p:nvPr/>
        </p:nvSpPr>
        <p:spPr>
          <a:xfrm>
            <a:off x="7708737" y="3454699"/>
            <a:ext cx="216024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082871" y="4697573"/>
            <a:ext cx="553914" cy="1558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2109959" y="4551970"/>
            <a:ext cx="518945" cy="14560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095092" y="4467695"/>
            <a:ext cx="533811" cy="842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2082907" y="4322091"/>
            <a:ext cx="553878" cy="14242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2069255" y="4176488"/>
            <a:ext cx="559647" cy="149333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5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1" y="2028371"/>
            <a:ext cx="3918815" cy="23121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661642"/>
            <a:chOff x="65780" y="298997"/>
            <a:chExt cx="3163220" cy="661642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資料前處理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476545" y="1221600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初始資料形式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以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PEP1Thin Film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DD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中的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T-M1-Particle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36842" y="2028129"/>
            <a:ext cx="563516" cy="23121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1901171" y="4331955"/>
            <a:ext cx="234857" cy="400035"/>
          </a:xfrm>
          <a:prstGeom prst="downArrow">
            <a:avLst/>
          </a:prstGeom>
          <a:solidFill>
            <a:srgbClr val="385D8A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46603" y="4747322"/>
            <a:ext cx="136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Machine</a:t>
            </a:r>
            <a:r>
              <a:rPr lang="zh-TW" altLang="en-US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名稱</a:t>
            </a:r>
            <a:endParaRPr lang="en-US" altLang="zh-TW" sz="1400" dirty="0" smtClean="0">
              <a:solidFill>
                <a:srgbClr val="385D8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288869" y="2028130"/>
            <a:ext cx="596048" cy="2303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下箭號 77"/>
          <p:cNvSpPr/>
          <p:nvPr/>
        </p:nvSpPr>
        <p:spPr>
          <a:xfrm>
            <a:off x="2469464" y="4364481"/>
            <a:ext cx="234857" cy="4000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2020940" y="4770467"/>
            <a:ext cx="15473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sheet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1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885109" y="2025707"/>
            <a:ext cx="551835" cy="23062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向下箭號 80"/>
          <p:cNvSpPr/>
          <p:nvPr/>
        </p:nvSpPr>
        <p:spPr>
          <a:xfrm>
            <a:off x="3111571" y="4371319"/>
            <a:ext cx="234857" cy="40003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2996825" y="4788525"/>
            <a:ext cx="33549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Sheet</a:t>
            </a:r>
            <a:r>
              <a:rPr lang="zh-TW" altLang="en-US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上的</a:t>
            </a:r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T-M1-Particle</a:t>
            </a:r>
            <a:r>
              <a:rPr lang="zh-TW" altLang="en-US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缺陷個數</a:t>
            </a:r>
            <a:endParaRPr lang="en-US" altLang="zh-TW" sz="1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61" y="758696"/>
            <a:ext cx="526848" cy="5268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7975" y="1677024"/>
            <a:ext cx="569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Defect Code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種類：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T-M1-Particle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T-M1-Residue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T-M1-Splash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8" name="向下箭號 67"/>
          <p:cNvSpPr/>
          <p:nvPr/>
        </p:nvSpPr>
        <p:spPr>
          <a:xfrm rot="16200000">
            <a:off x="5083639" y="3052882"/>
            <a:ext cx="234857" cy="6623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4693981" y="3579611"/>
            <a:ext cx="1018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所有缺陷種類個數</a:t>
            </a:r>
            <a:endParaRPr lang="en-US" altLang="zh-TW" sz="1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041" y="2369243"/>
            <a:ext cx="2611712" cy="19004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0" name="文字方塊 69"/>
          <p:cNvSpPr txBox="1"/>
          <p:nvPr/>
        </p:nvSpPr>
        <p:spPr>
          <a:xfrm>
            <a:off x="4693981" y="2585020"/>
            <a:ext cx="140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Group By Machine</a:t>
            </a:r>
          </a:p>
        </p:txBody>
      </p:sp>
      <p:sp>
        <p:nvSpPr>
          <p:cNvPr id="6" name="矩形 5"/>
          <p:cNvSpPr/>
          <p:nvPr/>
        </p:nvSpPr>
        <p:spPr>
          <a:xfrm>
            <a:off x="6366180" y="2080874"/>
            <a:ext cx="10583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T-M1-Particle</a:t>
            </a:r>
            <a:endParaRPr lang="zh-TW" altLang="en-US" sz="1050" dirty="0"/>
          </a:p>
        </p:txBody>
      </p:sp>
      <p:sp>
        <p:nvSpPr>
          <p:cNvPr id="71" name="矩形 70"/>
          <p:cNvSpPr/>
          <p:nvPr/>
        </p:nvSpPr>
        <p:spPr>
          <a:xfrm>
            <a:off x="7071698" y="4401167"/>
            <a:ext cx="1145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latin typeface="微軟正黑體" pitchFamily="34" charset="-120"/>
                <a:ea typeface="微軟正黑體" pitchFamily="34" charset="-120"/>
              </a:rPr>
              <a:t>T-M1-Residue</a:t>
            </a:r>
            <a:endParaRPr lang="zh-TW" altLang="en-US" sz="1050" dirty="0"/>
          </a:p>
        </p:txBody>
      </p:sp>
      <p:sp>
        <p:nvSpPr>
          <p:cNvPr id="72" name="矩形 71"/>
          <p:cNvSpPr/>
          <p:nvPr/>
        </p:nvSpPr>
        <p:spPr>
          <a:xfrm>
            <a:off x="7647916" y="2056197"/>
            <a:ext cx="10583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latin typeface="微軟正黑體" pitchFamily="34" charset="-120"/>
                <a:ea typeface="微軟正黑體" pitchFamily="34" charset="-120"/>
              </a:rPr>
              <a:t>T-M1-</a:t>
            </a:r>
            <a:r>
              <a:rPr lang="en-US" altLang="zh-TW" sz="1050" dirty="0">
                <a:latin typeface="微軟正黑體" pitchFamily="34" charset="-120"/>
                <a:ea typeface="微軟正黑體" pitchFamily="34" charset="-120"/>
              </a:rPr>
              <a:t>Splash</a:t>
            </a:r>
            <a:endParaRPr lang="zh-TW" altLang="en-US" sz="105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6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76" grpId="0"/>
      <p:bldP spid="77" grpId="0" animBg="1"/>
      <p:bldP spid="78" grpId="0" animBg="1"/>
      <p:bldP spid="79" grpId="0"/>
      <p:bldP spid="80" grpId="0" animBg="1"/>
      <p:bldP spid="81" grpId="0" animBg="1"/>
      <p:bldP spid="82" grpId="0"/>
      <p:bldP spid="68" grpId="0" animBg="1"/>
      <p:bldP spid="69" grpId="0"/>
      <p:bldP spid="70" grpId="0"/>
      <p:bldP spid="6" grpId="0"/>
      <p:bldP spid="71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1051"/>
          <a:stretch/>
        </p:blipFill>
        <p:spPr>
          <a:xfrm>
            <a:off x="1719653" y="2237812"/>
            <a:ext cx="4579372" cy="18425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661642"/>
            <a:chOff x="65780" y="298997"/>
            <a:chExt cx="3163220" cy="661642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資料前處理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476545" y="1221600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初始資料形式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以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PEP1Thin Film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DD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中為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29853" y="2218554"/>
            <a:ext cx="667172" cy="1861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4346975" y="4114049"/>
            <a:ext cx="234857" cy="400035"/>
          </a:xfrm>
          <a:prstGeom prst="downArrow">
            <a:avLst/>
          </a:prstGeom>
          <a:solidFill>
            <a:srgbClr val="385D8A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2636786" y="4572661"/>
            <a:ext cx="201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三個種類的</a:t>
            </a:r>
            <a:r>
              <a:rPr lang="en-US" altLang="zh-TW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defect</a:t>
            </a:r>
            <a:r>
              <a:rPr lang="zh-TW" altLang="en-US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相加</a:t>
            </a:r>
            <a:endParaRPr lang="en-US" altLang="zh-TW" sz="1400" dirty="0" smtClean="0">
              <a:solidFill>
                <a:srgbClr val="385D8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37130" y="2194900"/>
            <a:ext cx="596048" cy="1885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下箭號 77"/>
          <p:cNvSpPr/>
          <p:nvPr/>
        </p:nvSpPr>
        <p:spPr>
          <a:xfrm>
            <a:off x="5060600" y="4080314"/>
            <a:ext cx="234857" cy="4000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4592172" y="4560165"/>
            <a:ext cx="15473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sheet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lang="en-US" altLang="zh-TW" sz="1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73283" y="2202263"/>
            <a:ext cx="834040" cy="18780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向下箭號 80"/>
          <p:cNvSpPr/>
          <p:nvPr/>
        </p:nvSpPr>
        <p:spPr>
          <a:xfrm>
            <a:off x="5829597" y="4114049"/>
            <a:ext cx="234857" cy="40003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5701226" y="4560165"/>
            <a:ext cx="19802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DD = </a:t>
            </a:r>
            <a:r>
              <a:rPr lang="en-US" altLang="zh-TW" sz="1400" dirty="0" err="1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DD_sum</a:t>
            </a:r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/sheet</a:t>
            </a:r>
            <a:endParaRPr lang="en-US" altLang="zh-TW" sz="1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61" y="758696"/>
            <a:ext cx="526848" cy="5268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7975" y="1677024"/>
            <a:ext cx="569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Defect Code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種類：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T-M1-Particle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T-M1-Residue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T-M1-Splash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76" grpId="0"/>
      <p:bldP spid="77" grpId="0" animBg="1"/>
      <p:bldP spid="78" grpId="0" animBg="1"/>
      <p:bldP spid="79" grpId="0"/>
      <p:bldP spid="80" grpId="0" animBg="1"/>
      <p:bldP spid="81" grpId="0" animBg="1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056171"/>
            <a:ext cx="3156509" cy="23243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661642"/>
            <a:chOff x="65780" y="298997"/>
            <a:chExt cx="3163220" cy="661642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資料前處理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476545" y="1221600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初始資料形式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以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PEP1Thin Film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TL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22471" y="2070893"/>
            <a:ext cx="563516" cy="22979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2364200" y="4369314"/>
            <a:ext cx="234857" cy="400035"/>
          </a:xfrm>
          <a:prstGeom prst="downArrow">
            <a:avLst/>
          </a:prstGeom>
          <a:solidFill>
            <a:srgbClr val="385D8A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1592354" y="4788524"/>
            <a:ext cx="136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Machine</a:t>
            </a:r>
            <a:r>
              <a:rPr lang="zh-TW" altLang="en-US" sz="1400" dirty="0" smtClean="0">
                <a:solidFill>
                  <a:srgbClr val="385D8A"/>
                </a:solidFill>
                <a:latin typeface="微軟正黑體" pitchFamily="34" charset="-120"/>
                <a:ea typeface="微軟正黑體" pitchFamily="34" charset="-120"/>
              </a:rPr>
              <a:t>名稱</a:t>
            </a:r>
            <a:endParaRPr lang="en-US" altLang="zh-TW" sz="1400" dirty="0" smtClean="0">
              <a:solidFill>
                <a:srgbClr val="385D8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70738" y="2067203"/>
            <a:ext cx="551835" cy="23016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向下箭號 80"/>
          <p:cNvSpPr/>
          <p:nvPr/>
        </p:nvSpPr>
        <p:spPr>
          <a:xfrm>
            <a:off x="3529970" y="4395187"/>
            <a:ext cx="234857" cy="40003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2996825" y="4788525"/>
            <a:ext cx="16201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target </a:t>
            </a:r>
            <a:r>
              <a:rPr lang="en-US" altLang="zh-TW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life</a:t>
            </a:r>
            <a:r>
              <a:rPr lang="zh-TW" altLang="en-US" sz="14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的數值</a:t>
            </a:r>
            <a:endParaRPr lang="en-US" altLang="zh-TW" sz="1400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61" y="758696"/>
            <a:ext cx="526848" cy="5268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7975" y="1677024"/>
            <a:ext cx="531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target life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PEP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SL-SPT,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GL-SPT          </a:t>
            </a:r>
            <a:r>
              <a:rPr lang="en-US" altLang="zh-TW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threshold = 3000</a:t>
            </a:r>
            <a:endParaRPr lang="zh-TW" altLang="en-US" sz="14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8" name="向下箭號 67"/>
          <p:cNvSpPr/>
          <p:nvPr/>
        </p:nvSpPr>
        <p:spPr>
          <a:xfrm rot="16200000">
            <a:off x="4370611" y="3213709"/>
            <a:ext cx="234857" cy="6623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066437" y="2323267"/>
            <a:ext cx="932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找出最近一次的運作資料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066437" y="3795374"/>
            <a:ext cx="140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Group By Machine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82" y="2166705"/>
            <a:ext cx="3058838" cy="22957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3" name="矩形 72"/>
          <p:cNvSpPr/>
          <p:nvPr/>
        </p:nvSpPr>
        <p:spPr>
          <a:xfrm>
            <a:off x="7649350" y="2158597"/>
            <a:ext cx="717369" cy="2303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7303982" y="1563526"/>
            <a:ext cx="14587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若此數值大於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3000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則不選擇該機台</a:t>
            </a:r>
            <a:endParaRPr lang="en-US" altLang="zh-TW" sz="12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4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76" grpId="0"/>
      <p:bldP spid="80" grpId="0" animBg="1"/>
      <p:bldP spid="81" grpId="0" animBg="1"/>
      <p:bldP spid="82" grpId="0"/>
      <p:bldP spid="68" grpId="0" animBg="1"/>
      <p:bldP spid="70" grpId="0"/>
      <p:bldP spid="56" grpId="0"/>
      <p:bldP spid="73" grpId="0" animBg="1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661642"/>
            <a:chOff x="65780" y="298997"/>
            <a:chExt cx="3163220" cy="661642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資料前處理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 105"/>
          <p:cNvSpPr/>
          <p:nvPr/>
        </p:nvSpPr>
        <p:spPr>
          <a:xfrm>
            <a:off x="598248" y="119463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資料的性質：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2996825" y="1141374"/>
            <a:ext cx="847963" cy="832981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93130" y="1315163"/>
            <a:ext cx="97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部分機台</a:t>
            </a:r>
            <a:endParaRPr kumimoji="1" lang="en-US" altLang="zh-TW" sz="1400" b="1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</a:t>
            </a:r>
            <a:endParaRPr kumimoji="1" lang="zh-TW" altLang="en-US" sz="1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6548804" y="1038252"/>
            <a:ext cx="965332" cy="936104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610161" y="1260324"/>
            <a:ext cx="96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之間有綜效</a:t>
            </a:r>
            <a:endParaRPr kumimoji="1" lang="zh-TW" altLang="en-US" sz="12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5362766" y="1141374"/>
            <a:ext cx="847963" cy="832981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5463373" y="1396495"/>
            <a:ext cx="85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離散型</a:t>
            </a:r>
            <a:endParaRPr kumimoji="1" lang="zh-TW" altLang="en-US" sz="1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4176728" y="1141374"/>
            <a:ext cx="847963" cy="832981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334943" y="1414212"/>
            <a:ext cx="58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平衡</a:t>
            </a:r>
            <a:endParaRPr kumimoji="1" lang="zh-TW" altLang="en-US" sz="1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向下箭號 115"/>
          <p:cNvSpPr/>
          <p:nvPr/>
        </p:nvSpPr>
        <p:spPr>
          <a:xfrm>
            <a:off x="6912417" y="1873417"/>
            <a:ext cx="284716" cy="1312448"/>
          </a:xfrm>
          <a:prstGeom prst="downArrow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7367723" y="2227960"/>
            <a:ext cx="1164041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itchFamily="34" charset="-120"/>
                <a:ea typeface="微軟正黑體" pitchFamily="34" charset="-120"/>
              </a:rPr>
              <a:t>可以設置權重</a:t>
            </a:r>
            <a:endParaRPr kumimoji="1" lang="en-US" altLang="zh-TW" sz="1200" dirty="0" smtClean="0">
              <a:solidFill>
                <a:prstClr val="black">
                  <a:lumMod val="95000"/>
                  <a:lumOff val="5000"/>
                </a:prst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itchFamily="34" charset="-120"/>
                <a:ea typeface="微軟正黑體" pitchFamily="34" charset="-120"/>
              </a:rPr>
              <a:t>Default</a:t>
            </a:r>
            <a:r>
              <a:rPr kumimoji="1" lang="zh-TW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itchFamily="34" charset="-120"/>
                <a:ea typeface="微軟正黑體" pitchFamily="34" charset="-120"/>
              </a:rPr>
              <a:t>值如下</a:t>
            </a:r>
            <a:endParaRPr kumimoji="1" lang="en-US" altLang="zh-TW" sz="1200" dirty="0" smtClean="0">
              <a:solidFill>
                <a:prstClr val="black">
                  <a:lumMod val="95000"/>
                  <a:lumOff val="5000"/>
                </a:prst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349480" y="3290458"/>
            <a:ext cx="816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W1=0.4</a:t>
            </a:r>
          </a:p>
        </p:txBody>
      </p:sp>
      <p:sp>
        <p:nvSpPr>
          <p:cNvPr id="119" name="文字方塊 118"/>
          <p:cNvSpPr txBox="1"/>
          <p:nvPr/>
        </p:nvSpPr>
        <p:spPr>
          <a:xfrm>
            <a:off x="7474921" y="3311819"/>
            <a:ext cx="59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W8=0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3975412" y="3298616"/>
            <a:ext cx="692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W2=0.1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4615644" y="3293110"/>
            <a:ext cx="589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W3=0</a:t>
            </a:r>
          </a:p>
        </p:txBody>
      </p:sp>
      <p:sp>
        <p:nvSpPr>
          <p:cNvPr id="122" name="文字方塊 121"/>
          <p:cNvSpPr txBox="1"/>
          <p:nvPr/>
        </p:nvSpPr>
        <p:spPr>
          <a:xfrm>
            <a:off x="5197132" y="3304122"/>
            <a:ext cx="604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W4=0</a:t>
            </a:r>
          </a:p>
        </p:txBody>
      </p:sp>
      <p:sp>
        <p:nvSpPr>
          <p:cNvPr id="123" name="文字方塊 122"/>
          <p:cNvSpPr txBox="1"/>
          <p:nvPr/>
        </p:nvSpPr>
        <p:spPr>
          <a:xfrm>
            <a:off x="5711275" y="3318179"/>
            <a:ext cx="752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W5=0.4</a:t>
            </a:r>
          </a:p>
        </p:txBody>
      </p:sp>
      <p:sp>
        <p:nvSpPr>
          <p:cNvPr id="124" name="文字方塊 123"/>
          <p:cNvSpPr txBox="1"/>
          <p:nvPr/>
        </p:nvSpPr>
        <p:spPr>
          <a:xfrm>
            <a:off x="6298774" y="3319046"/>
            <a:ext cx="671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W6=0.1</a:t>
            </a:r>
          </a:p>
        </p:txBody>
      </p:sp>
      <p:sp>
        <p:nvSpPr>
          <p:cNvPr id="125" name="文字方塊 124"/>
          <p:cNvSpPr txBox="1"/>
          <p:nvPr/>
        </p:nvSpPr>
        <p:spPr>
          <a:xfrm>
            <a:off x="6872594" y="3332418"/>
            <a:ext cx="624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W7=0</a:t>
            </a:r>
            <a:endParaRPr kumimoji="1" lang="en-US" altLang="zh-TW" sz="1200" b="1" dirty="0" smtClean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489768" y="2429049"/>
            <a:ext cx="372130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PEP2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Etch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有缺值（無資料）</a:t>
            </a:r>
            <a:endParaRPr kumimoji="1" lang="en-US" altLang="zh-TW" sz="12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Solution</a:t>
            </a:r>
            <a:r>
              <a:rPr kumimoji="1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：設為</a:t>
            </a:r>
            <a:r>
              <a:rPr kumimoji="1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PEP4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PEP6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Thin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LSL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資料（無法計算</a:t>
            </a: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12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Solution</a:t>
            </a:r>
            <a:r>
              <a:rPr kumimoji="1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：設為</a:t>
            </a:r>
            <a:r>
              <a:rPr kumimoji="1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  <a:endParaRPr kumimoji="1" lang="en-US" altLang="zh-TW" sz="12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7" name="向下箭號 126"/>
          <p:cNvSpPr/>
          <p:nvPr/>
        </p:nvSpPr>
        <p:spPr>
          <a:xfrm>
            <a:off x="3295979" y="1889061"/>
            <a:ext cx="180245" cy="495912"/>
          </a:xfrm>
          <a:prstGeom prst="down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" y="4191930"/>
            <a:ext cx="883406" cy="883406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8033984" y="3332403"/>
            <a:ext cx="59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W9=1</a:t>
            </a:r>
            <a:endParaRPr kumimoji="1" lang="en-US" altLang="zh-TW" sz="1000" b="1" dirty="0" smtClean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08" y="3627517"/>
            <a:ext cx="6442790" cy="1370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018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 animBg="1"/>
      <p:bldP spid="127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標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題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08689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1783" y="1581640"/>
            <a:ext cx="1440160" cy="1440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6" name="椭圆 15"/>
          <p:cNvSpPr/>
          <p:nvPr/>
        </p:nvSpPr>
        <p:spPr>
          <a:xfrm>
            <a:off x="4902036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25" y="3169722"/>
            <a:ext cx="12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2428" y="3181716"/>
            <a:ext cx="12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2036" y="3205902"/>
            <a:ext cx="14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演算法建立</a:t>
            </a:r>
          </a:p>
        </p:txBody>
      </p:sp>
      <p:sp>
        <p:nvSpPr>
          <p:cNvPr id="22" name="矩形 21"/>
          <p:cNvSpPr/>
          <p:nvPr/>
        </p:nvSpPr>
        <p:spPr>
          <a:xfrm>
            <a:off x="115212" y="3609750"/>
            <a:ext cx="1780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機台介紹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59117" y="3626948"/>
            <a:ext cx="2391386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CN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meta-heuristic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來對「機台組合」作排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3" y="1948229"/>
            <a:ext cx="706981" cy="7069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1948229"/>
            <a:ext cx="769003" cy="76900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75" y="1888800"/>
            <a:ext cx="746984" cy="74698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478811" y="3551048"/>
            <a:ext cx="17150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09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57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9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77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8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4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149" name="组合 1"/>
          <p:cNvGrpSpPr/>
          <p:nvPr/>
        </p:nvGrpSpPr>
        <p:grpSpPr>
          <a:xfrm>
            <a:off x="84937" y="151789"/>
            <a:ext cx="2039315" cy="903221"/>
            <a:chOff x="65780" y="183364"/>
            <a:chExt cx="2039315" cy="903221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32775" y="183364"/>
              <a:ext cx="1508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meta-heuristic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793190" y="1446625"/>
            <a:ext cx="7615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求解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最佳化問題時常用</a:t>
            </a:r>
            <a:r>
              <a:rPr kumimoji="1" lang="zh-TW" altLang="en-US" sz="1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數學規劃</a:t>
            </a:r>
            <a:r>
              <a:rPr kumimoji="1" lang="en-US" altLang="zh-TW" sz="1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(Mathematical Programming)</a:t>
            </a:r>
            <a:r>
              <a:rPr kumimoji="1" lang="zh-TW" altLang="en-US" sz="16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法。</a:t>
            </a:r>
            <a:endParaRPr kumimoji="1" lang="en-US" altLang="zh-TW" sz="16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隨著現實世界中的需求增加（像是工業上的機器排列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問題等）。</a:t>
            </a: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問題變得複雜，且必須</a:t>
            </a:r>
            <a:r>
              <a:rPr kumimoji="1"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更及時、更快速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的運算方法。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改用</a:t>
            </a:r>
            <a:r>
              <a:rPr kumimoji="1" lang="zh-TW" altLang="en-US" sz="1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經驗法則</a:t>
            </a:r>
            <a:r>
              <a:rPr kumimoji="1" lang="en-US" altLang="zh-TW" sz="1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(Heuristic)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的方法來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求解。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才能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在合理的時間範圍內求出近似最佳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但這些常會</a:t>
            </a:r>
            <a:r>
              <a:rPr kumimoji="1" lang="zh-TW" altLang="en-US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陷入局部最佳解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，而無法進一步找到更好的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解。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次</a:t>
            </a:r>
            <a:r>
              <a:rPr kumimoji="1" lang="zh-TW" altLang="en-US" sz="1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經驗法則</a:t>
            </a:r>
            <a:r>
              <a:rPr kumimoji="1" lang="en-US" altLang="zh-TW" sz="16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(Meta-heuristics)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常以生物界的自然現象為基礎，並結合一些搜尋策略，以避免陷入局部最佳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解。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因此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次經驗法則最常被運用在求解複雜度極高的問題。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345" y="462691"/>
            <a:ext cx="656027" cy="6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57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9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77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8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4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60100"/>
              </p:ext>
            </p:extLst>
          </p:nvPr>
        </p:nvGraphicFramePr>
        <p:xfrm>
          <a:off x="1421305" y="3273828"/>
          <a:ext cx="6886110" cy="1584175"/>
        </p:xfrm>
        <a:graphic>
          <a:graphicData uri="http://schemas.openxmlformats.org/drawingml/2006/table">
            <a:tbl>
              <a:tblPr firstRow="1" bandRow="1"/>
              <a:tblGrid>
                <a:gridCol w="1890555"/>
                <a:gridCol w="1935215"/>
                <a:gridCol w="3060340"/>
              </a:tblGrid>
              <a:tr h="31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次經驗演算法</a:t>
                      </a:r>
                      <a:endParaRPr lang="zh-TW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改變序列的參數</a:t>
                      </a:r>
                      <a:endParaRPr lang="zh-TW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E2FF"/>
                    </a:solidFill>
                  </a:tcPr>
                </a:tc>
              </a:tr>
              <a:tr h="31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螞蟻演算法</a:t>
                      </a: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ACO 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可見度、費洛蒙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可以用多個參數混合考量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鳥群演算法</a:t>
                      </a: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PSO )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gbest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vbest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需用綜效參數、利用向量更新位置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基因演算法 </a:t>
                      </a: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GA </a:t>
                      </a: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選擇、交配、突變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需用綜效參數、突變時要注意不可行解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塔布搜尋（</a:t>
                      </a:r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</a:t>
                      </a:r>
                      <a:r>
                        <a:rPr lang="en-US" altLang="zh-TW" sz="12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</a:t>
                      </a:r>
                      <a:r>
                        <a:rPr lang="zh-TW" altLang="en-US" sz="12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Tabu_list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需用綜效參數、可避免區域最佳解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17711"/>
              </p:ext>
            </p:extLst>
          </p:nvPr>
        </p:nvGraphicFramePr>
        <p:xfrm>
          <a:off x="1417420" y="2841780"/>
          <a:ext cx="1444046" cy="312420"/>
        </p:xfrm>
        <a:graphic>
          <a:graphicData uri="http://schemas.openxmlformats.org/drawingml/2006/table">
            <a:tbl>
              <a:tblPr firstRow="1" bandRow="1"/>
              <a:tblGrid>
                <a:gridCol w="1444046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Meta-heuristic</a:t>
                      </a:r>
                      <a:endParaRPr lang="zh-TW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13799"/>
              </p:ext>
            </p:extLst>
          </p:nvPr>
        </p:nvGraphicFramePr>
        <p:xfrm>
          <a:off x="1421305" y="1761660"/>
          <a:ext cx="6286112" cy="864096"/>
        </p:xfrm>
        <a:graphic>
          <a:graphicData uri="http://schemas.openxmlformats.org/drawingml/2006/table">
            <a:tbl>
              <a:tblPr firstRow="1" bandRow="1"/>
              <a:tblGrid>
                <a:gridCol w="1533584"/>
                <a:gridCol w="2382196"/>
                <a:gridCol w="2370332"/>
              </a:tblGrid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工具</a:t>
                      </a:r>
                      <a:endParaRPr lang="zh-TW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窮舉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利用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for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迴圈來窮舉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資料量龐大時很耗時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Monte Carlo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隨機選取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不一定是最佳解且耗時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29571"/>
              </p:ext>
            </p:extLst>
          </p:nvPr>
        </p:nvGraphicFramePr>
        <p:xfrm>
          <a:off x="1438367" y="1329612"/>
          <a:ext cx="1279082" cy="312420"/>
        </p:xfrm>
        <a:graphic>
          <a:graphicData uri="http://schemas.openxmlformats.org/drawingml/2006/table">
            <a:tbl>
              <a:tblPr firstRow="1" bandRow="1"/>
              <a:tblGrid>
                <a:gridCol w="1279082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Optimization</a:t>
                      </a:r>
                      <a:endParaRPr lang="zh-TW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31304" y="2841780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15" y="790811"/>
            <a:ext cx="739948" cy="739948"/>
          </a:xfrm>
          <a:prstGeom prst="rect">
            <a:avLst/>
          </a:prstGeom>
        </p:spPr>
      </p:pic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演算法種類</a:t>
              </a: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7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59751"/>
              </p:ext>
            </p:extLst>
          </p:nvPr>
        </p:nvGraphicFramePr>
        <p:xfrm>
          <a:off x="1433853" y="1359392"/>
          <a:ext cx="2038608" cy="312420"/>
        </p:xfrm>
        <a:graphic>
          <a:graphicData uri="http://schemas.openxmlformats.org/drawingml/2006/table">
            <a:tbl>
              <a:tblPr firstRow="1" bandRow="1"/>
              <a:tblGrid>
                <a:gridCol w="2038608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窮舉：以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為例</a:t>
                      </a:r>
                      <a:endParaRPr lang="en-US" altLang="zh-TW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1476411" y="1935456"/>
            <a:ext cx="5497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用三層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迴圈將所有機器跑完，算出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的綜效再排名。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並挑出最好和最差順序。（必定是</a:t>
            </a:r>
            <a:r>
              <a:rPr kumimoji="1"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最佳解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08" y="3428406"/>
            <a:ext cx="4752528" cy="10622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47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65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67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85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窮舉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7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90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直角三角形 87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直角三角形 88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90" y="1145774"/>
            <a:ext cx="726545" cy="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大綱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08689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7807" y="1581640"/>
            <a:ext cx="1440160" cy="1440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6" name="椭圆 15"/>
          <p:cNvSpPr/>
          <p:nvPr/>
        </p:nvSpPr>
        <p:spPr>
          <a:xfrm>
            <a:off x="4609628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092280" y="1581640"/>
            <a:ext cx="1440160" cy="1440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225" y="3169722"/>
            <a:ext cx="12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8452" y="3181716"/>
            <a:ext cx="12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9628" y="3205902"/>
            <a:ext cx="14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演算法建立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94927" y="3169722"/>
            <a:ext cx="12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專案成果</a:t>
            </a:r>
          </a:p>
        </p:txBody>
      </p:sp>
      <p:sp>
        <p:nvSpPr>
          <p:cNvPr id="22" name="矩形 21"/>
          <p:cNvSpPr/>
          <p:nvPr/>
        </p:nvSpPr>
        <p:spPr>
          <a:xfrm>
            <a:off x="115212" y="3609750"/>
            <a:ext cx="1780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機台介紹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28870" y="3649992"/>
            <a:ext cx="17150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76945" y="3626948"/>
            <a:ext cx="2391386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CN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meta-heuristic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來對「機台組合」作排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4043" y="3649992"/>
            <a:ext cx="2655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buFontTx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圖視化套件：</a:t>
            </a:r>
            <a:r>
              <a:rPr lang="en-US" altLang="zh-CN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+ Flask</a:t>
            </a:r>
          </a:p>
          <a:p>
            <a:pPr marL="342900" lvl="0" indent="-342900" algn="ctr">
              <a:lnSpc>
                <a:spcPct val="150000"/>
              </a:lnSpc>
              <a:buFontTx/>
              <a:buAutoNum type="arabicPeriod"/>
            </a:pPr>
            <a:r>
              <a:rPr lang="zh-TW" alt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結論與未來展望</a:t>
            </a:r>
            <a:endParaRPr lang="zh-CN" altLang="en-US" sz="1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3" y="1948229"/>
            <a:ext cx="706981" cy="7069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44" y="1948229"/>
            <a:ext cx="769003" cy="76900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67" y="1888800"/>
            <a:ext cx="746984" cy="74698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6" y="1896237"/>
            <a:ext cx="810963" cy="8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7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65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67" name="组合 1"/>
          <p:cNvGrpSpPr/>
          <p:nvPr/>
        </p:nvGrpSpPr>
        <p:grpSpPr>
          <a:xfrm>
            <a:off x="84937" y="226146"/>
            <a:ext cx="2039315" cy="828864"/>
            <a:chOff x="65780" y="257721"/>
            <a:chExt cx="2039315" cy="828864"/>
          </a:xfrm>
        </p:grpSpPr>
        <p:sp>
          <p:nvSpPr>
            <p:cNvPr id="85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3"/>
            <p:cNvSpPr txBox="1"/>
            <p:nvPr/>
          </p:nvSpPr>
          <p:spPr>
            <a:xfrm>
              <a:off x="321510" y="257721"/>
              <a:ext cx="1508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Monte </a:t>
              </a:r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Carlo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7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90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直角三角形 87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直角三角形 88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4585"/>
              </p:ext>
            </p:extLst>
          </p:nvPr>
        </p:nvGraphicFramePr>
        <p:xfrm>
          <a:off x="1485561" y="1381293"/>
          <a:ext cx="2634796" cy="312420"/>
        </p:xfrm>
        <a:graphic>
          <a:graphicData uri="http://schemas.openxmlformats.org/drawingml/2006/table">
            <a:tbl>
              <a:tblPr firstRow="1" bandRow="1"/>
              <a:tblGrid>
                <a:gridCol w="2634796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Monte Carlo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：以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為例</a:t>
                      </a:r>
                      <a:endParaRPr lang="en-US" altLang="zh-TW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1545942" y="1957357"/>
            <a:ext cx="6182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假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設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現在籃子有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顆蘋果，我手中有</a:t>
            </a:r>
            <a:r>
              <a:rPr kumimoji="1"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顆，要找最大顆的蘋果。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每次從籃子挑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顆蘋果，要是比我手中的大就拿新的一顆，反之。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重複 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n 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次。（自己定義）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不一定是最佳解。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2"/>
          <a:srcRect b="14647"/>
          <a:stretch/>
        </p:blipFill>
        <p:spPr>
          <a:xfrm>
            <a:off x="2033965" y="4056915"/>
            <a:ext cx="5314111" cy="5356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00" y="1075864"/>
            <a:ext cx="739661" cy="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7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65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67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85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3"/>
            <p:cNvSpPr txBox="1"/>
            <p:nvPr/>
          </p:nvSpPr>
          <p:spPr>
            <a:xfrm>
              <a:off x="321990" y="389832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ACO  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7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90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直角三角形 87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直角三角形 88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2733982" y="3573570"/>
            <a:ext cx="53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費洛蒙（</a:t>
            </a:r>
            <a:r>
              <a:rPr kumimoji="1" lang="el-GR" altLang="zh-TW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τ</a:t>
            </a: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更新：　　　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　　　　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kumimoji="1"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　　　　　　　　　　　　           過去經驗＋現在經驗</a:t>
            </a:r>
            <a:endParaRPr kumimoji="1" lang="en-US" altLang="zh-TW" sz="1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1" y="1926944"/>
            <a:ext cx="1708726" cy="3082195"/>
          </a:xfrm>
          <a:prstGeom prst="rect">
            <a:avLst/>
          </a:prstGeom>
        </p:spPr>
      </p:pic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68821"/>
              </p:ext>
            </p:extLst>
          </p:nvPr>
        </p:nvGraphicFramePr>
        <p:xfrm>
          <a:off x="1443932" y="1361017"/>
          <a:ext cx="2525890" cy="312420"/>
        </p:xfrm>
        <a:graphic>
          <a:graphicData uri="http://schemas.openxmlformats.org/drawingml/2006/table">
            <a:tbl>
              <a:tblPr firstRow="1" bandRow="1"/>
              <a:tblGrid>
                <a:gridCol w="2525890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螞蟻演算法：以</a:t>
                      </a:r>
                      <a:r>
                        <a:rPr lang="en-US" altLang="zh-TW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  <a:r>
                        <a:rPr lang="zh-TW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為例</a:t>
                      </a:r>
                      <a:endParaRPr lang="en-US" altLang="zh-TW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0" name="文字方塊 99"/>
          <p:cNvSpPr txBox="1"/>
          <p:nvPr/>
        </p:nvSpPr>
        <p:spPr>
          <a:xfrm>
            <a:off x="6818818" y="376705"/>
            <a:ext cx="18447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超參數</a:t>
            </a:r>
            <a:endParaRPr kumimoji="1" lang="en-US" altLang="zh-TW" sz="11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10</a:t>
            </a:r>
            <a:endParaRPr kumimoji="1" lang="zh-TW" altLang="en-US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螞蟻數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endParaRPr kumimoji="1" lang="zh-TW" altLang="en-US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蒸發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率 </a:t>
            </a:r>
            <a:r>
              <a:rPr kumimoji="1" lang="en-US" altLang="zh-TW" sz="1100" dirty="0" err="1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eva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0.2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費洛蒙權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重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alpha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1" lang="zh-TW" altLang="en-US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重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beta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1" lang="zh-TW" altLang="en-US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u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重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gamma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</a:p>
        </p:txBody>
      </p:sp>
      <p:pic>
        <p:nvPicPr>
          <p:cNvPr id="102" name="圖片 101"/>
          <p:cNvPicPr>
            <a:picLocks noChangeAspect="1"/>
          </p:cNvPicPr>
          <p:nvPr/>
        </p:nvPicPr>
        <p:blipFill rotWithShape="1">
          <a:blip r:embed="rId3"/>
          <a:srcRect b="15631"/>
          <a:stretch/>
        </p:blipFill>
        <p:spPr>
          <a:xfrm>
            <a:off x="3747606" y="4416180"/>
            <a:ext cx="4763578" cy="4474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3969821" y="2652463"/>
                <a:ext cx="4088186" cy="599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zh-TW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  <m:r>
                            <a:rPr kumimoji="0" lang="en-US" altLang="zh-TW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l-GR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p>
                              </m:sSup>
                              <m:r>
                                <a:rPr kumimoji="0" lang="en-US" altLang="zh-TW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TW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l-GR" altLang="zh-TW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TW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21" y="2652463"/>
                <a:ext cx="4088186" cy="599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字方塊 103"/>
          <p:cNvSpPr txBox="1"/>
          <p:nvPr/>
        </p:nvSpPr>
        <p:spPr>
          <a:xfrm>
            <a:off x="2733982" y="2801439"/>
            <a:ext cx="207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400" dirty="0" err="1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-&gt;j 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路徑機率：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733983" y="2104772"/>
            <a:ext cx="53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可見度（</a:t>
            </a:r>
            <a:r>
              <a:rPr kumimoji="1" lang="el-GR" altLang="zh-TW" sz="1400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η</a:t>
            </a: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綜效數值的倒數。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654230" y="3498127"/>
                <a:ext cx="3483634" cy="34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l-GR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zh-TW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＋</m:t>
                        </m:r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altLang="zh-TW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ρ</m:t>
                        </m:r>
                        <m:r>
                          <a:rPr kumimoji="0" lang="el-GR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TW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0" lang="el-GR" altLang="zh-TW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kumimoji="0" lang="en-US" altLang="zh-TW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zh-TW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zh-TW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TW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kumimoji="0" lang="zh-TW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0" lang="en-US" altLang="zh-TW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0" lang="zh-TW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</a:t>
                </a:r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30" y="3498127"/>
                <a:ext cx="3483634" cy="349391"/>
              </a:xfrm>
              <a:prstGeom prst="rect">
                <a:avLst/>
              </a:prstGeom>
              <a:blipFill rotWithShape="0">
                <a:blip r:embed="rId5"/>
                <a:stretch>
                  <a:fillRect t="-85965" b="-135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字方塊 106"/>
          <p:cNvSpPr txBox="1"/>
          <p:nvPr/>
        </p:nvSpPr>
        <p:spPr>
          <a:xfrm>
            <a:off x="2681790" y="4311872"/>
            <a:ext cx="53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latin typeface="微軟正黑體" pitchFamily="34" charset="-120"/>
                <a:ea typeface="微軟正黑體" pitchFamily="34" charset="-120"/>
              </a:rPr>
              <a:t>結果：</a:t>
            </a:r>
            <a:endParaRPr kumimoji="1"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91" y="1104340"/>
            <a:ext cx="710423" cy="7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9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3" grpId="0"/>
      <p:bldP spid="104" grpId="0"/>
      <p:bldP spid="106" grpId="0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7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65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67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85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3"/>
            <p:cNvSpPr txBox="1"/>
            <p:nvPr/>
          </p:nvSpPr>
          <p:spPr>
            <a:xfrm>
              <a:off x="308278" y="401479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PSO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7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90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直角三角形 87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直角三角形 88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2825644" y="1910305"/>
            <a:ext cx="510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Fitness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是計算</a:t>
            </a:r>
            <a:r>
              <a:rPr kumimoji="1"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1"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綜效數值加總，越小越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3693"/>
              </p:ext>
            </p:extLst>
          </p:nvPr>
        </p:nvGraphicFramePr>
        <p:xfrm>
          <a:off x="1502993" y="1324381"/>
          <a:ext cx="2528947" cy="312420"/>
        </p:xfrm>
        <a:graphic>
          <a:graphicData uri="http://schemas.openxmlformats.org/drawingml/2006/table">
            <a:tbl>
              <a:tblPr firstRow="1" bandRow="1"/>
              <a:tblGrid>
                <a:gridCol w="2528947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鳥群演算法：以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為例</a:t>
                      </a:r>
                      <a:endParaRPr lang="en-US" altLang="zh-TW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00" name="圖片 99"/>
          <p:cNvPicPr>
            <a:picLocks noChangeAspect="1"/>
          </p:cNvPicPr>
          <p:nvPr/>
        </p:nvPicPr>
        <p:blipFill rotWithShape="1">
          <a:blip r:embed="rId2"/>
          <a:srcRect r="15274"/>
          <a:stretch/>
        </p:blipFill>
        <p:spPr>
          <a:xfrm>
            <a:off x="519679" y="1905286"/>
            <a:ext cx="2056468" cy="2967980"/>
          </a:xfrm>
          <a:prstGeom prst="rect">
            <a:avLst/>
          </a:prstGeom>
        </p:spPr>
      </p:pic>
      <p:sp>
        <p:nvSpPr>
          <p:cNvPr id="102" name="文字方塊 101"/>
          <p:cNvSpPr txBox="1"/>
          <p:nvPr/>
        </p:nvSpPr>
        <p:spPr>
          <a:xfrm>
            <a:off x="6569403" y="750950"/>
            <a:ext cx="18542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超參</a:t>
            </a:r>
            <a:r>
              <a:rPr kumimoji="1" lang="zh-TW" altLang="en-US" sz="11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endParaRPr kumimoji="1" lang="en-US" altLang="zh-TW" sz="11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鳥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鳥數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　　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100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pbest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重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c1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0.5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100" dirty="0" err="1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gbest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重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c2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0.5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3" name="圖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8" y="4317986"/>
            <a:ext cx="4392487" cy="4899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2998194" y="3311714"/>
                <a:ext cx="4868329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𝑝𝑏𝑒𝑠𝑡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𝑔𝑏𝑒𝑠𝑡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TW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94" y="3311714"/>
                <a:ext cx="4868329" cy="358368"/>
              </a:xfrm>
              <a:prstGeom prst="rect">
                <a:avLst/>
              </a:prstGeom>
              <a:blipFill rotWithShape="0"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839845" y="228857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400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pbest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：目前個體最佳位置。　</a:t>
            </a:r>
            <a:r>
              <a:rPr kumimoji="1"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現在經驗</a:t>
            </a: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400" dirty="0" err="1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gbest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：過去群體最佳位置。    </a:t>
            </a:r>
            <a:r>
              <a:rPr kumimoji="1"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過去經</a:t>
            </a:r>
            <a:r>
              <a:rPr kumimoji="1"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驗</a:t>
            </a: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5644" y="29750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量更新：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832140" y="2702874"/>
            <a:ext cx="2849507" cy="2199053"/>
            <a:chOff x="6866238" y="1997135"/>
            <a:chExt cx="4254845" cy="3177105"/>
          </a:xfrm>
        </p:grpSpPr>
        <p:cxnSp>
          <p:nvCxnSpPr>
            <p:cNvPr id="105" name="直線單箭頭接點 104"/>
            <p:cNvCxnSpPr/>
            <p:nvPr/>
          </p:nvCxnSpPr>
          <p:spPr>
            <a:xfrm flipV="1">
              <a:off x="7883611" y="4446521"/>
              <a:ext cx="2685536" cy="329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直線單箭頭接點 105"/>
            <p:cNvCxnSpPr/>
            <p:nvPr/>
          </p:nvCxnSpPr>
          <p:spPr>
            <a:xfrm flipV="1">
              <a:off x="7883611" y="2424131"/>
              <a:ext cx="1322173" cy="205534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7" name="橢圓 106"/>
            <p:cNvSpPr/>
            <p:nvPr/>
          </p:nvSpPr>
          <p:spPr>
            <a:xfrm>
              <a:off x="7813589" y="4388855"/>
              <a:ext cx="140044" cy="14828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7562335" y="4537136"/>
                  <a:ext cx="502508" cy="271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335" y="4537136"/>
                  <a:ext cx="502508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/>
                <p:cNvSpPr txBox="1"/>
                <p:nvPr/>
              </p:nvSpPr>
              <p:spPr>
                <a:xfrm>
                  <a:off x="10618575" y="4314801"/>
                  <a:ext cx="502508" cy="271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𝑔𝑏𝑒𝑠𝑡</m:t>
                        </m:r>
                      </m:oMath>
                    </m:oMathPara>
                  </a14:m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575" y="4314801"/>
                  <a:ext cx="502508" cy="3755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51220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8925698" y="1997135"/>
                  <a:ext cx="720810" cy="271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𝑝𝑏𝑒𝑠𝑡</m:t>
                        </m:r>
                      </m:oMath>
                    </m:oMathPara>
                  </a14:m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698" y="1997135"/>
                  <a:ext cx="72081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42" r="-678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 flipV="1">
              <a:off x="7953633" y="3338533"/>
              <a:ext cx="1882346" cy="109563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直線單箭頭接點 111"/>
            <p:cNvCxnSpPr/>
            <p:nvPr/>
          </p:nvCxnSpPr>
          <p:spPr>
            <a:xfrm flipV="1">
              <a:off x="6866238" y="4512508"/>
              <a:ext cx="947351" cy="4530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/>
                <p:cNvSpPr txBox="1"/>
                <p:nvPr/>
              </p:nvSpPr>
              <p:spPr>
                <a:xfrm>
                  <a:off x="6934200" y="4363497"/>
                  <a:ext cx="502508" cy="286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363497"/>
                  <a:ext cx="502508" cy="3916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/>
                <p:cNvSpPr txBox="1"/>
                <p:nvPr/>
              </p:nvSpPr>
              <p:spPr>
                <a:xfrm>
                  <a:off x="9835979" y="2998654"/>
                  <a:ext cx="502508" cy="271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5979" y="2998654"/>
                  <a:ext cx="50250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線接點 114"/>
            <p:cNvCxnSpPr/>
            <p:nvPr/>
          </p:nvCxnSpPr>
          <p:spPr>
            <a:xfrm flipV="1">
              <a:off x="9111050" y="3451801"/>
              <a:ext cx="702274" cy="1017685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</p:cxnSp>
        <p:cxnSp>
          <p:nvCxnSpPr>
            <p:cNvPr id="116" name="直線接點 115"/>
            <p:cNvCxnSpPr/>
            <p:nvPr/>
          </p:nvCxnSpPr>
          <p:spPr>
            <a:xfrm>
              <a:off x="8682682" y="3338533"/>
              <a:ext cx="1153297" cy="0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</p:cxnSp>
        <p:sp>
          <p:nvSpPr>
            <p:cNvPr id="117" name="向右箭號 116"/>
            <p:cNvSpPr/>
            <p:nvPr/>
          </p:nvSpPr>
          <p:spPr>
            <a:xfrm>
              <a:off x="8015416" y="4502662"/>
              <a:ext cx="1029729" cy="20594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8" name="向右箭號 117"/>
            <p:cNvSpPr/>
            <p:nvPr/>
          </p:nvSpPr>
          <p:spPr>
            <a:xfrm rot="18077997">
              <a:off x="7558965" y="3709831"/>
              <a:ext cx="1163769" cy="20594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/>
                <p:cNvSpPr txBox="1"/>
                <p:nvPr/>
              </p:nvSpPr>
              <p:spPr>
                <a:xfrm>
                  <a:off x="8064841" y="4774043"/>
                  <a:ext cx="1832556" cy="400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zh-TW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*( gbest-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0" lang="en-US" altLang="zh-TW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 )</a:t>
                  </a:r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9" name="文字方塊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841" y="4774043"/>
                  <a:ext cx="1832556" cy="40019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 rot="18130044">
                  <a:off x="6968572" y="3489672"/>
                  <a:ext cx="1540476" cy="2730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zh-TW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*( pbest-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0" lang="en-US" altLang="zh-TW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</a:rPr>
                    <a:t> )</a:t>
                  </a:r>
                  <a:endPara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30044">
                  <a:off x="6968572" y="3441514"/>
                  <a:ext cx="154047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7692" r="-1229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矩形 120"/>
          <p:cNvSpPr/>
          <p:nvPr/>
        </p:nvSpPr>
        <p:spPr>
          <a:xfrm>
            <a:off x="2839845" y="385711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結果：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90" y="1153314"/>
            <a:ext cx="512403" cy="5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04" grpId="0"/>
      <p:bldP spid="104" grpId="1"/>
      <p:bldP spid="2" grpId="0"/>
      <p:bldP spid="3" grpId="0"/>
      <p:bldP spid="1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7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65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67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85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3"/>
            <p:cNvSpPr txBox="1"/>
            <p:nvPr/>
          </p:nvSpPr>
          <p:spPr>
            <a:xfrm>
              <a:off x="286240" y="413155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GA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7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90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直角三角形 87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直角三角形 88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2738"/>
              </p:ext>
            </p:extLst>
          </p:nvPr>
        </p:nvGraphicFramePr>
        <p:xfrm>
          <a:off x="1485561" y="1354128"/>
          <a:ext cx="2662835" cy="312420"/>
        </p:xfrm>
        <a:graphic>
          <a:graphicData uri="http://schemas.openxmlformats.org/drawingml/2006/table">
            <a:tbl>
              <a:tblPr firstRow="1" bandRow="1"/>
              <a:tblGrid>
                <a:gridCol w="2662835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基因演算法 ：以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為例</a:t>
                      </a:r>
                      <a:endParaRPr lang="en-US" altLang="zh-TW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" y="2076695"/>
            <a:ext cx="2872232" cy="266707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7055631" y="618753"/>
            <a:ext cx="1440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超參數</a:t>
            </a:r>
            <a:endParaRPr kumimoji="1" lang="en-US" altLang="zh-TW" sz="11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代數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= 5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子代個數</a:t>
            </a: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10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9521" y="1873100"/>
            <a:ext cx="479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Fitness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是計算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U%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綜效的加總，越小越好。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21" y="4326945"/>
            <a:ext cx="4511224" cy="5032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0" name="文字方塊 39"/>
          <p:cNvSpPr txBox="1"/>
          <p:nvPr/>
        </p:nvSpPr>
        <p:spPr>
          <a:xfrm>
            <a:off x="3739448" y="2340112"/>
            <a:ext cx="479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：從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組中選擇數值較小的當作母代。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730102" y="2794083"/>
            <a:ext cx="479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交配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：從母代中互相交換其中一個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當成子代。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如：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kumimoji="1" lang="en-US" altLang="zh-TW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,7,8]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x [</a:t>
            </a:r>
            <a:r>
              <a:rPr kumimoji="1" lang="en-US" altLang="zh-TW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,7,9] -&gt; [3,7,8], </a:t>
            </a:r>
            <a:r>
              <a:rPr kumimoji="1"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6,7,9]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3739448" y="3321826"/>
            <a:ext cx="479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突變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：隨機換掉一個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，但須注意不能有不可行解。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如：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kumimoji="1" lang="en-US" altLang="zh-TW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,7,8] -&gt;[</a:t>
            </a:r>
            <a:r>
              <a:rPr kumimoji="1" lang="en-US" altLang="zh-TW" sz="14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,7,8]</a:t>
            </a: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730102" y="3896649"/>
            <a:ext cx="479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latin typeface="微軟正黑體" pitchFamily="34" charset="-120"/>
                <a:ea typeface="微軟正黑體" pitchFamily="34" charset="-120"/>
              </a:rPr>
              <a:t>結果：</a:t>
            </a:r>
            <a:endParaRPr kumimoji="1"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19" y="920096"/>
            <a:ext cx="748918" cy="7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57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9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77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8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4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069530" y="132438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TS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27814"/>
              </p:ext>
            </p:extLst>
          </p:nvPr>
        </p:nvGraphicFramePr>
        <p:xfrm>
          <a:off x="1494646" y="1381293"/>
          <a:ext cx="2402279" cy="312420"/>
        </p:xfrm>
        <a:graphic>
          <a:graphicData uri="http://schemas.openxmlformats.org/drawingml/2006/table">
            <a:tbl>
              <a:tblPr firstRow="1" bandRow="1"/>
              <a:tblGrid>
                <a:gridCol w="2402279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塔布搜尋 ：以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為例</a:t>
                      </a:r>
                      <a:endParaRPr lang="en-US" altLang="zh-TW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09473" y="1539920"/>
            <a:ext cx="1584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超參數</a:t>
            </a:r>
            <a:endParaRPr kumimoji="1" lang="en-US" altLang="zh-TW" sz="11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Tabu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大小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5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鄰居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數 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= 20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1" lang="en-US" altLang="zh-TW" sz="11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24385" y="2833514"/>
            <a:ext cx="438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Tabu List</a:t>
            </a:r>
            <a:r>
              <a:rPr kumimoji="1" lang="zh-TW" altLang="en-US" sz="1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將跑過的解放入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中，以防止之後再跑到同一個解。</a:t>
            </a:r>
            <a:endParaRPr kumimoji="1"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17" y="605880"/>
            <a:ext cx="2205245" cy="420830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90" y="4094471"/>
            <a:ext cx="4080297" cy="4649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0" name="文字方塊 39"/>
          <p:cNvSpPr txBox="1"/>
          <p:nvPr/>
        </p:nvSpPr>
        <p:spPr>
          <a:xfrm>
            <a:off x="1024385" y="2359789"/>
            <a:ext cx="438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在有限時間內，盡可能的走出不同的解。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54758" y="3570236"/>
            <a:ext cx="438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結果：</a:t>
            </a:r>
            <a:endParaRPr kumimoji="1" lang="en-US" altLang="zh-TW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85" y="1140906"/>
            <a:ext cx="444367" cy="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15"/>
          <p:cNvGrpSpPr/>
          <p:nvPr/>
        </p:nvGrpSpPr>
        <p:grpSpPr>
          <a:xfrm>
            <a:off x="2430917" y="446696"/>
            <a:ext cx="3600400" cy="367634"/>
            <a:chOff x="5508104" y="620688"/>
            <a:chExt cx="3600400" cy="490178"/>
          </a:xfrm>
        </p:grpSpPr>
        <p:sp>
          <p:nvSpPr>
            <p:cNvPr id="57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rgbClr val="4F81BD">
                    <a:gamma/>
                    <a:tint val="10196"/>
                    <a:invGamma/>
                  </a:srgb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9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0" name="AutoShape 12"/>
            <p:cNvSpPr>
              <a:spLocks noChangeArrowheads="1"/>
            </p:cNvSpPr>
            <p:nvPr/>
          </p:nvSpPr>
          <p:spPr bwMode="gray">
            <a:xfrm>
              <a:off x="6389262" y="633067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7208521" y="620688"/>
              <a:ext cx="980310" cy="490178"/>
              <a:chOff x="479" y="2589"/>
              <a:chExt cx="1264" cy="594"/>
            </a:xfrm>
          </p:grpSpPr>
          <p:sp>
            <p:nvSpPr>
              <p:cNvPr id="77" name="AutoShape 14"/>
              <p:cNvSpPr>
                <a:spLocks noChangeArrowheads="1"/>
              </p:cNvSpPr>
              <p:nvPr/>
            </p:nvSpPr>
            <p:spPr bwMode="gray">
              <a:xfrm>
                <a:off x="479" y="2589"/>
                <a:ext cx="1264" cy="556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rgbClr val="0000FF">
                      <a:gamma/>
                      <a:tint val="10196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10196"/>
                      <a:invGamma/>
                    </a:srgbClr>
                  </a:gs>
                </a:gsLst>
                <a:lin ang="0" scaled="1"/>
              </a:gra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rgbClr val="EEECE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8" name="AutoShape 15"/>
              <p:cNvSpPr>
                <a:spLocks noChangeArrowheads="1"/>
              </p:cNvSpPr>
              <p:nvPr/>
            </p:nvSpPr>
            <p:spPr bwMode="gray">
              <a:xfrm>
                <a:off x="501" y="2655"/>
                <a:ext cx="1229" cy="528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rgbClr val="0000FF">
                      <a:gamma/>
                      <a:tint val="50980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tint val="50980"/>
                      <a:invGamma/>
                    </a:srgb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4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比較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95437"/>
              </p:ext>
            </p:extLst>
          </p:nvPr>
        </p:nvGraphicFramePr>
        <p:xfrm>
          <a:off x="911873" y="1243868"/>
          <a:ext cx="7424057" cy="3849466"/>
        </p:xfrm>
        <a:graphic>
          <a:graphicData uri="http://schemas.openxmlformats.org/drawingml/2006/table">
            <a:tbl>
              <a:tblPr firstRow="1" bandRow="1"/>
              <a:tblGrid>
                <a:gridCol w="1545045"/>
                <a:gridCol w="3533855"/>
                <a:gridCol w="2345157"/>
              </a:tblGrid>
              <a:tr h="4329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演算法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最佳解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461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Scheduling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必是最佳解</a:t>
                      </a:r>
                      <a:endParaRPr kumimoji="0" lang="en-US" altLang="zh-TW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91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Monte Carlo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不一定是最佳解，但剛好是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91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ACO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雖然</a:t>
                      </a:r>
                      <a:r>
                        <a:rPr kumimoji="0" lang="en-US" altLang="zh-TW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較大，但是</a:t>
                      </a:r>
                      <a:r>
                        <a:rPr kumimoji="0" lang="en-US" altLang="zh-TW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U%</a:t>
                      </a:r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更小了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</a:tr>
              <a:tr h="591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PSO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雖然</a:t>
                      </a:r>
                      <a:r>
                        <a:rPr kumimoji="0" lang="en-US" altLang="zh-TW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較大，但是</a:t>
                      </a:r>
                      <a:r>
                        <a:rPr kumimoji="0" lang="en-US" altLang="zh-TW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U%</a:t>
                      </a:r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更小了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91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GA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剛好有最佳解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</a:tr>
              <a:tr h="5911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TS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剛好有最佳解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6305" t="17591" r="5343" b="50000"/>
          <a:stretch/>
        </p:blipFill>
        <p:spPr>
          <a:xfrm>
            <a:off x="2698593" y="1734591"/>
            <a:ext cx="3100315" cy="3720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6240" t="37381" r="4938" b="12143"/>
          <a:stretch/>
        </p:blipFill>
        <p:spPr>
          <a:xfrm>
            <a:off x="2664214" y="2279100"/>
            <a:ext cx="3189239" cy="3037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26032" t="30227" r="3023" b="17044"/>
          <a:stretch/>
        </p:blipFill>
        <p:spPr>
          <a:xfrm>
            <a:off x="2620351" y="4046442"/>
            <a:ext cx="3301791" cy="356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25710" t="29107" r="4589" b="22143"/>
          <a:stretch/>
        </p:blipFill>
        <p:spPr>
          <a:xfrm>
            <a:off x="2575359" y="4575863"/>
            <a:ext cx="3346783" cy="3549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l="26409" t="30048" r="4783" b="16748"/>
          <a:stretch/>
        </p:blipFill>
        <p:spPr>
          <a:xfrm>
            <a:off x="2640034" y="3440870"/>
            <a:ext cx="3293001" cy="3763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/>
          <a:srcRect l="25423" t="35803" r="6308" b="14510"/>
          <a:stretch/>
        </p:blipFill>
        <p:spPr>
          <a:xfrm>
            <a:off x="2546767" y="2879268"/>
            <a:ext cx="3375375" cy="3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標題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08689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03749" y="1604195"/>
            <a:ext cx="1440160" cy="1440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6" name="椭圆 15"/>
          <p:cNvSpPr/>
          <p:nvPr/>
        </p:nvSpPr>
        <p:spPr>
          <a:xfrm>
            <a:off x="4472267" y="1604195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59266" y="1570082"/>
            <a:ext cx="1440160" cy="1440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225" y="3169722"/>
            <a:ext cx="12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4394" y="3204271"/>
            <a:ext cx="12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2267" y="3228457"/>
            <a:ext cx="14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演算法建立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1913" y="3158164"/>
            <a:ext cx="12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專案成果</a:t>
            </a:r>
          </a:p>
        </p:txBody>
      </p:sp>
      <p:sp>
        <p:nvSpPr>
          <p:cNvPr id="22" name="矩形 21"/>
          <p:cNvSpPr/>
          <p:nvPr/>
        </p:nvSpPr>
        <p:spPr>
          <a:xfrm>
            <a:off x="115212" y="3609750"/>
            <a:ext cx="1780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機台介紹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29348" y="3649503"/>
            <a:ext cx="2391386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CN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meta-heuristic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來對「機台組合」作排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12215" y="3615390"/>
            <a:ext cx="26957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視化套件：</a:t>
            </a:r>
            <a:r>
              <a:rPr lang="en-US" altLang="zh-CN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+ </a:t>
            </a:r>
            <a:r>
              <a:rPr lang="en-US" altLang="zh-CN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論與未來展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3" y="1948229"/>
            <a:ext cx="706981" cy="7069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6" y="1970784"/>
            <a:ext cx="769003" cy="76900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06" y="1911355"/>
            <a:ext cx="746984" cy="74698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62" y="1884679"/>
            <a:ext cx="810963" cy="810963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260777" y="3609750"/>
            <a:ext cx="17150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3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22"/>
          <p:cNvGrpSpPr/>
          <p:nvPr/>
        </p:nvGrpSpPr>
        <p:grpSpPr>
          <a:xfrm>
            <a:off x="2430917" y="455980"/>
            <a:ext cx="3600400" cy="367634"/>
            <a:chOff x="5508104" y="620688"/>
            <a:chExt cx="3600400" cy="490178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4" name="群組 52"/>
            <p:cNvGrpSpPr/>
            <p:nvPr/>
          </p:nvGrpSpPr>
          <p:grpSpPr>
            <a:xfrm>
              <a:off x="8056484" y="620688"/>
              <a:ext cx="1052020" cy="458820"/>
              <a:chOff x="6760340" y="171081"/>
              <a:chExt cx="1052020" cy="593623"/>
            </a:xfrm>
          </p:grpSpPr>
          <p:grpSp>
            <p:nvGrpSpPr>
              <p:cNvPr id="55" name="Group 16"/>
              <p:cNvGrpSpPr>
                <a:grpSpLocks/>
              </p:cNvGrpSpPr>
              <p:nvPr/>
            </p:nvGrpSpPr>
            <p:grpSpPr bwMode="auto">
              <a:xfrm>
                <a:off x="6760340" y="171081"/>
                <a:ext cx="980310" cy="593623"/>
                <a:chOff x="479" y="2640"/>
                <a:chExt cx="1264" cy="556"/>
              </a:xfrm>
            </p:grpSpPr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10196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800080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1" name="AutoShape 18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50980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59" name="Text Box 27"/>
              <p:cNvSpPr txBox="1">
                <a:spLocks noChangeArrowheads="1"/>
              </p:cNvSpPr>
              <p:nvPr/>
            </p:nvSpPr>
            <p:spPr bwMode="gray">
              <a:xfrm>
                <a:off x="6851010" y="272920"/>
                <a:ext cx="961350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呈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</a:t>
              </a: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737540" y="1536635"/>
            <a:ext cx="7434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HTML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+ 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JavaScript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呈現分頁與按鍵功能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連接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程式的套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件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Flask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依照使用者需求輸入產品、日期資料、權重、求最小或最大值與不希望排入的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machine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的資料，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並自動連接資料庫進行資料的運算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（不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需輸入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csv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檔）。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15" y="1266605"/>
            <a:ext cx="1087945" cy="10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6807" b="4914"/>
          <a:stretch/>
        </p:blipFill>
        <p:spPr>
          <a:xfrm>
            <a:off x="1449384" y="1737849"/>
            <a:ext cx="6344203" cy="3150350"/>
          </a:xfrm>
          <a:prstGeom prst="rect">
            <a:avLst/>
          </a:prstGeom>
        </p:spPr>
      </p:pic>
      <p:grpSp>
        <p:nvGrpSpPr>
          <p:cNvPr id="44" name="群組 22"/>
          <p:cNvGrpSpPr/>
          <p:nvPr/>
        </p:nvGrpSpPr>
        <p:grpSpPr>
          <a:xfrm>
            <a:off x="2430917" y="455980"/>
            <a:ext cx="3600400" cy="367634"/>
            <a:chOff x="5508104" y="620688"/>
            <a:chExt cx="3600400" cy="490178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4" name="群組 52"/>
            <p:cNvGrpSpPr/>
            <p:nvPr/>
          </p:nvGrpSpPr>
          <p:grpSpPr>
            <a:xfrm>
              <a:off x="8056484" y="620688"/>
              <a:ext cx="1052020" cy="458820"/>
              <a:chOff x="6760340" y="171081"/>
              <a:chExt cx="1052020" cy="593623"/>
            </a:xfrm>
          </p:grpSpPr>
          <p:grpSp>
            <p:nvGrpSpPr>
              <p:cNvPr id="55" name="Group 16"/>
              <p:cNvGrpSpPr>
                <a:grpSpLocks/>
              </p:cNvGrpSpPr>
              <p:nvPr/>
            </p:nvGrpSpPr>
            <p:grpSpPr bwMode="auto">
              <a:xfrm>
                <a:off x="6760340" y="171081"/>
                <a:ext cx="980310" cy="593623"/>
                <a:chOff x="479" y="2640"/>
                <a:chExt cx="1264" cy="556"/>
              </a:xfrm>
            </p:grpSpPr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10196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800080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1" name="AutoShape 18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50980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59" name="Text Box 27"/>
              <p:cNvSpPr txBox="1">
                <a:spLocks noChangeArrowheads="1"/>
              </p:cNvSpPr>
              <p:nvPr/>
            </p:nvSpPr>
            <p:spPr bwMode="gray">
              <a:xfrm>
                <a:off x="6851010" y="272920"/>
                <a:ext cx="961350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呈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</a:t>
              </a: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382598" y="1204524"/>
            <a:ext cx="2484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依 產品 建立的系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統：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959394" y="2304901"/>
            <a:ext cx="124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kumimoji="1"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kumimoji="1"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kumimoji="1"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</a:t>
            </a:r>
          </a:p>
        </p:txBody>
      </p:sp>
      <p:sp>
        <p:nvSpPr>
          <p:cNvPr id="32" name="矩形 31"/>
          <p:cNvSpPr/>
          <p:nvPr/>
        </p:nvSpPr>
        <p:spPr>
          <a:xfrm>
            <a:off x="4173856" y="2382985"/>
            <a:ext cx="993365" cy="1455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66297" y="4163834"/>
            <a:ext cx="449448" cy="188781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670537" y="4346749"/>
            <a:ext cx="74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按下去</a:t>
            </a:r>
            <a:endParaRPr kumimoji="1" lang="zh-TW" altLang="en-US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37882" y="2896916"/>
            <a:ext cx="2593435" cy="523463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49524" y="3008926"/>
            <a:ext cx="153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輸入各</a:t>
            </a:r>
            <a:r>
              <a:rPr kumimoji="1" lang="zh-TW" altLang="en-US" sz="12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kumimoji="1" lang="zh-TW" altLang="en-US" sz="1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  <a:endParaRPr kumimoji="1" lang="zh-TW" altLang="en-US" sz="12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08159" y="3435371"/>
            <a:ext cx="724757" cy="151032"/>
          </a:xfrm>
          <a:prstGeom prst="rect">
            <a:avLst/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24669" y="3404855"/>
            <a:ext cx="224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9537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選擇望小或望大，尚未開發</a:t>
            </a:r>
            <a:endParaRPr kumimoji="1" lang="zh-TW" altLang="en-US" sz="1200" dirty="0">
              <a:solidFill>
                <a:srgbClr val="9537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84144" y="3570075"/>
            <a:ext cx="1300909" cy="192126"/>
          </a:xfrm>
          <a:prstGeom prst="rect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341475" y="3529018"/>
            <a:ext cx="223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4BAC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輸入不希望排入的</a:t>
            </a:r>
            <a:r>
              <a:rPr kumimoji="1" lang="en-US" altLang="zh-TW" sz="1200" dirty="0" smtClean="0">
                <a:solidFill>
                  <a:srgbClr val="4BAC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  <a:r>
              <a:rPr kumimoji="1" lang="zh-TW" altLang="en-US" sz="1200" dirty="0" smtClean="0">
                <a:solidFill>
                  <a:srgbClr val="4BAC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名稱（可填入多個）</a:t>
            </a:r>
            <a:endParaRPr kumimoji="1" lang="zh-TW" altLang="en-US" sz="1200" dirty="0">
              <a:solidFill>
                <a:srgbClr val="4BACC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642850" y="2486280"/>
            <a:ext cx="23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輸入開始日期與結束日期（系統會自動填入今天的日期）</a:t>
            </a:r>
            <a:endParaRPr kumimoji="1" lang="en-US" altLang="zh-TW" sz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04178" y="2530342"/>
            <a:ext cx="1341629" cy="37354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90098" y="3762201"/>
            <a:ext cx="2197037" cy="358321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73695" y="3759850"/>
            <a:ext cx="194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</a:t>
            </a:r>
            <a:r>
              <a:rPr kumimoji="1"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入是否需考量</a:t>
            </a:r>
            <a:r>
              <a:rPr kumimoji="1" lang="en-US" altLang="zh-TW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TL</a:t>
            </a:r>
            <a:r>
              <a:rPr kumimoji="1"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kumimoji="1" lang="en-US" altLang="zh-TW" sz="1200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若需考慮則要填入</a:t>
            </a:r>
            <a:r>
              <a:rPr kumimoji="1" lang="en-US" altLang="zh-TW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</a:t>
            </a:r>
            <a:r>
              <a:rPr kumimoji="1"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kumimoji="1" lang="zh-TW" altLang="en-US" sz="12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 animBg="1"/>
      <p:bldP spid="32" grpId="1" animBg="1"/>
      <p:bldP spid="33" grpId="0" animBg="1"/>
      <p:bldP spid="34" grpId="0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/>
      <p:bldP spid="38" grpId="1"/>
      <p:bldP spid="39" grpId="0" animBg="1"/>
      <p:bldP spid="39" grpId="1" animBg="1"/>
      <p:bldP spid="40" grpId="0"/>
      <p:bldP spid="40" grpId="1"/>
      <p:bldP spid="41" grpId="0"/>
      <p:bldP spid="41" grpId="1"/>
      <p:bldP spid="43" grpId="0" animBg="1"/>
      <p:bldP spid="43" grpId="1" animBg="1"/>
      <p:bldP spid="56" grpId="0" animBg="1"/>
      <p:bldP spid="56" grpId="1" animBg="1"/>
      <p:bldP spid="57" grpId="0"/>
      <p:bldP spid="5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82" y="1036578"/>
            <a:ext cx="5418465" cy="3812700"/>
          </a:xfrm>
          <a:prstGeom prst="rect">
            <a:avLst/>
          </a:prstGeom>
        </p:spPr>
      </p:pic>
      <p:grpSp>
        <p:nvGrpSpPr>
          <p:cNvPr id="44" name="群組 22"/>
          <p:cNvGrpSpPr/>
          <p:nvPr/>
        </p:nvGrpSpPr>
        <p:grpSpPr>
          <a:xfrm>
            <a:off x="2430917" y="455980"/>
            <a:ext cx="3600400" cy="367634"/>
            <a:chOff x="5508104" y="620688"/>
            <a:chExt cx="3600400" cy="490178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4" name="群組 52"/>
            <p:cNvGrpSpPr/>
            <p:nvPr/>
          </p:nvGrpSpPr>
          <p:grpSpPr>
            <a:xfrm>
              <a:off x="8056484" y="620688"/>
              <a:ext cx="1052020" cy="458820"/>
              <a:chOff x="6760340" y="171081"/>
              <a:chExt cx="1052020" cy="593623"/>
            </a:xfrm>
          </p:grpSpPr>
          <p:grpSp>
            <p:nvGrpSpPr>
              <p:cNvPr id="55" name="Group 16"/>
              <p:cNvGrpSpPr>
                <a:grpSpLocks/>
              </p:cNvGrpSpPr>
              <p:nvPr/>
            </p:nvGrpSpPr>
            <p:grpSpPr bwMode="auto">
              <a:xfrm>
                <a:off x="6760340" y="171081"/>
                <a:ext cx="980310" cy="593623"/>
                <a:chOff x="479" y="2640"/>
                <a:chExt cx="1264" cy="556"/>
              </a:xfrm>
            </p:grpSpPr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10196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800080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1" name="AutoShape 18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50980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59" name="Text Box 27"/>
              <p:cNvSpPr txBox="1">
                <a:spLocks noChangeArrowheads="1"/>
              </p:cNvSpPr>
              <p:nvPr/>
            </p:nvSpPr>
            <p:spPr bwMode="gray">
              <a:xfrm>
                <a:off x="6851010" y="272920"/>
                <a:ext cx="961350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呈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結果</a:t>
              </a:r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TW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4597867" y="1190576"/>
            <a:ext cx="783175" cy="170041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50578" y="1107138"/>
            <a:ext cx="1333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剛剛填寫的商品</a:t>
            </a:r>
            <a:endParaRPr kumimoji="1" lang="zh-TW" altLang="en-US" sz="1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999388" y="1407659"/>
            <a:ext cx="3587948" cy="344162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837551" y="2234307"/>
            <a:ext cx="109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推薦的所有</a:t>
            </a:r>
            <a:r>
              <a:rPr kumimoji="1" lang="en-US" altLang="zh-TW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PEP</a:t>
            </a:r>
            <a:r>
              <a:rPr kumimoji="1" lang="zh-TW" altLang="en-US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機台順序（機台的數值）與</a:t>
            </a:r>
            <a:r>
              <a:rPr kumimoji="1" lang="en-US" altLang="zh-TW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Ca_mean</a:t>
            </a:r>
            <a:r>
              <a:rPr kumimoji="1"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U_mean</a:t>
            </a:r>
            <a:r>
              <a:rPr kumimoji="1"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kumimoji="1" lang="zh-TW" altLang="en-US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和與</a:t>
            </a:r>
            <a:r>
              <a:rPr kumimoji="1" lang="en-US" altLang="zh-TW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kumimoji="1" lang="zh-TW" altLang="en-US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kumimoji="1" lang="zh-TW" altLang="en-US" sz="12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kumimoji="1" lang="zh-TW" altLang="en-US" sz="12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383272" y="3239516"/>
            <a:ext cx="727861" cy="1265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98768" y="2453543"/>
            <a:ext cx="1784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可以點選各演算法查看推薦的機台順</a:t>
            </a:r>
            <a:r>
              <a:rPr kumimoji="1" lang="zh-TW" altLang="en-US" sz="1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endParaRPr kumimoji="1" lang="zh-TW" altLang="en-US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402481" y="2429426"/>
            <a:ext cx="708653" cy="8100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07368" y="3183398"/>
            <a:ext cx="172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kumimoji="1" lang="en-US" altLang="zh-TW" sz="1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PEP</a:t>
            </a:r>
            <a:r>
              <a:rPr kumimoji="1" lang="zh-TW" altLang="en-US" sz="1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中最差的機器組合</a:t>
            </a:r>
            <a:endParaRPr kumimoji="1"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376466" y="3366075"/>
            <a:ext cx="734668" cy="133396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83741" y="3412352"/>
            <a:ext cx="17486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PEP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中可以選擇的機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endParaRPr kumimoji="1" lang="en-US" altLang="zh-TW" sz="11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並且列出受限於</a:t>
            </a:r>
            <a:r>
              <a:rPr kumimoji="1" lang="en-US" altLang="zh-TW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Life</a:t>
            </a:r>
            <a:r>
              <a:rPr kumimoji="1" lang="zh-TW" altLang="en-US" sz="11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的機台</a:t>
            </a:r>
            <a:endParaRPr kumimoji="1" lang="zh-TW" altLang="en-US" sz="1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6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/>
      <p:bldP spid="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標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題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08689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25" y="3169722"/>
            <a:ext cx="12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22" name="矩形 21"/>
          <p:cNvSpPr/>
          <p:nvPr/>
        </p:nvSpPr>
        <p:spPr>
          <a:xfrm>
            <a:off x="115212" y="3609750"/>
            <a:ext cx="1780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機台介紹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3" y="1948229"/>
            <a:ext cx="706981" cy="7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22"/>
          <p:cNvGrpSpPr/>
          <p:nvPr/>
        </p:nvGrpSpPr>
        <p:grpSpPr>
          <a:xfrm>
            <a:off x="2430917" y="455980"/>
            <a:ext cx="3600400" cy="367634"/>
            <a:chOff x="5508104" y="620688"/>
            <a:chExt cx="3600400" cy="490178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4" name="群組 52"/>
            <p:cNvGrpSpPr/>
            <p:nvPr/>
          </p:nvGrpSpPr>
          <p:grpSpPr>
            <a:xfrm>
              <a:off x="8056484" y="620688"/>
              <a:ext cx="1052020" cy="458820"/>
              <a:chOff x="6760340" y="171081"/>
              <a:chExt cx="1052020" cy="593623"/>
            </a:xfrm>
          </p:grpSpPr>
          <p:grpSp>
            <p:nvGrpSpPr>
              <p:cNvPr id="55" name="Group 16"/>
              <p:cNvGrpSpPr>
                <a:grpSpLocks/>
              </p:cNvGrpSpPr>
              <p:nvPr/>
            </p:nvGrpSpPr>
            <p:grpSpPr bwMode="auto">
              <a:xfrm>
                <a:off x="6760340" y="171081"/>
                <a:ext cx="980310" cy="593623"/>
                <a:chOff x="479" y="2640"/>
                <a:chExt cx="1264" cy="556"/>
              </a:xfrm>
            </p:grpSpPr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10196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800080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1" name="AutoShape 18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50980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59" name="Text Box 27"/>
              <p:cNvSpPr txBox="1">
                <a:spLocks noChangeArrowheads="1"/>
              </p:cNvSpPr>
              <p:nvPr/>
            </p:nvSpPr>
            <p:spPr bwMode="gray">
              <a:xfrm>
                <a:off x="6851010" y="272920"/>
                <a:ext cx="961350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呈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</a:t>
              </a: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3453367" y="2436735"/>
            <a:ext cx="21146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DEMO</a:t>
            </a:r>
            <a:endParaRPr kumimoji="1" lang="zh-TW" altLang="en-US" sz="48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3786885"/>
            <a:ext cx="1176595" cy="11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22"/>
          <p:cNvGrpSpPr/>
          <p:nvPr/>
        </p:nvGrpSpPr>
        <p:grpSpPr>
          <a:xfrm>
            <a:off x="2430917" y="455980"/>
            <a:ext cx="3600400" cy="367634"/>
            <a:chOff x="5508104" y="620688"/>
            <a:chExt cx="3600400" cy="490178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4" name="群組 52"/>
            <p:cNvGrpSpPr/>
            <p:nvPr/>
          </p:nvGrpSpPr>
          <p:grpSpPr>
            <a:xfrm>
              <a:off x="8056484" y="620688"/>
              <a:ext cx="1052020" cy="458820"/>
              <a:chOff x="6760340" y="171081"/>
              <a:chExt cx="1052020" cy="593623"/>
            </a:xfrm>
          </p:grpSpPr>
          <p:grpSp>
            <p:nvGrpSpPr>
              <p:cNvPr id="55" name="Group 16"/>
              <p:cNvGrpSpPr>
                <a:grpSpLocks/>
              </p:cNvGrpSpPr>
              <p:nvPr/>
            </p:nvGrpSpPr>
            <p:grpSpPr bwMode="auto">
              <a:xfrm>
                <a:off x="6760340" y="171081"/>
                <a:ext cx="980310" cy="593623"/>
                <a:chOff x="479" y="2640"/>
                <a:chExt cx="1264" cy="556"/>
              </a:xfrm>
            </p:grpSpPr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10196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800080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1" name="AutoShape 18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50980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59" name="Text Box 27"/>
              <p:cNvSpPr txBox="1">
                <a:spLocks noChangeArrowheads="1"/>
              </p:cNvSpPr>
              <p:nvPr/>
            </p:nvSpPr>
            <p:spPr bwMode="gray">
              <a:xfrm>
                <a:off x="6851010" y="272920"/>
                <a:ext cx="961350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結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論</a:t>
              </a: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25" y="343941"/>
            <a:ext cx="861560" cy="86156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49212" y="1491630"/>
            <a:ext cx="3182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結論：　　</a:t>
            </a:r>
            <a:r>
              <a:rPr kumimoji="1"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趨吉避凶</a:t>
            </a:r>
            <a:endParaRPr kumimoji="1" lang="en-US" altLang="zh-TW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42461" y="2166705"/>
            <a:ext cx="76150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本專案已經開發許多</a:t>
            </a:r>
            <a:r>
              <a:rPr kumimoji="1"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meta-heuristic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的演算法，之後可以提供相關人員開發相關的專案。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建立自動連結資料庫的相關程式，與資料預處理。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已經有推薦系統的雛形，並擴充相關功能，且將介面更加可視化，加上</a:t>
            </a:r>
            <a:r>
              <a:rPr kumimoji="1" lang="zh-TW" altLang="en-US" sz="16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一站購足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的系統，可以更貼近使用者的需求與使用上的方便度。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推薦系統中的不同演算法可能推薦不同機台，並顯示相關數據，可以供使用人員做出更有效率的判斷。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59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938976" y="1356615"/>
            <a:ext cx="2319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Future Work</a:t>
            </a: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kumimoji="1" lang="en-US" altLang="zh-TW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4" name="群組 22"/>
          <p:cNvGrpSpPr/>
          <p:nvPr/>
        </p:nvGrpSpPr>
        <p:grpSpPr>
          <a:xfrm>
            <a:off x="2430917" y="455980"/>
            <a:ext cx="3600400" cy="367634"/>
            <a:chOff x="5508104" y="620688"/>
            <a:chExt cx="3600400" cy="490178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51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4" name="群組 52"/>
            <p:cNvGrpSpPr/>
            <p:nvPr/>
          </p:nvGrpSpPr>
          <p:grpSpPr>
            <a:xfrm>
              <a:off x="8056484" y="620688"/>
              <a:ext cx="1052020" cy="458820"/>
              <a:chOff x="6760340" y="171081"/>
              <a:chExt cx="1052020" cy="593623"/>
            </a:xfrm>
          </p:grpSpPr>
          <p:grpSp>
            <p:nvGrpSpPr>
              <p:cNvPr id="55" name="Group 16"/>
              <p:cNvGrpSpPr>
                <a:grpSpLocks/>
              </p:cNvGrpSpPr>
              <p:nvPr/>
            </p:nvGrpSpPr>
            <p:grpSpPr bwMode="auto">
              <a:xfrm>
                <a:off x="6760340" y="171081"/>
                <a:ext cx="980310" cy="593623"/>
                <a:chOff x="479" y="2640"/>
                <a:chExt cx="1264" cy="556"/>
              </a:xfrm>
            </p:grpSpPr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10196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800080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1" name="AutoShape 18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800080">
                        <a:gamma/>
                        <a:tint val="50980"/>
                        <a:invGamma/>
                      </a:srgbClr>
                    </a:gs>
                    <a:gs pos="50000">
                      <a:srgbClr val="800080"/>
                    </a:gs>
                    <a:gs pos="100000">
                      <a:srgbClr val="800080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59" name="Text Box 27"/>
              <p:cNvSpPr txBox="1">
                <a:spLocks noChangeArrowheads="1"/>
              </p:cNvSpPr>
              <p:nvPr/>
            </p:nvSpPr>
            <p:spPr bwMode="gray">
              <a:xfrm>
                <a:off x="6851010" y="272920"/>
                <a:ext cx="961350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组合 1"/>
          <p:cNvGrpSpPr/>
          <p:nvPr/>
        </p:nvGrpSpPr>
        <p:grpSpPr>
          <a:xfrm>
            <a:off x="84937" y="267422"/>
            <a:ext cx="2039315" cy="787588"/>
            <a:chOff x="65780" y="298997"/>
            <a:chExt cx="2039315" cy="787588"/>
          </a:xfrm>
        </p:grpSpPr>
        <p:sp>
          <p:nvSpPr>
            <p:cNvPr id="150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未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來展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望</a:t>
              </a:r>
            </a:p>
          </p:txBody>
        </p:sp>
        <p:grpSp>
          <p:nvGrpSpPr>
            <p:cNvPr id="152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155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直角三角形 152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直角三角形 153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024385" y="2023064"/>
            <a:ext cx="7688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最大</a:t>
            </a:r>
            <a:r>
              <a:rPr kumimoji="1" lang="zh-TW" altLang="en-US" sz="1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的演算法。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更彈性的新增或刪除指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標 </a:t>
            </a:r>
            <a:r>
              <a:rPr kumimoji="1" lang="en-US" altLang="zh-TW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(ver2.0)</a:t>
            </a: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可以新增次要、第三好的機台推薦，提供使用者更多選擇。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可以將此系統上線，提供更多人使用。</a:t>
            </a:r>
            <a:endParaRPr kumimoji="1" lang="en-US" altLang="zh-TW" sz="16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25" y="343941"/>
            <a:ext cx="861560" cy="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765" y="1581640"/>
            <a:ext cx="4424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THANKS FOR YOUR LISTENING.</a:t>
            </a:r>
            <a:endParaRPr lang="zh-CN" altLang="en-US" sz="4800" b="1" dirty="0" smtClean="0">
              <a:latin typeface="Ebrima" pitchFamily="2" charset="0"/>
              <a:ea typeface="微软雅黑" pitchFamily="34" charset="-122"/>
              <a:cs typeface="Ebrima" pitchFamily="2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68" y="1131590"/>
            <a:ext cx="591530" cy="5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肘形连接符 2"/>
          <p:cNvCxnSpPr/>
          <p:nvPr/>
        </p:nvCxnSpPr>
        <p:spPr>
          <a:xfrm rot="5400000" flipH="1" flipV="1">
            <a:off x="813999" y="2594169"/>
            <a:ext cx="2205412" cy="900100"/>
          </a:xfrm>
          <a:prstGeom prst="bentConnector3">
            <a:avLst>
              <a:gd name="adj1" fmla="val 7238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>
            <a:off x="2366755" y="1941513"/>
            <a:ext cx="4050450" cy="12604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5400000" flipH="1" flipV="1">
            <a:off x="6439540" y="1964184"/>
            <a:ext cx="1260475" cy="1215135"/>
          </a:xfrm>
          <a:prstGeom prst="bentConnector3">
            <a:avLst>
              <a:gd name="adj1" fmla="val -5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421650" y="4101920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21650" y="2526745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21750" y="2526745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21750" y="1896508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46975" y="1896508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46975" y="3156983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17205" y="3156983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32340" y="1896508"/>
            <a:ext cx="90010" cy="900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7359" y="2493453"/>
            <a:ext cx="8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软雅黑" pitchFamily="34" charset="-122"/>
                <a:ea typeface="微软雅黑" pitchFamily="34" charset="-122"/>
              </a:rPr>
              <a:t>Week 2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7460" y="312230"/>
            <a:ext cx="2204533" cy="653826"/>
            <a:chOff x="65780" y="298997"/>
            <a:chExt cx="2204533" cy="653826"/>
          </a:xfrm>
        </p:grpSpPr>
        <p:sp>
          <p:nvSpPr>
            <p:cNvPr id="37" name="TextBox 36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0383" y="387371"/>
              <a:ext cx="1530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專案的過程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42643" y="840310"/>
              <a:ext cx="1265453" cy="112513"/>
              <a:chOff x="379812" y="727798"/>
              <a:chExt cx="1265453" cy="112513"/>
            </a:xfrm>
          </p:grpSpPr>
          <p:sp>
            <p:nvSpPr>
              <p:cNvPr id="42" name="椭圆 41"/>
              <p:cNvSpPr>
                <a:spLocks/>
              </p:cNvSpPr>
              <p:nvPr/>
            </p:nvSpPr>
            <p:spPr>
              <a:xfrm>
                <a:off x="379812" y="727798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/>
              </p:cNvSpPr>
              <p:nvPr/>
            </p:nvSpPr>
            <p:spPr>
              <a:xfrm>
                <a:off x="610400" y="727798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/>
              </p:cNvSpPr>
              <p:nvPr/>
            </p:nvSpPr>
            <p:spPr>
              <a:xfrm>
                <a:off x="840988" y="727798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/>
              </p:cNvSpPr>
              <p:nvPr/>
            </p:nvSpPr>
            <p:spPr>
              <a:xfrm>
                <a:off x="1071576" y="727798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/>
              </p:cNvSpPr>
              <p:nvPr/>
            </p:nvSpPr>
            <p:spPr>
              <a:xfrm>
                <a:off x="1302164" y="727798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/>
              </p:cNvSpPr>
              <p:nvPr/>
            </p:nvSpPr>
            <p:spPr>
              <a:xfrm>
                <a:off x="1532753" y="727799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直角三角形 39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>
              <a:off x="1977781" y="58742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33070" y="3869926"/>
            <a:ext cx="765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Week 1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67906" y="2388245"/>
            <a:ext cx="75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软雅黑" pitchFamily="34" charset="-122"/>
                <a:ea typeface="微软雅黑" pitchFamily="34" charset="-122"/>
              </a:rPr>
              <a:t>Week 3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96725" y="1571073"/>
            <a:ext cx="75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软雅黑" pitchFamily="34" charset="-122"/>
                <a:ea typeface="微软雅黑" pitchFamily="34" charset="-122"/>
              </a:rPr>
              <a:t>Week 4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3541" y="1768521"/>
            <a:ext cx="81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软雅黑" pitchFamily="34" charset="-122"/>
                <a:ea typeface="微软雅黑" pitchFamily="34" charset="-122"/>
              </a:rPr>
              <a:t>Week 5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01969" y="3343355"/>
            <a:ext cx="85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Week 6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17205" y="3296044"/>
            <a:ext cx="879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软雅黑" pitchFamily="34" charset="-122"/>
                <a:ea typeface="微软雅黑" pitchFamily="34" charset="-122"/>
              </a:rPr>
              <a:t>Week 7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465" y="1823130"/>
            <a:ext cx="81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Week 8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03489" y="4086934"/>
            <a:ext cx="18771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了解專案內容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造假資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成窮舉、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ACO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</a:t>
            </a:r>
          </a:p>
        </p:txBody>
      </p:sp>
      <p:sp>
        <p:nvSpPr>
          <p:cNvPr id="58" name="矩形 57"/>
          <p:cNvSpPr/>
          <p:nvPr/>
        </p:nvSpPr>
        <p:spPr>
          <a:xfrm>
            <a:off x="4572000" y="2037577"/>
            <a:ext cx="11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ver1.0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美化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ver2.0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誕生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系統介面美化</a:t>
            </a:r>
            <a:endParaRPr lang="zh-CN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11842" y="3519653"/>
            <a:ext cx="2240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新增介面功能</a:t>
            </a:r>
            <a:endParaRPr lang="zh-CN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6505" y="2751603"/>
            <a:ext cx="1350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了解資料庫存取方法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TS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318853" y="2616755"/>
            <a:ext cx="1877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取得真實資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U%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料缺值處理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前端與資料庫設計</a:t>
            </a:r>
          </a:p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fab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參觀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09173" y="1012354"/>
            <a:ext cx="12127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效權重處理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資料處理一條龍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ver1.0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誕生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85880" y="3577970"/>
            <a:ext cx="11484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專案投影片彙整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專案報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endParaRPr lang="zh-CN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790468" y="2078956"/>
            <a:ext cx="11484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虛擬環境建置</a:t>
            </a:r>
            <a:endParaRPr lang="zh-CN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14" y="3985396"/>
            <a:ext cx="978023" cy="97802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52" y="657606"/>
            <a:ext cx="907925" cy="9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/>
      <p:bldP spid="59" grpId="0"/>
      <p:bldP spid="55" grpId="0"/>
      <p:bldP spid="60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73" y="2402982"/>
            <a:ext cx="2025225" cy="1199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472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6"/>
          <p:cNvGrpSpPr/>
          <p:nvPr/>
        </p:nvGrpSpPr>
        <p:grpSpPr>
          <a:xfrm>
            <a:off x="2411760" y="475004"/>
            <a:ext cx="3600400" cy="367634"/>
            <a:chOff x="5508104" y="620688"/>
            <a:chExt cx="3600400" cy="490178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accent1">
                    <a:lumMod val="9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lang="en-US" altLang="zh-TW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30" name="群組 23"/>
            <p:cNvGrpSpPr/>
            <p:nvPr/>
          </p:nvGrpSpPr>
          <p:grpSpPr>
            <a:xfrm>
              <a:off x="7208521" y="620688"/>
              <a:ext cx="1035887" cy="490178"/>
              <a:chOff x="7208521" y="620688"/>
              <a:chExt cx="1035887" cy="49017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gray">
              <a:xfrm>
                <a:off x="7208521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6" name="AutoShape 15"/>
              <p:cNvSpPr>
                <a:spLocks noChangeArrowheads="1"/>
              </p:cNvSpPr>
              <p:nvPr/>
            </p:nvSpPr>
            <p:spPr bwMode="gray">
              <a:xfrm>
                <a:off x="7225583" y="675152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gray">
              <a:xfrm>
                <a:off x="7292008" y="676344"/>
                <a:ext cx="952400" cy="369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模型建立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grpSp>
          <p:nvGrpSpPr>
            <p:cNvPr id="31" name="群組 22"/>
            <p:cNvGrpSpPr/>
            <p:nvPr/>
          </p:nvGrpSpPr>
          <p:grpSpPr>
            <a:xfrm>
              <a:off x="8056484" y="620688"/>
              <a:ext cx="1052020" cy="458820"/>
              <a:chOff x="8056484" y="620688"/>
              <a:chExt cx="1052020" cy="458820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gray">
              <a:xfrm>
                <a:off x="8056484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8073546" y="633066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gray">
              <a:xfrm>
                <a:off x="8147154" y="699403"/>
                <a:ext cx="96135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38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問題定義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286580" y="135809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背景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動機：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7" name="資料庫圖表 56"/>
          <p:cNvGraphicFramePr/>
          <p:nvPr>
            <p:extLst>
              <p:ext uri="{D42A27DB-BD31-4B8C-83A1-F6EECF244321}">
                <p14:modId xmlns:p14="http://schemas.microsoft.com/office/powerpoint/2010/main" val="1235667694"/>
              </p:ext>
            </p:extLst>
          </p:nvPr>
        </p:nvGraphicFramePr>
        <p:xfrm>
          <a:off x="187384" y="2108682"/>
          <a:ext cx="4384616" cy="223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5" y="4101920"/>
            <a:ext cx="585676" cy="5856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48" y="1686876"/>
            <a:ext cx="464358" cy="46435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47" y="2346725"/>
            <a:ext cx="415130" cy="41513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2124524"/>
            <a:ext cx="637331" cy="637331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4977202" y="1453989"/>
            <a:ext cx="390132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目的：</a:t>
            </a:r>
            <a:endParaRPr lang="en-US" altLang="zh-TW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產品上市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前，針對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過往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機台的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參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數，建立機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台的良率推薦系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統。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效益：</a:t>
            </a:r>
            <a:endParaRPr lang="en-US" altLang="zh-TW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r>
              <a:rPr lang="en-US" altLang="zh-TW" sz="14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改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DVT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流程效率預計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月。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100" dirty="0" smtClean="0">
                <a:latin typeface="微軟正黑體" pitchFamily="34" charset="-120"/>
                <a:ea typeface="微軟正黑體" pitchFamily="34" charset="-120"/>
              </a:rPr>
              <a:t>*DVT</a:t>
            </a:r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：指設計的驗證。</a:t>
            </a:r>
            <a:endParaRPr lang="en-US" altLang="zh-TW" sz="11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0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Graphic spid="57" grpId="0">
        <p:bldAsOne/>
      </p:bldGraphic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6"/>
          <p:cNvGrpSpPr/>
          <p:nvPr/>
        </p:nvGrpSpPr>
        <p:grpSpPr>
          <a:xfrm>
            <a:off x="2411760" y="475004"/>
            <a:ext cx="3600400" cy="367634"/>
            <a:chOff x="5508104" y="620688"/>
            <a:chExt cx="3600400" cy="490178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accent1">
                    <a:lumMod val="9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lang="en-US" altLang="zh-TW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30" name="群組 23"/>
            <p:cNvGrpSpPr/>
            <p:nvPr/>
          </p:nvGrpSpPr>
          <p:grpSpPr>
            <a:xfrm>
              <a:off x="7208521" y="620688"/>
              <a:ext cx="1035887" cy="490178"/>
              <a:chOff x="7208521" y="620688"/>
              <a:chExt cx="1035887" cy="49017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gray">
              <a:xfrm>
                <a:off x="7208521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6" name="AutoShape 15"/>
              <p:cNvSpPr>
                <a:spLocks noChangeArrowheads="1"/>
              </p:cNvSpPr>
              <p:nvPr/>
            </p:nvSpPr>
            <p:spPr bwMode="gray">
              <a:xfrm>
                <a:off x="7225583" y="675152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gray">
              <a:xfrm>
                <a:off x="7292008" y="676344"/>
                <a:ext cx="952400" cy="369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模型建立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grpSp>
          <p:nvGrpSpPr>
            <p:cNvPr id="31" name="群組 22"/>
            <p:cNvGrpSpPr/>
            <p:nvPr/>
          </p:nvGrpSpPr>
          <p:grpSpPr>
            <a:xfrm>
              <a:off x="8056484" y="620688"/>
              <a:ext cx="1052020" cy="458820"/>
              <a:chOff x="8056484" y="620688"/>
              <a:chExt cx="1052020" cy="458820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gray">
              <a:xfrm>
                <a:off x="8056484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8073546" y="633066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gray">
              <a:xfrm>
                <a:off x="8147154" y="699403"/>
                <a:ext cx="96135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38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機台介紹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544052" y="1311610"/>
            <a:ext cx="3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機台介紹</a:t>
            </a: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: 6 PEP</a:t>
            </a: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Process</a:t>
            </a:r>
            <a:endParaRPr kumimoji="1" lang="en-US" altLang="zh-TW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2537"/>
              </p:ext>
            </p:extLst>
          </p:nvPr>
        </p:nvGraphicFramePr>
        <p:xfrm>
          <a:off x="2550734" y="2013688"/>
          <a:ext cx="6096000" cy="2595880"/>
        </p:xfrm>
        <a:graphic>
          <a:graphicData uri="http://schemas.openxmlformats.org/drawingml/2006/table">
            <a:tbl>
              <a:tblPr firstRow="1" firstCol="1" bandRow="1"/>
              <a:tblGrid>
                <a:gridCol w="1224136"/>
                <a:gridCol w="1728192"/>
                <a:gridCol w="1512168"/>
                <a:gridCol w="1631504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Thin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Film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Etch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PX1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PX2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24180"/>
              </p:ext>
            </p:extLst>
          </p:nvPr>
        </p:nvGraphicFramePr>
        <p:xfrm>
          <a:off x="4109692" y="1536635"/>
          <a:ext cx="941146" cy="364046"/>
        </p:xfrm>
        <a:graphic>
          <a:graphicData uri="http://schemas.openxmlformats.org/drawingml/2006/table">
            <a:tbl>
              <a:tblPr firstRow="1" bandRow="1"/>
              <a:tblGrid>
                <a:gridCol w="941146"/>
              </a:tblGrid>
              <a:tr h="364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1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96782"/>
              </p:ext>
            </p:extLst>
          </p:nvPr>
        </p:nvGraphicFramePr>
        <p:xfrm>
          <a:off x="5837884" y="1536635"/>
          <a:ext cx="941146" cy="364046"/>
        </p:xfrm>
        <a:graphic>
          <a:graphicData uri="http://schemas.openxmlformats.org/drawingml/2006/table">
            <a:tbl>
              <a:tblPr firstRow="1" bandRow="1"/>
              <a:tblGrid>
                <a:gridCol w="941146"/>
              </a:tblGrid>
              <a:tr h="364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2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07987"/>
              </p:ext>
            </p:extLst>
          </p:nvPr>
        </p:nvGraphicFramePr>
        <p:xfrm>
          <a:off x="7422060" y="1536635"/>
          <a:ext cx="941146" cy="364046"/>
        </p:xfrm>
        <a:graphic>
          <a:graphicData uri="http://schemas.openxmlformats.org/drawingml/2006/table">
            <a:tbl>
              <a:tblPr firstRow="1" bandRow="1"/>
              <a:tblGrid>
                <a:gridCol w="941146"/>
              </a:tblGrid>
              <a:tr h="364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3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2" name="向右箭號 51"/>
          <p:cNvSpPr/>
          <p:nvPr/>
        </p:nvSpPr>
        <p:spPr>
          <a:xfrm>
            <a:off x="5255792" y="1608643"/>
            <a:ext cx="360040" cy="14401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右箭號 58"/>
          <p:cNvSpPr/>
          <p:nvPr/>
        </p:nvSpPr>
        <p:spPr>
          <a:xfrm>
            <a:off x="6918004" y="1608643"/>
            <a:ext cx="360040" cy="14401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62550"/>
              </p:ext>
            </p:extLst>
          </p:nvPr>
        </p:nvGraphicFramePr>
        <p:xfrm>
          <a:off x="1619099" y="2436735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84272"/>
              </p:ext>
            </p:extLst>
          </p:nvPr>
        </p:nvGraphicFramePr>
        <p:xfrm>
          <a:off x="1614630" y="3161810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PEP3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51893"/>
              </p:ext>
            </p:extLst>
          </p:nvPr>
        </p:nvGraphicFramePr>
        <p:xfrm>
          <a:off x="1614630" y="3525856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PEP4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4856"/>
              </p:ext>
            </p:extLst>
          </p:nvPr>
        </p:nvGraphicFramePr>
        <p:xfrm>
          <a:off x="1614630" y="3885896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PEP5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4451"/>
              </p:ext>
            </p:extLst>
          </p:nvPr>
        </p:nvGraphicFramePr>
        <p:xfrm>
          <a:off x="1614630" y="4245936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PEP6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06531"/>
              </p:ext>
            </p:extLst>
          </p:nvPr>
        </p:nvGraphicFramePr>
        <p:xfrm>
          <a:off x="1614630" y="2805776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PEP2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22901"/>
              </p:ext>
            </p:extLst>
          </p:nvPr>
        </p:nvGraphicFramePr>
        <p:xfrm>
          <a:off x="4041098" y="4686985"/>
          <a:ext cx="1106966" cy="288032"/>
        </p:xfrm>
        <a:graphic>
          <a:graphicData uri="http://schemas.openxmlformats.org/drawingml/2006/table">
            <a:tbl>
              <a:tblPr firstRow="1" bandRow="1"/>
              <a:tblGrid>
                <a:gridCol w="1106966"/>
              </a:tblGrid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薄膜沉積製程</a:t>
                      </a:r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36546"/>
              </p:ext>
            </p:extLst>
          </p:nvPr>
        </p:nvGraphicFramePr>
        <p:xfrm>
          <a:off x="7047275" y="4731990"/>
          <a:ext cx="1673862" cy="288032"/>
        </p:xfrm>
        <a:graphic>
          <a:graphicData uri="http://schemas.openxmlformats.org/drawingml/2006/table">
            <a:tbl>
              <a:tblPr firstRow="1" bandRow="1"/>
              <a:tblGrid>
                <a:gridCol w="1673862"/>
              </a:tblGrid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蝕刻（表面物質去除）</a:t>
                      </a:r>
                      <a:endParaRPr lang="en-US" altLang="zh-TW" sz="12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93045"/>
              </p:ext>
            </p:extLst>
          </p:nvPr>
        </p:nvGraphicFramePr>
        <p:xfrm>
          <a:off x="5930367" y="4731990"/>
          <a:ext cx="801873" cy="275084"/>
        </p:xfrm>
        <a:graphic>
          <a:graphicData uri="http://schemas.openxmlformats.org/drawingml/2006/table">
            <a:tbl>
              <a:tblPr firstRow="1" bandRow="1"/>
              <a:tblGrid>
                <a:gridCol w="801873"/>
              </a:tblGrid>
              <a:tr h="2750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黃光製程</a:t>
                      </a:r>
                      <a:endParaRPr lang="en-US" altLang="zh-TW" sz="12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2" y="1841705"/>
            <a:ext cx="663455" cy="6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6"/>
          <p:cNvGrpSpPr/>
          <p:nvPr/>
        </p:nvGrpSpPr>
        <p:grpSpPr>
          <a:xfrm>
            <a:off x="2411760" y="475004"/>
            <a:ext cx="3600400" cy="367634"/>
            <a:chOff x="5508104" y="620688"/>
            <a:chExt cx="3600400" cy="490178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accent1">
                    <a:lumMod val="9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lang="en-US" altLang="zh-TW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30" name="群組 23"/>
            <p:cNvGrpSpPr/>
            <p:nvPr/>
          </p:nvGrpSpPr>
          <p:grpSpPr>
            <a:xfrm>
              <a:off x="7208521" y="620688"/>
              <a:ext cx="1035887" cy="490178"/>
              <a:chOff x="7208521" y="620688"/>
              <a:chExt cx="1035887" cy="49017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gray">
              <a:xfrm>
                <a:off x="7208521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6" name="AutoShape 15"/>
              <p:cNvSpPr>
                <a:spLocks noChangeArrowheads="1"/>
              </p:cNvSpPr>
              <p:nvPr/>
            </p:nvSpPr>
            <p:spPr bwMode="gray">
              <a:xfrm>
                <a:off x="7225583" y="675152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gray">
              <a:xfrm>
                <a:off x="7292008" y="676344"/>
                <a:ext cx="952400" cy="369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模型建立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grpSp>
          <p:nvGrpSpPr>
            <p:cNvPr id="31" name="群組 22"/>
            <p:cNvGrpSpPr/>
            <p:nvPr/>
          </p:nvGrpSpPr>
          <p:grpSpPr>
            <a:xfrm>
              <a:off x="8056484" y="620688"/>
              <a:ext cx="1052020" cy="458820"/>
              <a:chOff x="8056484" y="620688"/>
              <a:chExt cx="1052020" cy="458820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gray">
              <a:xfrm>
                <a:off x="8056484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8073546" y="633066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gray">
              <a:xfrm>
                <a:off x="8147154" y="699403"/>
                <a:ext cx="96135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38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機台介紹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544052" y="1311610"/>
            <a:ext cx="51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機台介紹</a:t>
            </a: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: 6 PEP</a:t>
            </a: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Process</a:t>
            </a:r>
            <a:r>
              <a:rPr kumimoji="1"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、數個</a:t>
            </a:r>
            <a:r>
              <a:rPr kumimoji="1"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machine</a:t>
            </a:r>
            <a:endParaRPr kumimoji="1"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1" lang="en-US" altLang="zh-TW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85948"/>
              </p:ext>
            </p:extLst>
          </p:nvPr>
        </p:nvGraphicFramePr>
        <p:xfrm>
          <a:off x="1683065" y="2396885"/>
          <a:ext cx="6096000" cy="2595880"/>
        </p:xfrm>
        <a:graphic>
          <a:graphicData uri="http://schemas.openxmlformats.org/drawingml/2006/table">
            <a:tbl>
              <a:tblPr firstRow="1" firstCol="1" bandRow="1"/>
              <a:tblGrid>
                <a:gridCol w="1224136"/>
                <a:gridCol w="1823864"/>
                <a:gridCol w="1524000"/>
                <a:gridCol w="15240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Thin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Film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Photo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Etch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2225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84348"/>
              </p:ext>
            </p:extLst>
          </p:nvPr>
        </p:nvGraphicFramePr>
        <p:xfrm>
          <a:off x="3339249" y="1964837"/>
          <a:ext cx="941146" cy="364046"/>
        </p:xfrm>
        <a:graphic>
          <a:graphicData uri="http://schemas.openxmlformats.org/drawingml/2006/table">
            <a:tbl>
              <a:tblPr firstRow="1" bandRow="1"/>
              <a:tblGrid>
                <a:gridCol w="941146"/>
              </a:tblGrid>
              <a:tr h="364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1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9209"/>
              </p:ext>
            </p:extLst>
          </p:nvPr>
        </p:nvGraphicFramePr>
        <p:xfrm>
          <a:off x="5067441" y="1964837"/>
          <a:ext cx="941146" cy="364046"/>
        </p:xfrm>
        <a:graphic>
          <a:graphicData uri="http://schemas.openxmlformats.org/drawingml/2006/table">
            <a:tbl>
              <a:tblPr firstRow="1" bandRow="1"/>
              <a:tblGrid>
                <a:gridCol w="941146"/>
              </a:tblGrid>
              <a:tr h="364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2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47738"/>
              </p:ext>
            </p:extLst>
          </p:nvPr>
        </p:nvGraphicFramePr>
        <p:xfrm>
          <a:off x="6651617" y="1964837"/>
          <a:ext cx="941146" cy="364046"/>
        </p:xfrm>
        <a:graphic>
          <a:graphicData uri="http://schemas.openxmlformats.org/drawingml/2006/table">
            <a:tbl>
              <a:tblPr firstRow="1" bandRow="1"/>
              <a:tblGrid>
                <a:gridCol w="941146"/>
              </a:tblGrid>
              <a:tr h="364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3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" name="向右箭號 70"/>
          <p:cNvSpPr/>
          <p:nvPr/>
        </p:nvSpPr>
        <p:spPr>
          <a:xfrm>
            <a:off x="4485349" y="2036845"/>
            <a:ext cx="360040" cy="14401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向右箭號 71"/>
          <p:cNvSpPr/>
          <p:nvPr/>
        </p:nvSpPr>
        <p:spPr>
          <a:xfrm>
            <a:off x="6147561" y="2036845"/>
            <a:ext cx="360040" cy="144016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89157"/>
              </p:ext>
            </p:extLst>
          </p:nvPr>
        </p:nvGraphicFramePr>
        <p:xfrm>
          <a:off x="746961" y="3621021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3486829" y="2900941"/>
            <a:ext cx="674918" cy="288032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616266" y="290094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T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6829" y="3404997"/>
            <a:ext cx="674918" cy="288032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616266" y="33852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T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2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97844" y="3952024"/>
            <a:ext cx="674918" cy="288032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627281" y="3952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3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97844" y="4456080"/>
            <a:ext cx="674918" cy="288032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627281" y="443633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4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54028" y="2900941"/>
            <a:ext cx="674918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283465" y="290094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154028" y="3404997"/>
            <a:ext cx="674918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5283465" y="33852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2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165043" y="3952024"/>
            <a:ext cx="674918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294480" y="3952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3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165043" y="4456080"/>
            <a:ext cx="674918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294480" y="443633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4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729651" y="2900941"/>
            <a:ext cx="674918" cy="288032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859088" y="290094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E1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729651" y="3404997"/>
            <a:ext cx="674918" cy="288032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859088" y="33852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E2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40666" y="3952024"/>
            <a:ext cx="674918" cy="288032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870103" y="3952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E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3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740666" y="4456080"/>
            <a:ext cx="674918" cy="288032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0103" y="443633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prstClr val="black"/>
                </a:solidFill>
                <a:latin typeface="Arial" charset="0"/>
              </a:rPr>
              <a:t>E</a:t>
            </a:r>
            <a:r>
              <a:rPr kumimoji="1" lang="en-US" altLang="zh-TW" sz="1400" dirty="0" smtClean="0">
                <a:solidFill>
                  <a:prstClr val="black"/>
                </a:solidFill>
                <a:latin typeface="Arial" charset="0"/>
              </a:rPr>
              <a:t>4</a:t>
            </a:r>
            <a:endParaRPr kumimoji="1" lang="zh-TW" alt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203436" y="3075871"/>
            <a:ext cx="896015" cy="4610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99" name="直線單箭頭接點 98"/>
          <p:cNvCxnSpPr/>
          <p:nvPr/>
        </p:nvCxnSpPr>
        <p:spPr>
          <a:xfrm>
            <a:off x="5860655" y="3536956"/>
            <a:ext cx="868996" cy="1053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00" name="直線單箭頭接點 99"/>
          <p:cNvCxnSpPr/>
          <p:nvPr/>
        </p:nvCxnSpPr>
        <p:spPr>
          <a:xfrm flipV="1">
            <a:off x="4183777" y="3053365"/>
            <a:ext cx="960572" cy="1546731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olid"/>
            <a:tailEnd type="triangle"/>
          </a:ln>
          <a:effectLst/>
        </p:spPr>
      </p:cxnSp>
      <p:cxnSp>
        <p:nvCxnSpPr>
          <p:cNvPr id="101" name="直線單箭頭接點 100"/>
          <p:cNvCxnSpPr/>
          <p:nvPr/>
        </p:nvCxnSpPr>
        <p:spPr>
          <a:xfrm>
            <a:off x="5860655" y="3044957"/>
            <a:ext cx="868996" cy="0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olid"/>
            <a:tailEnd type="triangle"/>
          </a:ln>
          <a:effectLst/>
        </p:spPr>
      </p:cxnSp>
      <p:sp>
        <p:nvSpPr>
          <p:cNvPr id="102" name="文字方塊 101"/>
          <p:cNvSpPr txBox="1"/>
          <p:nvPr/>
        </p:nvSpPr>
        <p:spPr>
          <a:xfrm>
            <a:off x="6740666" y="1294988"/>
            <a:ext cx="227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找出最佳機台順序</a:t>
            </a:r>
            <a:endParaRPr kumimoji="1"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3" name="直線接點 102"/>
          <p:cNvCxnSpPr/>
          <p:nvPr/>
        </p:nvCxnSpPr>
        <p:spPr>
          <a:xfrm>
            <a:off x="3358686" y="2913503"/>
            <a:ext cx="117170" cy="72008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cxnSp>
        <p:nvCxnSpPr>
          <p:cNvPr id="104" name="直線接點 103"/>
          <p:cNvCxnSpPr/>
          <p:nvPr/>
        </p:nvCxnSpPr>
        <p:spPr>
          <a:xfrm flipV="1">
            <a:off x="3352713" y="3126540"/>
            <a:ext cx="133938" cy="61627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sp>
        <p:nvSpPr>
          <p:cNvPr id="105" name="文字方塊 104"/>
          <p:cNvSpPr txBox="1"/>
          <p:nvPr/>
        </p:nvSpPr>
        <p:spPr>
          <a:xfrm>
            <a:off x="3030909" y="2763618"/>
            <a:ext cx="40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U%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73802" y="3066560"/>
            <a:ext cx="443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CPK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7" name="直線接點 106"/>
          <p:cNvCxnSpPr/>
          <p:nvPr/>
        </p:nvCxnSpPr>
        <p:spPr>
          <a:xfrm>
            <a:off x="3366502" y="3440620"/>
            <a:ext cx="117170" cy="72008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cxnSp>
        <p:nvCxnSpPr>
          <p:cNvPr id="108" name="直線接點 107"/>
          <p:cNvCxnSpPr/>
          <p:nvPr/>
        </p:nvCxnSpPr>
        <p:spPr>
          <a:xfrm flipV="1">
            <a:off x="3360529" y="3653657"/>
            <a:ext cx="133938" cy="61627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sp>
        <p:nvSpPr>
          <p:cNvPr id="109" name="文字方塊 108"/>
          <p:cNvSpPr txBox="1"/>
          <p:nvPr/>
        </p:nvSpPr>
        <p:spPr>
          <a:xfrm>
            <a:off x="3038725" y="3290735"/>
            <a:ext cx="40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U%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981618" y="3586689"/>
            <a:ext cx="443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CPK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11" name="直線接點 110"/>
          <p:cNvCxnSpPr/>
          <p:nvPr/>
        </p:nvCxnSpPr>
        <p:spPr>
          <a:xfrm>
            <a:off x="3366502" y="3980121"/>
            <a:ext cx="117170" cy="72008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cxnSp>
        <p:nvCxnSpPr>
          <p:cNvPr id="112" name="直線接點 111"/>
          <p:cNvCxnSpPr/>
          <p:nvPr/>
        </p:nvCxnSpPr>
        <p:spPr>
          <a:xfrm flipV="1">
            <a:off x="3360529" y="4193158"/>
            <a:ext cx="133938" cy="61627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sp>
        <p:nvSpPr>
          <p:cNvPr id="113" name="文字方塊 112"/>
          <p:cNvSpPr txBox="1"/>
          <p:nvPr/>
        </p:nvSpPr>
        <p:spPr>
          <a:xfrm>
            <a:off x="3038725" y="3830236"/>
            <a:ext cx="40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U%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988054" y="4123175"/>
            <a:ext cx="443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CPK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15" name="直線接點 114"/>
          <p:cNvCxnSpPr/>
          <p:nvPr/>
        </p:nvCxnSpPr>
        <p:spPr>
          <a:xfrm>
            <a:off x="3366502" y="4499682"/>
            <a:ext cx="117170" cy="72008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cxnSp>
        <p:nvCxnSpPr>
          <p:cNvPr id="116" name="直線接點 115"/>
          <p:cNvCxnSpPr/>
          <p:nvPr/>
        </p:nvCxnSpPr>
        <p:spPr>
          <a:xfrm flipV="1">
            <a:off x="3360529" y="4712719"/>
            <a:ext cx="133938" cy="61627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</p:cxnSp>
      <p:sp>
        <p:nvSpPr>
          <p:cNvPr id="117" name="文字方塊 116"/>
          <p:cNvSpPr txBox="1"/>
          <p:nvPr/>
        </p:nvSpPr>
        <p:spPr>
          <a:xfrm>
            <a:off x="3038725" y="4349797"/>
            <a:ext cx="40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U%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988054" y="4651235"/>
            <a:ext cx="443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prstClr val="black"/>
                </a:solidFill>
                <a:latin typeface="Arial" charset="0"/>
              </a:rPr>
              <a:t>CPK</a:t>
            </a:r>
            <a:endParaRPr kumimoji="1" lang="zh-TW" altLang="en-US" sz="10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7" y="1826339"/>
            <a:ext cx="709044" cy="7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03" y="1311610"/>
            <a:ext cx="3980562" cy="3640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3" name="群組 26"/>
          <p:cNvGrpSpPr/>
          <p:nvPr/>
        </p:nvGrpSpPr>
        <p:grpSpPr>
          <a:xfrm>
            <a:off x="2411760" y="475004"/>
            <a:ext cx="3600400" cy="367634"/>
            <a:chOff x="5508104" y="620688"/>
            <a:chExt cx="3600400" cy="490178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accent1">
                    <a:lumMod val="9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lang="en-US" altLang="zh-TW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gray">
            <a:xfrm>
              <a:off x="6372200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gray">
            <a:xfrm>
              <a:off x="6389262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2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gray">
            <a:xfrm>
              <a:off x="6456586" y="699403"/>
              <a:ext cx="1011866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資料說明</a:t>
              </a:r>
              <a:endParaRPr lang="en-US" altLang="zh-TW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30" name="群組 23"/>
            <p:cNvGrpSpPr/>
            <p:nvPr/>
          </p:nvGrpSpPr>
          <p:grpSpPr>
            <a:xfrm>
              <a:off x="7208521" y="620688"/>
              <a:ext cx="1035887" cy="490178"/>
              <a:chOff x="7208521" y="620688"/>
              <a:chExt cx="1035887" cy="49017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gray">
              <a:xfrm>
                <a:off x="7208521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6" name="AutoShape 15"/>
              <p:cNvSpPr>
                <a:spLocks noChangeArrowheads="1"/>
              </p:cNvSpPr>
              <p:nvPr/>
            </p:nvSpPr>
            <p:spPr bwMode="gray">
              <a:xfrm>
                <a:off x="7225583" y="675152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gray">
              <a:xfrm>
                <a:off x="7292008" y="676344"/>
                <a:ext cx="952400" cy="369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模型建立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grpSp>
          <p:nvGrpSpPr>
            <p:cNvPr id="31" name="群組 22"/>
            <p:cNvGrpSpPr/>
            <p:nvPr/>
          </p:nvGrpSpPr>
          <p:grpSpPr>
            <a:xfrm>
              <a:off x="8056484" y="620688"/>
              <a:ext cx="1052020" cy="458820"/>
              <a:chOff x="8056484" y="620688"/>
              <a:chExt cx="1052020" cy="458820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gray">
              <a:xfrm>
                <a:off x="8056484" y="620688"/>
                <a:ext cx="980310" cy="458820"/>
              </a:xfrm>
              <a:prstGeom prst="chevron">
                <a:avLst>
                  <a:gd name="adj" fmla="val 36511"/>
                </a:avLst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 w="12700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>
                <a:outerShdw dist="50800" dir="54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8073546" y="633066"/>
                <a:ext cx="953165" cy="435714"/>
              </a:xfrm>
              <a:prstGeom prst="chevron">
                <a:avLst>
                  <a:gd name="adj" fmla="val 38600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2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gray">
              <a:xfrm>
                <a:off x="8147154" y="699403"/>
                <a:ext cx="96135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sz="1200" b="1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專案成果</a:t>
                </a:r>
                <a:endParaRPr lang="en-US" altLang="zh-TW" sz="12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38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機台介紹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65915"/>
              </p:ext>
            </p:extLst>
          </p:nvPr>
        </p:nvGraphicFramePr>
        <p:xfrm>
          <a:off x="3151685" y="1849088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PEP1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11239"/>
              </p:ext>
            </p:extLst>
          </p:nvPr>
        </p:nvGraphicFramePr>
        <p:xfrm>
          <a:off x="3151685" y="2924411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PEP3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01052"/>
              </p:ext>
            </p:extLst>
          </p:nvPr>
        </p:nvGraphicFramePr>
        <p:xfrm>
          <a:off x="3151685" y="3515230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PEP4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62607"/>
              </p:ext>
            </p:extLst>
          </p:nvPr>
        </p:nvGraphicFramePr>
        <p:xfrm>
          <a:off x="3151685" y="4043978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PEP5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58838"/>
              </p:ext>
            </p:extLst>
          </p:nvPr>
        </p:nvGraphicFramePr>
        <p:xfrm>
          <a:off x="3151685" y="4591060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PEP6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26767"/>
              </p:ext>
            </p:extLst>
          </p:nvPr>
        </p:nvGraphicFramePr>
        <p:xfrm>
          <a:off x="3151685" y="2378875"/>
          <a:ext cx="824406" cy="292038"/>
        </p:xfrm>
        <a:graphic>
          <a:graphicData uri="http://schemas.openxmlformats.org/drawingml/2006/table">
            <a:tbl>
              <a:tblPr firstRow="1" bandRow="1"/>
              <a:tblGrid>
                <a:gridCol w="824406"/>
              </a:tblGrid>
              <a:tr h="292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PEP2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49873"/>
              </p:ext>
            </p:extLst>
          </p:nvPr>
        </p:nvGraphicFramePr>
        <p:xfrm>
          <a:off x="4656972" y="902565"/>
          <a:ext cx="868921" cy="269188"/>
        </p:xfrm>
        <a:graphic>
          <a:graphicData uri="http://schemas.openxmlformats.org/drawingml/2006/table">
            <a:tbl>
              <a:tblPr firstRow="1" bandRow="1"/>
              <a:tblGrid>
                <a:gridCol w="868921"/>
              </a:tblGrid>
              <a:tr h="269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Process 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2284"/>
              </p:ext>
            </p:extLst>
          </p:nvPr>
        </p:nvGraphicFramePr>
        <p:xfrm>
          <a:off x="4155686" y="909144"/>
          <a:ext cx="432048" cy="269188"/>
        </p:xfrm>
        <a:graphic>
          <a:graphicData uri="http://schemas.openxmlformats.org/drawingml/2006/table">
            <a:tbl>
              <a:tblPr firstRow="1" bandRow="1"/>
              <a:tblGrid>
                <a:gridCol w="432048"/>
              </a:tblGrid>
              <a:tr h="269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PEP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52399"/>
              </p:ext>
            </p:extLst>
          </p:nvPr>
        </p:nvGraphicFramePr>
        <p:xfrm>
          <a:off x="5787135" y="868528"/>
          <a:ext cx="2160240" cy="269188"/>
        </p:xfrm>
        <a:graphic>
          <a:graphicData uri="http://schemas.openxmlformats.org/drawingml/2006/table">
            <a:tbl>
              <a:tblPr firstRow="1" bandRow="1"/>
              <a:tblGrid>
                <a:gridCol w="2160240"/>
              </a:tblGrid>
              <a:tr h="269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</a:t>
                      </a:r>
                    </a:p>
                  </a:txBody>
                  <a:tcPr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0" name="文字方塊 69"/>
          <p:cNvSpPr txBox="1"/>
          <p:nvPr/>
        </p:nvSpPr>
        <p:spPr>
          <a:xfrm>
            <a:off x="550415" y="1311610"/>
            <a:ext cx="22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機台資料來源對照</a:t>
            </a:r>
            <a:endParaRPr kumimoji="1" lang="en-US" altLang="zh-TW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36759" y="1743658"/>
            <a:ext cx="324969" cy="10543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56972" y="2257203"/>
            <a:ext cx="324969" cy="10543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656972" y="2764338"/>
            <a:ext cx="324969" cy="10543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52803" y="3409800"/>
            <a:ext cx="324969" cy="10543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56972" y="3900819"/>
            <a:ext cx="324969" cy="10543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49757" y="4407954"/>
            <a:ext cx="324969" cy="10543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56972" y="1689007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Arial" charset="0"/>
              </a:rPr>
              <a:t>TF</a:t>
            </a:r>
            <a:endParaRPr kumimoji="1" lang="zh-TW" altLang="en-US" sz="9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656972" y="4353215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Arial" charset="0"/>
              </a:rPr>
              <a:t>TF</a:t>
            </a:r>
            <a:endParaRPr kumimoji="1" lang="zh-TW" altLang="en-US" sz="9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661224" y="3355723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Arial" charset="0"/>
              </a:rPr>
              <a:t>TF</a:t>
            </a:r>
            <a:endParaRPr kumimoji="1" lang="zh-TW" altLang="en-US" sz="9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656972" y="2693579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Arial" charset="0"/>
              </a:rPr>
              <a:t>TF</a:t>
            </a:r>
            <a:endParaRPr kumimoji="1" lang="zh-TW" altLang="en-US" sz="9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56972" y="385091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Arial" charset="0"/>
              </a:rPr>
              <a:t>TF</a:t>
            </a:r>
            <a:endParaRPr kumimoji="1" lang="zh-TW" altLang="en-US" sz="9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656972" y="218147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dirty="0" smtClean="0">
                <a:solidFill>
                  <a:prstClr val="black"/>
                </a:solidFill>
                <a:latin typeface="Arial" charset="0"/>
              </a:rPr>
              <a:t>TF</a:t>
            </a:r>
            <a:endParaRPr kumimoji="1" lang="zh-TW" altLang="en-US" sz="9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" y="4281940"/>
            <a:ext cx="669748" cy="6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780" y="298997"/>
            <a:ext cx="2039315" cy="787588"/>
            <a:chOff x="65780" y="298997"/>
            <a:chExt cx="2039315" cy="787588"/>
          </a:xfrm>
        </p:grpSpPr>
        <p:sp>
          <p:nvSpPr>
            <p:cNvPr id="3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0834" y="387371"/>
              <a:ext cx="1508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標題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1540" y="974072"/>
              <a:ext cx="1265453" cy="112513"/>
              <a:chOff x="268709" y="861560"/>
              <a:chExt cx="1265453" cy="112513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>
              <a:xfrm>
                <a:off x="268709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>
                <a:spLocks/>
              </p:cNvSpPr>
              <p:nvPr/>
            </p:nvSpPr>
            <p:spPr>
              <a:xfrm>
                <a:off x="499297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>
                <a:spLocks/>
              </p:cNvSpPr>
              <p:nvPr/>
            </p:nvSpPr>
            <p:spPr>
              <a:xfrm>
                <a:off x="729885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>
                <a:spLocks/>
              </p:cNvSpPr>
              <p:nvPr/>
            </p:nvSpPr>
            <p:spPr>
              <a:xfrm>
                <a:off x="960473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/>
              </p:cNvSpPr>
              <p:nvPr/>
            </p:nvSpPr>
            <p:spPr>
              <a:xfrm>
                <a:off x="1191061" y="861560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/>
              </p:cNvSpPr>
              <p:nvPr/>
            </p:nvSpPr>
            <p:spPr>
              <a:xfrm>
                <a:off x="1421650" y="861561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直角三角形 5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812563" y="575996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08689" y="1581640"/>
            <a:ext cx="1440160" cy="1440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1783" y="1581640"/>
            <a:ext cx="1440160" cy="1440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225" y="3169722"/>
            <a:ext cx="123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專案介紹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2428" y="3181716"/>
            <a:ext cx="12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</a:p>
        </p:txBody>
      </p:sp>
      <p:sp>
        <p:nvSpPr>
          <p:cNvPr id="22" name="矩形 21"/>
          <p:cNvSpPr/>
          <p:nvPr/>
        </p:nvSpPr>
        <p:spPr>
          <a:xfrm>
            <a:off x="115212" y="3609750"/>
            <a:ext cx="1780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機台介紹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3" y="1948229"/>
            <a:ext cx="706981" cy="7069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1948229"/>
            <a:ext cx="769003" cy="76900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346923" y="3590863"/>
            <a:ext cx="17150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CPK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38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4346975" y="431772"/>
            <a:ext cx="3600400" cy="367634"/>
            <a:chOff x="5508104" y="620688"/>
            <a:chExt cx="3600400" cy="490178"/>
          </a:xfrm>
        </p:grpSpPr>
        <p:sp>
          <p:nvSpPr>
            <p:cNvPr id="48" name="AutoShape 7"/>
            <p:cNvSpPr>
              <a:spLocks noChangeArrowheads="1"/>
            </p:cNvSpPr>
            <p:nvPr/>
          </p:nvSpPr>
          <p:spPr bwMode="gray">
            <a:xfrm>
              <a:off x="550810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552516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5572740" y="699403"/>
              <a:ext cx="1087492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專案介紹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51" name="群組 54"/>
            <p:cNvGrpSpPr/>
            <p:nvPr/>
          </p:nvGrpSpPr>
          <p:grpSpPr>
            <a:xfrm>
              <a:off x="6372200" y="620688"/>
              <a:ext cx="1096252" cy="458820"/>
              <a:chOff x="4771892" y="171081"/>
              <a:chExt cx="1096252" cy="593623"/>
            </a:xfrm>
          </p:grpSpPr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>
                <a:off x="4771892" y="171081"/>
                <a:ext cx="980310" cy="593623"/>
                <a:chOff x="479" y="2640"/>
                <a:chExt cx="1264" cy="556"/>
              </a:xfrm>
            </p:grpSpPr>
            <p:sp>
              <p:nvSpPr>
                <p:cNvPr id="66" name="AutoShape 11"/>
                <p:cNvSpPr>
                  <a:spLocks noChangeArrowheads="1"/>
                </p:cNvSpPr>
                <p:nvPr/>
              </p:nvSpPr>
              <p:spPr bwMode="gray">
                <a:xfrm>
                  <a:off x="479" y="2640"/>
                  <a:ext cx="1264" cy="556"/>
                </a:xfrm>
                <a:prstGeom prst="chevron">
                  <a:avLst>
                    <a:gd name="adj" fmla="val 36511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10196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10196"/>
                        <a:invGamma/>
                      </a:srgbClr>
                    </a:gs>
                  </a:gsLst>
                  <a:lin ang="0" scaled="1"/>
                </a:gradFill>
                <a:ln w="12700" algn="ctr">
                  <a:solidFill>
                    <a:srgbClr val="C0504D"/>
                  </a:solidFill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EEECE1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gray">
                <a:xfrm>
                  <a:off x="501" y="2655"/>
                  <a:ext cx="1229" cy="528"/>
                </a:xfrm>
                <a:prstGeom prst="chevron">
                  <a:avLst>
                    <a:gd name="adj" fmla="val 38600"/>
                  </a:avLst>
                </a:prstGeom>
                <a:gradFill rotWithShape="1">
                  <a:gsLst>
                    <a:gs pos="0">
                      <a:srgbClr val="C0504D">
                        <a:gamma/>
                        <a:tint val="50980"/>
                        <a:invGamma/>
                      </a:srgbClr>
                    </a:gs>
                    <a:gs pos="50000">
                      <a:srgbClr val="C0504D"/>
                    </a:gs>
                    <a:gs pos="100000">
                      <a:srgbClr val="C0504D">
                        <a:gamma/>
                        <a:tint val="50980"/>
                        <a:invGamma/>
                      </a:srgbClr>
                    </a:gs>
                  </a:gsLst>
                  <a:lin ang="5400000" scaled="1"/>
                </a:gradFill>
                <a:ln w="127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gray">
              <a:xfrm>
                <a:off x="4856278" y="272920"/>
                <a:ext cx="1011866" cy="4778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資料說明</a:t>
                </a:r>
                <a:endParaRPr kumimoji="1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2" name="AutoShape 14"/>
            <p:cNvSpPr>
              <a:spLocks noChangeArrowheads="1"/>
            </p:cNvSpPr>
            <p:nvPr/>
          </p:nvSpPr>
          <p:spPr bwMode="gray">
            <a:xfrm>
              <a:off x="7208521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7225583" y="675152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gray">
            <a:xfrm>
              <a:off x="7292008" y="676344"/>
              <a:ext cx="95240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模型建立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gray">
            <a:xfrm>
              <a:off x="8056484" y="620688"/>
              <a:ext cx="980310" cy="458820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</a:gradFill>
            <a:ln w="1270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50800" dir="5400000" algn="ctr" rotWithShape="0">
                <a:srgbClr val="EEECE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8073546" y="633066"/>
              <a:ext cx="953165" cy="435714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8147154" y="699403"/>
              <a:ext cx="961350" cy="369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專案成果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38" name="组合 1"/>
          <p:cNvGrpSpPr/>
          <p:nvPr/>
        </p:nvGrpSpPr>
        <p:grpSpPr>
          <a:xfrm>
            <a:off x="65780" y="298997"/>
            <a:ext cx="3163220" cy="796260"/>
            <a:chOff x="65780" y="298997"/>
            <a:chExt cx="3163220" cy="796260"/>
          </a:xfrm>
        </p:grpSpPr>
        <p:sp>
          <p:nvSpPr>
            <p:cNvPr id="39" name="TextBox 2"/>
            <p:cNvSpPr txBox="1"/>
            <p:nvPr/>
          </p:nvSpPr>
          <p:spPr>
            <a:xfrm>
              <a:off x="340835" y="298997"/>
              <a:ext cx="157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340834" y="387371"/>
              <a:ext cx="2655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CPK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 %</a:t>
              </a:r>
              <a:r>
                <a:rPr lang="zh-TW" altLang="en-US" sz="20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的意義</a:t>
              </a:r>
            </a:p>
            <a:p>
              <a:pPr algn="ctr"/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"/>
            <p:cNvGrpSpPr/>
            <p:nvPr/>
          </p:nvGrpSpPr>
          <p:grpSpPr>
            <a:xfrm>
              <a:off x="957018" y="848126"/>
              <a:ext cx="1265453" cy="112513"/>
              <a:chOff x="794187" y="735614"/>
              <a:chExt cx="1265453" cy="112513"/>
            </a:xfrm>
          </p:grpSpPr>
          <p:sp>
            <p:nvSpPr>
              <p:cNvPr id="44" name="椭圆 7"/>
              <p:cNvSpPr>
                <a:spLocks/>
              </p:cNvSpPr>
              <p:nvPr/>
            </p:nvSpPr>
            <p:spPr>
              <a:xfrm>
                <a:off x="794187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8"/>
              <p:cNvSpPr>
                <a:spLocks/>
              </p:cNvSpPr>
              <p:nvPr/>
            </p:nvSpPr>
            <p:spPr>
              <a:xfrm>
                <a:off x="1024775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9"/>
              <p:cNvSpPr>
                <a:spLocks/>
              </p:cNvSpPr>
              <p:nvPr/>
            </p:nvSpPr>
            <p:spPr>
              <a:xfrm>
                <a:off x="1255363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0"/>
              <p:cNvSpPr>
                <a:spLocks/>
              </p:cNvSpPr>
              <p:nvPr/>
            </p:nvSpPr>
            <p:spPr>
              <a:xfrm>
                <a:off x="1485951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11"/>
              <p:cNvSpPr>
                <a:spLocks/>
              </p:cNvSpPr>
              <p:nvPr/>
            </p:nvSpPr>
            <p:spPr>
              <a:xfrm>
                <a:off x="1716539" y="735614"/>
                <a:ext cx="112512" cy="11251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12"/>
              <p:cNvSpPr>
                <a:spLocks/>
              </p:cNvSpPr>
              <p:nvPr/>
            </p:nvSpPr>
            <p:spPr>
              <a:xfrm>
                <a:off x="1947128" y="735615"/>
                <a:ext cx="112512" cy="1125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直角三角形 41"/>
            <p:cNvSpPr/>
            <p:nvPr/>
          </p:nvSpPr>
          <p:spPr>
            <a:xfrm flipH="1">
              <a:off x="65780" y="331708"/>
              <a:ext cx="292532" cy="29253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2936468" y="612013"/>
              <a:ext cx="292532" cy="29253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15034"/>
              </p:ext>
            </p:extLst>
          </p:nvPr>
        </p:nvGraphicFramePr>
        <p:xfrm>
          <a:off x="2119227" y="1334071"/>
          <a:ext cx="2355016" cy="571500"/>
        </p:xfrm>
        <a:graphic>
          <a:graphicData uri="http://schemas.openxmlformats.org/drawingml/2006/table">
            <a:tbl>
              <a:tblPr firstRow="1" bandRow="1"/>
              <a:tblGrid>
                <a:gridCol w="2355016"/>
              </a:tblGrid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運用資料庫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TCSPCH_6AHMTS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86761"/>
              </p:ext>
            </p:extLst>
          </p:nvPr>
        </p:nvGraphicFramePr>
        <p:xfrm>
          <a:off x="4887136" y="1334071"/>
          <a:ext cx="2884506" cy="571500"/>
        </p:xfrm>
        <a:graphic>
          <a:graphicData uri="http://schemas.openxmlformats.org/drawingml/2006/table">
            <a:tbl>
              <a:tblPr firstRow="1" bandRow="1"/>
              <a:tblGrid>
                <a:gridCol w="1454036"/>
                <a:gridCol w="1430470"/>
              </a:tblGrid>
              <a:tr h="28575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收集資料的工具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Python</a:t>
                      </a:r>
                      <a:endParaRPr lang="zh-TW" altLang="en-US" sz="1400" dirty="0"/>
                    </a:p>
                  </a:txBody>
                  <a:tcPr marT="34290" marB="3429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 smtClean="0"/>
                        <a:t>SQL</a:t>
                      </a:r>
                      <a:endParaRPr lang="zh-TW" altLang="en-US" sz="1400" dirty="0"/>
                    </a:p>
                  </a:txBody>
                  <a:tcPr marT="34290" marB="3429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352"/>
              </p:ext>
            </p:extLst>
          </p:nvPr>
        </p:nvGraphicFramePr>
        <p:xfrm>
          <a:off x="358312" y="2463755"/>
          <a:ext cx="7266082" cy="2578817"/>
        </p:xfrm>
        <a:graphic>
          <a:graphicData uri="http://schemas.openxmlformats.org/drawingml/2006/table">
            <a:tbl>
              <a:tblPr firstRow="1" bandRow="1"/>
              <a:tblGrid>
                <a:gridCol w="1512168"/>
                <a:gridCol w="3458659"/>
                <a:gridCol w="2295255"/>
              </a:tblGrid>
              <a:tr h="4185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機台參數</a:t>
                      </a:r>
                      <a:r>
                        <a:rPr lang="en-US" altLang="zh-TW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特徵</a:t>
                      </a:r>
                      <a:endParaRPr lang="zh-TW" alt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公式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TW" alt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意義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44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U%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(Max-Min) / (</a:t>
                      </a:r>
                      <a:r>
                        <a:rPr lang="en-US" altLang="zh-TW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Max+Min</a:t>
                      </a:r>
                      <a:r>
                        <a:rPr lang="en-US" altLang="zh-TW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機台製程的能力（平整度）</a:t>
                      </a:r>
                      <a:endParaRPr kumimoji="0" lang="en-US" altLang="zh-TW" sz="14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71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CPK (Ca)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| SPC_VALUE-(USL+LSL)/2 |  /  (USL-LSL)/2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機台製程的能力（準確度）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Defect Density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defect count</a:t>
                      </a: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數</a:t>
                      </a:r>
                      <a:r>
                        <a:rPr lang="en-US" altLang="zh-TW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/sheet</a:t>
                      </a: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數</a:t>
                      </a:r>
                      <a:endParaRPr lang="zh-TW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機台生產產品的良率</a:t>
                      </a:r>
                      <a:endParaRPr kumimoji="0" lang="zh-TW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Target Life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機台的餘命資料</a:t>
                      </a:r>
                    </a:p>
                  </a:txBody>
                  <a:tcPr marT="34290" marB="34290" anchor="ctr">
                    <a:lnL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2" name="文字方塊 71"/>
          <p:cNvSpPr txBox="1"/>
          <p:nvPr/>
        </p:nvSpPr>
        <p:spPr>
          <a:xfrm>
            <a:off x="487796" y="1311610"/>
            <a:ext cx="24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kumimoji="1" lang="en-US" altLang="zh-TW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363437" y="3279924"/>
            <a:ext cx="608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都是越小越好</a:t>
            </a:r>
            <a:endParaRPr kumimoji="1"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87796" y="1968602"/>
            <a:ext cx="13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所需指標</a:t>
            </a:r>
            <a:endParaRPr kumimoji="1" lang="en-US" altLang="zh-TW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67" y="565464"/>
            <a:ext cx="537173" cy="537173"/>
          </a:xfrm>
          <a:prstGeom prst="rect">
            <a:avLst/>
          </a:prstGeom>
        </p:spPr>
      </p:pic>
      <p:sp>
        <p:nvSpPr>
          <p:cNvPr id="3" name="右大括弧 2"/>
          <p:cNvSpPr/>
          <p:nvPr/>
        </p:nvSpPr>
        <p:spPr>
          <a:xfrm>
            <a:off x="7869530" y="2955309"/>
            <a:ext cx="360040" cy="130514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677345" y="4776995"/>
            <a:ext cx="4950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8127395" y="45153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kumimoji="1"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於某數值則不使用</a:t>
            </a:r>
            <a:endParaRPr kumimoji="1"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6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 animBg="1"/>
      <p:bldP spid="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3082</Words>
  <Application>Microsoft Office PowerPoint</Application>
  <PresentationFormat>如螢幕大小 (16:9)</PresentationFormat>
  <Paragraphs>542</Paragraphs>
  <Slides>35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微软雅黑</vt:lpstr>
      <vt:lpstr>宋体</vt:lpstr>
      <vt:lpstr>微軟正黑體</vt:lpstr>
      <vt:lpstr>新細明體</vt:lpstr>
      <vt:lpstr>Arial</vt:lpstr>
      <vt:lpstr>Calibri</vt:lpstr>
      <vt:lpstr>Cambria Math</vt:lpstr>
      <vt:lpstr>Ebrima</vt:lpstr>
      <vt:lpstr>Gill Sans MT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2007043 劉書維</cp:lastModifiedBy>
  <cp:revision>80</cp:revision>
  <dcterms:modified xsi:type="dcterms:W3CDTF">2020-08-27T03:25:33Z</dcterms:modified>
</cp:coreProperties>
</file>