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1"/>
  </p:notesMasterIdLst>
  <p:handoutMasterIdLst>
    <p:handoutMasterId r:id="rId12"/>
  </p:handoutMasterIdLst>
  <p:sldIdLst>
    <p:sldId id="1189" r:id="rId2"/>
    <p:sldId id="1194" r:id="rId3"/>
    <p:sldId id="1198" r:id="rId4"/>
    <p:sldId id="1195" r:id="rId5"/>
    <p:sldId id="1190" r:id="rId6"/>
    <p:sldId id="1013" r:id="rId7"/>
    <p:sldId id="1191" r:id="rId8"/>
    <p:sldId id="1196" r:id="rId9"/>
    <p:sldId id="1197" r:id="rId10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886"/>
    <a:srgbClr val="DBE4E7"/>
    <a:srgbClr val="9BBB59"/>
    <a:srgbClr val="FFFFFF"/>
    <a:srgbClr val="948A54"/>
    <a:srgbClr val="2772E1"/>
    <a:srgbClr val="F1AC01"/>
    <a:srgbClr val="FFC111"/>
    <a:srgbClr val="006896"/>
    <a:srgbClr val="F75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2" autoAdjust="0"/>
    <p:restoredTop sz="96429" autoAdjust="0"/>
  </p:normalViewPr>
  <p:slideViewPr>
    <p:cSldViewPr showGuides="1">
      <p:cViewPr>
        <p:scale>
          <a:sx n="100" d="100"/>
          <a:sy n="100" d="100"/>
        </p:scale>
        <p:origin x="2232" y="906"/>
      </p:cViewPr>
      <p:guideLst>
        <p:guide orient="horz" pos="514"/>
        <p:guide pos="2880"/>
        <p:guide orient="horz" pos="19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85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4229C46-9FA5-45E6-B03E-A290D9B3F279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8C17659-EC3B-436E-8396-A28971400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5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4229C46-9FA5-45E6-B03E-A290D9B3F279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8C17659-EC3B-436E-8396-A28971400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3928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  <p:sldLayoutId id="2147483954" r:id="rId9"/>
    <p:sldLayoutId id="2147483955" r:id="rId10"/>
    <p:sldLayoutId id="214748395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李文琪</a:t>
            </a:r>
            <a:r>
              <a:rPr lang="zh-TW" altLang="en-US" dirty="0"/>
              <a:t> </a:t>
            </a:r>
            <a:r>
              <a:rPr lang="en-US" altLang="zh-TW" dirty="0" smtClean="0"/>
              <a:t>ML6A01</a:t>
            </a:r>
          </a:p>
          <a:p>
            <a:r>
              <a:rPr lang="en-US" altLang="zh-TW" dirty="0" smtClean="0"/>
              <a:t>2020.09.25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2020</a:t>
            </a:r>
            <a:r>
              <a:rPr lang="zh-TW" altLang="en-US" dirty="0" smtClean="0"/>
              <a:t> </a:t>
            </a:r>
            <a:r>
              <a:rPr lang="en-US" altLang="zh-TW" dirty="0" smtClean="0"/>
              <a:t>Q3</a:t>
            </a:r>
            <a:r>
              <a:rPr lang="zh-TW" altLang="en-US" dirty="0" smtClean="0"/>
              <a:t> 進度發表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專案總覽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81725"/>
              </p:ext>
            </p:extLst>
          </p:nvPr>
        </p:nvGraphicFramePr>
        <p:xfrm>
          <a:off x="431540" y="907406"/>
          <a:ext cx="8460940" cy="4119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188"/>
                <a:gridCol w="828092"/>
                <a:gridCol w="2700300"/>
                <a:gridCol w="1890210"/>
                <a:gridCol w="1350150"/>
              </a:tblGrid>
              <a:tr h="447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目前進行</a:t>
                      </a:r>
                      <a:r>
                        <a:rPr lang="zh-TW" sz="120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C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合作人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C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專案說明</a:t>
                      </a:r>
                      <a:r>
                        <a:rPr lang="en-US" sz="12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研究說明</a:t>
                      </a:r>
                      <a:r>
                        <a:rPr lang="en-US" sz="12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C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效益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C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平展狀況 </a:t>
                      </a:r>
                      <a:endParaRPr lang="en-US" altLang="zh-TW" sz="1200" kern="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已展 </a:t>
                      </a:r>
                      <a:r>
                        <a:rPr lang="en-US" altLang="zh-TW" sz="120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需平展</a:t>
                      </a:r>
                      <a:r>
                        <a:rPr lang="en-US" altLang="zh-TW" sz="120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C01"/>
                    </a:solidFill>
                  </a:tcPr>
                </a:tc>
              </a:tr>
              <a:tr h="87305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少量多樣最佳機台推薦 </a:t>
                      </a:r>
                      <a:endParaRPr 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05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顏琮閔</a:t>
                      </a:r>
                      <a:endParaRPr lang="en-US" altLang="zh-TW" sz="1050" kern="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en-US" sz="105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新產品上市前，針對過往機台的參數，建立機台的良率推薦系統。</a:t>
                      </a:r>
                      <a:endParaRPr 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ts val="151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50" u="none" strike="noStrike" kern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TimeToMarket</a:t>
                      </a:r>
                      <a:r>
                        <a:rPr lang="en-US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提升</a:t>
                      </a:r>
                      <a:r>
                        <a:rPr lang="en-US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DVT</a:t>
                      </a:r>
                      <a:r>
                        <a:rPr 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速度</a:t>
                      </a:r>
                      <a:r>
                        <a:rPr lang="en-US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 </a:t>
                      </a:r>
                      <a:endParaRPr 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1/1</a:t>
                      </a:r>
                      <a:endParaRPr lang="zh-TW" sz="105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05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Pol</a:t>
                      </a:r>
                      <a:r>
                        <a:rPr 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體質改善預</a:t>
                      </a:r>
                      <a:r>
                        <a:rPr 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</a:t>
                      </a:r>
                      <a:endParaRPr lang="en-US" altLang="zh-TW" sz="1050" u="none" strike="noStrike" kern="12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</a:p>
                    <a:p>
                      <a:pPr algn="ctr" font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</a:t>
                      </a:r>
                      <a:r>
                        <a:rPr 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組化 </a:t>
                      </a:r>
                      <a:endParaRPr 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05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楊致瑋</a:t>
                      </a:r>
                      <a:endParaRPr lang="zh-TW" sz="105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lnSpc>
                          <a:spcPts val="151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建置</a:t>
                      </a:r>
                      <a:r>
                        <a:rPr lang="en-US" altLang="zh-TW" sz="1050" u="none" strike="noStrike" kern="12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IoT</a:t>
                      </a:r>
                      <a:r>
                        <a:rPr lang="en-US" alt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sensor </a:t>
                      </a: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Polling device</a:t>
                      </a: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，及收集機台資料</a:t>
                      </a:r>
                      <a:r>
                        <a:rPr lang="en-US" alt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</a:t>
                      </a:r>
                      <a:r>
                        <a:rPr lang="en-US" alt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:KPC</a:t>
                      </a: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APC</a:t>
                      </a: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T2/SPE </a:t>
                      </a: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轉換後數值 等</a:t>
                      </a:r>
                      <a:r>
                        <a:rPr lang="en-US" alt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...)</a:t>
                      </a: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，利用大數據分析針對</a:t>
                      </a:r>
                      <a:r>
                        <a:rPr lang="en-US" altLang="zh-TW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POL </a:t>
                      </a: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進行體質預測。</a:t>
                      </a:r>
                      <a:endParaRPr lang="en-US" altLang="zh-TW" sz="1050" u="none" strike="noStrike" kern="12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indent="-228600" algn="l" fontAlgn="ctr">
                        <a:lnSpc>
                          <a:spcPts val="151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050" u="none" strike="noStrike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將手法模組化</a:t>
                      </a:r>
                      <a:endParaRPr 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降低偏光板報廢</a:t>
                      </a:r>
                      <a:r>
                        <a:rPr lang="en-US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750</a:t>
                      </a:r>
                      <a:r>
                        <a:rPr 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endParaRPr 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1/23</a:t>
                      </a:r>
                      <a:endParaRPr lang="zh-TW" sz="105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0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專案列表網頁開發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05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呂亞欣</a:t>
                      </a:r>
                      <a:endParaRPr lang="zh-TW" sz="105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統整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L6A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智慧製造專案，預期結合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COT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及進度追蹤系統，創建專案管理系統，以便管理者維護。</a:t>
                      </a:r>
                      <a:endParaRPr lang="zh-TW" alt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減少人力比對系統的工時。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原始      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-&gt; 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每人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:1 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小時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周，共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改善後 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-&gt; 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每人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:10 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分鐘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周，共</a:t>
                      </a: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endParaRPr lang="zh-TW" sz="105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1/1</a:t>
                      </a:r>
                      <a:endParaRPr lang="zh-TW" sz="105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RS232 </a:t>
                      </a:r>
                      <a:r>
                        <a:rPr lang="zh-TW" altLang="en-US" sz="105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體溫上報系統</a:t>
                      </a:r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吳哲銘</a:t>
                      </a:r>
                      <a:endParaRPr lang="en-US" altLang="zh-TW" sz="1050" kern="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kern="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廖家毅</a:t>
                      </a:r>
                      <a:endParaRPr lang="zh-TW" sz="105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透過體溫紀錄監控辦公室座位是否發生群聚感染。</a:t>
                      </a:r>
                      <a:endParaRPr lang="en-US" altLang="zh-TW" sz="105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體溫塔信號擷取。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體溫紀錄無須手動抄寫。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縮短疫調時間。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3/3</a:t>
                      </a:r>
                      <a:endParaRPr lang="zh-TW" sz="105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7686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69996"/>
          </a:xfrm>
        </p:spPr>
        <p:txBody>
          <a:bodyPr anchor="t"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少量多樣最佳機台推</a:t>
            </a:r>
            <a:r>
              <a:rPr lang="zh-TW" altLang="en-US" dirty="0" smtClean="0">
                <a:latin typeface="微軟正黑體" panose="020B0604030504040204" pitchFamily="34" charset="-120"/>
              </a:rPr>
              <a:t>薦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79" name="Rounded Rectangle 15">
            <a:extLst>
              <a:ext uri="{FF2B5EF4-FFF2-40B4-BE49-F238E27FC236}">
                <a16:creationId xmlns:a16="http://schemas.microsoft.com/office/drawing/2014/main" xmlns="" id="{B359BAF2-91E3-4AE3-B0CC-3B1EB664F541}"/>
              </a:ext>
            </a:extLst>
          </p:cNvPr>
          <p:cNvSpPr/>
          <p:nvPr/>
        </p:nvSpPr>
        <p:spPr>
          <a:xfrm>
            <a:off x="4797985" y="869660"/>
            <a:ext cx="4185465" cy="1980000"/>
          </a:xfrm>
          <a:prstGeom prst="roundRect">
            <a:avLst>
              <a:gd name="adj" fmla="val 13624"/>
            </a:avLst>
          </a:prstGeom>
          <a:solidFill>
            <a:srgbClr val="FFFFFF">
              <a:alpha val="80000"/>
            </a:srgbClr>
          </a:solidFill>
          <a:ln>
            <a:solidFill>
              <a:srgbClr val="4A7886">
                <a:alpha val="60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軟正黑體" panose="020B0604030504040204" pitchFamily="34" charset="-120"/>
            </a:endParaRPr>
          </a:p>
        </p:txBody>
      </p:sp>
      <p:sp>
        <p:nvSpPr>
          <p:cNvPr id="123" name="Rounded Rectangle 15">
            <a:extLst>
              <a:ext uri="{FF2B5EF4-FFF2-40B4-BE49-F238E27FC236}">
                <a16:creationId xmlns:a16="http://schemas.microsoft.com/office/drawing/2014/main" xmlns="" id="{B359BAF2-91E3-4AE3-B0CC-3B1EB664F541}"/>
              </a:ext>
            </a:extLst>
          </p:cNvPr>
          <p:cNvSpPr/>
          <p:nvPr/>
        </p:nvSpPr>
        <p:spPr>
          <a:xfrm>
            <a:off x="4805017" y="3016515"/>
            <a:ext cx="4185465" cy="1980000"/>
          </a:xfrm>
          <a:prstGeom prst="roundRect">
            <a:avLst>
              <a:gd name="adj" fmla="val 13624"/>
            </a:avLst>
          </a:prstGeom>
          <a:solidFill>
            <a:srgbClr val="FFFFFF">
              <a:alpha val="80000"/>
            </a:srgbClr>
          </a:solidFill>
          <a:ln>
            <a:solidFill>
              <a:srgbClr val="4A7886">
                <a:alpha val="60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軟正黑體" panose="020B0604030504040204" pitchFamily="34" charset="-120"/>
            </a:endParaRPr>
          </a:p>
        </p:txBody>
      </p:sp>
      <p:sp>
        <p:nvSpPr>
          <p:cNvPr id="127" name="Rounded Rectangle 15">
            <a:extLst>
              <a:ext uri="{FF2B5EF4-FFF2-40B4-BE49-F238E27FC236}">
                <a16:creationId xmlns:a16="http://schemas.microsoft.com/office/drawing/2014/main" xmlns="" id="{B359BAF2-91E3-4AE3-B0CC-3B1EB664F541}"/>
              </a:ext>
            </a:extLst>
          </p:cNvPr>
          <p:cNvSpPr/>
          <p:nvPr/>
        </p:nvSpPr>
        <p:spPr>
          <a:xfrm>
            <a:off x="297347" y="3016515"/>
            <a:ext cx="4185465" cy="1980000"/>
          </a:xfrm>
          <a:prstGeom prst="roundRect">
            <a:avLst>
              <a:gd name="adj" fmla="val 13624"/>
            </a:avLst>
          </a:prstGeom>
          <a:solidFill>
            <a:srgbClr val="FFFFFF">
              <a:alpha val="80000"/>
            </a:srgbClr>
          </a:solidFill>
          <a:ln>
            <a:solidFill>
              <a:srgbClr val="4A7886">
                <a:alpha val="60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4551" y="2931790"/>
            <a:ext cx="1155600" cy="608455"/>
            <a:chOff x="84551" y="2867225"/>
            <a:chExt cx="1155600" cy="855095"/>
          </a:xfrm>
        </p:grpSpPr>
        <p:sp>
          <p:nvSpPr>
            <p:cNvPr id="128" name="Right Arrow 17">
              <a:extLst>
                <a:ext uri="{FF2B5EF4-FFF2-40B4-BE49-F238E27FC236}">
                  <a16:creationId xmlns:a16="http://schemas.microsoft.com/office/drawing/2014/main" xmlns="" id="{B7C8165C-4157-4F75-ACCB-5AF6F033B0EA}"/>
                </a:ext>
              </a:extLst>
            </p:cNvPr>
            <p:cNvSpPr/>
            <p:nvPr/>
          </p:nvSpPr>
          <p:spPr>
            <a:xfrm>
              <a:off x="84551" y="2867225"/>
              <a:ext cx="1155600" cy="803969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4A78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700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xmlns="" id="{21944C57-06A2-48A0-823C-C32AD93297BD}"/>
                </a:ext>
              </a:extLst>
            </p:cNvPr>
            <p:cNvSpPr/>
            <p:nvPr/>
          </p:nvSpPr>
          <p:spPr>
            <a:xfrm>
              <a:off x="84551" y="3464107"/>
              <a:ext cx="206775" cy="258213"/>
            </a:xfrm>
            <a:custGeom>
              <a:avLst/>
              <a:gdLst>
                <a:gd name="connsiteX0" fmla="*/ 0 w 153090"/>
                <a:gd name="connsiteY0" fmla="*/ 0 h 227565"/>
                <a:gd name="connsiteX1" fmla="*/ 153090 w 153090"/>
                <a:gd name="connsiteY1" fmla="*/ 4137 h 227565"/>
                <a:gd name="connsiteX2" fmla="*/ 148952 w 153090"/>
                <a:gd name="connsiteY2" fmla="*/ 227565 h 227565"/>
                <a:gd name="connsiteX3" fmla="*/ 0 w 153090"/>
                <a:gd name="connsiteY3" fmla="*/ 0 h 2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90" h="227565">
                  <a:moveTo>
                    <a:pt x="0" y="0"/>
                  </a:moveTo>
                  <a:lnTo>
                    <a:pt x="153090" y="4137"/>
                  </a:lnTo>
                  <a:cubicBezTo>
                    <a:pt x="151711" y="78613"/>
                    <a:pt x="150331" y="153089"/>
                    <a:pt x="148952" y="2275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7886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700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30" name="TextBox 19">
              <a:extLst>
                <a:ext uri="{FF2B5EF4-FFF2-40B4-BE49-F238E27FC236}">
                  <a16:creationId xmlns:a16="http://schemas.microsoft.com/office/drawing/2014/main" xmlns="" id="{4C9D886B-4F45-4EBB-B515-249DF9677BF7}"/>
                </a:ext>
              </a:extLst>
            </p:cNvPr>
            <p:cNvSpPr txBox="1"/>
            <p:nvPr/>
          </p:nvSpPr>
          <p:spPr>
            <a:xfrm>
              <a:off x="87181" y="3099893"/>
              <a:ext cx="115034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效益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35" name="Rounded Rectangle 15">
            <a:extLst>
              <a:ext uri="{FF2B5EF4-FFF2-40B4-BE49-F238E27FC236}">
                <a16:creationId xmlns:a16="http://schemas.microsoft.com/office/drawing/2014/main" xmlns="" id="{B359BAF2-91E3-4AE3-B0CC-3B1EB664F541}"/>
              </a:ext>
            </a:extLst>
          </p:cNvPr>
          <p:cNvSpPr/>
          <p:nvPr/>
        </p:nvSpPr>
        <p:spPr>
          <a:xfrm>
            <a:off x="297347" y="869660"/>
            <a:ext cx="4185465" cy="1980000"/>
          </a:xfrm>
          <a:prstGeom prst="roundRect">
            <a:avLst>
              <a:gd name="adj" fmla="val 13624"/>
            </a:avLst>
          </a:prstGeom>
          <a:solidFill>
            <a:srgbClr val="FFFFFF">
              <a:alpha val="80000"/>
            </a:srgbClr>
          </a:solidFill>
          <a:ln>
            <a:solidFill>
              <a:srgbClr val="4A7886">
                <a:alpha val="60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軟正黑體" panose="020B0604030504040204" pitchFamily="34" charset="-120"/>
            </a:endParaRPr>
          </a:p>
        </p:txBody>
      </p:sp>
      <p:sp>
        <p:nvSpPr>
          <p:cNvPr id="161" name="TextBox 39">
            <a:extLst>
              <a:ext uri="{FF2B5EF4-FFF2-40B4-BE49-F238E27FC236}">
                <a16:creationId xmlns:a16="http://schemas.microsoft.com/office/drawing/2014/main" xmlns="" id="{8DF685DD-AB07-42FA-AD04-1D78DD80952B}"/>
              </a:ext>
            </a:extLst>
          </p:cNvPr>
          <p:cNvSpPr txBox="1"/>
          <p:nvPr/>
        </p:nvSpPr>
        <p:spPr>
          <a:xfrm>
            <a:off x="291326" y="1391598"/>
            <a:ext cx="419148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1200" b="1">
                <a:latin typeface="微軟正黑體" panose="020B0604030504040204" pitchFamily="34" charset="-120"/>
                <a:cs typeface="Arial" pitchFamily="34" charset="0"/>
              </a:rPr>
              <a:t>現況說明</a:t>
            </a:r>
            <a:r>
              <a:rPr lang="en-US" altLang="zh-TW" sz="1200" b="1">
                <a:latin typeface="微軟正黑體" panose="020B0604030504040204" pitchFamily="34" charset="-120"/>
                <a:cs typeface="Arial" pitchFamily="34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>
                <a:latin typeface="微軟正黑體" panose="020B0604030504040204" pitchFamily="34" charset="-120"/>
                <a:cs typeface="Arial" pitchFamily="34" charset="0"/>
              </a:rPr>
              <a:t>需要手動整理多個資料庫內的資料。</a:t>
            </a:r>
            <a:endParaRPr lang="en-US" altLang="zh-TW" sz="1200">
              <a:latin typeface="微軟正黑體" panose="020B0604030504040204" pitchFamily="34" charset="-120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>
                <a:latin typeface="微軟正黑體" panose="020B0604030504040204" pitchFamily="34" charset="-120"/>
                <a:cs typeface="Arial" pitchFamily="34" charset="0"/>
              </a:rPr>
              <a:t>手動篩選需要的機台。</a:t>
            </a:r>
            <a:endParaRPr lang="en-US" altLang="zh-TW" sz="1200">
              <a:latin typeface="微軟正黑體" panose="020B0604030504040204" pitchFamily="34" charset="-120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>
                <a:latin typeface="微軟正黑體" panose="020B0604030504040204" pitchFamily="34" charset="-120"/>
                <a:cs typeface="Arial" pitchFamily="34" charset="0"/>
              </a:rPr>
              <a:t>工程師指定機台，新產品放量前無法提前得知機台良率。</a:t>
            </a:r>
            <a:endParaRPr lang="en-US" altLang="zh-TW" sz="1200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141" name="群組 140"/>
          <p:cNvGrpSpPr/>
          <p:nvPr/>
        </p:nvGrpSpPr>
        <p:grpSpPr>
          <a:xfrm>
            <a:off x="4585189" y="2931790"/>
            <a:ext cx="1155600" cy="608455"/>
            <a:chOff x="84551" y="2867225"/>
            <a:chExt cx="1155600" cy="855095"/>
          </a:xfrm>
        </p:grpSpPr>
        <p:sp>
          <p:nvSpPr>
            <p:cNvPr id="142" name="Right Arrow 17">
              <a:extLst>
                <a:ext uri="{FF2B5EF4-FFF2-40B4-BE49-F238E27FC236}">
                  <a16:creationId xmlns:a16="http://schemas.microsoft.com/office/drawing/2014/main" xmlns="" id="{B7C8165C-4157-4F75-ACCB-5AF6F033B0EA}"/>
                </a:ext>
              </a:extLst>
            </p:cNvPr>
            <p:cNvSpPr/>
            <p:nvPr/>
          </p:nvSpPr>
          <p:spPr>
            <a:xfrm>
              <a:off x="84551" y="2867225"/>
              <a:ext cx="1155600" cy="803969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4A78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700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xmlns="" id="{21944C57-06A2-48A0-823C-C32AD93297BD}"/>
                </a:ext>
              </a:extLst>
            </p:cNvPr>
            <p:cNvSpPr/>
            <p:nvPr/>
          </p:nvSpPr>
          <p:spPr>
            <a:xfrm>
              <a:off x="84551" y="3464107"/>
              <a:ext cx="206775" cy="258213"/>
            </a:xfrm>
            <a:custGeom>
              <a:avLst/>
              <a:gdLst>
                <a:gd name="connsiteX0" fmla="*/ 0 w 153090"/>
                <a:gd name="connsiteY0" fmla="*/ 0 h 227565"/>
                <a:gd name="connsiteX1" fmla="*/ 153090 w 153090"/>
                <a:gd name="connsiteY1" fmla="*/ 4137 h 227565"/>
                <a:gd name="connsiteX2" fmla="*/ 148952 w 153090"/>
                <a:gd name="connsiteY2" fmla="*/ 227565 h 227565"/>
                <a:gd name="connsiteX3" fmla="*/ 0 w 153090"/>
                <a:gd name="connsiteY3" fmla="*/ 0 h 2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90" h="227565">
                  <a:moveTo>
                    <a:pt x="0" y="0"/>
                  </a:moveTo>
                  <a:lnTo>
                    <a:pt x="153090" y="4137"/>
                  </a:lnTo>
                  <a:cubicBezTo>
                    <a:pt x="151711" y="78613"/>
                    <a:pt x="150331" y="153089"/>
                    <a:pt x="148952" y="2275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7886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700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44" name="TextBox 19">
              <a:extLst>
                <a:ext uri="{FF2B5EF4-FFF2-40B4-BE49-F238E27FC236}">
                  <a16:creationId xmlns:a16="http://schemas.microsoft.com/office/drawing/2014/main" xmlns="" id="{4C9D886B-4F45-4EBB-B515-249DF9677BF7}"/>
                </a:ext>
              </a:extLst>
            </p:cNvPr>
            <p:cNvSpPr txBox="1"/>
            <p:nvPr/>
          </p:nvSpPr>
          <p:spPr>
            <a:xfrm>
              <a:off x="87181" y="3031276"/>
              <a:ext cx="1150340" cy="4757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監控指標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4586954" y="782911"/>
            <a:ext cx="1155600" cy="608455"/>
            <a:chOff x="84551" y="2867225"/>
            <a:chExt cx="1155600" cy="855095"/>
          </a:xfrm>
        </p:grpSpPr>
        <p:sp>
          <p:nvSpPr>
            <p:cNvPr id="150" name="Right Arrow 17">
              <a:extLst>
                <a:ext uri="{FF2B5EF4-FFF2-40B4-BE49-F238E27FC236}">
                  <a16:creationId xmlns:a16="http://schemas.microsoft.com/office/drawing/2014/main" xmlns="" id="{B7C8165C-4157-4F75-ACCB-5AF6F033B0EA}"/>
                </a:ext>
              </a:extLst>
            </p:cNvPr>
            <p:cNvSpPr/>
            <p:nvPr/>
          </p:nvSpPr>
          <p:spPr>
            <a:xfrm>
              <a:off x="84551" y="2867225"/>
              <a:ext cx="1155600" cy="803969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4A78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700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xmlns="" id="{21944C57-06A2-48A0-823C-C32AD93297BD}"/>
                </a:ext>
              </a:extLst>
            </p:cNvPr>
            <p:cNvSpPr/>
            <p:nvPr/>
          </p:nvSpPr>
          <p:spPr>
            <a:xfrm>
              <a:off x="84551" y="3464107"/>
              <a:ext cx="206775" cy="258213"/>
            </a:xfrm>
            <a:custGeom>
              <a:avLst/>
              <a:gdLst>
                <a:gd name="connsiteX0" fmla="*/ 0 w 153090"/>
                <a:gd name="connsiteY0" fmla="*/ 0 h 227565"/>
                <a:gd name="connsiteX1" fmla="*/ 153090 w 153090"/>
                <a:gd name="connsiteY1" fmla="*/ 4137 h 227565"/>
                <a:gd name="connsiteX2" fmla="*/ 148952 w 153090"/>
                <a:gd name="connsiteY2" fmla="*/ 227565 h 227565"/>
                <a:gd name="connsiteX3" fmla="*/ 0 w 153090"/>
                <a:gd name="connsiteY3" fmla="*/ 0 h 2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90" h="227565">
                  <a:moveTo>
                    <a:pt x="0" y="0"/>
                  </a:moveTo>
                  <a:lnTo>
                    <a:pt x="153090" y="4137"/>
                  </a:lnTo>
                  <a:cubicBezTo>
                    <a:pt x="151711" y="78613"/>
                    <a:pt x="150331" y="153089"/>
                    <a:pt x="148952" y="2275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7886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700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52" name="TextBox 19">
              <a:extLst>
                <a:ext uri="{FF2B5EF4-FFF2-40B4-BE49-F238E27FC236}">
                  <a16:creationId xmlns:a16="http://schemas.microsoft.com/office/drawing/2014/main" xmlns="" id="{4C9D886B-4F45-4EBB-B515-249DF9677BF7}"/>
                </a:ext>
              </a:extLst>
            </p:cNvPr>
            <p:cNvSpPr txBox="1"/>
            <p:nvPr/>
          </p:nvSpPr>
          <p:spPr>
            <a:xfrm>
              <a:off x="87181" y="3031276"/>
              <a:ext cx="1150340" cy="4757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改善後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62" name="群組 161"/>
          <p:cNvGrpSpPr/>
          <p:nvPr/>
        </p:nvGrpSpPr>
        <p:grpSpPr>
          <a:xfrm>
            <a:off x="86716" y="764693"/>
            <a:ext cx="1155600" cy="608455"/>
            <a:chOff x="84551" y="2867225"/>
            <a:chExt cx="1155600" cy="855095"/>
          </a:xfrm>
        </p:grpSpPr>
        <p:sp>
          <p:nvSpPr>
            <p:cNvPr id="163" name="Right Arrow 17">
              <a:extLst>
                <a:ext uri="{FF2B5EF4-FFF2-40B4-BE49-F238E27FC236}">
                  <a16:creationId xmlns:a16="http://schemas.microsoft.com/office/drawing/2014/main" xmlns="" id="{B7C8165C-4157-4F75-ACCB-5AF6F033B0EA}"/>
                </a:ext>
              </a:extLst>
            </p:cNvPr>
            <p:cNvSpPr/>
            <p:nvPr/>
          </p:nvSpPr>
          <p:spPr>
            <a:xfrm>
              <a:off x="84551" y="2867225"/>
              <a:ext cx="1155600" cy="803969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4A78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700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xmlns="" id="{21944C57-06A2-48A0-823C-C32AD93297BD}"/>
                </a:ext>
              </a:extLst>
            </p:cNvPr>
            <p:cNvSpPr/>
            <p:nvPr/>
          </p:nvSpPr>
          <p:spPr>
            <a:xfrm>
              <a:off x="84551" y="3464107"/>
              <a:ext cx="206775" cy="258213"/>
            </a:xfrm>
            <a:custGeom>
              <a:avLst/>
              <a:gdLst>
                <a:gd name="connsiteX0" fmla="*/ 0 w 153090"/>
                <a:gd name="connsiteY0" fmla="*/ 0 h 227565"/>
                <a:gd name="connsiteX1" fmla="*/ 153090 w 153090"/>
                <a:gd name="connsiteY1" fmla="*/ 4137 h 227565"/>
                <a:gd name="connsiteX2" fmla="*/ 148952 w 153090"/>
                <a:gd name="connsiteY2" fmla="*/ 227565 h 227565"/>
                <a:gd name="connsiteX3" fmla="*/ 0 w 153090"/>
                <a:gd name="connsiteY3" fmla="*/ 0 h 2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90" h="227565">
                  <a:moveTo>
                    <a:pt x="0" y="0"/>
                  </a:moveTo>
                  <a:lnTo>
                    <a:pt x="153090" y="4137"/>
                  </a:lnTo>
                  <a:cubicBezTo>
                    <a:pt x="151711" y="78613"/>
                    <a:pt x="150331" y="153089"/>
                    <a:pt x="148952" y="2275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7886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700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65" name="TextBox 19">
              <a:extLst>
                <a:ext uri="{FF2B5EF4-FFF2-40B4-BE49-F238E27FC236}">
                  <a16:creationId xmlns:a16="http://schemas.microsoft.com/office/drawing/2014/main" xmlns="" id="{4C9D886B-4F45-4EBB-B515-249DF9677BF7}"/>
                </a:ext>
              </a:extLst>
            </p:cNvPr>
            <p:cNvSpPr txBox="1"/>
            <p:nvPr/>
          </p:nvSpPr>
          <p:spPr>
            <a:xfrm>
              <a:off x="87181" y="3031276"/>
              <a:ext cx="1150340" cy="4757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C000"/>
                  </a:solidFill>
                  <a:latin typeface="微軟正黑體" panose="020B0604030504040204" pitchFamily="34" charset="-120"/>
                  <a:cs typeface="Arial" pitchFamily="34" charset="0"/>
                </a:rPr>
                <a:t>改善前</a:t>
              </a:r>
              <a:endParaRPr lang="ko-KR" altLang="en-US" sz="1600" b="1" dirty="0">
                <a:solidFill>
                  <a:srgbClr val="FFC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66" name="TextBox 39">
            <a:extLst>
              <a:ext uri="{FF2B5EF4-FFF2-40B4-BE49-F238E27FC236}">
                <a16:creationId xmlns:a16="http://schemas.microsoft.com/office/drawing/2014/main" xmlns="" id="{8DF685DD-AB07-42FA-AD04-1D78DD80952B}"/>
              </a:ext>
            </a:extLst>
          </p:cNvPr>
          <p:cNvSpPr txBox="1"/>
          <p:nvPr/>
        </p:nvSpPr>
        <p:spPr>
          <a:xfrm>
            <a:off x="4791964" y="1391366"/>
            <a:ext cx="257034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cs typeface="Arial" pitchFamily="34" charset="0"/>
              </a:rPr>
              <a:t>透過推薦平台</a:t>
            </a:r>
            <a:r>
              <a:rPr lang="en-US" altLang="zh-TW" sz="1200" b="1" dirty="0" smtClean="0">
                <a:latin typeface="微軟正黑體" panose="020B0604030504040204" pitchFamily="34" charset="-120"/>
                <a:cs typeface="Arial" pitchFamily="34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cs typeface="Arial" pitchFamily="34" charset="0"/>
              </a:rPr>
              <a:t>只需</a:t>
            </a:r>
            <a:r>
              <a:rPr lang="zh-TW" altLang="en-US" sz="1200" dirty="0" smtClean="0">
                <a:latin typeface="微軟正黑體" panose="020B0604030504040204" pitchFamily="34" charset="-120"/>
                <a:cs typeface="Arial" pitchFamily="34" charset="0"/>
              </a:rPr>
              <a:t>選定類似產品及欲撈取讀的時間，即可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rPr>
              <a:t>一站購足</a:t>
            </a:r>
            <a:r>
              <a:rPr lang="zh-TW" altLang="en-US" sz="1200" dirty="0" smtClean="0">
                <a:latin typeface="微軟正黑體" panose="020B0604030504040204" pitchFamily="34" charset="-120"/>
                <a:cs typeface="Arial" pitchFamily="34" charset="0"/>
              </a:rPr>
              <a:t>所需的機台歷史資料。</a:t>
            </a:r>
            <a:endParaRPr lang="en-US" altLang="zh-TW" sz="1200" dirty="0" smtClean="0">
              <a:latin typeface="微軟正黑體" panose="020B0604030504040204" pitchFamily="34" charset="-120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cs typeface="Arial" pitchFamily="34" charset="0"/>
              </a:rPr>
              <a:t>自動透過多種演算法推薦前三種機台解，並給出應避開的機台解，達到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rPr>
              <a:t>趨吉避凶</a:t>
            </a:r>
            <a:r>
              <a:rPr lang="zh-TW" altLang="en-US" sz="1200" dirty="0" smtClean="0">
                <a:latin typeface="微軟正黑體" panose="020B0604030504040204" pitchFamily="34" charset="-120"/>
                <a:cs typeface="Arial" pitchFamily="34" charset="0"/>
              </a:rPr>
              <a:t>的功效。</a:t>
            </a:r>
            <a:endParaRPr lang="en-US" altLang="zh-TW" sz="1200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67" name="TextBox 39">
            <a:extLst>
              <a:ext uri="{FF2B5EF4-FFF2-40B4-BE49-F238E27FC236}">
                <a16:creationId xmlns:a16="http://schemas.microsoft.com/office/drawing/2014/main" xmlns="" id="{8DF685DD-AB07-42FA-AD04-1D78DD80952B}"/>
              </a:ext>
            </a:extLst>
          </p:cNvPr>
          <p:cNvSpPr txBox="1"/>
          <p:nvPr/>
        </p:nvSpPr>
        <p:spPr>
          <a:xfrm>
            <a:off x="291392" y="3537977"/>
            <a:ext cx="419148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fontAlgn="ctr">
              <a:lnSpc>
                <a:spcPts val="151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</a:rPr>
              <a:t>TimeToMarket</a:t>
            </a:r>
            <a:r>
              <a:rPr lang="en-US" altLang="zh-TW" sz="1200" dirty="0">
                <a:latin typeface="微軟正黑體" panose="020B0604030504040204" pitchFamily="34" charset="-120"/>
              </a:rPr>
              <a:t>_</a:t>
            </a:r>
            <a:r>
              <a:rPr lang="zh-TW" altLang="zh-TW" sz="1200" dirty="0">
                <a:latin typeface="微軟正黑體" panose="020B0604030504040204" pitchFamily="34" charset="-120"/>
              </a:rPr>
              <a:t>提升</a:t>
            </a:r>
            <a:r>
              <a:rPr lang="en-US" altLang="zh-TW" sz="1200" dirty="0">
                <a:latin typeface="微軟正黑體" panose="020B0604030504040204" pitchFamily="34" charset="-120"/>
              </a:rPr>
              <a:t>DVT</a:t>
            </a:r>
            <a:r>
              <a:rPr lang="zh-TW" altLang="zh-TW" sz="1200" dirty="0">
                <a:latin typeface="微軟正黑體" panose="020B0604030504040204" pitchFamily="34" charset="-120"/>
              </a:rPr>
              <a:t>速度</a:t>
            </a:r>
            <a:r>
              <a:rPr lang="en-US" altLang="zh-TW" sz="1200" dirty="0">
                <a:latin typeface="微軟正黑體" panose="020B0604030504040204" pitchFamily="34" charset="-120"/>
              </a:rPr>
              <a:t>1</a:t>
            </a:r>
            <a:r>
              <a:rPr lang="zh-TW" altLang="zh-TW" sz="1200" dirty="0">
                <a:latin typeface="微軟正黑體" panose="020B0604030504040204" pitchFamily="34" charset="-120"/>
              </a:rPr>
              <a:t>個</a:t>
            </a:r>
            <a:r>
              <a:rPr lang="zh-TW" altLang="zh-TW" sz="1200" dirty="0" smtClean="0">
                <a:latin typeface="微軟正黑體" panose="020B0604030504040204" pitchFamily="34" charset="-120"/>
              </a:rPr>
              <a:t>月</a:t>
            </a:r>
            <a:endParaRPr lang="en-US" altLang="zh-TW" sz="1200" dirty="0" smtClean="0">
              <a:latin typeface="微軟正黑體" panose="020B0604030504040204" pitchFamily="34" charset="-120"/>
            </a:endParaRPr>
          </a:p>
          <a:p>
            <a:pPr fontAlgn="ctr">
              <a:lnSpc>
                <a:spcPts val="1510"/>
              </a:lnSpc>
              <a:spcAft>
                <a:spcPts val="0"/>
              </a:spcAft>
            </a:pPr>
            <a:endParaRPr lang="zh-TW" altLang="zh-TW" sz="1200" dirty="0">
              <a:solidFill>
                <a:srgbClr val="000000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68" name="TextBox 39">
            <a:extLst>
              <a:ext uri="{FF2B5EF4-FFF2-40B4-BE49-F238E27FC236}">
                <a16:creationId xmlns:a16="http://schemas.microsoft.com/office/drawing/2014/main" xmlns="" id="{8DF685DD-AB07-42FA-AD04-1D78DD80952B}"/>
              </a:ext>
            </a:extLst>
          </p:cNvPr>
          <p:cNvSpPr txBox="1"/>
          <p:nvPr/>
        </p:nvSpPr>
        <p:spPr>
          <a:xfrm>
            <a:off x="4791964" y="3537977"/>
            <a:ext cx="41914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cs typeface="Arial" pitchFamily="34" charset="0"/>
              </a:rPr>
              <a:t>無須監控，相關人員隨時可以再平台上使用。</a:t>
            </a:r>
            <a:endParaRPr lang="en-US" altLang="zh-TW" sz="1200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391366"/>
            <a:ext cx="1808652" cy="12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67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2359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7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9/25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發表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5646" y="1275606"/>
            <a:ext cx="540000" cy="540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latin typeface="微軟正黑體" pitchFamily="34" charset="-120"/>
                <a:ea typeface="微軟正黑體" pitchFamily="34" charset="-120"/>
              </a:rPr>
              <a:t>P1</a:t>
            </a:r>
          </a:p>
          <a:p>
            <a:pPr algn="ctr"/>
            <a:r>
              <a:rPr lang="en-US" altLang="zh-TW" sz="105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50" dirty="0">
                <a:latin typeface="微軟正黑體" pitchFamily="34" charset="-120"/>
                <a:ea typeface="微軟正黑體" pitchFamily="34" charset="-120"/>
              </a:rPr>
              <a:t>一頁</a:t>
            </a:r>
            <a:r>
              <a:rPr lang="en-US" altLang="zh-TW" sz="1050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87724" y="1113589"/>
          <a:ext cx="5778642" cy="810091"/>
        </p:xfrm>
        <a:graphic>
          <a:graphicData uri="http://schemas.openxmlformats.org/drawingml/2006/table">
            <a:tbl>
              <a:tblPr/>
              <a:tblGrid>
                <a:gridCol w="324036"/>
                <a:gridCol w="756084"/>
                <a:gridCol w="2916324"/>
                <a:gridCol w="648072"/>
                <a:gridCol w="1134126"/>
              </a:tblGrid>
              <a:tr h="134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姓名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目前進行</a:t>
                      </a:r>
                      <a:r>
                        <a:rPr lang="zh-TW" sz="600" kern="0" dirty="0" smtClean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專案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專案說明</a:t>
                      </a: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(</a:t>
                      </a: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研究說明</a:t>
                      </a: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)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效益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平展狀況 </a:t>
                      </a:r>
                      <a:r>
                        <a:rPr lang="en-US" altLang="zh-TW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(</a:t>
                      </a:r>
                      <a:r>
                        <a:rPr lang="zh-TW" altLang="en-US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已展 </a:t>
                      </a:r>
                      <a:r>
                        <a:rPr lang="en-US" altLang="zh-TW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/</a:t>
                      </a:r>
                      <a:r>
                        <a:rPr lang="zh-TW" altLang="en-US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 需平展</a:t>
                      </a:r>
                      <a:r>
                        <a:rPr lang="en-US" altLang="zh-TW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)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5262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馮智源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Stage </a:t>
                      </a: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聲波</a:t>
                      </a:r>
                      <a:r>
                        <a:rPr lang="zh-TW" sz="600" kern="0" dirty="0" smtClean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監控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1.  </a:t>
                      </a: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利用聲波針對設備異常進行監控</a:t>
                      </a: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  (</a:t>
                      </a: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平展</a:t>
                      </a: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 BM3 --&gt; BM2 --&gt; BM1)</a:t>
                      </a:r>
                      <a:b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</a:b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2.  tableau </a:t>
                      </a: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模板監控</a:t>
                      </a: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/>
                      </a:r>
                      <a:b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</a:b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3.  </a:t>
                      </a: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智控中心警報 ，模型推算異常 自動上報</a:t>
                      </a: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 </a:t>
                      </a:r>
                      <a:r>
                        <a:rPr lang="en-US" sz="600" kern="0" dirty="0" err="1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to_do_list</a:t>
                      </a:r>
                      <a:r>
                        <a:rPr lang="en-US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 </a:t>
                      </a:r>
                      <a:r>
                        <a:rPr lang="zh-TW" sz="600" kern="0" dirty="0">
                          <a:solidFill>
                            <a:srgbClr val="404040"/>
                          </a:solidFill>
                          <a:latin typeface="微軟正黑體" pitchFamily="34" charset="-120"/>
                          <a:ea typeface="微軟正黑體" pitchFamily="34" charset="-120"/>
                          <a:cs typeface="新細明體"/>
                        </a:rPr>
                        <a:t>，由現場工程師進行機台複檢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1/10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7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7293" marR="72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專利申請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-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600" kern="100" dirty="0" smtClean="0">
                          <a:latin typeface="微軟正黑體" pitchFamily="34" charset="-120"/>
                          <a:ea typeface="微軟正黑體" pitchFamily="34" charset="-120"/>
                          <a:cs typeface="Times New Roman"/>
                        </a:rPr>
                        <a:t>-</a:t>
                      </a:r>
                      <a:endParaRPr lang="zh-TW" sz="600" kern="1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5470" marR="54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85646" y="2355876"/>
            <a:ext cx="540000" cy="540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latin typeface="微軟正黑體" pitchFamily="34" charset="-120"/>
                <a:ea typeface="微軟正黑體" pitchFamily="34" charset="-120"/>
              </a:rPr>
              <a:t>P2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55876"/>
            <a:ext cx="1795823" cy="135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087724" y="2355876"/>
            <a:ext cx="3240360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專案內容呈現</a:t>
            </a:r>
            <a:endParaRPr lang="en-US" altLang="zh-TW" sz="105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5856" y="2355876"/>
            <a:ext cx="1620180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05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一頁總覽。</a:t>
            </a:r>
            <a:endParaRPr lang="en-US" altLang="zh-TW" sz="105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05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05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五頁內細節說明。</a:t>
            </a:r>
            <a:endParaRPr lang="en-US" altLang="zh-TW" sz="105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85646" y="4083918"/>
            <a:ext cx="540000" cy="540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latin typeface="微軟正黑體" pitchFamily="34" charset="-120"/>
                <a:ea typeface="微軟正黑體" pitchFamily="34" charset="-120"/>
              </a:rPr>
              <a:t>P2</a:t>
            </a:r>
          </a:p>
          <a:p>
            <a:pPr algn="ctr"/>
            <a:r>
              <a:rPr lang="en-US" altLang="zh-TW" sz="105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50" dirty="0">
                <a:latin typeface="微軟正黑體" pitchFamily="34" charset="-120"/>
                <a:ea typeface="微軟正黑體" pitchFamily="34" charset="-120"/>
              </a:rPr>
              <a:t>一頁</a:t>
            </a:r>
            <a:r>
              <a:rPr lang="en-US" altLang="zh-TW" sz="1050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2087724" y="4083918"/>
            <a:ext cx="3240360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未來展望 格式不拘</a:t>
            </a:r>
            <a:endParaRPr lang="en-US" altLang="zh-TW" sz="105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1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utoShape 91"/>
          <p:cNvSpPr>
            <a:spLocks noChangeArrowheads="1"/>
          </p:cNvSpPr>
          <p:nvPr/>
        </p:nvSpPr>
        <p:spPr bwMode="auto">
          <a:xfrm>
            <a:off x="4572000" y="3435846"/>
            <a:ext cx="3294460" cy="1611961"/>
          </a:xfrm>
          <a:prstGeom prst="roundRect">
            <a:avLst>
              <a:gd name="adj" fmla="val 13745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050" dirty="0">
              <a:solidFill>
                <a:srgbClr val="000000"/>
              </a:solidFill>
            </a:endParaRPr>
          </a:p>
        </p:txBody>
      </p:sp>
      <p:sp>
        <p:nvSpPr>
          <p:cNvPr id="2" name="AutoShape 91"/>
          <p:cNvSpPr>
            <a:spLocks noChangeArrowheads="1"/>
          </p:cNvSpPr>
          <p:nvPr/>
        </p:nvSpPr>
        <p:spPr bwMode="auto">
          <a:xfrm>
            <a:off x="4572000" y="573454"/>
            <a:ext cx="3294460" cy="2538356"/>
          </a:xfrm>
          <a:prstGeom prst="roundRect">
            <a:avLst>
              <a:gd name="adj" fmla="val 13745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900" dirty="0">
              <a:solidFill>
                <a:srgbClr val="000000"/>
              </a:solidFill>
            </a:endParaRPr>
          </a:p>
        </p:txBody>
      </p:sp>
      <p:sp>
        <p:nvSpPr>
          <p:cNvPr id="36" name="AutoShape 91"/>
          <p:cNvSpPr>
            <a:spLocks noChangeArrowheads="1"/>
          </p:cNvSpPr>
          <p:nvPr/>
        </p:nvSpPr>
        <p:spPr bwMode="auto">
          <a:xfrm>
            <a:off x="1223629" y="573528"/>
            <a:ext cx="3240881" cy="2484276"/>
          </a:xfrm>
          <a:prstGeom prst="roundRect">
            <a:avLst>
              <a:gd name="adj" fmla="val 13745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altLang="zh-TW" sz="1050" dirty="0">
              <a:solidFill>
                <a:srgbClr val="000000"/>
              </a:solidFill>
            </a:endParaRPr>
          </a:p>
          <a:p>
            <a:pPr>
              <a:defRPr/>
            </a:pPr>
            <a:endParaRPr lang="zh-TW" altLang="en-US" sz="1050" dirty="0">
              <a:solidFill>
                <a:srgbClr val="000000"/>
              </a:solidFill>
            </a:endParaRPr>
          </a:p>
        </p:txBody>
      </p:sp>
      <p:sp>
        <p:nvSpPr>
          <p:cNvPr id="35" name="AutoShape 91"/>
          <p:cNvSpPr>
            <a:spLocks noChangeArrowheads="1"/>
          </p:cNvSpPr>
          <p:nvPr/>
        </p:nvSpPr>
        <p:spPr bwMode="auto">
          <a:xfrm>
            <a:off x="1223628" y="3435846"/>
            <a:ext cx="3294460" cy="1620738"/>
          </a:xfrm>
          <a:prstGeom prst="roundRect">
            <a:avLst>
              <a:gd name="adj" fmla="val 13745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1050" dirty="0">
              <a:solidFill>
                <a:srgbClr val="000000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331641" y="87418"/>
            <a:ext cx="5549591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TW" sz="2100" b="1" dirty="0">
                <a:latin typeface="微軟正黑體" pitchFamily="34" charset="-120"/>
              </a:rPr>
              <a:t>PHM</a:t>
            </a:r>
            <a:r>
              <a:rPr lang="zh-TW" altLang="en-US" sz="2100" b="1" dirty="0">
                <a:latin typeface="微軟正黑體" pitchFamily="34" charset="-120"/>
              </a:rPr>
              <a:t>高頻</a:t>
            </a:r>
            <a:r>
              <a:rPr lang="en-US" altLang="zh-TW" sz="2100" b="1" dirty="0">
                <a:latin typeface="微軟正黑體" pitchFamily="34" charset="-120"/>
              </a:rPr>
              <a:t>_ PI Coater </a:t>
            </a:r>
            <a:r>
              <a:rPr lang="zh-TW" altLang="en-US" sz="2100" b="1" dirty="0">
                <a:latin typeface="微軟正黑體" pitchFamily="34" charset="-120"/>
              </a:rPr>
              <a:t>刮刀異常預警與診斷</a:t>
            </a:r>
            <a:endParaRPr lang="zh-TW" altLang="en-US" sz="2100" b="1" dirty="0">
              <a:solidFill>
                <a:srgbClr val="5A8B6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</p:txBody>
      </p:sp>
      <p:sp>
        <p:nvSpPr>
          <p:cNvPr id="18" name="AutoShape 553"/>
          <p:cNvSpPr>
            <a:spLocks noChangeArrowheads="1"/>
          </p:cNvSpPr>
          <p:nvPr/>
        </p:nvSpPr>
        <p:spPr bwMode="gray">
          <a:xfrm>
            <a:off x="5112022" y="3261537"/>
            <a:ext cx="2214563" cy="3363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00">
                  <a:gamma/>
                  <a:tint val="15686"/>
                  <a:invGamma/>
                </a:srgbClr>
              </a:gs>
              <a:gs pos="100000">
                <a:srgbClr val="99CC00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zh-TW" altLang="zh-TW" sz="1050" b="1" dirty="0">
                <a:solidFill>
                  <a:srgbClr val="0070C0"/>
                </a:solidFill>
              </a:rPr>
              <a:t>監控指標</a:t>
            </a:r>
            <a:endParaRPr lang="zh-TW" altLang="zh-TW" sz="1050" dirty="0"/>
          </a:p>
        </p:txBody>
      </p:sp>
      <p:sp>
        <p:nvSpPr>
          <p:cNvPr id="22" name="AutoShape 553"/>
          <p:cNvSpPr>
            <a:spLocks noChangeArrowheads="1"/>
          </p:cNvSpPr>
          <p:nvPr/>
        </p:nvSpPr>
        <p:spPr bwMode="gray">
          <a:xfrm>
            <a:off x="1763316" y="411529"/>
            <a:ext cx="2214563" cy="33456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00">
                  <a:gamma/>
                  <a:tint val="15686"/>
                  <a:invGamma/>
                </a:srgbClr>
              </a:gs>
              <a:gs pos="100000">
                <a:srgbClr val="99CC00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050" b="1" dirty="0">
                <a:solidFill>
                  <a:srgbClr val="FF0000"/>
                </a:solidFill>
              </a:rPr>
              <a:t>改善前</a:t>
            </a:r>
            <a:endParaRPr lang="en-US" altLang="zh-TW" sz="1050" b="1" dirty="0">
              <a:solidFill>
                <a:srgbClr val="FF0000"/>
              </a:solidFill>
            </a:endParaRPr>
          </a:p>
        </p:txBody>
      </p:sp>
      <p:sp>
        <p:nvSpPr>
          <p:cNvPr id="25" name="AutoShape 553"/>
          <p:cNvSpPr>
            <a:spLocks noChangeArrowheads="1"/>
          </p:cNvSpPr>
          <p:nvPr/>
        </p:nvSpPr>
        <p:spPr bwMode="gray">
          <a:xfrm>
            <a:off x="5111353" y="400813"/>
            <a:ext cx="2214563" cy="33456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00">
                  <a:gamma/>
                  <a:tint val="15686"/>
                  <a:invGamma/>
                </a:srgbClr>
              </a:gs>
              <a:gs pos="100000">
                <a:srgbClr val="99CC00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050" b="1" dirty="0">
                <a:solidFill>
                  <a:srgbClr val="0070C0"/>
                </a:solidFill>
              </a:rPr>
              <a:t>改善後</a:t>
            </a:r>
            <a:endParaRPr lang="zh-TW" altLang="en-US" sz="1050" b="1" dirty="0">
              <a:solidFill>
                <a:srgbClr val="0070C0"/>
              </a:solidFill>
            </a:endParaRPr>
          </a:p>
        </p:txBody>
      </p:sp>
      <p:sp>
        <p:nvSpPr>
          <p:cNvPr id="26" name="AutoShape 553"/>
          <p:cNvSpPr>
            <a:spLocks noChangeArrowheads="1"/>
          </p:cNvSpPr>
          <p:nvPr/>
        </p:nvSpPr>
        <p:spPr bwMode="gray">
          <a:xfrm>
            <a:off x="1817750" y="3263298"/>
            <a:ext cx="2214563" cy="33456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00">
                  <a:gamma/>
                  <a:tint val="15686"/>
                  <a:invGamma/>
                </a:srgbClr>
              </a:gs>
              <a:gs pos="100000">
                <a:srgbClr val="99CC00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050" b="1" dirty="0">
                <a:solidFill>
                  <a:srgbClr val="0070C0"/>
                </a:solidFill>
              </a:rPr>
              <a:t>效益</a:t>
            </a: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1197006" y="3219822"/>
            <a:ext cx="672336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797212" y="752559"/>
            <a:ext cx="30243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050" b="1" dirty="0">
                <a:solidFill>
                  <a:srgbClr val="000000"/>
                </a:solidFill>
              </a:rPr>
              <a:t>震動</a:t>
            </a:r>
            <a:r>
              <a:rPr lang="en-US" altLang="zh-TW" sz="1050" b="1" dirty="0">
                <a:solidFill>
                  <a:srgbClr val="000000"/>
                </a:solidFill>
              </a:rPr>
              <a:t>sensor</a:t>
            </a:r>
            <a:r>
              <a:rPr lang="zh-TW" altLang="en-US" sz="1050" b="1" dirty="0">
                <a:solidFill>
                  <a:srgbClr val="000000"/>
                </a:solidFill>
              </a:rPr>
              <a:t>安裝</a:t>
            </a:r>
            <a:r>
              <a:rPr lang="en-US" altLang="zh-TW" sz="1050" b="1" dirty="0">
                <a:solidFill>
                  <a:srgbClr val="000000"/>
                </a:solidFill>
              </a:rPr>
              <a:t>/</a:t>
            </a:r>
            <a:r>
              <a:rPr lang="zh-TW" altLang="en-US" sz="1050" b="1" dirty="0">
                <a:solidFill>
                  <a:srgbClr val="000000"/>
                </a:solidFill>
              </a:rPr>
              <a:t>監控模型建立： </a:t>
            </a:r>
            <a:endParaRPr lang="en-US" altLang="zh-TW" sz="1050" b="1" dirty="0">
              <a:solidFill>
                <a:srgbClr val="000000"/>
              </a:solidFill>
            </a:endParaRPr>
          </a:p>
          <a:p>
            <a:pPr marL="171450" indent="-171450">
              <a:buAutoNum type="arabicPeriod"/>
              <a:defRPr/>
            </a:pPr>
            <a:r>
              <a:rPr lang="zh-TW" altLang="en-US" sz="750" dirty="0">
                <a:solidFill>
                  <a:srgbClr val="000000"/>
                </a:solidFill>
              </a:rPr>
              <a:t>設備同仁安裝震動</a:t>
            </a:r>
            <a:r>
              <a:rPr lang="en-US" altLang="zh-TW" sz="750" dirty="0">
                <a:solidFill>
                  <a:srgbClr val="000000"/>
                </a:solidFill>
              </a:rPr>
              <a:t>Sensor+</a:t>
            </a:r>
            <a:r>
              <a:rPr lang="zh-TW" altLang="en-US" sz="750" dirty="0">
                <a:solidFill>
                  <a:srgbClr val="000000"/>
                </a:solidFill>
              </a:rPr>
              <a:t>樹莓派</a:t>
            </a:r>
            <a:r>
              <a:rPr lang="en-US" altLang="zh-TW" sz="750" dirty="0">
                <a:solidFill>
                  <a:srgbClr val="000000"/>
                </a:solidFill>
              </a:rPr>
              <a:t>+MPU9250WIFI</a:t>
            </a:r>
          </a:p>
          <a:p>
            <a:pPr marL="171450" indent="-171450">
              <a:buAutoNum type="arabicPeriod"/>
              <a:defRPr/>
            </a:pPr>
            <a:r>
              <a:rPr lang="zh-TW" altLang="en-US" sz="750" dirty="0">
                <a:solidFill>
                  <a:srgbClr val="000000"/>
                </a:solidFill>
              </a:rPr>
              <a:t>收集正常</a:t>
            </a:r>
            <a:r>
              <a:rPr lang="en-US" altLang="zh-TW" sz="750" dirty="0">
                <a:solidFill>
                  <a:srgbClr val="000000"/>
                </a:solidFill>
              </a:rPr>
              <a:t>/</a:t>
            </a:r>
            <a:r>
              <a:rPr lang="zh-TW" altLang="en-US" sz="750" dirty="0">
                <a:solidFill>
                  <a:srgbClr val="000000"/>
                </a:solidFill>
              </a:rPr>
              <a:t>軽壓</a:t>
            </a:r>
            <a:r>
              <a:rPr lang="en-US" altLang="zh-TW" sz="750" dirty="0">
                <a:solidFill>
                  <a:srgbClr val="000000"/>
                </a:solidFill>
              </a:rPr>
              <a:t>/</a:t>
            </a:r>
            <a:r>
              <a:rPr lang="zh-TW" altLang="en-US" sz="750" dirty="0">
                <a:solidFill>
                  <a:srgbClr val="000000"/>
                </a:solidFill>
              </a:rPr>
              <a:t>重壓不同狀態下刮刀震動數據</a:t>
            </a:r>
            <a:endParaRPr lang="en-US" altLang="zh-TW" sz="750" dirty="0">
              <a:solidFill>
                <a:srgbClr val="000000"/>
              </a:solidFill>
            </a:endParaRPr>
          </a:p>
          <a:p>
            <a:pPr marL="171450" indent="-171450">
              <a:buAutoNum type="arabicPeriod"/>
              <a:defRPr/>
            </a:pPr>
            <a:r>
              <a:rPr lang="zh-TW" altLang="en-US" sz="750" dirty="0">
                <a:solidFill>
                  <a:srgbClr val="0000FF"/>
                </a:solidFill>
              </a:rPr>
              <a:t>將擷取資料做特徵</a:t>
            </a:r>
            <a:r>
              <a:rPr lang="en-US" altLang="zh-TW" sz="750" dirty="0">
                <a:solidFill>
                  <a:srgbClr val="0000FF"/>
                </a:solidFill>
              </a:rPr>
              <a:t>(</a:t>
            </a:r>
            <a:r>
              <a:rPr lang="zh-TW" altLang="en-US" sz="750" dirty="0">
                <a:solidFill>
                  <a:srgbClr val="0000FF"/>
                </a:solidFill>
              </a:rPr>
              <a:t>小波包</a:t>
            </a:r>
            <a:r>
              <a:rPr lang="en-US" altLang="zh-TW" sz="750" dirty="0">
                <a:solidFill>
                  <a:srgbClr val="0000FF"/>
                </a:solidFill>
              </a:rPr>
              <a:t>)/</a:t>
            </a:r>
            <a:r>
              <a:rPr lang="zh-TW" altLang="en-US" sz="750" dirty="0">
                <a:solidFill>
                  <a:srgbClr val="0000FF"/>
                </a:solidFill>
              </a:rPr>
              <a:t>濾波</a:t>
            </a:r>
            <a:r>
              <a:rPr lang="en-US" altLang="zh-TW" sz="750" dirty="0">
                <a:solidFill>
                  <a:srgbClr val="0000FF"/>
                </a:solidFill>
              </a:rPr>
              <a:t>(</a:t>
            </a:r>
            <a:r>
              <a:rPr lang="zh-TW" altLang="en-US" sz="750" dirty="0">
                <a:solidFill>
                  <a:srgbClr val="0000FF"/>
                </a:solidFill>
              </a:rPr>
              <a:t>濾波器</a:t>
            </a:r>
            <a:r>
              <a:rPr lang="en-US" altLang="zh-TW" sz="750" dirty="0">
                <a:solidFill>
                  <a:srgbClr val="0000FF"/>
                </a:solidFill>
              </a:rPr>
              <a:t>)</a:t>
            </a:r>
            <a:r>
              <a:rPr lang="zh-TW" altLang="en-US" sz="750" dirty="0">
                <a:solidFill>
                  <a:srgbClr val="0000FF"/>
                </a:solidFill>
              </a:rPr>
              <a:t>後以</a:t>
            </a:r>
            <a:r>
              <a:rPr lang="en-US" altLang="zh-TW" sz="750" dirty="0">
                <a:solidFill>
                  <a:srgbClr val="0000FF"/>
                </a:solidFill>
              </a:rPr>
              <a:t>SVM</a:t>
            </a:r>
            <a:r>
              <a:rPr lang="zh-TW" altLang="en-US" sz="750" dirty="0">
                <a:solidFill>
                  <a:srgbClr val="0000FF"/>
                </a:solidFill>
              </a:rPr>
              <a:t>模擬建模</a:t>
            </a:r>
            <a:endParaRPr lang="en-US" altLang="zh-TW" sz="750" dirty="0">
              <a:solidFill>
                <a:srgbClr val="0000FF"/>
              </a:solidFill>
            </a:endParaRPr>
          </a:p>
          <a:p>
            <a:pPr marL="171450" indent="-171450">
              <a:defRPr/>
            </a:pPr>
            <a:r>
              <a:rPr lang="zh-TW" altLang="en-US" sz="750" dirty="0">
                <a:solidFill>
                  <a:srgbClr val="0000FF"/>
                </a:solidFill>
              </a:rPr>
              <a:t>       </a:t>
            </a:r>
            <a:r>
              <a:rPr lang="en-US" altLang="zh-TW" sz="750" dirty="0">
                <a:solidFill>
                  <a:srgbClr val="0000FF"/>
                </a:solidFill>
              </a:rPr>
              <a:t>(</a:t>
            </a:r>
            <a:r>
              <a:rPr lang="zh-TW" altLang="en-US" sz="750" dirty="0">
                <a:solidFill>
                  <a:srgbClr val="0000FF"/>
                </a:solidFill>
              </a:rPr>
              <a:t>模型優化後可明顯區隔出</a:t>
            </a:r>
            <a:r>
              <a:rPr lang="en-US" altLang="zh-TW" sz="750" dirty="0">
                <a:solidFill>
                  <a:srgbClr val="0000FF"/>
                </a:solidFill>
              </a:rPr>
              <a:t>:</a:t>
            </a:r>
            <a:r>
              <a:rPr lang="zh-TW" altLang="en-US" sz="750" dirty="0">
                <a:solidFill>
                  <a:srgbClr val="0000FF"/>
                </a:solidFill>
              </a:rPr>
              <a:t>正常跟重壓</a:t>
            </a:r>
            <a:r>
              <a:rPr lang="en-US" altLang="zh-TW" sz="750" dirty="0">
                <a:solidFill>
                  <a:srgbClr val="0000FF"/>
                </a:solidFill>
              </a:rPr>
              <a:t>/</a:t>
            </a:r>
            <a:r>
              <a:rPr lang="zh-TW" altLang="en-US" sz="750" dirty="0">
                <a:solidFill>
                  <a:srgbClr val="0000FF"/>
                </a:solidFill>
              </a:rPr>
              <a:t>軽壓區隔</a:t>
            </a:r>
            <a:r>
              <a:rPr lang="en-US" altLang="zh-TW" sz="75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defRPr/>
            </a:pPr>
            <a:r>
              <a:rPr lang="en-US" altLang="zh-TW" sz="750" dirty="0">
                <a:solidFill>
                  <a:srgbClr val="0000FF"/>
                </a:solidFill>
              </a:rPr>
              <a:t>4.</a:t>
            </a:r>
            <a:r>
              <a:rPr lang="zh-TW" altLang="en-US" sz="750" dirty="0">
                <a:solidFill>
                  <a:srgbClr val="0000FF"/>
                </a:solidFill>
              </a:rPr>
              <a:t>     以不同刮刀測試亦可明顯區出</a:t>
            </a:r>
            <a:endParaRPr lang="zh-TW" altLang="zh-TW" sz="750" dirty="0">
              <a:solidFill>
                <a:srgbClr val="0000FF"/>
              </a:solidFill>
            </a:endParaRPr>
          </a:p>
          <a:p>
            <a:endParaRPr lang="zh-TW" altLang="en-US" sz="105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484471" y="3738329"/>
          <a:ext cx="2862318" cy="792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1159"/>
                <a:gridCol w="1431159"/>
              </a:tblGrid>
              <a:tr h="237588"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defRPr/>
                      </a:pPr>
                      <a:r>
                        <a:rPr kumimoji="1" lang="en-US" altLang="zh-TW" sz="11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PI Coater </a:t>
                      </a:r>
                      <a:r>
                        <a:rPr kumimoji="1" lang="zh-TW" altLang="en-US" sz="11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刮刀預警監控效益</a:t>
                      </a:r>
                      <a:endParaRPr kumimoji="1" lang="zh-TW" altLang="en-US" sz="11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alpha val="7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348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刮刀機構異常预警</a:t>
                      </a:r>
                      <a:endParaRPr lang="en-US" altLang="zh-TW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92075" lvl="0" indent="-92075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預期可減少產能損失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48 hr</a:t>
                      </a:r>
                      <a:endParaRPr lang="zh-TW" altLang="en-US" sz="800" b="0" dirty="0"/>
                    </a:p>
                  </a:txBody>
                  <a:tcPr marL="68580" marR="68580" marT="34290" marB="34290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減少開線刮刀異常重新開線</a:t>
                      </a:r>
                      <a:endParaRPr lang="en-US" altLang="zh-TW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預期可減少重開線產能損失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8 hr</a:t>
                      </a:r>
                      <a:endParaRPr lang="zh-TW" altLang="en-US" sz="800" b="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319209" y="763701"/>
            <a:ext cx="302433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defRPr/>
            </a:pPr>
            <a:r>
              <a:rPr lang="en-US" altLang="zh-TW" sz="1050" b="1" dirty="0">
                <a:solidFill>
                  <a:srgbClr val="000000"/>
                </a:solidFill>
              </a:rPr>
              <a:t>PI</a:t>
            </a:r>
            <a:r>
              <a:rPr lang="zh-TW" altLang="en-US" sz="1050" b="1" dirty="0">
                <a:solidFill>
                  <a:srgbClr val="000000"/>
                </a:solidFill>
              </a:rPr>
              <a:t> </a:t>
            </a:r>
            <a:r>
              <a:rPr lang="en-US" altLang="zh-TW" sz="1050" b="1" dirty="0">
                <a:solidFill>
                  <a:srgbClr val="000000"/>
                </a:solidFill>
              </a:rPr>
              <a:t>Coater</a:t>
            </a:r>
            <a:r>
              <a:rPr lang="zh-TW" altLang="en-US" sz="1050" b="1" dirty="0">
                <a:solidFill>
                  <a:srgbClr val="000000"/>
                </a:solidFill>
              </a:rPr>
              <a:t>刮刀整膜會有因</a:t>
            </a:r>
            <a:r>
              <a:rPr lang="en-US" altLang="zh-TW" sz="1050" b="1" dirty="0">
                <a:solidFill>
                  <a:srgbClr val="000000"/>
                </a:solidFill>
              </a:rPr>
              <a:t>:</a:t>
            </a:r>
          </a:p>
          <a:p>
            <a:pPr marL="171450" indent="-171450">
              <a:defRPr/>
            </a:pPr>
            <a:r>
              <a:rPr lang="en-US" altLang="zh-TW" sz="750" dirty="0">
                <a:solidFill>
                  <a:srgbClr val="000000"/>
                </a:solidFill>
              </a:rPr>
              <a:t>1.</a:t>
            </a:r>
            <a:r>
              <a:rPr lang="zh-TW" altLang="en-US" sz="750" dirty="0">
                <a:solidFill>
                  <a:srgbClr val="000000"/>
                </a:solidFill>
              </a:rPr>
              <a:t>刮刀本身隨時間老化磨損</a:t>
            </a:r>
            <a:r>
              <a:rPr lang="en-US" altLang="zh-TW" sz="750" dirty="0">
                <a:solidFill>
                  <a:srgbClr val="000000"/>
                </a:solidFill>
              </a:rPr>
              <a:t>(</a:t>
            </a:r>
            <a:r>
              <a:rPr lang="zh-TW" altLang="en-US" sz="750" dirty="0">
                <a:solidFill>
                  <a:srgbClr val="000000"/>
                </a:solidFill>
              </a:rPr>
              <a:t>軽壓</a:t>
            </a:r>
            <a:r>
              <a:rPr lang="en-US" altLang="zh-TW" sz="750" dirty="0">
                <a:solidFill>
                  <a:srgbClr val="000000"/>
                </a:solidFill>
              </a:rPr>
              <a:t>)</a:t>
            </a:r>
          </a:p>
          <a:p>
            <a:pPr marL="171450" indent="-171450">
              <a:defRPr/>
            </a:pPr>
            <a:r>
              <a:rPr lang="en-US" altLang="zh-TW" sz="750" dirty="0">
                <a:solidFill>
                  <a:srgbClr val="000000"/>
                </a:solidFill>
              </a:rPr>
              <a:t>2.</a:t>
            </a:r>
            <a:r>
              <a:rPr lang="zh-TW" altLang="en-US" sz="750" dirty="0">
                <a:solidFill>
                  <a:srgbClr val="000000"/>
                </a:solidFill>
              </a:rPr>
              <a:t>刮刀機構培林磨損造成需刀刃與機構貼附不佳需重壓生 </a:t>
            </a:r>
            <a:endParaRPr lang="en-US" altLang="zh-TW" sz="750" dirty="0">
              <a:solidFill>
                <a:srgbClr val="000000"/>
              </a:solidFill>
            </a:endParaRPr>
          </a:p>
          <a:p>
            <a:pPr marL="171450" indent="-171450">
              <a:defRPr/>
            </a:pPr>
            <a:r>
              <a:rPr lang="zh-TW" altLang="en-US" sz="750" dirty="0">
                <a:solidFill>
                  <a:srgbClr val="000000"/>
                </a:solidFill>
              </a:rPr>
              <a:t>   產</a:t>
            </a:r>
            <a:r>
              <a:rPr lang="en-US" altLang="zh-TW" sz="750" dirty="0">
                <a:solidFill>
                  <a:srgbClr val="000000"/>
                </a:solidFill>
              </a:rPr>
              <a:t>(</a:t>
            </a:r>
            <a:r>
              <a:rPr lang="zh-TW" altLang="en-US" sz="750" dirty="0">
                <a:solidFill>
                  <a:srgbClr val="000000"/>
                </a:solidFill>
              </a:rPr>
              <a:t>重壓</a:t>
            </a:r>
            <a:r>
              <a:rPr lang="en-US" altLang="zh-TW" sz="750" dirty="0">
                <a:solidFill>
                  <a:srgbClr val="000000"/>
                </a:solidFill>
              </a:rPr>
              <a:t>)</a:t>
            </a:r>
          </a:p>
          <a:p>
            <a:pPr marL="171450" indent="-171450">
              <a:defRPr/>
            </a:pPr>
            <a:r>
              <a:rPr lang="zh-TW" altLang="en-US" sz="750" dirty="0">
                <a:solidFill>
                  <a:srgbClr val="000000"/>
                </a:solidFill>
              </a:rPr>
              <a:t>目前現況</a:t>
            </a:r>
            <a:r>
              <a:rPr lang="en-US" altLang="zh-TW" sz="750" dirty="0">
                <a:solidFill>
                  <a:srgbClr val="000000"/>
                </a:solidFill>
              </a:rPr>
              <a:t>:</a:t>
            </a:r>
          </a:p>
          <a:p>
            <a:pPr marL="171450" indent="-171450">
              <a:defRPr/>
            </a:pPr>
            <a:r>
              <a:rPr lang="zh-TW" altLang="en-US" sz="750" dirty="0">
                <a:solidFill>
                  <a:srgbClr val="000000"/>
                </a:solidFill>
              </a:rPr>
              <a:t>以人員定期膜面檢查</a:t>
            </a:r>
            <a:r>
              <a:rPr lang="en-US" altLang="zh-TW" sz="750" dirty="0">
                <a:solidFill>
                  <a:srgbClr val="000000"/>
                </a:solidFill>
              </a:rPr>
              <a:t>;</a:t>
            </a:r>
            <a:r>
              <a:rPr lang="zh-TW" altLang="en-US" sz="750" dirty="0">
                <a:solidFill>
                  <a:srgbClr val="000000"/>
                </a:solidFill>
              </a:rPr>
              <a:t>肉眼確認膜面是否異常</a:t>
            </a:r>
            <a:endParaRPr lang="en-US" altLang="zh-TW" sz="750" dirty="0">
              <a:solidFill>
                <a:srgbClr val="000000"/>
              </a:solidFill>
            </a:endParaRPr>
          </a:p>
          <a:p>
            <a:pPr marL="171450" indent="-171450">
              <a:defRPr/>
            </a:pPr>
            <a:r>
              <a:rPr lang="zh-TW" altLang="en-US" sz="750" dirty="0">
                <a:solidFill>
                  <a:srgbClr val="0000FF"/>
                </a:solidFill>
              </a:rPr>
              <a:t>肉眼直觀無法確認到機構微觀損壞</a:t>
            </a:r>
            <a:endParaRPr lang="en-US" altLang="zh-TW" sz="750" dirty="0">
              <a:solidFill>
                <a:srgbClr val="0000FF"/>
              </a:solidFill>
            </a:endParaRPr>
          </a:p>
          <a:p>
            <a:pPr marL="171450" indent="-171450">
              <a:defRPr/>
            </a:pPr>
            <a:r>
              <a:rPr lang="zh-TW" altLang="en-US" sz="750" dirty="0">
                <a:solidFill>
                  <a:srgbClr val="0000FF"/>
                </a:solidFill>
              </a:rPr>
              <a:t>明顯刀刃受損比較可用肉眼直觀</a:t>
            </a:r>
            <a:endParaRPr lang="en-US" altLang="zh-TW" sz="750" dirty="0">
              <a:solidFill>
                <a:srgbClr val="0000FF"/>
              </a:solidFill>
            </a:endParaRPr>
          </a:p>
          <a:p>
            <a:pPr marL="171450" indent="-171450">
              <a:defRPr/>
            </a:pPr>
            <a:r>
              <a:rPr lang="zh-TW" altLang="en-US" sz="750" dirty="0">
                <a:solidFill>
                  <a:srgbClr val="0000FF"/>
                </a:solidFill>
              </a:rPr>
              <a:t>但機構異常重壓膜面較無法判斷 </a:t>
            </a:r>
            <a:endParaRPr lang="en-US" altLang="zh-TW" sz="750" dirty="0">
              <a:solidFill>
                <a:srgbClr val="0000FF"/>
              </a:solidFill>
            </a:endParaRPr>
          </a:p>
          <a:p>
            <a:endParaRPr lang="en-US" altLang="zh-TW" sz="9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855177" y="3692156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AutoNum type="arabicPeriod"/>
            </a:pPr>
            <a:r>
              <a:rPr lang="zh-TW" altLang="en-US" sz="750" b="1" dirty="0"/>
              <a:t>後續平展並將結果連結到</a:t>
            </a:r>
            <a:r>
              <a:rPr lang="en-US" altLang="zh-TW" sz="750" b="1" dirty="0"/>
              <a:t>EDA</a:t>
            </a:r>
            <a:r>
              <a:rPr lang="zh-TW" altLang="en-US" sz="750" b="1" dirty="0"/>
              <a:t>平台上作監控。</a:t>
            </a:r>
            <a:endParaRPr lang="en-US" altLang="zh-TW" sz="750" b="1" dirty="0"/>
          </a:p>
          <a:p>
            <a:pPr marL="171450" indent="-171450">
              <a:buAutoNum type="arabicPeriod"/>
            </a:pPr>
            <a:r>
              <a:rPr lang="zh-TW" altLang="en-US" sz="750" b="1" dirty="0"/>
              <a:t>以數值差套入雷達圖顯示區隔</a:t>
            </a:r>
            <a:endParaRPr lang="en-US" altLang="zh-TW" sz="75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5356" y="1923679"/>
            <a:ext cx="1458162" cy="102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85646" y="1923678"/>
            <a:ext cx="1296144" cy="102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626006" y="1815666"/>
            <a:ext cx="70207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206756" y="1805133"/>
            <a:ext cx="1596651" cy="109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382090" y="1811661"/>
            <a:ext cx="756084" cy="108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文字方塊 39"/>
          <p:cNvSpPr txBox="1"/>
          <p:nvPr/>
        </p:nvSpPr>
        <p:spPr>
          <a:xfrm>
            <a:off x="6259333" y="1642016"/>
            <a:ext cx="128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One</a:t>
            </a:r>
            <a:r>
              <a:rPr lang="zh-TW" altLang="en-US" sz="900" dirty="0"/>
              <a:t> </a:t>
            </a:r>
            <a:r>
              <a:rPr lang="en-US" altLang="zh-TW" sz="900" dirty="0"/>
              <a:t>class</a:t>
            </a:r>
            <a:r>
              <a:rPr lang="zh-TW" altLang="en-US" sz="900" dirty="0"/>
              <a:t> </a:t>
            </a:r>
            <a:r>
              <a:rPr lang="en-US" altLang="zh-TW" sz="900" dirty="0"/>
              <a:t>SVM</a:t>
            </a:r>
            <a:endParaRPr lang="zh-TW" altLang="en-US" sz="9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204236" y="3995654"/>
            <a:ext cx="609902" cy="9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5887780" y="3994554"/>
            <a:ext cx="575462" cy="4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0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114067</TotalTime>
  <Words>1004</Words>
  <Application>Microsoft Office PowerPoint</Application>
  <PresentationFormat>如螢幕大小 (16:9)</PresentationFormat>
  <Paragraphs>104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Arial Unicode MS</vt:lpstr>
      <vt:lpstr>Malgun Gothic</vt:lpstr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2020 Q3 進度發表</vt:lpstr>
      <vt:lpstr>專案總覽</vt:lpstr>
      <vt:lpstr>少量多樣最佳機台推薦</vt:lpstr>
      <vt:lpstr>PowerPoint 簡報</vt:lpstr>
      <vt:lpstr>PowerPoint 簡報</vt:lpstr>
      <vt:lpstr>PowerPoint 簡報</vt:lpstr>
      <vt:lpstr>PowerPoint 簡報</vt:lpstr>
      <vt:lpstr>9/25發表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4067</cp:revision>
  <dcterms:created xsi:type="dcterms:W3CDTF">2011-02-08T02:08:58Z</dcterms:created>
  <dcterms:modified xsi:type="dcterms:W3CDTF">2020-09-23T10:05:26Z</dcterms:modified>
</cp:coreProperties>
</file>