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handoutMasterIdLst>
    <p:handoutMasterId r:id="rId23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9" r:id="rId11"/>
    <p:sldId id="1064" r:id="rId12"/>
    <p:sldId id="1080" r:id="rId13"/>
    <p:sldId id="1066" r:id="rId14"/>
    <p:sldId id="1071" r:id="rId15"/>
    <p:sldId id="1068" r:id="rId16"/>
    <p:sldId id="1050" r:id="rId17"/>
    <p:sldId id="1013" r:id="rId18"/>
    <p:sldId id="1077" r:id="rId19"/>
    <p:sldId id="1078" r:id="rId20"/>
    <p:sldId id="1076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2C1DB"/>
    <a:srgbClr val="FEB602"/>
    <a:srgbClr val="FDAA03"/>
    <a:srgbClr val="F79646"/>
    <a:srgbClr val="FFFFFF"/>
    <a:srgbClr val="FF00FF"/>
    <a:srgbClr val="66FF99"/>
    <a:srgbClr val="0083A2"/>
    <a:srgbClr val="449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429" autoAdjust="0"/>
  </p:normalViewPr>
  <p:slideViewPr>
    <p:cSldViewPr showGuides="1">
      <p:cViewPr>
        <p:scale>
          <a:sx n="100" d="100"/>
          <a:sy n="100" d="100"/>
        </p:scale>
        <p:origin x="2136" y="984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[Gill Sans MT or</a:t>
            </a:r>
            <a:r>
              <a:rPr lang="zh-TW" altLang="en-US" dirty="0" smtClean="0"/>
              <a:t> 微軟正黑</a:t>
            </a:r>
            <a:r>
              <a:rPr lang="en-US" altLang="zh-TW" dirty="0" smtClean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16.pn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 smtClean="0"/>
              <a:t>圖像專班</a:t>
            </a:r>
            <a:endParaRPr lang="en-US" altLang="zh-TW" sz="3600" dirty="0" smtClean="0"/>
          </a:p>
          <a:p>
            <a:pPr marL="0" indent="0"/>
            <a:r>
              <a:rPr lang="zh-TW" altLang="en-US" sz="3600" dirty="0" smtClean="0"/>
              <a:t>學以致用專題發表</a:t>
            </a:r>
            <a:endParaRPr lang="en-US" altLang="zh-TW" sz="3600" dirty="0" smtClean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 smtClean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OK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:311, NG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endParaRPr lang="en-US" altLang="zh-TW" dirty="0">
              <a:solidFill>
                <a:srgbClr val="0000FF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模</a:t>
            </a:r>
            <a:r>
              <a:rPr lang="zh-TW" altLang="en-US" dirty="0" smtClean="0"/>
              <a:t>型建置</a:t>
            </a:r>
            <a:endParaRPr lang="zh-TW" altLang="en-US" dirty="0"/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22988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9714"/>
              </p:ext>
            </p:extLst>
          </p:nvPr>
        </p:nvGraphicFramePr>
        <p:xfrm>
          <a:off x="4491495" y="1012297"/>
          <a:ext cx="4536000" cy="385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80000"/>
                <a:gridCol w="2412000"/>
              </a:tblGrid>
              <a:tr h="42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Learning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386535" y="2320872"/>
            <a:ext cx="269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Training </a:t>
            </a:r>
            <a:r>
              <a:rPr lang="zh-TW" altLang="en-US" sz="1600" dirty="0">
                <a:latin typeface="微軟正黑體" pitchFamily="34" charset="-120"/>
              </a:rPr>
              <a:t>模型：分類</a:t>
            </a:r>
          </a:p>
          <a:p>
            <a:pPr>
              <a:buFont typeface="Arial" charset="0"/>
              <a:buChar char="•"/>
            </a:pPr>
            <a:r>
              <a:rPr lang="zh-TW" altLang="en-US" sz="1600" dirty="0">
                <a:latin typeface="微軟正黑體" pitchFamily="34" charset="-120"/>
              </a:rPr>
              <a:t>分</a:t>
            </a:r>
            <a:r>
              <a:rPr lang="en-US" altLang="zh-TW" sz="1600" dirty="0">
                <a:latin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</a:rPr>
              <a:t>類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/>
              <a:t>OK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</a:rPr>
              <a:t>/</a:t>
            </a:r>
            <a:r>
              <a:rPr lang="zh-TW" altLang="en-US" sz="1600" dirty="0" smtClean="0">
                <a:latin typeface="微軟正黑體" pitchFamily="34" charset="-120"/>
              </a:rPr>
              <a:t> </a:t>
            </a:r>
            <a:r>
              <a:rPr lang="en-US" altLang="zh-TW" sz="1600" dirty="0" smtClean="0"/>
              <a:t>NG</a:t>
            </a:r>
            <a:endParaRPr lang="en-US" altLang="zh-TW" sz="1600" dirty="0">
              <a:latin typeface="微軟正黑體" pitchFamily="34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Image Size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>
                <a:latin typeface="微軟正黑體" pitchFamily="34" charset="-120"/>
              </a:rPr>
              <a:t>299*299</a:t>
            </a:r>
            <a:endParaRPr lang="en-US" altLang="zh-TW" sz="1600" dirty="0">
              <a:latin typeface="微軟正黑體" pitchFamily="34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62590"/>
              </p:ext>
            </p:extLst>
          </p:nvPr>
        </p:nvGraphicFramePr>
        <p:xfrm>
          <a:off x="476545" y="3336835"/>
          <a:ext cx="2763541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551"/>
                <a:gridCol w="667838"/>
                <a:gridCol w="709576"/>
                <a:gridCol w="709576"/>
              </a:tblGrid>
              <a:tr h="33007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4" name="圖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9" y="861256"/>
            <a:ext cx="4272086" cy="1170434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3"/>
          <a:srcRect t="9545" r="5819"/>
          <a:stretch/>
        </p:blipFill>
        <p:spPr>
          <a:xfrm>
            <a:off x="6696071" y="3228521"/>
            <a:ext cx="2294582" cy="1548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6437" r="2750"/>
          <a:stretch/>
        </p:blipFill>
        <p:spPr>
          <a:xfrm>
            <a:off x="6695601" y="1536635"/>
            <a:ext cx="2282251" cy="15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095449" y="83657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電腦看到的跟我們想的</a:t>
            </a:r>
            <a:r>
              <a:rPr lang="zh-TW" altLang="en-US" sz="1800" b="1" dirty="0" smtClean="0">
                <a:latin typeface="微軟正黑體" panose="020B0604030504040204" pitchFamily="34" charset="-120"/>
              </a:rPr>
              <a:t>不一樣。</a:t>
            </a:r>
            <a:endParaRPr lang="en-US" altLang="zh-TW" sz="1800" b="1" dirty="0" smtClean="0">
              <a:latin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特殊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MAP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資料相對少。</a:t>
            </a:r>
            <a:endParaRPr lang="zh-TW" altLang="en-US" sz="1800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6879449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結</a:t>
            </a:r>
            <a:r>
              <a:rPr lang="zh-TW" altLang="en-US" dirty="0"/>
              <a:t>果與討</a:t>
            </a:r>
            <a:r>
              <a:rPr lang="zh-TW" altLang="en-US" dirty="0"/>
              <a:t>論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(Transfer Learning)</a:t>
            </a:r>
            <a:endParaRPr lang="zh-TW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3495"/>
              </p:ext>
            </p:extLst>
          </p:nvPr>
        </p:nvGraphicFramePr>
        <p:xfrm>
          <a:off x="125977" y="918019"/>
          <a:ext cx="3621870" cy="199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16"/>
                <a:gridCol w="654132"/>
                <a:gridCol w="1156803"/>
                <a:gridCol w="1394419"/>
              </a:tblGrid>
              <a:tr h="336785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36785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2869097" y="176170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60" y="3111810"/>
            <a:ext cx="1371704" cy="18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弧形接點 9"/>
          <p:cNvCxnSpPr>
            <a:stCxn id="25" idx="5"/>
            <a:endCxn id="8" idx="0"/>
          </p:cNvCxnSpPr>
          <p:nvPr/>
        </p:nvCxnSpPr>
        <p:spPr>
          <a:xfrm rot="16200000" flipH="1">
            <a:off x="1754858" y="2883355"/>
            <a:ext cx="382585" cy="743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0" y="1785981"/>
            <a:ext cx="1188000" cy="15589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3" y="1783581"/>
            <a:ext cx="1188000" cy="15589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23" y="1783581"/>
            <a:ext cx="1188000" cy="155893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63" y="1783581"/>
            <a:ext cx="1188000" cy="15589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30" y="3364624"/>
            <a:ext cx="1188000" cy="15589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70" y="3364624"/>
            <a:ext cx="1188000" cy="15589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05" y="3371349"/>
            <a:ext cx="1188000" cy="1558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70430" y="1654830"/>
            <a:ext cx="5157065" cy="337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弧形接點 23"/>
          <p:cNvCxnSpPr>
            <a:stCxn id="7" idx="5"/>
            <a:endCxn id="23" idx="1"/>
          </p:cNvCxnSpPr>
          <p:nvPr/>
        </p:nvCxnSpPr>
        <p:spPr>
          <a:xfrm rot="16200000" flipH="1">
            <a:off x="2886634" y="2358721"/>
            <a:ext cx="1273539" cy="6940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601710" y="242194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5" y="827861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結果與討論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/>
            </a:extLst>
          </p:cNvPr>
          <p:cNvSpPr txBox="1"/>
          <p:nvPr/>
        </p:nvSpPr>
        <p:spPr>
          <a:xfrm>
            <a:off x="527865" y="1311610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40" name="矩形 39">
            <a:extLst>
              <a:ext uri="{FF2B5EF4-FFF2-40B4-BE49-F238E27FC236}"/>
            </a:extLst>
          </p:cNvPr>
          <p:cNvSpPr/>
          <p:nvPr/>
        </p:nvSpPr>
        <p:spPr>
          <a:xfrm>
            <a:off x="527865" y="1871730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41" name="文字方塊 40">
            <a:extLst>
              <a:ext uri="{FF2B5EF4-FFF2-40B4-BE49-F238E27FC236}"/>
            </a:extLst>
          </p:cNvPr>
          <p:cNvSpPr txBox="1"/>
          <p:nvPr/>
        </p:nvSpPr>
        <p:spPr>
          <a:xfrm>
            <a:off x="527865" y="2433475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42" name="直線單箭頭接點 41">
            <a:extLst>
              <a:ext uri="{FF2B5EF4-FFF2-40B4-BE49-F238E27FC236}"/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517865" y="1619585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/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1517865" y="2181330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/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>
            <a:off x="1517865" y="2743075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/>
            </a:extLst>
          </p:cNvPr>
          <p:cNvSpPr txBox="1"/>
          <p:nvPr/>
        </p:nvSpPr>
        <p:spPr>
          <a:xfrm>
            <a:off x="2795761" y="3134774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文字方塊 45">
            <a:extLst>
              <a:ext uri="{FF2B5EF4-FFF2-40B4-BE49-F238E27FC236}"/>
            </a:extLst>
          </p:cNvPr>
          <p:cNvSpPr txBox="1"/>
          <p:nvPr/>
        </p:nvSpPr>
        <p:spPr>
          <a:xfrm>
            <a:off x="2785442" y="3780259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47" name="文字方塊 46">
            <a:extLst>
              <a:ext uri="{FF2B5EF4-FFF2-40B4-BE49-F238E27FC236}"/>
            </a:extLst>
          </p:cNvPr>
          <p:cNvSpPr txBox="1"/>
          <p:nvPr/>
        </p:nvSpPr>
        <p:spPr>
          <a:xfrm>
            <a:off x="4925667" y="3129023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48" name="直線單箭頭接點 34"/>
          <p:cNvCxnSpPr>
            <a:cxnSpLocks/>
            <a:stCxn id="45" idx="3"/>
            <a:endCxn id="47" idx="1"/>
          </p:cNvCxnSpPr>
          <p:nvPr/>
        </p:nvCxnSpPr>
        <p:spPr bwMode="auto">
          <a:xfrm flipV="1">
            <a:off x="4559474" y="3283011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肘形接點 46"/>
          <p:cNvCxnSpPr>
            <a:cxnSpLocks/>
            <a:stCxn id="46" idx="3"/>
            <a:endCxn id="47" idx="1"/>
          </p:cNvCxnSpPr>
          <p:nvPr/>
        </p:nvCxnSpPr>
        <p:spPr bwMode="auto">
          <a:xfrm flipV="1">
            <a:off x="4549442" y="3283011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文字方塊 36"/>
          <p:cNvSpPr txBox="1">
            <a:spLocks noChangeArrowheads="1"/>
          </p:cNvSpPr>
          <p:nvPr/>
        </p:nvSpPr>
        <p:spPr bwMode="auto">
          <a:xfrm>
            <a:off x="1894673" y="3036949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文字方塊 37"/>
          <p:cNvSpPr txBox="1">
            <a:spLocks noChangeArrowheads="1"/>
          </p:cNvSpPr>
          <p:nvPr/>
        </p:nvSpPr>
        <p:spPr bwMode="auto">
          <a:xfrm>
            <a:off x="1978810" y="3688182"/>
            <a:ext cx="874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52" name="直線單箭頭接點 38"/>
          <p:cNvCxnSpPr>
            <a:cxnSpLocks/>
            <a:stCxn id="54" idx="3"/>
            <a:endCxn id="45" idx="1"/>
          </p:cNvCxnSpPr>
          <p:nvPr/>
        </p:nvCxnSpPr>
        <p:spPr bwMode="auto">
          <a:xfrm flipV="1">
            <a:off x="2169533" y="3288762"/>
            <a:ext cx="62622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肘形接點 51"/>
          <p:cNvCxnSpPr>
            <a:cxnSpLocks/>
            <a:stCxn id="54" idx="2"/>
            <a:endCxn id="46" idx="1"/>
          </p:cNvCxnSpPr>
          <p:nvPr/>
        </p:nvCxnSpPr>
        <p:spPr bwMode="auto">
          <a:xfrm rot="16200000" flipH="1">
            <a:off x="1975755" y="3124559"/>
            <a:ext cx="351797" cy="12675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流程圖: 決策 53">
            <a:extLst>
              <a:ext uri="{FF2B5EF4-FFF2-40B4-BE49-F238E27FC236}"/>
            </a:extLst>
          </p:cNvPr>
          <p:cNvSpPr/>
          <p:nvPr/>
        </p:nvSpPr>
        <p:spPr>
          <a:xfrm>
            <a:off x="866196" y="2995075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cxnSp>
        <p:nvCxnSpPr>
          <p:cNvPr id="57" name="肘形接點 56"/>
          <p:cNvCxnSpPr>
            <a:stCxn id="45" idx="0"/>
            <a:endCxn id="58" idx="1"/>
          </p:cNvCxnSpPr>
          <p:nvPr/>
        </p:nvCxnSpPr>
        <p:spPr>
          <a:xfrm rot="5400000" flipH="1" flipV="1">
            <a:off x="3410478" y="1967638"/>
            <a:ext cx="1434277" cy="899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圖: 決策 57"/>
          <p:cNvSpPr/>
          <p:nvPr/>
        </p:nvSpPr>
        <p:spPr>
          <a:xfrm>
            <a:off x="4577614" y="1367654"/>
            <a:ext cx="1080120" cy="6656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心得分享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專題執行、困難點、學習過程等心得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233800" y="2211710"/>
            <a:ext cx="1665287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建模</a:t>
            </a:r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195944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進行分類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14760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建立模型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10" idx="3"/>
            <a:endCxn id="11" idx="1"/>
          </p:cNvCxnSpPr>
          <p:nvPr/>
        </p:nvCxnSpPr>
        <p:spPr>
          <a:xfrm>
            <a:off x="4614838" y="1113618"/>
            <a:ext cx="499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997692" y="729095"/>
            <a:ext cx="2149343" cy="6725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是否誤判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97024" y="245469"/>
            <a:ext cx="111328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測試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圖案 46"/>
          <p:cNvCxnSpPr>
            <a:stCxn id="11" idx="0"/>
            <a:endCxn id="16" idx="3"/>
          </p:cNvCxnSpPr>
          <p:nvPr/>
        </p:nvCxnSpPr>
        <p:spPr>
          <a:xfrm rot="16200000" flipV="1">
            <a:off x="5352461" y="472594"/>
            <a:ext cx="529595" cy="4138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圖案 47"/>
          <p:cNvCxnSpPr>
            <a:stCxn id="16" idx="1"/>
            <a:endCxn id="10" idx="0"/>
          </p:cNvCxnSpPr>
          <p:nvPr/>
        </p:nvCxnSpPr>
        <p:spPr>
          <a:xfrm rot="10800000" flipV="1">
            <a:off x="3905392" y="414745"/>
            <a:ext cx="391633" cy="529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533654" y="1065358"/>
            <a:ext cx="471728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3000880" y="115320"/>
            <a:ext cx="3744416" cy="1440160"/>
          </a:xfrm>
          <a:prstGeom prst="rect">
            <a:avLst/>
          </a:prstGeom>
          <a:noFill/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28" name="圖案 76"/>
          <p:cNvCxnSpPr>
            <a:stCxn id="15" idx="2"/>
            <a:endCxn id="10" idx="2"/>
          </p:cNvCxnSpPr>
          <p:nvPr/>
        </p:nvCxnSpPr>
        <p:spPr>
          <a:xfrm rot="5400000" flipH="1">
            <a:off x="5929515" y="-741228"/>
            <a:ext cx="118725" cy="4166973"/>
          </a:xfrm>
          <a:prstGeom prst="bentConnector3">
            <a:avLst>
              <a:gd name="adj1" fmla="val -32091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Abnormal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Normal &amp; Abnormal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(Normal:311, Abnormal: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 smtClean="0"/>
              <a:t>專案題目介紹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專題執行過程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013615" y="151950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4367155" y="15195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OK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NG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grpSp>
        <p:nvGrpSpPr>
          <p:cNvPr id="13" name="群組 45"/>
          <p:cNvGrpSpPr/>
          <p:nvPr/>
        </p:nvGrpSpPr>
        <p:grpSpPr>
          <a:xfrm>
            <a:off x="288924" y="2252586"/>
            <a:ext cx="3472985" cy="2206049"/>
            <a:chOff x="0" y="2420888"/>
            <a:chExt cx="2952538" cy="189880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420888"/>
              <a:ext cx="712570" cy="937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1259" y="2420889"/>
              <a:ext cx="70113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94964" y="3375505"/>
              <a:ext cx="712570" cy="93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26856" y="2420888"/>
              <a:ext cx="712570" cy="929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3386523"/>
              <a:ext cx="70494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89057" y="2420888"/>
              <a:ext cx="70113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43779" y="3397540"/>
              <a:ext cx="708759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1259" y="3386522"/>
              <a:ext cx="701138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群組 44"/>
          <p:cNvGrpSpPr/>
          <p:nvPr/>
        </p:nvGrpSpPr>
        <p:grpSpPr>
          <a:xfrm>
            <a:off x="4386400" y="2252586"/>
            <a:ext cx="4011025" cy="2209007"/>
            <a:chOff x="0" y="4588794"/>
            <a:chExt cx="2963391" cy="1874046"/>
          </a:xfrm>
        </p:grpSpPr>
        <p:pic>
          <p:nvPicPr>
            <p:cNvPr id="2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45354" y="4588794"/>
              <a:ext cx="70494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" y="5547728"/>
              <a:ext cx="693517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4588794"/>
              <a:ext cx="701138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49670" y="5553423"/>
              <a:ext cx="685896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50821" y="4589379"/>
              <a:ext cx="712570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508707" y="4589379"/>
              <a:ext cx="708759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1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486673" y="5548312"/>
              <a:ext cx="697327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18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245710" y="5547517"/>
              <a:ext cx="685896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6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 smtClean="0"/>
              <a:t>專案題目介紹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專題描述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/>
              <a:t>預期效果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 smtClean="0">
                <a:latin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判</a:t>
            </a:r>
            <a:r>
              <a:rPr lang="zh-TW" altLang="en-US" sz="1600" dirty="0">
                <a:latin typeface="微軟正黑體" panose="020B0604030504040204" pitchFamily="34" charset="-120"/>
              </a:rPr>
              <a:t>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修</a:t>
            </a:r>
            <a:r>
              <a:rPr lang="zh-TW" altLang="en-US" sz="1600" dirty="0">
                <a:latin typeface="微軟正黑體" panose="020B0604030504040204" pitchFamily="34" charset="-120"/>
              </a:rPr>
              <a:t>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=""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159215" y="4246142"/>
            <a:ext cx="470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</a:t>
            </a:r>
            <a:r>
              <a:rPr lang="zh-TW" altLang="zh-TW" sz="1800" dirty="0" smtClean="0"/>
              <a:t>員發</a:t>
            </a:r>
            <a:r>
              <a:rPr lang="zh-TW" altLang="zh-TW" sz="1800" dirty="0"/>
              <a:t>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天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0" y="4098924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 smtClean="0"/>
              <a:t>專題目</a:t>
            </a:r>
            <a:r>
              <a:rPr lang="zh-TW" altLang="en-US" dirty="0"/>
              <a:t>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>
            <a:extLst>
              <a:ext uri="{FF2B5EF4-FFF2-40B4-BE49-F238E27FC236}"/>
            </a:extLst>
          </p:cNvPr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>
            <a:extLst>
              <a:ext uri="{FF2B5EF4-FFF2-40B4-BE49-F238E27FC236}"/>
            </a:extLst>
          </p:cNvPr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>
            <a:extLst>
              <a:ext uri="{FF2B5EF4-FFF2-40B4-BE49-F238E27FC236}"/>
            </a:extLst>
          </p:cNvPr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</a:t>
            </a:r>
            <a:r>
              <a:rPr kumimoji="0" lang="zh-TW" altLang="en-US" kern="0" dirty="0" smtClean="0">
                <a:solidFill>
                  <a:srgbClr val="000000"/>
                </a:solidFill>
                <a:latin typeface="Arial"/>
              </a:rPr>
              <a:t>判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讀</a:t>
            </a:r>
          </a:p>
        </p:txBody>
      </p:sp>
      <p:sp>
        <p:nvSpPr>
          <p:cNvPr id="15" name="文字方塊 14">
            <a:extLst>
              <a:ext uri="{FF2B5EF4-FFF2-40B4-BE49-F238E27FC236}"/>
            </a:extLst>
          </p:cNvPr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>
            <a:extLst>
              <a:ext uri="{FF2B5EF4-FFF2-40B4-BE49-F238E27FC236}"/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/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/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/>
            </a:extLst>
          </p:cNvPr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/>
            </a:extLst>
          </p:cNvPr>
          <p:cNvSpPr txBox="1"/>
          <p:nvPr/>
        </p:nvSpPr>
        <p:spPr>
          <a:xfrm>
            <a:off x="3432163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>
            <a:extLst>
              <a:ext uri="{FF2B5EF4-FFF2-40B4-BE49-F238E27FC236}"/>
            </a:extLst>
          </p:cNvPr>
          <p:cNvSpPr/>
          <p:nvPr/>
        </p:nvSpPr>
        <p:spPr>
          <a:xfrm>
            <a:off x="3432163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22" name="文字方塊 21">
            <a:extLst>
              <a:ext uri="{FF2B5EF4-FFF2-40B4-BE49-F238E27FC236}"/>
            </a:extLst>
          </p:cNvPr>
          <p:cNvSpPr txBox="1"/>
          <p:nvPr/>
        </p:nvSpPr>
        <p:spPr>
          <a:xfrm>
            <a:off x="3432163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/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422163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/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422163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/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4422163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/>
            </a:extLst>
          </p:cNvPr>
          <p:cNvSpPr txBox="1"/>
          <p:nvPr/>
        </p:nvSpPr>
        <p:spPr>
          <a:xfrm>
            <a:off x="570005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>
            <a:extLst>
              <a:ext uri="{FF2B5EF4-FFF2-40B4-BE49-F238E27FC236}"/>
            </a:extLst>
          </p:cNvPr>
          <p:cNvSpPr txBox="1"/>
          <p:nvPr/>
        </p:nvSpPr>
        <p:spPr>
          <a:xfrm>
            <a:off x="568974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>
            <a:extLst>
              <a:ext uri="{FF2B5EF4-FFF2-40B4-BE49-F238E27FC236}"/>
            </a:extLst>
          </p:cNvPr>
          <p:cNvSpPr txBox="1"/>
          <p:nvPr/>
        </p:nvSpPr>
        <p:spPr>
          <a:xfrm>
            <a:off x="782996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46377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45374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98971" y="3760852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83108" y="4412085"/>
            <a:ext cx="874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73831" y="4012665"/>
            <a:ext cx="62622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80053" y="3848462"/>
            <a:ext cx="351797" cy="12675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>
            <a:extLst>
              <a:ext uri="{FF2B5EF4-FFF2-40B4-BE49-F238E27FC236}"/>
            </a:extLst>
          </p:cNvPr>
          <p:cNvSpPr/>
          <p:nvPr/>
        </p:nvSpPr>
        <p:spPr>
          <a:xfrm>
            <a:off x="3770494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>
            <a:extLst>
              <a:ext uri="{FF2B5EF4-FFF2-40B4-BE49-F238E27FC236}"/>
            </a:extLst>
          </p:cNvPr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/>
            </a:extLst>
          </p:cNvPr>
          <p:cNvSpPr txBox="1"/>
          <p:nvPr/>
        </p:nvSpPr>
        <p:spPr>
          <a:xfrm>
            <a:off x="466088" y="435017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>
            <a:extLst>
              <a:ext uri="{FF2B5EF4-FFF2-40B4-BE49-F238E27FC236}"/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>
            <a:off x="1348797" y="4058367"/>
            <a:ext cx="17291" cy="29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</a:t>
              </a: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32163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36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>
            <a:extLst>
              <a:ext uri="{FF2B5EF4-FFF2-40B4-BE49-F238E27FC236}"/>
            </a:extLst>
          </p:cNvPr>
          <p:cNvSpPr/>
          <p:nvPr/>
        </p:nvSpPr>
        <p:spPr>
          <a:xfrm>
            <a:off x="3329042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測試人員不需發信通知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預期效果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專題執行說明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</a:t>
            </a:r>
            <a:r>
              <a:rPr lang="zh-TW" altLang="en-US" dirty="0" smtClean="0"/>
              <a:t>明 </a:t>
            </a:r>
            <a:r>
              <a:rPr lang="en-US" altLang="zh-TW" dirty="0" smtClean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</a:t>
            </a:r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取</a:t>
            </a:r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得資訊 </a:t>
            </a:r>
            <a:r>
              <a:rPr lang="en-US" altLang="zh-TW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資料上拋</a:t>
            </a:r>
            <a:r>
              <a:rPr lang="zh-TW" altLang="en-US" sz="2000" dirty="0">
                <a:latin typeface="微軟正黑體" panose="020B0604030504040204" pitchFamily="34" charset="-120"/>
              </a:rPr>
              <a:t>時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間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測試</a:t>
            </a:r>
            <a:r>
              <a:rPr lang="zh-TW" altLang="en-US" sz="2000" dirty="0">
                <a:latin typeface="微軟正黑體" panose="020B0604030504040204" pitchFamily="34" charset="-120"/>
              </a:rPr>
              <a:t>機型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機</a:t>
            </a:r>
            <a:r>
              <a:rPr lang="zh-TW" altLang="en-US" sz="2000" dirty="0">
                <a:latin typeface="微軟正黑體" panose="020B0604030504040204" pitchFamily="34" charset="-120"/>
              </a:rPr>
              <a:t>台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rgbClr val="FEB60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8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278" y="3189987"/>
            <a:ext cx="2638519" cy="15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資料前</a:t>
            </a:r>
            <a:r>
              <a:rPr lang="zh-TW" altLang="en-US" dirty="0"/>
              <a:t>處</a:t>
            </a:r>
            <a:r>
              <a:rPr lang="zh-TW" altLang="en-US" dirty="0" smtClean="0"/>
              <a:t>理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26266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16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600" b="1" u="sng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圖片二值化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及其他顏色均一化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雜訊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英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文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取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面數不同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顏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色的</a:t>
            </a:r>
            <a:r>
              <a:rPr lang="en-US" altLang="zh-TW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117361</TotalTime>
  <Words>729</Words>
  <Application>Microsoft Office PowerPoint</Application>
  <PresentationFormat>如螢幕大小 (16:9)</PresentationFormat>
  <Paragraphs>141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Noto Sans CJK SC Regular</vt:lpstr>
      <vt:lpstr>微軟正黑體</vt:lpstr>
      <vt:lpstr>新細明體</vt:lpstr>
      <vt:lpstr>Arial</vt:lpstr>
      <vt:lpstr>Calibri</vt:lpstr>
      <vt:lpstr>Gill Sans MT</vt:lpstr>
      <vt:lpstr>Segoe UI Black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專題執行說明 –模型建置</vt:lpstr>
      <vt:lpstr>專題執行說明 –結果與討論 (Transfer Learning)</vt:lpstr>
      <vt:lpstr>專題執行說明 –結果與討論</vt:lpstr>
      <vt:lpstr>PowerPoint 簡報</vt:lpstr>
      <vt:lpstr>心得分享</vt:lpstr>
      <vt:lpstr>PowerPoint 簡報</vt:lpstr>
      <vt:lpstr>PowerPoint 簡報</vt:lpstr>
      <vt:lpstr>模型建置</vt:lpstr>
      <vt:lpstr>專題執行說明 –資料前處理 (II)</vt:lpstr>
      <vt:lpstr>專題執行說明 –資料前處理 (II)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3828</cp:revision>
  <dcterms:created xsi:type="dcterms:W3CDTF">2011-02-08T02:08:58Z</dcterms:created>
  <dcterms:modified xsi:type="dcterms:W3CDTF">2020-08-06T10:18:31Z</dcterms:modified>
</cp:coreProperties>
</file>