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89" r:id="rId2"/>
    <p:sldId id="282" r:id="rId3"/>
    <p:sldId id="1237" r:id="rId4"/>
    <p:sldId id="1191" r:id="rId5"/>
    <p:sldId id="1192" r:id="rId6"/>
    <p:sldId id="1193" r:id="rId7"/>
    <p:sldId id="1194" r:id="rId8"/>
    <p:sldId id="1195" r:id="rId9"/>
    <p:sldId id="1190" r:id="rId10"/>
    <p:sldId id="1196" r:id="rId11"/>
    <p:sldId id="1197" r:id="rId12"/>
    <p:sldId id="119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>
          <a:xfrm flipH="1">
            <a:off x="2376000" y="0"/>
            <a:ext cx="9816000" cy="6885918"/>
            <a:chOff x="-306" y="0"/>
            <a:chExt cx="7362615" cy="6885918"/>
          </a:xfrm>
        </p:grpSpPr>
        <p:sp>
          <p:nvSpPr>
            <p:cNvPr id="9" name="手繪多邊形 8"/>
            <p:cNvSpPr/>
            <p:nvPr userDrawn="1"/>
          </p:nvSpPr>
          <p:spPr>
            <a:xfrm>
              <a:off x="1" y="0"/>
              <a:ext cx="5791230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sz="180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11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5773" y="3203976"/>
            <a:ext cx="3600400" cy="1599397"/>
          </a:xfrm>
          <a:prstGeom prst="rect">
            <a:avLst/>
          </a:prstGeom>
          <a:noFill/>
        </p:spPr>
      </p:pic>
      <p:sp>
        <p:nvSpPr>
          <p:cNvPr id="7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33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FAAC-AF86-4AC6-BF4A-41B3B38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2F6E0F-0754-4B13-B023-5502BA02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58A898-FB70-423C-99D4-B4AB997F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84003-D1A5-4DF5-B9B4-62481AD5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475488" y="5109187"/>
            <a:ext cx="10201133" cy="1515168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415481" y="2348880"/>
            <a:ext cx="10381153" cy="27003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7" name="手繪多邊形 16"/>
          <p:cNvSpPr/>
          <p:nvPr userDrawn="1"/>
        </p:nvSpPr>
        <p:spPr>
          <a:xfrm rot="10800000" flipV="1">
            <a:off x="-3" y="2303875"/>
            <a:ext cx="1355475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5064" y="321500"/>
            <a:ext cx="2041557" cy="540060"/>
          </a:xfrm>
          <a:prstGeom prst="rect">
            <a:avLst/>
          </a:prstGeom>
          <a:noFill/>
        </p:spPr>
      </p:pic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875827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81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05" y="2048847"/>
            <a:ext cx="11113235" cy="4530503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 or </a:t>
            </a:r>
            <a:r>
              <a:rPr lang="zh-TW" altLang="en-US" dirty="0"/>
              <a:t>微軟正黑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622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761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8"/>
          <p:cNvSpPr/>
          <p:nvPr userDrawn="1"/>
        </p:nvSpPr>
        <p:spPr>
          <a:xfrm rot="10800000" flipH="1">
            <a:off x="-58013" y="-1"/>
            <a:ext cx="3222837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1109504" y="-307020"/>
            <a:ext cx="348925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1958401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7570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58013" y="-1"/>
            <a:ext cx="3222837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kern="1200" baseline="0">
              <a:solidFill>
                <a:schemeClr val="lt1"/>
              </a:solidFill>
              <a:latin typeface="Gill Sans MT" pitchFamily="34" charset="0"/>
              <a:ea typeface="Noto Sans CJK SC Medium" pitchFamily="34" charset="-128"/>
              <a:cs typeface="+mn-cs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1109504" y="-307020"/>
            <a:ext cx="348925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1" y="1958401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6659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H="1">
            <a:off x="-6692" y="-1"/>
            <a:ext cx="6462733" cy="6874649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3458521" y="-468636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28768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  <a:p>
            <a:endParaRPr lang="zh-TW" altLang="en-US" dirty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64771"/>
            <a:ext cx="2988331" cy="2019224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8519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6692" y="-1"/>
            <a:ext cx="6462733" cy="6874649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kern="1200" baseline="0">
              <a:solidFill>
                <a:schemeClr val="lt1"/>
              </a:solidFill>
              <a:latin typeface="Gill Sans MT" pitchFamily="34" charset="0"/>
              <a:ea typeface="Noto Sans CJK SC Medium" pitchFamily="34" charset="-128"/>
              <a:cs typeface="+mn-cs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3458521" y="-468636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915982" y="1358771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  <a:p>
            <a:endParaRPr lang="zh-TW" altLang="en-US" dirty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7403" y="1364771"/>
            <a:ext cx="2988331" cy="2019224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6666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621678" y="2528900"/>
            <a:ext cx="89486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6129301"/>
            <a:ext cx="12192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453" y="321501"/>
            <a:ext cx="1531168" cy="405045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356140" y="6356353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6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適用色盤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76302" y="5049182"/>
            <a:ext cx="1304463" cy="791003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595" y="5049181"/>
            <a:ext cx="229702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876302" y="1500941"/>
            <a:ext cx="1304461" cy="79100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876089" y="1500941"/>
            <a:ext cx="1304460" cy="791003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595" y="1500941"/>
            <a:ext cx="229702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6262" y="1500941"/>
            <a:ext cx="226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6876087" y="2692155"/>
            <a:ext cx="1304461" cy="791003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76300" y="2692155"/>
            <a:ext cx="1304461" cy="791003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594" y="2692154"/>
            <a:ext cx="229702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6260" y="2692154"/>
            <a:ext cx="228025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 userDrawn="1"/>
        </p:nvSpPr>
        <p:spPr>
          <a:xfrm>
            <a:off x="876300" y="3857968"/>
            <a:ext cx="1304461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876087" y="3857968"/>
            <a:ext cx="1304461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595" y="3857967"/>
            <a:ext cx="229702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6262" y="3857967"/>
            <a:ext cx="229702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274" y="4989173"/>
            <a:ext cx="228025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 userDrawn="1"/>
        </p:nvSpPr>
        <p:spPr>
          <a:xfrm>
            <a:off x="7236127" y="51691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29236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3820" y="308655"/>
            <a:ext cx="9892680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5399" y="1988841"/>
            <a:ext cx="11221247" cy="463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622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920" y="6644258"/>
            <a:ext cx="4572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38" y="157836"/>
            <a:ext cx="989070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2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725152" y="285751"/>
            <a:ext cx="10858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0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李文琪</a:t>
            </a:r>
            <a:r>
              <a:rPr lang="en-US" altLang="zh-TW" dirty="0"/>
              <a:t>/ML6A01</a:t>
            </a:r>
          </a:p>
          <a:p>
            <a:r>
              <a:rPr lang="en-US" altLang="zh-TW" dirty="0"/>
              <a:t>2021.07.06</a:t>
            </a:r>
          </a:p>
          <a:p>
            <a:r>
              <a:rPr lang="zh-TW" altLang="en-US" dirty="0"/>
              <a:t>讀書會分享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code trace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1176" y="6642556"/>
            <a:ext cx="29851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8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學習主要參考</a:t>
            </a:r>
            <a:r>
              <a:rPr kumimoji="1" lang="en-US" altLang="zh-TW" sz="80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: https://www.youtube.com/watch?v=ugWDIIOHtPA</a:t>
            </a:r>
            <a:endParaRPr kumimoji="1" lang="zh-TW" altLang="en-US" sz="800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926CF7-D640-4A7F-A240-4C71FE66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307429-4E89-4B7B-A7C1-A11FA5E3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02"/>
            <a:ext cx="8847992" cy="61744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ECE913-4C95-43CE-A2F5-F00AF02A9254}"/>
              </a:ext>
            </a:extLst>
          </p:cNvPr>
          <p:cNvSpPr txBox="1"/>
          <p:nvPr/>
        </p:nvSpPr>
        <p:spPr>
          <a:xfrm>
            <a:off x="2840019" y="6216134"/>
            <a:ext cx="518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One hot </a:t>
            </a:r>
            <a:r>
              <a:rPr lang="zh-TW" altLang="en-US" b="1" dirty="0"/>
              <a:t>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C351F8-F718-45F9-AAE2-83C02635E262}"/>
              </a:ext>
            </a:extLst>
          </p:cNvPr>
          <p:cNvSpPr/>
          <p:nvPr/>
        </p:nvSpPr>
        <p:spPr>
          <a:xfrm>
            <a:off x="2958353" y="4550485"/>
            <a:ext cx="2119256" cy="166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744D3FB-D8C1-40F2-B654-4E2A569BCA92}"/>
              </a:ext>
            </a:extLst>
          </p:cNvPr>
          <p:cNvCxnSpPr/>
          <p:nvPr/>
        </p:nvCxnSpPr>
        <p:spPr>
          <a:xfrm flipV="1">
            <a:off x="4625788" y="3087445"/>
            <a:ext cx="0" cy="14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4F150C3-8DEB-476F-957B-2E2988976BC5}"/>
              </a:ext>
            </a:extLst>
          </p:cNvPr>
          <p:cNvSpPr/>
          <p:nvPr/>
        </p:nvSpPr>
        <p:spPr>
          <a:xfrm>
            <a:off x="3173506" y="4919817"/>
            <a:ext cx="2922490" cy="179295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718CCB6-B4DC-41E4-AC28-E8895DFB4E8E}"/>
              </a:ext>
            </a:extLst>
          </p:cNvPr>
          <p:cNvCxnSpPr>
            <a:cxnSpLocks/>
          </p:cNvCxnSpPr>
          <p:nvPr/>
        </p:nvCxnSpPr>
        <p:spPr>
          <a:xfrm flipV="1">
            <a:off x="5724861" y="3087445"/>
            <a:ext cx="0" cy="183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608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60A045F-7580-4152-82B3-C857834B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Padding mask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E6E047-216B-4049-AB52-4BB8666F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48847"/>
            <a:ext cx="4838700" cy="3333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AA5431-196A-4100-B6DA-AF6BA46AA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8"/>
          <a:stretch/>
        </p:blipFill>
        <p:spPr>
          <a:xfrm>
            <a:off x="5831135" y="2600325"/>
            <a:ext cx="5086350" cy="1791672"/>
          </a:xfrm>
          <a:prstGeom prst="rect">
            <a:avLst/>
          </a:prstGeom>
        </p:spPr>
      </p:pic>
      <p:sp>
        <p:nvSpPr>
          <p:cNvPr id="8" name="箭號: 弧形右彎 7">
            <a:extLst>
              <a:ext uri="{FF2B5EF4-FFF2-40B4-BE49-F238E27FC236}">
                <a16:creationId xmlns:a16="http://schemas.microsoft.com/office/drawing/2014/main" id="{21EDC5FB-06AC-4EB0-891A-0494215D6F21}"/>
              </a:ext>
            </a:extLst>
          </p:cNvPr>
          <p:cNvSpPr/>
          <p:nvPr/>
        </p:nvSpPr>
        <p:spPr>
          <a:xfrm rot="11005733">
            <a:off x="4831343" y="2952750"/>
            <a:ext cx="523875" cy="95250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2597D156-8115-4DAB-9BD0-FAF0B13AF59E}"/>
              </a:ext>
            </a:extLst>
          </p:cNvPr>
          <p:cNvSpPr/>
          <p:nvPr/>
        </p:nvSpPr>
        <p:spPr>
          <a:xfrm>
            <a:off x="4886325" y="3333750"/>
            <a:ext cx="352425" cy="3429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>
            <a:extLst>
              <a:ext uri="{FF2B5EF4-FFF2-40B4-BE49-F238E27FC236}">
                <a16:creationId xmlns:a16="http://schemas.microsoft.com/office/drawing/2014/main" id="{7FF6B4C1-BA05-42AB-ADFA-122D8870AA82}"/>
              </a:ext>
            </a:extLst>
          </p:cNvPr>
          <p:cNvSpPr/>
          <p:nvPr/>
        </p:nvSpPr>
        <p:spPr>
          <a:xfrm>
            <a:off x="5553075" y="3162300"/>
            <a:ext cx="278060" cy="342900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047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plit_heads">
            <a:hlinkClick r:id="" action="ppaction://media"/>
            <a:extLst>
              <a:ext uri="{FF2B5EF4-FFF2-40B4-BE49-F238E27FC236}">
                <a16:creationId xmlns:a16="http://schemas.microsoft.com/office/drawing/2014/main" id="{DA135C39-7C6A-4255-AD24-A10FFCFD0356}"/>
              </a:ext>
            </a:extLst>
          </p:cNvPr>
          <p:cNvPicPr>
            <a:picLocks noGrp="1" noChangeAspect="1"/>
          </p:cNvPicPr>
          <p:nvPr>
            <p:ph sz="quarter" idx="2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150" y="4597740"/>
            <a:ext cx="2400300" cy="180022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CAB5422-24E6-491C-AB1A-71E0945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37BC6A-0B8E-45AD-9507-ADCD61400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609" y="3308652"/>
            <a:ext cx="8598568" cy="3361042"/>
          </a:xfrm>
          <a:prstGeom prst="rect">
            <a:avLst/>
          </a:prstGeom>
        </p:spPr>
      </p:pic>
      <p:pic>
        <p:nvPicPr>
          <p:cNvPr id="7" name="Picture 2" descr="https://miro.medium.com/max/689/1*lHQWdLLgyyToF0Vqx6aAhQ.png">
            <a:extLst>
              <a:ext uri="{FF2B5EF4-FFF2-40B4-BE49-F238E27FC236}">
                <a16:creationId xmlns:a16="http://schemas.microsoft.com/office/drawing/2014/main" id="{CBD2381D-A445-4DA3-95E7-CF6129D4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7238" y="138003"/>
            <a:ext cx="6195002" cy="346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25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B172-73AA-4E65-95FC-8F769F5A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r>
              <a:rPr lang="zh-TW" altLang="en-US" dirty="0"/>
              <a:t> 概念回顧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0B601C-4AC1-4B5F-AC6C-CA32E8E3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8" y="1690688"/>
            <a:ext cx="5074211" cy="37736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6052FF1-4677-4B55-9099-49AE9456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09" y="1761296"/>
            <a:ext cx="6659079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自注意層（Self-Attention Layer），輸入是一個序列，輸出一個序列。該層可以平行計算，且輸出序列中的每個向量都已經看了整個序列的資訊。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自注意層將輸入序列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裡頭的每個位置的向量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透過 3 個線性轉換分別變成 3 個向量：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，並將每個的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拿去跟序列中其他位置的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做匹配，算出匹配程度後利用 softmax 層取得介於 0 到 1 之間的權重值，並以此權重跟每個位置的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作加權平均，最後取得該位置的輸出向量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。全部位置的輸出向量可以同時平行計算，最後輸出序列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O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5F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多頭注意力機制（Multi-head Attention）是將輸入序列中的每個位置的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切割成多個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再分別各自進行注意力機制。各自處理完以後把所有結果串接並視情況降維。這樣的好處是能讓各個 head 各司其職，學會關注序列中不同位置在不同 representaton spaces 的資訊。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自注意力機制這樣的計算的好處是「天涯若比鄰」：序列中每個位置都可以在 O(1) 的距離內關注任一其他位置的資訊，運算效率較雙向 RNN 優秀。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自注意力機制預設沒有「先後順序」的概念，而這也是為何其可以快速平行運算的原因。在進行如機器翻譯等序列生成任務時，我們需要額外加入位置編碼（Positioning Encoding）來加入順序資訊。而在 Transformer 原論文中此值為手設而非訓練出來的模型權重。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是一個 Seq2Seq 模型，自然包含了 Encoder / Decoder，而 Encoder 及 Decoder 可以包含多層結構相同的 blocks，裡頭每層都會有 multi-head attention 以及 Feed Forward Network。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 Encoder / Decoder block 裡頭，我們還會使用殘差連結（Residual Connection）以及 Layer Normalization。這些能幫助模型穩定訓練。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在關注 Encoder 輸出時會需要遮罩（mask）來避免看到未來資訊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BD8E23C-7706-43D0-98C2-1C3BD66938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43405" y="2048847"/>
            <a:ext cx="11200945" cy="4085253"/>
          </a:xfrm>
        </p:spPr>
        <p:txBody>
          <a:bodyPr numCol="2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Setup input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Positional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Scaled dot product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Multi-head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 wise feed forward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Encoder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D0A0B"/>
                </a:solidFill>
                <a:effectLst/>
                <a:latin typeface="montserrat-medium"/>
              </a:rPr>
              <a:t>設置超參數</a:t>
            </a:r>
            <a:endParaRPr lang="en-US" altLang="zh-TW" b="0" i="0" dirty="0">
              <a:solidFill>
                <a:srgbClr val="0D0A0B"/>
              </a:solidFill>
              <a:effectLst/>
              <a:latin typeface="montserrat-medium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D0A0B"/>
                </a:solidFill>
                <a:effectLst/>
                <a:latin typeface="montserrat-medium"/>
              </a:rPr>
              <a:t>設置 </a:t>
            </a:r>
            <a:r>
              <a:rPr lang="en-US" altLang="zh-TW" b="0" i="0" dirty="0">
                <a:solidFill>
                  <a:srgbClr val="0D0A0B"/>
                </a:solidFill>
                <a:effectLst/>
                <a:latin typeface="montserrat-medium"/>
              </a:rPr>
              <a:t>Optimizer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D0A0B"/>
                </a:solidFill>
                <a:effectLst/>
                <a:latin typeface="montserrat-medium"/>
              </a:rPr>
              <a:t>定義損失函數與指標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D0A0B"/>
                </a:solidFill>
                <a:effectLst/>
                <a:latin typeface="montserrat-medium"/>
              </a:rPr>
              <a:t>實際訓練以及定時存檔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 step</a:t>
            </a:r>
          </a:p>
          <a:p>
            <a:pPr marL="457200" indent="-457200">
              <a:buFont typeface="+mj-lt"/>
              <a:buAutoNum type="arabicPeriod"/>
            </a:pPr>
            <a:endParaRPr lang="zh-TW" altLang="en-US" b="0" i="0" dirty="0">
              <a:solidFill>
                <a:srgbClr val="0D0A0B"/>
              </a:solidFill>
              <a:effectLst/>
              <a:latin typeface="montserrat-medium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DBADFC-E481-46B1-9572-28D52436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3124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3D68AEA-6C67-475C-B18A-124F7D55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 descr="https://miro.medium.com/max/407/1*3pxDWM3c1R_WSW7hVKoaRA.png">
            <a:extLst>
              <a:ext uri="{FF2B5EF4-FFF2-40B4-BE49-F238E27FC236}">
                <a16:creationId xmlns:a16="http://schemas.microsoft.com/office/drawing/2014/main" id="{9A5A61BD-DDC8-40A9-A6D9-00AA5E6A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19818" y="2104218"/>
            <a:ext cx="2519818" cy="3696146"/>
          </a:xfrm>
          <a:prstGeom prst="rect">
            <a:avLst/>
          </a:prstGeom>
          <a:noFill/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419433-8986-4EDF-BE7A-D716A68A7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5" r="2089"/>
          <a:stretch/>
        </p:blipFill>
        <p:spPr>
          <a:xfrm>
            <a:off x="703820" y="285309"/>
            <a:ext cx="7878865" cy="62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46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43646DB-C687-440B-B177-8A8C656C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F0C5E6-819F-40DD-AF5C-7E712064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1" y="1224212"/>
            <a:ext cx="7170865" cy="48687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64E48A0-008B-45AC-8169-AB356DA13F53}"/>
              </a:ext>
            </a:extLst>
          </p:cNvPr>
          <p:cNvSpPr/>
          <p:nvPr/>
        </p:nvSpPr>
        <p:spPr>
          <a:xfrm>
            <a:off x="405582" y="1633287"/>
            <a:ext cx="3595464" cy="56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43128C0-BBB5-4CDA-B74D-0E580CDE7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"/>
          <a:stretch/>
        </p:blipFill>
        <p:spPr>
          <a:xfrm>
            <a:off x="7360236" y="2136317"/>
            <a:ext cx="4679334" cy="3497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2F674B8-7FEF-4856-92FE-14B5FBEBEBAD}"/>
              </a:ext>
            </a:extLst>
          </p:cNvPr>
          <p:cNvSpPr/>
          <p:nvPr/>
        </p:nvSpPr>
        <p:spPr>
          <a:xfrm>
            <a:off x="6966536" y="2864421"/>
            <a:ext cx="787400" cy="5049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5C62C8-6FA9-4B0E-9B71-0A2486BB6B0E}"/>
              </a:ext>
            </a:extLst>
          </p:cNvPr>
          <p:cNvSpPr txBox="1"/>
          <p:nvPr/>
        </p:nvSpPr>
        <p:spPr>
          <a:xfrm>
            <a:off x="6827422" y="3805311"/>
            <a:ext cx="126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Residual connect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92758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43646DB-C687-440B-B177-8A8C656C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(self-attention)</a:t>
            </a:r>
            <a:endParaRPr lang="zh-TW" altLang="en-US" dirty="0"/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D476E581-8F73-4D6B-9330-B3F72CCF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7628" y="891694"/>
            <a:ext cx="4429125" cy="3043170"/>
          </a:xfrm>
          <a:prstGeom prst="rect">
            <a:avLst/>
          </a:prstGeom>
          <a:noFill/>
          <a:ln w="9525">
            <a:solidFill>
              <a:srgbClr val="007E39"/>
            </a:solidFill>
            <a:miter lim="800000"/>
            <a:headEnd/>
            <a:tailEnd/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FF5155F-4A78-45D2-BCE5-2802F5A3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22" y="4302841"/>
            <a:ext cx="4076701" cy="30450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3D15962-C515-440E-8B83-2185B6197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56" y="4083766"/>
            <a:ext cx="4200525" cy="31895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7A104C7-14C8-4955-8BAE-C3AE53FD0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4" y="871505"/>
            <a:ext cx="4268195" cy="30633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147CFD-EBBE-4449-9ED2-E0EA779AB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59" y="829646"/>
            <a:ext cx="3916921" cy="30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81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BDAFD5D-7247-4B43-915F-D3257CB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(multi-head attention)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EDE036-4A84-492D-AF93-768F58039E90}"/>
              </a:ext>
            </a:extLst>
          </p:cNvPr>
          <p:cNvSpPr txBox="1"/>
          <p:nvPr/>
        </p:nvSpPr>
        <p:spPr>
          <a:xfrm>
            <a:off x="7698085" y="-12700"/>
            <a:ext cx="315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Multi-head</a:t>
            </a:r>
            <a:r>
              <a:rPr lang="zh-TW" altLang="en-US" dirty="0"/>
              <a:t> 的好處是，每個</a:t>
            </a:r>
            <a:r>
              <a:rPr lang="en-US" altLang="zh-TW" dirty="0"/>
              <a:t>head</a:t>
            </a:r>
            <a:r>
              <a:rPr lang="zh-TW" altLang="en-US" dirty="0"/>
              <a:t>關注的點不同，可能用在取得</a:t>
            </a:r>
            <a:r>
              <a:rPr lang="en-US" altLang="zh-TW" dirty="0"/>
              <a:t>global</a:t>
            </a:r>
            <a:r>
              <a:rPr lang="zh-TW" altLang="en-US" dirty="0"/>
              <a:t>的資訊，也可能用在取得</a:t>
            </a:r>
            <a:r>
              <a:rPr lang="en-US" altLang="zh-TW" dirty="0"/>
              <a:t>local</a:t>
            </a:r>
            <a:r>
              <a:rPr lang="zh-TW" altLang="en-US" dirty="0"/>
              <a:t>的資訊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43032-C299-4502-84FF-22BB00F5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83" y="1508984"/>
            <a:ext cx="5400000" cy="40274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5EA6B5-9B7F-48E1-ABE6-B606EA3A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7" y="1494115"/>
            <a:ext cx="5400000" cy="41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67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7AE153-FC6A-4799-A5FE-48ADDDA5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CD2BF3-6951-4091-84DD-2B32CFEC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1" y="195731"/>
            <a:ext cx="7029297" cy="52917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4A8FF0-DA10-48E5-B537-957C29A7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62" y="2968624"/>
            <a:ext cx="4867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16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4DBD4D1-9A29-493C-9706-35B21095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222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20642</TotalTime>
  <Words>594</Words>
  <Application>Microsoft Office PowerPoint</Application>
  <PresentationFormat>寬螢幕</PresentationFormat>
  <Paragraphs>44</Paragraphs>
  <Slides>12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montserrat-medium</vt:lpstr>
      <vt:lpstr>微軟正黑體</vt:lpstr>
      <vt:lpstr>Arial</vt:lpstr>
      <vt:lpstr>Calibri</vt:lpstr>
      <vt:lpstr>Gill Sans MT</vt:lpstr>
      <vt:lpstr>Roboto</vt:lpstr>
      <vt:lpstr>1_Office 佈景主題</vt:lpstr>
      <vt:lpstr>Transformer code trace</vt:lpstr>
      <vt:lpstr>Transformer 概念回顧</vt:lpstr>
      <vt:lpstr>Steps</vt:lpstr>
      <vt:lpstr>PowerPoint 簡報</vt:lpstr>
      <vt:lpstr>ENCODER</vt:lpstr>
      <vt:lpstr>ENCODER (self-attention)</vt:lpstr>
      <vt:lpstr>ENCODER (multi-head attention)</vt:lpstr>
      <vt:lpstr>PowerPoint 簡報</vt:lpstr>
      <vt:lpstr>PowerPoint 簡報</vt:lpstr>
      <vt:lpstr>PowerPoint 簡報</vt:lpstr>
      <vt:lpstr>Padding mask</vt:lpstr>
      <vt:lpstr>Multi-head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code trace</dc:title>
  <dc:creator>文琪 李</dc:creator>
  <cp:lastModifiedBy>文琪 李</cp:lastModifiedBy>
  <cp:revision>16</cp:revision>
  <dcterms:created xsi:type="dcterms:W3CDTF">2021-07-05T17:13:12Z</dcterms:created>
  <dcterms:modified xsi:type="dcterms:W3CDTF">2021-07-20T01:25:34Z</dcterms:modified>
</cp:coreProperties>
</file>