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80" r:id="rId23"/>
    <p:sldId id="260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6362" autoAdjust="0"/>
  </p:normalViewPr>
  <p:slideViewPr>
    <p:cSldViewPr snapToGrid="0">
      <p:cViewPr>
        <p:scale>
          <a:sx n="70" d="100"/>
          <a:sy n="70" d="100"/>
        </p:scale>
        <p:origin x="8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27631-FC33-452E-8820-2C2B004BCEAE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3AB4F-7A95-4259-AE98-F4C32EF48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9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3AB4F-7A95-4259-AE98-F4C32EF48E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4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E09CD-34BA-4AAF-A968-9C20A2C57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6075AF-5726-40CC-BE1C-1AF88DF34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26171-75BC-442D-849E-2D87CDFE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FE258-9F97-4289-AB30-DCB97E4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F4ED99-BB4B-4556-B0ED-879384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0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9EA26-F3BA-4A16-9E9B-DFACD1B6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512FDC-317D-473D-8708-97AD61C1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82297A-7E9B-488D-ACEE-D807D6E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52218-71C8-46BC-9C7B-AA8DD95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BFB0BD-B32B-4F06-AD82-309C2C63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2402A1-ED39-40F7-BBB7-295746ED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916C47-0C13-4009-9C6C-112E0F64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729296-CC9D-469E-A6DC-CC952898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7C4692-FF9E-4558-9163-B70FF7EC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65F75-F725-4A28-86D3-DD0C1F9D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4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B26FE-A969-449C-8D1F-DE1A8037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BF91A-1162-4AC2-8C3C-5137FF45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AFBF2-86CB-4526-BFE8-327CF84F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E9BAC-3668-4218-BA25-BB10ECB1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1B50C-1F45-4939-9547-93F8D796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79616-168A-4E72-A943-3A74C5BD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DA641E-FBD5-417C-8265-0937A2B3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6FF0A-0C4A-4AE6-9789-705C22A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D8DB2-F10C-4123-BCA1-E125218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F73CC-7C96-4F71-853B-910AC023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9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B2492-A333-4AED-98FF-FDF75850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26824-8BC8-494D-AEAA-FC75D706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7DCEE-ECA3-4594-9722-2C3B62FE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00882-3A68-4532-B611-D1716687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222A0-E0C0-456F-863C-F6752FE0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E1C8B-9AFB-4AD8-A32A-C1BBE850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1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431C6-9CD0-4CC3-9D36-133BC260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573870-6080-46B0-AB84-F152BA88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0D73C0-827F-405D-993F-8F945472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9B198C-C0BC-47BA-B2D5-D64721AD1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995146-479F-4AC3-9B78-C3D69FF10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98B141-F006-48B1-AE8F-E0068AC7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E5340E-F7E7-40D3-B631-F16083B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F1C653-8F61-41D9-8C6C-C26F5910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FAAC-AF86-4AC6-BF4A-41B3B38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2F6E0F-0754-4B13-B023-5502BA02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58A898-FB70-423C-99D4-B4AB997F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084003-D1A5-4DF5-B9B4-62481AD5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0E5198-B9A0-499A-BE6A-A6684DE8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A8FDB1-084E-4A2E-83E6-00DECB89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B369F-08FF-48F5-8631-E9BD1F86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4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A8179-3444-4207-8A7D-6BC49AC9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77F8F-24DC-4D0B-9D1A-C38AD18F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DB3D23-252D-4A65-BDFE-BAC357CD8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1F3A0D-1BBF-40EE-B8DD-129E2FE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0ACCA-5657-4630-AF16-747AD25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464F2-E3F1-4CA3-BCCB-BDFE1B3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7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67EDD-C775-4589-AF54-84072CE8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444EB2-F59C-4CF7-86A7-7362E5604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A60087-F315-4276-A5A8-3F154469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E15F73-D51E-4B33-82E5-E0032A54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B0C4EF-6623-456C-AFD9-3392556C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679F1-5A07-40CA-906A-E0317CA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0A2026-C95A-473E-A6F3-42C951AF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9DB71-7CD0-49F7-A55D-EDBAC255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2D278-5938-47BD-BB4E-01BC37B4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67E3-A04B-4352-9B11-F07496958C21}" type="datetimeFigureOut">
              <a:rPr lang="zh-TW" altLang="en-US" smtClean="0"/>
              <a:t>2021/7/17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CD135-2D6A-4825-8CD2-A0AF737E5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FB791-841C-4CF7-BA66-B11C2A85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440A-460A-41F5-B272-1B909FBDD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1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C8338-C911-4D8D-AC38-79F2CBF98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1CD98-A4C2-48D2-8B46-CA15EC45A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9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71F94C-9CE4-47CB-AFE0-5B8295A91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6"/>
          <a:stretch/>
        </p:blipFill>
        <p:spPr>
          <a:xfrm>
            <a:off x="234414" y="3811256"/>
            <a:ext cx="4692589" cy="30467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5F609A-DF23-4F33-B50A-710F81AA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8" y="176100"/>
            <a:ext cx="4577995" cy="347094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41BCBB87-6E6A-41C3-96E5-CE8D62A06EC0}"/>
              </a:ext>
            </a:extLst>
          </p:cNvPr>
          <p:cNvSpPr/>
          <p:nvPr/>
        </p:nvSpPr>
        <p:spPr>
          <a:xfrm rot="5400000">
            <a:off x="2371032" y="3632176"/>
            <a:ext cx="419350" cy="19394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32A992-DDAC-4408-9BE4-223CF05A6FE3}"/>
              </a:ext>
            </a:extLst>
          </p:cNvPr>
          <p:cNvSpPr txBox="1"/>
          <p:nvPr/>
        </p:nvSpPr>
        <p:spPr>
          <a:xfrm>
            <a:off x="5136159" y="858185"/>
            <a:ext cx="669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Masked self-attention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307AA96-E240-4FC6-BD51-A9540CFB5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02"/>
          <a:stretch/>
        </p:blipFill>
        <p:spPr>
          <a:xfrm>
            <a:off x="6096000" y="1539464"/>
            <a:ext cx="5076624" cy="349512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899A19-A4FA-4EA0-8D86-28BBD7DB01F5}"/>
              </a:ext>
            </a:extLst>
          </p:cNvPr>
          <p:cNvSpPr txBox="1"/>
          <p:nvPr/>
        </p:nvSpPr>
        <p:spPr>
          <a:xfrm>
            <a:off x="6137901" y="5378824"/>
            <a:ext cx="469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 </a:t>
            </a:r>
            <a:r>
              <a:rPr lang="en-US" altLang="zh-TW" dirty="0"/>
              <a:t>decoder </a:t>
            </a:r>
            <a:r>
              <a:rPr lang="zh-TW" altLang="en-US" dirty="0"/>
              <a:t>而言，</a:t>
            </a:r>
            <a:r>
              <a:rPr lang="en-US" altLang="zh-TW" dirty="0"/>
              <a:t>A1~a4</a:t>
            </a:r>
            <a:r>
              <a:rPr lang="zh-TW" altLang="en-US" dirty="0"/>
              <a:t>是一個一個輸出的 </a:t>
            </a:r>
          </a:p>
        </p:txBody>
      </p:sp>
    </p:spTree>
    <p:extLst>
      <p:ext uri="{BB962C8B-B14F-4D97-AF65-F5344CB8AC3E}">
        <p14:creationId xmlns:p14="http://schemas.microsoft.com/office/powerpoint/2010/main" val="17386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5362A9-6C7A-46F3-BC91-EB944498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7908324" cy="60242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A70A38-D569-43DB-BFEA-45AF0D772B43}"/>
              </a:ext>
            </a:extLst>
          </p:cNvPr>
          <p:cNvSpPr txBox="1"/>
          <p:nvPr/>
        </p:nvSpPr>
        <p:spPr>
          <a:xfrm>
            <a:off x="8821271" y="914400"/>
            <a:ext cx="23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會不知道句點在哪裡</a:t>
            </a:r>
          </a:p>
        </p:txBody>
      </p:sp>
    </p:spTree>
    <p:extLst>
      <p:ext uri="{BB962C8B-B14F-4D97-AF65-F5344CB8AC3E}">
        <p14:creationId xmlns:p14="http://schemas.microsoft.com/office/powerpoint/2010/main" val="375538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AA2082-47DF-4CAF-900F-FD87A755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42"/>
            <a:ext cx="6239435" cy="45377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1BB463-3C71-4A1F-B86A-C019100B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46" y="2705898"/>
            <a:ext cx="4213748" cy="310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4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CA8F70-86D0-4A55-AEB8-61BA854B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0" y="0"/>
            <a:ext cx="5059961" cy="36499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F2FC07-A9B0-42B7-A13B-F154CA9A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1" t="-156"/>
          <a:stretch/>
        </p:blipFill>
        <p:spPr>
          <a:xfrm>
            <a:off x="5611907" y="190667"/>
            <a:ext cx="5695966" cy="58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D013F4-DB44-4EAA-A4AD-4024BF72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1" y="324789"/>
            <a:ext cx="8372676" cy="61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D472EC-3E63-4593-80BB-B8D2740A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6" y="553791"/>
            <a:ext cx="7886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330F3C-8ABE-4E7F-BD64-0A66056D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" y="377981"/>
            <a:ext cx="8010525" cy="5895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2886CB-FFD0-442F-BBCB-EC12A46C3C91}"/>
              </a:ext>
            </a:extLst>
          </p:cNvPr>
          <p:cNvSpPr/>
          <p:nvPr/>
        </p:nvSpPr>
        <p:spPr>
          <a:xfrm>
            <a:off x="1403797" y="0"/>
            <a:ext cx="2846231" cy="2137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BEF655-DADB-4136-AB90-A3FC9CAA7949}"/>
              </a:ext>
            </a:extLst>
          </p:cNvPr>
          <p:cNvSpPr txBox="1"/>
          <p:nvPr/>
        </p:nvSpPr>
        <p:spPr>
          <a:xfrm>
            <a:off x="1410236" y="-455122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正確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42042C-FB60-4B27-B1EC-8C7FF40BBF1F}"/>
              </a:ext>
            </a:extLst>
          </p:cNvPr>
          <p:cNvSpPr/>
          <p:nvPr/>
        </p:nvSpPr>
        <p:spPr>
          <a:xfrm>
            <a:off x="4441065" y="1039166"/>
            <a:ext cx="2846231" cy="2137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F84EC0-8218-4EF0-B0AD-FAA2F28769A4}"/>
              </a:ext>
            </a:extLst>
          </p:cNvPr>
          <p:cNvSpPr txBox="1"/>
          <p:nvPr/>
        </p:nvSpPr>
        <p:spPr>
          <a:xfrm>
            <a:off x="4447504" y="58404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A19D1E-7578-4640-BBA0-029680922379}"/>
              </a:ext>
            </a:extLst>
          </p:cNvPr>
          <p:cNvSpPr/>
          <p:nvPr/>
        </p:nvSpPr>
        <p:spPr>
          <a:xfrm>
            <a:off x="796242" y="2211145"/>
            <a:ext cx="2846231" cy="41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4D3A58-2C86-43CE-AA57-B331C2825227}"/>
              </a:ext>
            </a:extLst>
          </p:cNvPr>
          <p:cNvSpPr txBox="1"/>
          <p:nvPr/>
        </p:nvSpPr>
        <p:spPr>
          <a:xfrm>
            <a:off x="-643585" y="2137893"/>
            <a:ext cx="141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正確與預測的商越小越好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DEA785-9D22-4F70-BA89-37D728F48901}"/>
              </a:ext>
            </a:extLst>
          </p:cNvPr>
          <p:cNvSpPr txBox="1"/>
          <p:nvPr/>
        </p:nvSpPr>
        <p:spPr>
          <a:xfrm>
            <a:off x="4559462" y="68786"/>
            <a:ext cx="38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與分類問題很像</a:t>
            </a:r>
            <a:r>
              <a:rPr lang="en-US" altLang="zh-TW" b="1" dirty="0"/>
              <a:t>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163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D8F3EA-6D6F-409C-930C-EE17E958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0" y="311513"/>
            <a:ext cx="7826602" cy="62349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33F26FA-89F0-44FE-A0AC-4EFB4109897D}"/>
              </a:ext>
            </a:extLst>
          </p:cNvPr>
          <p:cNvSpPr txBox="1"/>
          <p:nvPr/>
        </p:nvSpPr>
        <p:spPr>
          <a:xfrm>
            <a:off x="4156641" y="6361821"/>
            <a:ext cx="385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訓練時會給予正確答案，但是測試時不會給正確答案，會有問題，因此需要給予</a:t>
            </a:r>
            <a:r>
              <a:rPr lang="en-US" altLang="zh-TW" b="1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67924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AB23DF-5BF0-4588-AA10-1F37AC67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70" y="481919"/>
            <a:ext cx="7598974" cy="58941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EB11C1-A5D0-4438-B978-C59C97C9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90" y="1832655"/>
            <a:ext cx="5705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1C6C08-6813-45A6-8703-2E743519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15" y="684665"/>
            <a:ext cx="6380186" cy="42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B172-73AA-4E65-95FC-8F769F5A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</a:t>
            </a:r>
            <a:r>
              <a:rPr lang="zh-TW" altLang="en-US" dirty="0"/>
              <a:t> 概念回顧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0B601C-4AC1-4B5F-AC6C-CA32E8E3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88" y="1690688"/>
            <a:ext cx="5074211" cy="37736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6052FF1-4677-4B55-9099-49AE9456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13744"/>
            <a:ext cx="6683827" cy="424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自注意層（Self-Attention Layer），輸入是一個序列，輸出一個序列。該層可以平行計算，且輸出序列中的每個向量都已經看了整個序列的資訊。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自注意層將輸入序列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裡頭的每個位置的向量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i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透過 3 個線性轉換分別變成 3 個向量：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，並將每個的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拿去跟序列中其他位置的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做匹配，算出匹配程度後利用 softmax 層取得介於 0 到 1 之間的權重值，並以此權重跟每個位置的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作加權平均，最後取得該位置的輸出向量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o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。全部位置的輸出向量可以同時平行計算，最後輸出序列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O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solidFill>
                <a:srgbClr val="5F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計算匹配程度（注意）的方法不只一種，只要能吃進 2 個向量並吐出一個數值即可。但在 Transformer 論文原文是將 2 向量做 dot product 算匹配程度。</a:t>
            </a:r>
            <a:endParaRPr lang="en-US" altLang="zh-TW" sz="1000" dirty="0">
              <a:solidFill>
                <a:srgbClr val="5F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我們可以透過大量矩陣運算以及 GPU 將概念 2 提到的注意力機制的計算全部平行化，加快訓練效率（也是本文實作的重點）。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多頭注意力機制（Multi-head Attention）是將輸入序列中的每個位置的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切割成多個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qi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ki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和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vi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再分別各自進行注意力機制。各自處理完以後把所有結果串接並視情況降維。這樣的好處是能讓各個 head 各司其職，學會關注序列中不同位置在不同 representaton spaces 的資訊。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自注意力機制這樣的計算的好處是「天涯若比鄰」：序列中每個位置都可以在 O(1) 的距離內關注任一其他位置的資訊，運算效率較雙向 RNN 優秀。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自注意層可以取代 Seq2Seq 模型裡頭以 RNN 為基礎的 Encoder / Decoder，而實際上全部替換掉後就（大致上）是 Transformer。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自注意力機制預設沒有「先後順序」的概念，而這也是為何其可以快速平行運算的原因。在進行如機器翻譯等序列生成任務時，我們需要額外加入位置編碼（Positioning Encoding）來加入順序資訊。而在 Transformer 原論文中此值為手設而非訓練出來的模型權重。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是一個 Seq2Seq 模型，自然包含了 Encoder / Decoder，而 Encoder 及 Decoder 可以包含多層結構相同的 blocks，裡頭每層都會有 multi-head attention 以及 Feed Forward Network。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 Encoder / Decoder block 裡頭，我們還會使用殘差連結（Residual Connection）以及 Layer Normalization。這些能幫助模型穩定訓練。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在關注 Encoder 輸出時會需要遮罩（mask）來避免看到未來資訊。我們後面會看到，事實上還會需要其他遮罩。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7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AA3D6B-A240-42CC-BE83-8DA227C1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7972" cy="56077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63F885-1D68-4D40-8A2F-760F315B8F85}"/>
              </a:ext>
            </a:extLst>
          </p:cNvPr>
          <p:cNvSpPr txBox="1"/>
          <p:nvPr/>
        </p:nvSpPr>
        <p:spPr>
          <a:xfrm>
            <a:off x="9187543" y="6966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可用在摘要統整。</a:t>
            </a:r>
          </a:p>
        </p:txBody>
      </p:sp>
    </p:spTree>
    <p:extLst>
      <p:ext uri="{BB962C8B-B14F-4D97-AF65-F5344CB8AC3E}">
        <p14:creationId xmlns:p14="http://schemas.microsoft.com/office/powerpoint/2010/main" val="147357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B586766-9D84-4DF8-9C91-B24C6B64C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0"/>
          <a:stretch/>
        </p:blipFill>
        <p:spPr>
          <a:xfrm>
            <a:off x="1335314" y="336095"/>
            <a:ext cx="7798846" cy="59340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1F168B1-7A29-4710-B95E-D111085C7E9B}"/>
              </a:ext>
            </a:extLst>
          </p:cNvPr>
          <p:cNvSpPr txBox="1"/>
          <p:nvPr/>
        </p:nvSpPr>
        <p:spPr>
          <a:xfrm>
            <a:off x="2002971" y="5312229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31E3DB-3D9E-42AF-9A57-BDAB4E49D60D}"/>
              </a:ext>
            </a:extLst>
          </p:cNvPr>
          <p:cNvSpPr txBox="1"/>
          <p:nvPr/>
        </p:nvSpPr>
        <p:spPr>
          <a:xfrm>
            <a:off x="5644765" y="5325961"/>
            <a:ext cx="140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Vaildation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8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C0181B-A325-4E07-BE4D-824E8CC9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2" y="257175"/>
            <a:ext cx="76771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3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D9D2F5-F601-442D-9E47-30A2C5B4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61215" cy="61613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AB9ADB-F1F3-4DF7-9157-0BB03C8BFEF9}"/>
              </a:ext>
            </a:extLst>
          </p:cNvPr>
          <p:cNvSpPr txBox="1"/>
          <p:nvPr/>
        </p:nvSpPr>
        <p:spPr>
          <a:xfrm>
            <a:off x="4517571" y="947057"/>
            <a:ext cx="1099458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368424-4628-48B7-AC4D-682B9004663F}"/>
              </a:ext>
            </a:extLst>
          </p:cNvPr>
          <p:cNvSpPr txBox="1"/>
          <p:nvPr/>
        </p:nvSpPr>
        <p:spPr>
          <a:xfrm>
            <a:off x="6662057" y="947057"/>
            <a:ext cx="1099458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變形</a:t>
            </a:r>
          </a:p>
        </p:txBody>
      </p:sp>
    </p:spTree>
    <p:extLst>
      <p:ext uri="{BB962C8B-B14F-4D97-AF65-F5344CB8AC3E}">
        <p14:creationId xmlns:p14="http://schemas.microsoft.com/office/powerpoint/2010/main" val="72199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441EE24-A6CE-466B-A678-F798ECD7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97" y="367393"/>
            <a:ext cx="5103132" cy="58980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E4EB6B-0A4A-459E-945B-D06E566659BF}"/>
              </a:ext>
            </a:extLst>
          </p:cNvPr>
          <p:cNvSpPr txBox="1"/>
          <p:nvPr/>
        </p:nvSpPr>
        <p:spPr>
          <a:xfrm>
            <a:off x="5529943" y="479200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裡頭的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Encoder layer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裡又分兩個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sub-layers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，而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Decoder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底下的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Decoder layer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則包含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3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個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sub-layers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。真的是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layer </a:t>
            </a:r>
            <a:r>
              <a:rPr lang="en-US" altLang="zh-TW" b="0" i="0" dirty="0" err="1">
                <a:solidFill>
                  <a:srgbClr val="5F5F5F"/>
                </a:solidFill>
                <a:effectLst/>
                <a:latin typeface="librebaskerville-regular"/>
              </a:rPr>
              <a:t>layer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相扣。將這些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layers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的階層關係簡單列出來大概就長這樣（位置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Encoding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等實作時解釋）：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Transformer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輸入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Embedding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位置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N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個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Encoder layers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 1: Encoder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自注意力機制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 2: Feed Forward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Decoder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輸出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Embedding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位置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Encoding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N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個 </a:t>
            </a: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Decoder layers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 1: Decoder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自注意力機制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 2: Decoder-Encoder </a:t>
            </a:r>
            <a:r>
              <a:rPr lang="zh-TW" altLang="en-US" b="0" i="0" dirty="0">
                <a:solidFill>
                  <a:srgbClr val="5F5F5F"/>
                </a:solidFill>
                <a:effectLst/>
                <a:latin typeface="librebaskerville-regular"/>
              </a:rPr>
              <a:t>注意力機制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sub-layer 3: Feed Forward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F5F5F"/>
                </a:solidFill>
                <a:effectLst/>
                <a:latin typeface="librebaskerville-regular"/>
              </a:rPr>
              <a:t>Final Dense Layer</a:t>
            </a:r>
          </a:p>
        </p:txBody>
      </p:sp>
    </p:spTree>
    <p:extLst>
      <p:ext uri="{BB962C8B-B14F-4D97-AF65-F5344CB8AC3E}">
        <p14:creationId xmlns:p14="http://schemas.microsoft.com/office/powerpoint/2010/main" val="7541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55A523-B87F-48BF-BE4C-0440172E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25"/>
            <a:ext cx="8553450" cy="61531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DA7C24-3B5C-42E7-A93A-F1BB761998D9}"/>
              </a:ext>
            </a:extLst>
          </p:cNvPr>
          <p:cNvSpPr txBox="1"/>
          <p:nvPr/>
        </p:nvSpPr>
        <p:spPr>
          <a:xfrm>
            <a:off x="8671832" y="339725"/>
            <a:ext cx="3277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 : </a:t>
            </a:r>
            <a:r>
              <a:rPr lang="zh-TW" altLang="en-US" dirty="0"/>
              <a:t>給一排向量輸出一排向量</a:t>
            </a:r>
            <a:endParaRPr lang="en-US" altLang="zh-TW" dirty="0"/>
          </a:p>
          <a:p>
            <a:r>
              <a:rPr lang="en-US" altLang="zh-TW" dirty="0"/>
              <a:t>RNN</a:t>
            </a:r>
            <a:r>
              <a:rPr lang="zh-TW" altLang="en-US" dirty="0"/>
              <a:t> </a:t>
            </a:r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SELF-ATTENTION </a:t>
            </a:r>
            <a:r>
              <a:rPr lang="zh-TW" altLang="en-US" dirty="0"/>
              <a:t>都可以做到這些事</a:t>
            </a:r>
            <a:endParaRPr lang="en-US" altLang="zh-TW" dirty="0"/>
          </a:p>
          <a:p>
            <a:r>
              <a:rPr lang="en-US" altLang="zh-TW" dirty="0"/>
              <a:t>Transformer </a:t>
            </a:r>
            <a:r>
              <a:rPr lang="zh-TW" altLang="en-US" dirty="0"/>
              <a:t>使用</a:t>
            </a:r>
            <a:r>
              <a:rPr lang="en-US" altLang="zh-TW" dirty="0"/>
              <a:t>self-attention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8873D8-3D47-40EF-A401-34B14E117D8D}"/>
              </a:ext>
            </a:extLst>
          </p:cNvPr>
          <p:cNvSpPr txBox="1"/>
          <p:nvPr/>
        </p:nvSpPr>
        <p:spPr>
          <a:xfrm>
            <a:off x="8671832" y="4521700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加入位置資訊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77178E1-037B-4DA7-A74A-709656B5BCA3}"/>
              </a:ext>
            </a:extLst>
          </p:cNvPr>
          <p:cNvCxnSpPr>
            <a:endCxn id="6" idx="1"/>
          </p:cNvCxnSpPr>
          <p:nvPr/>
        </p:nvCxnSpPr>
        <p:spPr>
          <a:xfrm flipV="1">
            <a:off x="6096000" y="4706366"/>
            <a:ext cx="2575832" cy="6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4CF347-BF06-4DA0-AE9E-525B1D8A0525}"/>
              </a:ext>
            </a:extLst>
          </p:cNvPr>
          <p:cNvSpPr txBox="1"/>
          <p:nvPr/>
        </p:nvSpPr>
        <p:spPr>
          <a:xfrm>
            <a:off x="8553450" y="3538708"/>
            <a:ext cx="257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Self-attention block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A2AFEC5-A6F1-4CA1-87A9-95295B9E67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19257" y="3692862"/>
            <a:ext cx="1434193" cy="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B14D33-3E9B-4601-9255-E9B591B17A86}"/>
              </a:ext>
            </a:extLst>
          </p:cNvPr>
          <p:cNvSpPr txBox="1"/>
          <p:nvPr/>
        </p:nvSpPr>
        <p:spPr>
          <a:xfrm>
            <a:off x="8553450" y="3045734"/>
            <a:ext cx="257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Residual + layer normal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7DD8A59-3E3D-46CF-9F98-78094E49D29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19257" y="3199888"/>
            <a:ext cx="1434193" cy="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276ACB-54A6-495A-8DAC-1C9FF8B3ADF4}"/>
              </a:ext>
            </a:extLst>
          </p:cNvPr>
          <p:cNvSpPr txBox="1"/>
          <p:nvPr/>
        </p:nvSpPr>
        <p:spPr>
          <a:xfrm>
            <a:off x="8357507" y="2260505"/>
            <a:ext cx="257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Fully connect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3D4F5FF-389B-40C4-9309-C96F983B4D6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23314" y="2414659"/>
            <a:ext cx="1434193" cy="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873120-076D-4BDC-A5F4-A0C1F5A128F4}"/>
              </a:ext>
            </a:extLst>
          </p:cNvPr>
          <p:cNvSpPr txBox="1"/>
          <p:nvPr/>
        </p:nvSpPr>
        <p:spPr>
          <a:xfrm>
            <a:off x="8553450" y="1860661"/>
            <a:ext cx="257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Residual + layer normal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280339B-D6B6-4A35-AF78-36ED1C17985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19257" y="2014815"/>
            <a:ext cx="1434193" cy="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4272F81F-0B1D-43A9-8F7F-C3162705A231}"/>
              </a:ext>
            </a:extLst>
          </p:cNvPr>
          <p:cNvSpPr/>
          <p:nvPr/>
        </p:nvSpPr>
        <p:spPr>
          <a:xfrm>
            <a:off x="4920343" y="2884714"/>
            <a:ext cx="522514" cy="530352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68E2F41-572C-46DB-B267-42EAE1EE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950" y="1384498"/>
            <a:ext cx="4549964" cy="3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1EFBC6D-1D1C-4244-98F9-2E69D846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6800" cy="63817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08D2D89-E5C4-4C14-BF96-180C6524CFC4}"/>
              </a:ext>
            </a:extLst>
          </p:cNvPr>
          <p:cNvSpPr txBox="1"/>
          <p:nvPr/>
        </p:nvSpPr>
        <p:spPr>
          <a:xfrm>
            <a:off x="2665207" y="4356847"/>
            <a:ext cx="167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15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F90DB3-17AA-43AD-B0C1-6941EEB6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"/>
          <a:stretch/>
        </p:blipFill>
        <p:spPr>
          <a:xfrm>
            <a:off x="129260" y="290456"/>
            <a:ext cx="8189539" cy="61211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230834-DD6E-4F1A-82F1-00E2A06449A2}"/>
              </a:ext>
            </a:extLst>
          </p:cNvPr>
          <p:cNvSpPr/>
          <p:nvPr/>
        </p:nvSpPr>
        <p:spPr>
          <a:xfrm>
            <a:off x="849854" y="828339"/>
            <a:ext cx="1247887" cy="1247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F4F52C-0ED0-4915-8969-B4CEB4BA22BE}"/>
              </a:ext>
            </a:extLst>
          </p:cNvPr>
          <p:cNvSpPr/>
          <p:nvPr/>
        </p:nvSpPr>
        <p:spPr>
          <a:xfrm>
            <a:off x="6553199" y="3766970"/>
            <a:ext cx="1247887" cy="78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42AF867-4A9A-454A-982B-ECC8D023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8"/>
          <a:stretch/>
        </p:blipFill>
        <p:spPr>
          <a:xfrm>
            <a:off x="0" y="178117"/>
            <a:ext cx="9116136" cy="598601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AFDCF6-8BF7-407C-AEC8-8CF901C40E23}"/>
              </a:ext>
            </a:extLst>
          </p:cNvPr>
          <p:cNvSpPr txBox="1"/>
          <p:nvPr/>
        </p:nvSpPr>
        <p:spPr>
          <a:xfrm>
            <a:off x="3797449" y="6164132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One hot </a:t>
            </a:r>
            <a:r>
              <a:rPr lang="zh-TW" altLang="en-US" dirty="0"/>
              <a:t>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85D715-47EC-438E-B5A4-D9E6F8E0CFA7}"/>
              </a:ext>
            </a:extLst>
          </p:cNvPr>
          <p:cNvSpPr txBox="1"/>
          <p:nvPr/>
        </p:nvSpPr>
        <p:spPr>
          <a:xfrm>
            <a:off x="1583166" y="597946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音訊向量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68B81D-2545-49A8-A59B-7536A4D27F1A}"/>
              </a:ext>
            </a:extLst>
          </p:cNvPr>
          <p:cNvSpPr txBox="1"/>
          <p:nvPr/>
        </p:nvSpPr>
        <p:spPr>
          <a:xfrm>
            <a:off x="1583166" y="2355931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轉換後向量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61C7A5-0B51-4291-A2DA-2E795E98D623}"/>
              </a:ext>
            </a:extLst>
          </p:cNvPr>
          <p:cNvSpPr txBox="1"/>
          <p:nvPr/>
        </p:nvSpPr>
        <p:spPr>
          <a:xfrm>
            <a:off x="3797448" y="2894125"/>
            <a:ext cx="5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向量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37C08A-6A30-4C16-8D54-9EEE0E39C315}"/>
              </a:ext>
            </a:extLst>
          </p:cNvPr>
          <p:cNvSpPr txBox="1"/>
          <p:nvPr/>
        </p:nvSpPr>
        <p:spPr>
          <a:xfrm>
            <a:off x="7433535" y="1049486"/>
            <a:ext cx="1538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向量長度與單字庫的數量相同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18C5E-A8BA-44E8-929E-0B288DEFF486}"/>
              </a:ext>
            </a:extLst>
          </p:cNvPr>
          <p:cNvSpPr txBox="1"/>
          <p:nvPr/>
        </p:nvSpPr>
        <p:spPr>
          <a:xfrm>
            <a:off x="4272989" y="3505345"/>
            <a:ext cx="101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做分類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0371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CA5725-7699-444E-8455-F416F3A7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02"/>
            <a:ext cx="8847992" cy="617449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9B7A1F-FAAB-4D40-81FB-108BDCBEE1CC}"/>
              </a:ext>
            </a:extLst>
          </p:cNvPr>
          <p:cNvSpPr txBox="1"/>
          <p:nvPr/>
        </p:nvSpPr>
        <p:spPr>
          <a:xfrm>
            <a:off x="2840019" y="6216134"/>
            <a:ext cx="518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One hot </a:t>
            </a:r>
            <a:r>
              <a:rPr lang="zh-TW" altLang="en-US" b="1" dirty="0"/>
              <a:t>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501A86-B577-43D4-92AA-291CD7CE2AF9}"/>
              </a:ext>
            </a:extLst>
          </p:cNvPr>
          <p:cNvSpPr/>
          <p:nvPr/>
        </p:nvSpPr>
        <p:spPr>
          <a:xfrm>
            <a:off x="2958353" y="4550485"/>
            <a:ext cx="2119256" cy="166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CCB3BC4-B838-4098-9121-D46027105D3E}"/>
              </a:ext>
            </a:extLst>
          </p:cNvPr>
          <p:cNvCxnSpPr/>
          <p:nvPr/>
        </p:nvCxnSpPr>
        <p:spPr>
          <a:xfrm flipV="1">
            <a:off x="4625788" y="3087445"/>
            <a:ext cx="0" cy="14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94F9190-7ED8-4621-8467-6664FAF7F8AB}"/>
              </a:ext>
            </a:extLst>
          </p:cNvPr>
          <p:cNvSpPr/>
          <p:nvPr/>
        </p:nvSpPr>
        <p:spPr>
          <a:xfrm>
            <a:off x="3173506" y="4919817"/>
            <a:ext cx="2922490" cy="179295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913284-5726-4F20-A6DC-0F96761AE434}"/>
              </a:ext>
            </a:extLst>
          </p:cNvPr>
          <p:cNvCxnSpPr>
            <a:cxnSpLocks/>
          </p:cNvCxnSpPr>
          <p:nvPr/>
        </p:nvCxnSpPr>
        <p:spPr>
          <a:xfrm flipV="1">
            <a:off x="5724861" y="3087445"/>
            <a:ext cx="0" cy="183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3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C217A3-EB7A-4D91-9FF1-5EFF1802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567"/>
            <a:ext cx="7702475" cy="6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631F3C-1DE1-47FA-AA8D-55AF6A8C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9"/>
          <a:stretch/>
        </p:blipFill>
        <p:spPr>
          <a:xfrm>
            <a:off x="182207" y="88694"/>
            <a:ext cx="8245498" cy="648422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40D21F1-4A42-4028-8A46-2596EDE4FD0D}"/>
              </a:ext>
            </a:extLst>
          </p:cNvPr>
          <p:cNvCxnSpPr/>
          <p:nvPr/>
        </p:nvCxnSpPr>
        <p:spPr>
          <a:xfrm>
            <a:off x="5852160" y="3915784"/>
            <a:ext cx="2205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B5405C-B199-4812-8C44-44D5855AFA00}"/>
              </a:ext>
            </a:extLst>
          </p:cNvPr>
          <p:cNvSpPr txBox="1"/>
          <p:nvPr/>
        </p:nvSpPr>
        <p:spPr>
          <a:xfrm>
            <a:off x="8853544" y="3429000"/>
            <a:ext cx="1269402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9E282E-8690-4F6D-99E3-E20ED2AB8F44}"/>
              </a:ext>
            </a:extLst>
          </p:cNvPr>
          <p:cNvSpPr txBox="1"/>
          <p:nvPr/>
        </p:nvSpPr>
        <p:spPr>
          <a:xfrm>
            <a:off x="8057478" y="3731118"/>
            <a:ext cx="243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Masked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77142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22607</TotalTime>
  <Words>837</Words>
  <Application>Microsoft Office PowerPoint</Application>
  <PresentationFormat>寬螢幕</PresentationFormat>
  <Paragraphs>61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librebaskerville-regular</vt:lpstr>
      <vt:lpstr>微軟正黑體</vt:lpstr>
      <vt:lpstr>Arial</vt:lpstr>
      <vt:lpstr>Calibri</vt:lpstr>
      <vt:lpstr>Calibri Light</vt:lpstr>
      <vt:lpstr>Office 佈景主題</vt:lpstr>
      <vt:lpstr>Transformer</vt:lpstr>
      <vt:lpstr>Transformer 概念回顧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文琪 李</dc:creator>
  <cp:lastModifiedBy>文琪 李</cp:lastModifiedBy>
  <cp:revision>34</cp:revision>
  <dcterms:created xsi:type="dcterms:W3CDTF">2021-07-04T08:27:02Z</dcterms:created>
  <dcterms:modified xsi:type="dcterms:W3CDTF">2021-07-20T01:25:31Z</dcterms:modified>
</cp:coreProperties>
</file>