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3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4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5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6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7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8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19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20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21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22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23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24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753" r:id="rId3"/>
    <p:sldMasterId id="2147483651" r:id="rId4"/>
    <p:sldMasterId id="2147483754" r:id="rId5"/>
    <p:sldMasterId id="2147483756" r:id="rId6"/>
    <p:sldMasterId id="2147483825" r:id="rId7"/>
    <p:sldMasterId id="2147483839" r:id="rId8"/>
    <p:sldMasterId id="2147483933" r:id="rId9"/>
  </p:sldMasterIdLst>
  <p:notesMasterIdLst>
    <p:notesMasterId r:id="rId36"/>
  </p:notesMasterIdLst>
  <p:handoutMasterIdLst>
    <p:handoutMasterId r:id="rId37"/>
  </p:handoutMasterIdLst>
  <p:sldIdLst>
    <p:sldId id="262" r:id="rId10"/>
    <p:sldId id="269" r:id="rId11"/>
    <p:sldId id="274" r:id="rId12"/>
    <p:sldId id="275" r:id="rId13"/>
    <p:sldId id="276" r:id="rId14"/>
    <p:sldId id="294" r:id="rId15"/>
    <p:sldId id="295" r:id="rId16"/>
    <p:sldId id="303" r:id="rId17"/>
    <p:sldId id="314" r:id="rId18"/>
    <p:sldId id="332" r:id="rId19"/>
    <p:sldId id="333" r:id="rId20"/>
    <p:sldId id="307" r:id="rId21"/>
    <p:sldId id="318" r:id="rId22"/>
    <p:sldId id="334" r:id="rId23"/>
    <p:sldId id="317" r:id="rId24"/>
    <p:sldId id="336" r:id="rId25"/>
    <p:sldId id="340" r:id="rId26"/>
    <p:sldId id="339" r:id="rId27"/>
    <p:sldId id="330" r:id="rId28"/>
    <p:sldId id="331" r:id="rId29"/>
    <p:sldId id="337" r:id="rId30"/>
    <p:sldId id="320" r:id="rId31"/>
    <p:sldId id="338" r:id="rId32"/>
    <p:sldId id="328" r:id="rId33"/>
    <p:sldId id="324" r:id="rId34"/>
    <p:sldId id="259" r:id="rId35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Gill Sans MT" pitchFamily="34" charset="0"/>
        <a:ea typeface="Microsoft JhengHei" pitchFamily="34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Gill Sans MT" pitchFamily="34" charset="0"/>
        <a:ea typeface="Microsoft JhengHei" pitchFamily="34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Gill Sans MT" pitchFamily="34" charset="0"/>
        <a:ea typeface="Microsoft JhengHei" pitchFamily="34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Gill Sans MT" pitchFamily="34" charset="0"/>
        <a:ea typeface="Microsoft JhengHei" pitchFamily="34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Gill Sans MT" pitchFamily="34" charset="0"/>
        <a:ea typeface="Microsoft JhengHei" pitchFamily="34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Microsoft JhengHei" pitchFamily="34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Microsoft JhengHei" pitchFamily="34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Microsoft JhengHei" pitchFamily="34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Microsoft JhengHei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5B9BD5"/>
    <a:srgbClr val="FF0000"/>
    <a:srgbClr val="FFFFFF"/>
    <a:srgbClr val="FFCC66"/>
    <a:srgbClr val="00B050"/>
    <a:srgbClr val="8AC6CD"/>
    <a:srgbClr val="BDD7EE"/>
    <a:srgbClr val="00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161" autoAdjust="0"/>
  </p:normalViewPr>
  <p:slideViewPr>
    <p:cSldViewPr>
      <p:cViewPr varScale="1">
        <p:scale>
          <a:sx n="87" d="100"/>
          <a:sy n="87" d="100"/>
        </p:scale>
        <p:origin x="1494" y="78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kumimoji="1" sz="1200"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1" sz="1200"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4A456397-0775-47ED-84C1-24B68B8043B3}" type="datetime1">
              <a:rPr lang="zh-TW" altLang="en-US"/>
              <a:pPr>
                <a:defRPr/>
              </a:pPr>
              <a:t>2020/10/20</a:t>
            </a:fld>
            <a:endParaRPr lang="en-US" altLang="zh-TW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kumimoji="1" sz="1200"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fld id="{7A115AB5-461F-4F31-95AE-15621D2C107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33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kumimoji="1" sz="1200"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1" sz="1200"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04B906E2-03EC-4605-9A7A-9A50341DC095}" type="datetime1">
              <a:rPr lang="zh-TW" altLang="en-US"/>
              <a:pPr>
                <a:defRPr/>
              </a:pPr>
              <a:t>2020/10/20</a:t>
            </a:fld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kumimoji="1" sz="1200">
                <a:latin typeface="Arial" panose="020B060402020202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PMingLiU" pitchFamily="18" charset="-120"/>
              </a:defRPr>
            </a:lvl1pPr>
          </a:lstStyle>
          <a:p>
            <a:fld id="{D96BF6A8-208B-4EA4-B5F2-7601C2A438D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700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0289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15401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90154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27323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改善前：</a:t>
            </a:r>
            <a:r>
              <a:rPr lang="en-US" altLang="zh-CN" dirty="0" smtClean="0"/>
              <a:t>201801-201805</a:t>
            </a:r>
            <a:r>
              <a:rPr lang="zh-CN" altLang="en-US" dirty="0" smtClean="0"/>
              <a:t>平均处理时间：</a:t>
            </a:r>
            <a:r>
              <a:rPr lang="en-US" altLang="zh-CN" dirty="0" smtClean="0"/>
              <a:t>15.3min</a:t>
            </a:r>
          </a:p>
          <a:p>
            <a:pPr eaLnBrk="1" hangingPunct="1"/>
            <a:r>
              <a:rPr lang="zh-CN" altLang="en-US" dirty="0" smtClean="0"/>
              <a:t>改善后：</a:t>
            </a:r>
            <a:r>
              <a:rPr lang="en-US" altLang="zh-CN" dirty="0" smtClean="0"/>
              <a:t>201808</a:t>
            </a:r>
            <a:r>
              <a:rPr lang="zh-CN" altLang="en-US" dirty="0" smtClean="0"/>
              <a:t>处理时间</a:t>
            </a:r>
            <a:r>
              <a:rPr lang="en-US" altLang="zh-CN" dirty="0" smtClean="0"/>
              <a:t>13.28min</a:t>
            </a:r>
          </a:p>
          <a:p>
            <a:pPr eaLnBrk="1" hangingPunct="1"/>
            <a:r>
              <a:rPr lang="zh-CN" altLang="en-US" dirty="0" smtClean="0"/>
              <a:t>减少</a:t>
            </a:r>
            <a:r>
              <a:rPr lang="en-US" altLang="zh-CN" dirty="0" smtClean="0"/>
              <a:t>2min</a:t>
            </a:r>
          </a:p>
        </p:txBody>
      </p:sp>
    </p:spTree>
    <p:extLst>
      <p:ext uri="{BB962C8B-B14F-4D97-AF65-F5344CB8AC3E}">
        <p14:creationId xmlns:p14="http://schemas.microsoft.com/office/powerpoint/2010/main" val="2043182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改善前：</a:t>
            </a:r>
            <a:r>
              <a:rPr lang="en-US" altLang="zh-CN" dirty="0" smtClean="0"/>
              <a:t>201801-201805</a:t>
            </a:r>
            <a:r>
              <a:rPr lang="zh-CN" altLang="en-US" dirty="0" smtClean="0"/>
              <a:t>平均处理时间：</a:t>
            </a:r>
            <a:r>
              <a:rPr lang="en-US" altLang="zh-CN" dirty="0" smtClean="0"/>
              <a:t>15.3min</a:t>
            </a:r>
          </a:p>
          <a:p>
            <a:pPr eaLnBrk="1" hangingPunct="1"/>
            <a:r>
              <a:rPr lang="zh-CN" altLang="en-US" dirty="0" smtClean="0"/>
              <a:t>改善后：</a:t>
            </a:r>
            <a:r>
              <a:rPr lang="en-US" altLang="zh-CN" dirty="0" smtClean="0"/>
              <a:t>201808</a:t>
            </a:r>
            <a:r>
              <a:rPr lang="zh-CN" altLang="en-US" dirty="0" smtClean="0"/>
              <a:t>处理时间</a:t>
            </a:r>
            <a:r>
              <a:rPr lang="en-US" altLang="zh-CN" dirty="0" smtClean="0"/>
              <a:t>13.28min</a:t>
            </a:r>
          </a:p>
          <a:p>
            <a:pPr eaLnBrk="1" hangingPunct="1"/>
            <a:r>
              <a:rPr lang="zh-CN" altLang="en-US" dirty="0" smtClean="0"/>
              <a:t>减少</a:t>
            </a:r>
            <a:r>
              <a:rPr lang="en-US" altLang="zh-CN" dirty="0" smtClean="0"/>
              <a:t>2min</a:t>
            </a:r>
          </a:p>
        </p:txBody>
      </p:sp>
    </p:spTree>
    <p:extLst>
      <p:ext uri="{BB962C8B-B14F-4D97-AF65-F5344CB8AC3E}">
        <p14:creationId xmlns:p14="http://schemas.microsoft.com/office/powerpoint/2010/main" val="3207194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012280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改善前：</a:t>
            </a:r>
            <a:r>
              <a:rPr lang="en-US" altLang="zh-CN" dirty="0" smtClean="0"/>
              <a:t>201801-201808</a:t>
            </a:r>
            <a:r>
              <a:rPr lang="zh-CN" altLang="en-US" dirty="0" smtClean="0"/>
              <a:t>平均处理时间：</a:t>
            </a:r>
            <a:r>
              <a:rPr lang="en-US" altLang="zh-CN" dirty="0" smtClean="0"/>
              <a:t>14.97min</a:t>
            </a:r>
          </a:p>
          <a:p>
            <a:pPr eaLnBrk="1" hangingPunct="1"/>
            <a:r>
              <a:rPr lang="zh-CN" altLang="en-US" dirty="0" smtClean="0"/>
              <a:t>改善后：</a:t>
            </a:r>
            <a:r>
              <a:rPr lang="en-US" altLang="zh-CN" dirty="0" smtClean="0"/>
              <a:t>201809-201811</a:t>
            </a:r>
            <a:r>
              <a:rPr lang="zh-CN" altLang="en-US" dirty="0" smtClean="0"/>
              <a:t>平均处理时间</a:t>
            </a:r>
            <a:r>
              <a:rPr lang="en-US" altLang="zh-CN" dirty="0" smtClean="0"/>
              <a:t>11.49min</a:t>
            </a:r>
          </a:p>
          <a:p>
            <a:pPr eaLnBrk="1" hangingPunct="1"/>
            <a:r>
              <a:rPr lang="zh-CN" altLang="en-US" dirty="0" smtClean="0"/>
              <a:t>减少</a:t>
            </a:r>
            <a:r>
              <a:rPr lang="en-US" altLang="zh-CN" dirty="0" smtClean="0"/>
              <a:t>3.47min</a:t>
            </a:r>
          </a:p>
        </p:txBody>
      </p:sp>
    </p:spTree>
    <p:extLst>
      <p:ext uri="{BB962C8B-B14F-4D97-AF65-F5344CB8AC3E}">
        <p14:creationId xmlns:p14="http://schemas.microsoft.com/office/powerpoint/2010/main" val="881690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改善前：</a:t>
            </a:r>
            <a:r>
              <a:rPr lang="en-US" altLang="zh-CN" dirty="0" smtClean="0"/>
              <a:t>201801-201808</a:t>
            </a:r>
            <a:r>
              <a:rPr lang="zh-CN" altLang="en-US" dirty="0" smtClean="0"/>
              <a:t>平均处理时间：</a:t>
            </a:r>
            <a:r>
              <a:rPr lang="en-US" altLang="zh-CN" dirty="0" smtClean="0"/>
              <a:t>14.97min</a:t>
            </a:r>
          </a:p>
          <a:p>
            <a:pPr eaLnBrk="1" hangingPunct="1"/>
            <a:r>
              <a:rPr lang="zh-CN" altLang="en-US" dirty="0" smtClean="0"/>
              <a:t>改善后：</a:t>
            </a:r>
            <a:r>
              <a:rPr lang="en-US" altLang="zh-CN" dirty="0" smtClean="0"/>
              <a:t>201809-201811</a:t>
            </a:r>
            <a:r>
              <a:rPr lang="zh-CN" altLang="en-US" dirty="0" smtClean="0"/>
              <a:t>平均处理时间</a:t>
            </a:r>
            <a:r>
              <a:rPr lang="en-US" altLang="zh-CN" dirty="0" smtClean="0"/>
              <a:t>11.49min</a:t>
            </a:r>
          </a:p>
          <a:p>
            <a:pPr eaLnBrk="1" hangingPunct="1"/>
            <a:r>
              <a:rPr lang="zh-CN" altLang="en-US" dirty="0" smtClean="0"/>
              <a:t>减少</a:t>
            </a:r>
            <a:r>
              <a:rPr lang="en-US" altLang="zh-CN" dirty="0" smtClean="0"/>
              <a:t>3.47min</a:t>
            </a:r>
          </a:p>
        </p:txBody>
      </p:sp>
    </p:spTree>
    <p:extLst>
      <p:ext uri="{BB962C8B-B14F-4D97-AF65-F5344CB8AC3E}">
        <p14:creationId xmlns:p14="http://schemas.microsoft.com/office/powerpoint/2010/main" val="1779392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446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5255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0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altLang="zh-TW" sz="12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Pg </a:t>
            </a:r>
            <a:fld id="{FFBC31FC-8283-4ABC-9FF8-D7063995658E}" type="slidenum">
              <a:rPr lang="en-US" altLang="zh-TW" sz="12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pPr algn="r"/>
              <a:t>2</a:t>
            </a:fld>
            <a:endParaRPr lang="en-US" altLang="zh-TW" sz="1200">
              <a:solidFill>
                <a:srgbClr val="000000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039938" y="598488"/>
            <a:ext cx="9043988" cy="6783387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7961" y="884092"/>
            <a:ext cx="1819007" cy="8332516"/>
          </a:xfrm>
        </p:spPr>
        <p:txBody>
          <a:bodyPr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90409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改善前：</a:t>
            </a:r>
            <a:r>
              <a:rPr lang="en-US" altLang="zh-CN" dirty="0" smtClean="0"/>
              <a:t>201801-201811</a:t>
            </a:r>
            <a:r>
              <a:rPr lang="zh-CN" altLang="en-US" dirty="0" smtClean="0"/>
              <a:t>平均处理时间：</a:t>
            </a:r>
            <a:r>
              <a:rPr lang="en-US" altLang="zh-CN" dirty="0" smtClean="0"/>
              <a:t>13.81min</a:t>
            </a:r>
          </a:p>
          <a:p>
            <a:pPr eaLnBrk="1" hangingPunct="1"/>
            <a:r>
              <a:rPr lang="zh-CN" altLang="en-US" dirty="0" smtClean="0"/>
              <a:t>改善后：</a:t>
            </a:r>
            <a:r>
              <a:rPr lang="en-US" altLang="zh-CN" dirty="0" smtClean="0"/>
              <a:t>2018012</a:t>
            </a:r>
            <a:r>
              <a:rPr lang="zh-CN" altLang="en-US" dirty="0" smtClean="0"/>
              <a:t>处理时间</a:t>
            </a:r>
            <a:r>
              <a:rPr lang="en-US" altLang="zh-CN" dirty="0" smtClean="0"/>
              <a:t>10.08min</a:t>
            </a:r>
          </a:p>
          <a:p>
            <a:pPr eaLnBrk="1" hangingPunct="1"/>
            <a:r>
              <a:rPr lang="zh-CN" altLang="en-US" dirty="0" smtClean="0"/>
              <a:t>减少</a:t>
            </a:r>
            <a:r>
              <a:rPr lang="en-US" altLang="zh-CN" dirty="0" smtClean="0"/>
              <a:t>3.73min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3885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改善前：</a:t>
            </a:r>
            <a:r>
              <a:rPr lang="en-US" altLang="zh-CN" dirty="0" smtClean="0"/>
              <a:t>201801-201811</a:t>
            </a:r>
            <a:r>
              <a:rPr lang="zh-CN" altLang="en-US" dirty="0" smtClean="0"/>
              <a:t>平均处理时间：</a:t>
            </a:r>
            <a:r>
              <a:rPr lang="en-US" altLang="zh-CN" dirty="0" smtClean="0"/>
              <a:t>13.81min</a:t>
            </a:r>
          </a:p>
          <a:p>
            <a:pPr eaLnBrk="1" hangingPunct="1"/>
            <a:r>
              <a:rPr lang="zh-CN" altLang="en-US" dirty="0" smtClean="0"/>
              <a:t>改善后：</a:t>
            </a:r>
            <a:r>
              <a:rPr lang="en-US" altLang="zh-CN" dirty="0" smtClean="0"/>
              <a:t>2018012</a:t>
            </a:r>
            <a:r>
              <a:rPr lang="zh-CN" altLang="en-US" dirty="0" smtClean="0"/>
              <a:t>处理时间</a:t>
            </a:r>
            <a:r>
              <a:rPr lang="en-US" altLang="zh-CN" dirty="0" smtClean="0"/>
              <a:t>10.08min</a:t>
            </a:r>
          </a:p>
          <a:p>
            <a:pPr eaLnBrk="1" hangingPunct="1"/>
            <a:r>
              <a:rPr lang="zh-CN" altLang="en-US" dirty="0" smtClean="0"/>
              <a:t>减少</a:t>
            </a:r>
            <a:r>
              <a:rPr lang="en-US" altLang="zh-CN" dirty="0" smtClean="0"/>
              <a:t>3.73min</a:t>
            </a:r>
          </a:p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7159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立账正确率，未改善前因为忘记修改付款日期或摘要，导致需要</a:t>
            </a:r>
            <a:r>
              <a:rPr lang="en-US" altLang="zh-CN" dirty="0" err="1" smtClean="0"/>
              <a:t>doublecheck</a:t>
            </a:r>
            <a:r>
              <a:rPr lang="zh-CN" altLang="en-US" dirty="0" smtClean="0"/>
              <a:t>时才发现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508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立账正确率，未改善前因为忘记修改付款日期或摘要，导致需要</a:t>
            </a:r>
            <a:r>
              <a:rPr lang="en-US" altLang="zh-CN" dirty="0" err="1" smtClean="0"/>
              <a:t>doublecheck</a:t>
            </a:r>
            <a:r>
              <a:rPr lang="zh-CN" altLang="en-US" smtClean="0"/>
              <a:t>时才发现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4761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827625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请款时填写含税总金额，系统倒推未税金额和税额，实际开具多张发票，每张发票未税金额和税额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Total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合计与系统计算有尾差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4168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2496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30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altLang="zh-TW" sz="12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Pg </a:t>
            </a:r>
            <a:fld id="{DA6B6262-D484-4F8E-9756-2AFF335A86AD}" type="slidenum">
              <a:rPr lang="en-US" altLang="zh-TW" sz="12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pPr algn="r"/>
              <a:t>3</a:t>
            </a:fld>
            <a:endParaRPr lang="en-US" altLang="zh-TW" sz="1200">
              <a:solidFill>
                <a:srgbClr val="000000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039938" y="598488"/>
            <a:ext cx="9043988" cy="6783387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7961" y="884092"/>
            <a:ext cx="1819007" cy="8332516"/>
          </a:xfrm>
        </p:spPr>
        <p:txBody>
          <a:bodyPr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9161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30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altLang="zh-TW" sz="12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Pg </a:t>
            </a:r>
            <a:fld id="{41915B59-34C8-439B-9185-5893C2F5BEC7}" type="slidenum">
              <a:rPr lang="en-US" altLang="zh-TW" sz="12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pPr algn="r"/>
              <a:t>4</a:t>
            </a:fld>
            <a:endParaRPr lang="en-US" altLang="zh-TW" sz="1200">
              <a:solidFill>
                <a:srgbClr val="000000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039938" y="598488"/>
            <a:ext cx="9043988" cy="6783387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7961" y="884092"/>
            <a:ext cx="1819007" cy="8332516"/>
          </a:xfrm>
        </p:spPr>
        <p:txBody>
          <a:bodyPr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73665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30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altLang="zh-TW" sz="12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Pg </a:t>
            </a:r>
            <a:fld id="{399DF3FE-8263-4791-AB78-AF7A2623CE12}" type="slidenum">
              <a:rPr lang="en-US" altLang="zh-TW" sz="12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pPr algn="r"/>
              <a:t>5</a:t>
            </a:fld>
            <a:endParaRPr lang="en-US" altLang="zh-TW" sz="1200">
              <a:solidFill>
                <a:srgbClr val="000000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039938" y="598488"/>
            <a:ext cx="9043988" cy="6783387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7961" y="884092"/>
            <a:ext cx="1819007" cy="8332516"/>
          </a:xfrm>
        </p:spPr>
        <p:txBody>
          <a:bodyPr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159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30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altLang="zh-TW" sz="12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Pg </a:t>
            </a:r>
            <a:fld id="{1F6550B9-7257-4EF3-AAD2-C79E1601B196}" type="slidenum">
              <a:rPr lang="en-US" altLang="zh-TW" sz="12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pPr algn="r"/>
              <a:t>6</a:t>
            </a:fld>
            <a:endParaRPr lang="en-US" altLang="zh-TW" sz="1200">
              <a:solidFill>
                <a:srgbClr val="000000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039938" y="598488"/>
            <a:ext cx="9043988" cy="6783387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7961" y="884092"/>
            <a:ext cx="1819007" cy="8332516"/>
          </a:xfrm>
        </p:spPr>
        <p:txBody>
          <a:bodyPr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0037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30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altLang="zh-TW" sz="12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t>Pg </a:t>
            </a:r>
            <a:fld id="{1F6550B9-7257-4EF3-AAD2-C79E1601B196}" type="slidenum">
              <a:rPr lang="en-US" altLang="zh-TW" sz="1200">
                <a:solidFill>
                  <a:srgbClr val="000000"/>
                </a:solidFill>
                <a:latin typeface="Arial" pitchFamily="34" charset="0"/>
                <a:ea typeface="PMingLiU" pitchFamily="18" charset="-120"/>
              </a:rPr>
              <a:pPr algn="r"/>
              <a:t>7</a:t>
            </a:fld>
            <a:endParaRPr lang="en-US" altLang="zh-TW" sz="1200">
              <a:solidFill>
                <a:srgbClr val="000000"/>
              </a:solidFill>
              <a:latin typeface="Arial" pitchFamily="34" charset="0"/>
              <a:ea typeface="PMingLiU" pitchFamily="18" charset="-12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039938" y="598488"/>
            <a:ext cx="9043988" cy="6783387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7961" y="884092"/>
            <a:ext cx="1819007" cy="8332516"/>
          </a:xfrm>
        </p:spPr>
        <p:txBody>
          <a:bodyPr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5879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7753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dirty="0" smtClean="0">
              <a:solidFill>
                <a:srgbClr val="984807"/>
              </a:solidFill>
              <a:latin typeface="Arial Rounded MT Bold" pitchFamily="34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0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7705725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844675"/>
            <a:ext cx="8496300" cy="3960813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636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2636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1700213"/>
            <a:ext cx="2058988" cy="5462587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00213"/>
            <a:ext cx="6029325" cy="5462587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827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827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68801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6880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20713"/>
            <a:ext cx="8229600" cy="56880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5229225"/>
            <a:ext cx="4495800" cy="1628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5229225"/>
            <a:ext cx="4495800" cy="1628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3644900"/>
            <a:ext cx="2286000" cy="32131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3644900"/>
            <a:ext cx="6705600" cy="32131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492375"/>
            <a:ext cx="4038600" cy="4249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492375"/>
            <a:ext cx="4038600" cy="4249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33475"/>
            <a:ext cx="2057400" cy="56086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33475"/>
            <a:ext cx="6019800" cy="56086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6725" y="692150"/>
            <a:ext cx="8497888" cy="5113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725" y="692150"/>
            <a:ext cx="7705725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171950" cy="39608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2663" y="1844675"/>
            <a:ext cx="4171950" cy="19034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92663" y="3900488"/>
            <a:ext cx="4171950" cy="1905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827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827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68801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6880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20713"/>
            <a:ext cx="8229600" cy="56880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_whit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50043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TW" altLang="en-US" noProof="1"/>
              <a:t>按一下以編輯母片標題樣式</a:t>
            </a:r>
            <a:endParaRPr lang="en-US" altLang="zh-TW" noProof="1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  <a:ea typeface="文鼎黑體B" pitchFamily="-65" charset="-120"/>
                <a:cs typeface="文鼎黑體B" pitchFamily="-65" charset="-120"/>
              </a:defRPr>
            </a:lvl1pPr>
          </a:lstStyle>
          <a:p>
            <a:r>
              <a:rPr lang="zh-TW" altLang="en-US" noProof="1"/>
              <a:t>按一下以編輯母片副標題樣式</a:t>
            </a:r>
            <a:endParaRPr lang="en-US" altLang="zh-TW" noProof="1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5997575" y="6356350"/>
            <a:ext cx="2895600" cy="365125"/>
          </a:xfrm>
          <a:prstGeom prst="rect">
            <a:avLst/>
          </a:prstGeom>
        </p:spPr>
        <p:txBody>
          <a:bodyPr anchor="b" anchorCtr="0"/>
          <a:lstStyle>
            <a:lvl1pPr algn="r">
              <a:defRPr sz="1000" b="0" i="0" u="none" noProof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5997575" y="6356350"/>
            <a:ext cx="2895600" cy="365125"/>
          </a:xfrm>
          <a:prstGeom prst="rect">
            <a:avLst/>
          </a:prstGeom>
        </p:spPr>
        <p:txBody>
          <a:bodyPr anchor="b" anchorCtr="0"/>
          <a:lstStyle>
            <a:lvl1pPr algn="r">
              <a:defRPr sz="1000" b="0" i="0" u="none" noProof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TW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6588" y="6583363"/>
            <a:ext cx="2592387" cy="198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en-US" altLang="zh-TW" sz="700">
                <a:solidFill>
                  <a:srgbClr val="A6A6A6"/>
                </a:solidFill>
                <a:ea typeface="微软雅黑" panose="020B0503020204020204" pitchFamily="34" charset="-122"/>
              </a:rPr>
              <a:t>© 2018 AU Optronics Corporation – Proprietary and Confidential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1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D28A0F40-BBDF-4012-B198-0267564D5C8B}" type="slidenum">
              <a:rPr lang="zh-TW" altLang="en-US" sz="1000">
                <a:solidFill>
                  <a:schemeClr val="bg2"/>
                </a:solidFill>
                <a:ea typeface="微软雅黑" pitchFamily="34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zh-TW" altLang="en-US" sz="1000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-12700"/>
            <a:ext cx="1727200" cy="7651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kumimoji="1" lang="en-US" altLang="zh-CN" sz="3000">
              <a:solidFill>
                <a:schemeClr val="bg1"/>
              </a:solidFill>
              <a:latin typeface="Arial" panose="020B0604020202020204" pitchFamily="34" charset="0"/>
              <a:ea typeface="DFKai-SB" panose="03000509000000000000" pitchFamily="65" charset="-120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0" y="755650"/>
            <a:ext cx="9144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</a:ln>
          <a:effectLst/>
        </p:spPr>
        <p:txBody>
          <a:bodyPr/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3946" r:id="rId2"/>
    <p:sldLayoutId id="2147483945" r:id="rId3"/>
    <p:sldLayoutId id="2147483944" r:id="rId4"/>
    <p:sldLayoutId id="2147483943" r:id="rId5"/>
    <p:sldLayoutId id="2147483942" r:id="rId6"/>
    <p:sldLayoutId id="2147483941" r:id="rId7"/>
    <p:sldLayoutId id="2147483940" r:id="rId8"/>
    <p:sldLayoutId id="2147483939" r:id="rId9"/>
    <p:sldLayoutId id="2147483938" r:id="rId10"/>
    <p:sldLayoutId id="2147483937" r:id="rId11"/>
    <p:sldLayoutId id="214748393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chemeClr val="tx1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chemeClr val="tx1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chemeClr val="tx1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chemeClr val="tx1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chemeClr val="tx1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32845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按一下以编辑母片标题样式</a:t>
            </a:r>
            <a:endParaRPr lang="zh-TW" altLang="en-US" smtClean="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6453188"/>
            <a:ext cx="8229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按一下以编辑母片</a:t>
            </a:r>
            <a:endParaRPr lang="zh-TW" altLang="en-US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en-US" altLang="zh-TW" sz="700">
                <a:solidFill>
                  <a:srgbClr val="A6A6A6"/>
                </a:solidFill>
                <a:ea typeface="微软雅黑" panose="020B0503020204020204" pitchFamily="34" charset="-122"/>
              </a:rPr>
              <a:t>© 2011 AU Optronics Corporation – Proprietary and Confidential</a:t>
            </a: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CF1AEACB-D461-42C3-99F2-5964A2139A07}" type="slidenum">
              <a:rPr lang="zh-TW" altLang="en-US" sz="1000">
                <a:solidFill>
                  <a:schemeClr val="bg2"/>
                </a:solidFill>
                <a:ea typeface="微软雅黑" pitchFamily="34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zh-TW" altLang="en-US" sz="1000">
              <a:solidFill>
                <a:schemeClr val="bg2"/>
              </a:solidFill>
              <a:ea typeface="微软雅黑" pitchFamily="34" charset="-122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-12700"/>
            <a:ext cx="1727200" cy="7651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kumimoji="1" lang="en-US" altLang="zh-CN" sz="3000">
              <a:solidFill>
                <a:schemeClr val="bg1"/>
              </a:solidFill>
              <a:latin typeface="Arial" panose="020B0604020202020204" pitchFamily="34" charset="0"/>
              <a:ea typeface="DFKai-SB" panose="03000509000000000000" pitchFamily="65" charset="-120"/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</a:ln>
          <a:effectLst/>
        </p:spPr>
        <p:txBody>
          <a:bodyPr/>
          <a:lstStyle/>
          <a:p>
            <a:pPr>
              <a:buFontTx/>
              <a:buNone/>
              <a:defRPr/>
            </a:pP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6" r:id="rId2"/>
    <p:sldLayoutId id="2147483955" r:id="rId3"/>
    <p:sldLayoutId id="2147483954" r:id="rId4"/>
    <p:sldLayoutId id="2147483953" r:id="rId5"/>
    <p:sldLayoutId id="2147483952" r:id="rId6"/>
    <p:sldLayoutId id="2147483951" r:id="rId7"/>
    <p:sldLayoutId id="2147483950" r:id="rId8"/>
    <p:sldLayoutId id="2147483949" r:id="rId9"/>
    <p:sldLayoutId id="2147483948" r:id="rId10"/>
    <p:sldLayoutId id="21474839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中黑體" pitchFamily="49" charset="-120"/>
          <a:cs typeface="華康中黑體" pitchFamily="49" charset="-12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207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按一下以编辑母片标题样式</a:t>
            </a:r>
            <a:endParaRPr lang="zh-TW" altLang="en-US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7827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按一下以编辑母片</a:t>
            </a:r>
          </a:p>
          <a:p>
            <a:pPr lvl="1"/>
            <a:r>
              <a:rPr lang="zh-TW" altLang="en-US" smtClean="0"/>
              <a:t>第二层</a:t>
            </a:r>
          </a:p>
          <a:p>
            <a:pPr lvl="2"/>
            <a:r>
              <a:rPr lang="zh-TW" altLang="en-US" smtClean="0"/>
              <a:t>第三层</a:t>
            </a:r>
          </a:p>
          <a:p>
            <a:pPr lvl="3"/>
            <a:r>
              <a:rPr lang="zh-TW" altLang="en-US" smtClean="0"/>
              <a:t>第四层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en-US" altLang="zh-TW" sz="700">
                <a:solidFill>
                  <a:srgbClr val="A6A6A6"/>
                </a:solidFill>
                <a:ea typeface="微软雅黑" panose="020B0503020204020204" pitchFamily="34" charset="-122"/>
              </a:rPr>
              <a:t>© 2011 AU Optronics Corporation – Proprietary and Confidential</a:t>
            </a:r>
          </a:p>
        </p:txBody>
      </p:sp>
      <p:sp>
        <p:nvSpPr>
          <p:cNvPr id="3079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FD773FE6-59C8-4A32-8CAC-567961E0A6C8}" type="slidenum">
              <a:rPr lang="zh-TW" altLang="en-US" sz="1000">
                <a:solidFill>
                  <a:schemeClr val="bg2"/>
                </a:solidFill>
                <a:ea typeface="微软雅黑" pitchFamily="34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zh-TW" altLang="en-US" sz="1000">
              <a:solidFill>
                <a:schemeClr val="bg2"/>
              </a:solidFill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68" r:id="rId2"/>
    <p:sldLayoutId id="2147483967" r:id="rId3"/>
    <p:sldLayoutId id="2147483966" r:id="rId4"/>
    <p:sldLayoutId id="2147483965" r:id="rId5"/>
    <p:sldLayoutId id="2147483964" r:id="rId6"/>
    <p:sldLayoutId id="2147483963" r:id="rId7"/>
    <p:sldLayoutId id="2147483962" r:id="rId8"/>
    <p:sldLayoutId id="2147483961" r:id="rId9"/>
    <p:sldLayoutId id="2147483960" r:id="rId10"/>
    <p:sldLayoutId id="2147483959" r:id="rId11"/>
    <p:sldLayoutId id="214748395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Microsoft JhengHei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Microsoft JhengHei" panose="020B0604030504040204" pitchFamily="34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Microsoft JhengHei" panose="020B0604030504040204" pitchFamily="34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Microsoft JhengHei" panose="020B0604030504040204" pitchFamily="34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Microsoft JhengHei" panose="020B0604030504040204" pitchFamily="34" charset="-12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1" descr="Y:\暫放區\TOM\簡英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9" r:id="rId2"/>
    <p:sldLayoutId id="2147483978" r:id="rId3"/>
    <p:sldLayoutId id="2147483977" r:id="rId4"/>
    <p:sldLayoutId id="2147483976" r:id="rId5"/>
    <p:sldLayoutId id="2147483975" r:id="rId6"/>
    <p:sldLayoutId id="2147483974" r:id="rId7"/>
    <p:sldLayoutId id="2147483973" r:id="rId8"/>
    <p:sldLayoutId id="2147483972" r:id="rId9"/>
    <p:sldLayoutId id="2147483971" r:id="rId10"/>
    <p:sldLayoutId id="21474839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PMingLiU" panose="02020500000000000000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  <a:cs typeface="PMingLiU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  <a:cs typeface="PMingLiU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  <a:cs typeface="PMingLiU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  <a:cs typeface="PMingLiU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  <a:cs typeface="PMingLiU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  <a:cs typeface="PMingLiU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  <a:cs typeface="PMingLiU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panose="02020500000000000000" pitchFamily="18" charset="-120"/>
          <a:cs typeface="PMingLiU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PMingLiU" panose="02020500000000000000" pitchFamily="18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cover_white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288" y="0"/>
            <a:ext cx="9115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644900"/>
            <a:ext cx="91440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5229225"/>
            <a:ext cx="91440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0" r:id="rId2"/>
    <p:sldLayoutId id="2147483989" r:id="rId3"/>
    <p:sldLayoutId id="2147483988" r:id="rId4"/>
    <p:sldLayoutId id="2147483987" r:id="rId5"/>
    <p:sldLayoutId id="2147483986" r:id="rId6"/>
    <p:sldLayoutId id="2147483985" r:id="rId7"/>
    <p:sldLayoutId id="2147483984" r:id="rId8"/>
    <p:sldLayoutId id="2147483983" r:id="rId9"/>
    <p:sldLayoutId id="2147483982" r:id="rId10"/>
    <p:sldLayoutId id="21474839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PMingLiU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PMingLiU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PMingLiU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PMingLiU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anose="020B0502020104020203" pitchFamily="34" charset="0"/>
          <a:ea typeface="PMingLiU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anose="020B0502020104020203" pitchFamily="34" charset="0"/>
          <a:ea typeface="PMingLiU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anose="020B0502020104020203" pitchFamily="34" charset="0"/>
          <a:ea typeface="PMingLiU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anose="020B0502020104020203" pitchFamily="34" charset="0"/>
          <a:ea typeface="PMingLiU" panose="02020500000000000000" pitchFamily="18" charset="-12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7200" y="6583363"/>
            <a:ext cx="2954338" cy="200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en-US" altLang="zh-TW" sz="700">
                <a:solidFill>
                  <a:srgbClr val="A6A6A6"/>
                </a:solidFill>
                <a:latin typeface="Stone Sans ITC TT-Semi" pitchFamily="-65" charset="0"/>
                <a:ea typeface="PMingLiU" panose="02020500000000000000" pitchFamily="18" charset="-120"/>
              </a:rPr>
              <a:t>© 2010 AU Optronics Corporation – Proprietary and Confidential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1334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492375"/>
            <a:ext cx="8229600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grpSp>
        <p:nvGrpSpPr>
          <p:cNvPr id="6149" name="Group 9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6150" name="Picture 4" descr="2015ppttemplate_endingpage_deepbg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" name="Picture 5" descr="AUOlogo_InnovatingLife_whit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 l="10168" t="25139" r="22493" b="45230"/>
            <a:stretch>
              <a:fillRect/>
            </a:stretch>
          </p:blipFill>
          <p:spPr bwMode="auto">
            <a:xfrm>
              <a:off x="1655" y="1661"/>
              <a:ext cx="2404" cy="1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1" r:id="rId2"/>
    <p:sldLayoutId id="2147484000" r:id="rId3"/>
    <p:sldLayoutId id="2147483999" r:id="rId4"/>
    <p:sldLayoutId id="2147483998" r:id="rId5"/>
    <p:sldLayoutId id="2147483997" r:id="rId6"/>
    <p:sldLayoutId id="2147483996" r:id="rId7"/>
    <p:sldLayoutId id="2147483995" r:id="rId8"/>
    <p:sldLayoutId id="2147483994" r:id="rId9"/>
    <p:sldLayoutId id="2147483993" r:id="rId10"/>
    <p:sldLayoutId id="21474839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icrosoft JhengHei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PMingLiU" panose="02020500000000000000" pitchFamily="18" charset="-120"/>
          <a:cs typeface="華康中黑體" pitchFamily="49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PMingLiU" panose="02020500000000000000" pitchFamily="18" charset="-120"/>
          <a:cs typeface="華康中黑體" pitchFamily="49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PMingLiU" panose="02020500000000000000" pitchFamily="18" charset="-120"/>
          <a:cs typeface="華康中黑體" pitchFamily="49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PMingLiU" panose="02020500000000000000" pitchFamily="18" charset="-120"/>
          <a:cs typeface="華康中黑體" pitchFamily="49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華康中黑體" pitchFamily="49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華康中黑體" pitchFamily="49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華康中黑體" pitchFamily="49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PMingLiU" panose="02020500000000000000" pitchFamily="18" charset="-120"/>
          <a:cs typeface="華康中黑體" pitchFamily="49" charset="-12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43863" y="295275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en-US" altLang="zh-TW" sz="700">
                <a:solidFill>
                  <a:srgbClr val="A6A6A6"/>
                </a:solidFill>
                <a:ea typeface="微软雅黑" panose="020B0503020204020204" pitchFamily="34" charset="-122"/>
              </a:rPr>
              <a:t>© 2012 AU Optronics Corporation – Proprietary and Confidential</a:t>
            </a:r>
          </a:p>
        </p:txBody>
      </p:sp>
      <p:sp>
        <p:nvSpPr>
          <p:cNvPr id="7173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按一下以编辑母片</a:t>
            </a:r>
          </a:p>
          <a:p>
            <a:pPr lvl="1"/>
            <a:r>
              <a:rPr lang="zh-TW" altLang="en-US" smtClean="0"/>
              <a:t>第二层</a:t>
            </a:r>
          </a:p>
          <a:p>
            <a:pPr lvl="2"/>
            <a:r>
              <a:rPr lang="zh-TW" altLang="en-US" smtClean="0"/>
              <a:t>第三层</a:t>
            </a:r>
          </a:p>
          <a:p>
            <a:pPr lvl="3"/>
            <a:r>
              <a:rPr lang="zh-TW" altLang="en-US" smtClean="0"/>
              <a:t>第四层</a:t>
            </a:r>
          </a:p>
          <a:p>
            <a:pPr lvl="4"/>
            <a:r>
              <a:rPr lang="zh-TW" altLang="en-US" smtClean="0"/>
              <a:t>第五层</a:t>
            </a:r>
          </a:p>
        </p:txBody>
      </p:sp>
      <p:sp>
        <p:nvSpPr>
          <p:cNvPr id="7174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按一下以编辑母片标题样式</a:t>
            </a:r>
            <a:endParaRPr lang="zh-TW" altLang="en-US" smtClean="0"/>
          </a:p>
        </p:txBody>
      </p:sp>
      <p:sp>
        <p:nvSpPr>
          <p:cNvPr id="7175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2AFBE303-8ABF-464A-B586-951120214700}" type="slidenum">
              <a:rPr lang="zh-TW" altLang="en-US" sz="1000">
                <a:solidFill>
                  <a:srgbClr val="808080"/>
                </a:solidFill>
                <a:ea typeface="微软雅黑" pitchFamily="34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zh-TW" altLang="en-US" sz="1000">
              <a:solidFill>
                <a:srgbClr val="808080"/>
              </a:solidFill>
              <a:ea typeface="微软雅黑" pitchFamily="34" charset="-122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kumimoji="1" lang="en-US" altLang="zh-CN" sz="3000">
              <a:solidFill>
                <a:srgbClr val="FFFFFF"/>
              </a:solidFill>
              <a:latin typeface="Arial" panose="020B0604020202020204" pitchFamily="34" charset="0"/>
              <a:ea typeface="DFKai-SB" panose="03000509000000000000" pitchFamily="65" charset="-120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28575">
            <a:solidFill>
              <a:srgbClr val="00FF99"/>
            </a:solidFill>
            <a:round/>
          </a:ln>
          <a:effectLst/>
        </p:spPr>
        <p:txBody>
          <a:bodyPr/>
          <a:lstStyle/>
          <a:p>
            <a:pPr>
              <a:buFontTx/>
              <a:buNone/>
              <a:defRPr/>
            </a:pPr>
            <a:endParaRPr kumimoji="1" lang="zh-CN" altLang="en-US">
              <a:solidFill>
                <a:srgbClr val="000000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4" r:id="rId2"/>
    <p:sldLayoutId id="2147484013" r:id="rId3"/>
    <p:sldLayoutId id="2147484012" r:id="rId4"/>
    <p:sldLayoutId id="2147484011" r:id="rId5"/>
    <p:sldLayoutId id="2147484010" r:id="rId6"/>
    <p:sldLayoutId id="2147484009" r:id="rId7"/>
    <p:sldLayoutId id="2147484008" r:id="rId8"/>
    <p:sldLayoutId id="2147484007" r:id="rId9"/>
    <p:sldLayoutId id="2147484006" r:id="rId10"/>
    <p:sldLayoutId id="2147484005" r:id="rId11"/>
    <p:sldLayoutId id="2147484004" r:id="rId12"/>
    <p:sldLayoutId id="214748400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chemeClr val="tx1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chemeClr val="tx1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chemeClr val="tx1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chemeClr val="tx1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chemeClr val="tx1"/>
          </a:solidFill>
          <a:latin typeface="Gill Sans MT" panose="020B0502020104020203" pitchFamily="34" charset="0"/>
          <a:ea typeface="微软雅黑" panose="020B0503020204020204" pitchFamily="34" charset="-122"/>
          <a:cs typeface="Microsoft JhengHei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43863" y="295275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207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按一下以编辑母片标题样式</a:t>
            </a:r>
            <a:endParaRPr lang="zh-TW" altLang="en-US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78276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按一下以编辑母片</a:t>
            </a:r>
          </a:p>
          <a:p>
            <a:pPr lvl="1"/>
            <a:r>
              <a:rPr lang="zh-TW" altLang="en-US" smtClean="0"/>
              <a:t>第二层</a:t>
            </a:r>
          </a:p>
          <a:p>
            <a:pPr lvl="2"/>
            <a:r>
              <a:rPr lang="zh-TW" altLang="en-US" smtClean="0"/>
              <a:t>第三层</a:t>
            </a:r>
          </a:p>
          <a:p>
            <a:pPr lvl="3"/>
            <a:r>
              <a:rPr lang="zh-TW" altLang="en-US" smtClean="0"/>
              <a:t>第四层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buFontTx/>
              <a:buNone/>
              <a:defRPr/>
            </a:pPr>
            <a:r>
              <a:rPr kumimoji="1" lang="en-US" altLang="zh-TW" sz="700">
                <a:solidFill>
                  <a:srgbClr val="A6A6A6"/>
                </a:solidFill>
                <a:ea typeface="微软雅黑" panose="020B0503020204020204" pitchFamily="34" charset="-122"/>
              </a:rPr>
              <a:t>© 2012 AU Optronics Corporation – Proprietary and Confidential</a:t>
            </a:r>
          </a:p>
        </p:txBody>
      </p:sp>
      <p:sp>
        <p:nvSpPr>
          <p:cNvPr id="8199" name="Text Box 18"/>
          <p:cNvSpPr txBox="1">
            <a:spLocks noChangeArrowheads="1"/>
          </p:cNvSpPr>
          <p:nvPr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62CADA9B-0DE5-499F-B232-E44AAE0BF64A}" type="slidenum">
              <a:rPr lang="zh-TW" altLang="en-US" sz="1000">
                <a:solidFill>
                  <a:srgbClr val="808080"/>
                </a:solidFill>
                <a:ea typeface="微软雅黑" pitchFamily="34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zh-TW" altLang="en-US" sz="1000">
              <a:solidFill>
                <a:srgbClr val="808080"/>
              </a:solidFill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5" r:id="rId2"/>
    <p:sldLayoutId id="2147484024" r:id="rId3"/>
    <p:sldLayoutId id="2147484023" r:id="rId4"/>
    <p:sldLayoutId id="2147484022" r:id="rId5"/>
    <p:sldLayoutId id="2147484021" r:id="rId6"/>
    <p:sldLayoutId id="2147484020" r:id="rId7"/>
    <p:sldLayoutId id="2147484019" r:id="rId8"/>
    <p:sldLayoutId id="2147484018" r:id="rId9"/>
    <p:sldLayoutId id="2147484017" r:id="rId10"/>
    <p:sldLayoutId id="2147484016" r:id="rId11"/>
    <p:sldLayoutId id="214748401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anose="020B0502020104020203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ill Sans MT" pitchFamily="34" charset="0"/>
        <a:buChar char="–"/>
        <a:defRPr sz="16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Microsoft JhengHei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Microsoft JhengHei" panose="020B0604030504040204" pitchFamily="34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Microsoft JhengHei" panose="020B0604030504040204" pitchFamily="34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Microsoft JhengHei" panose="020B0604030504040204" pitchFamily="34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Microsoft JhengHei" panose="020B0604030504040204" pitchFamily="34" charset="-12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Z:\Library\MarCom\Design\01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9525"/>
            <a:ext cx="9139238" cy="68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 Box 8"/>
          <p:cNvSpPr txBox="1">
            <a:spLocks noChangeArrowheads="1"/>
          </p:cNvSpPr>
          <p:nvPr userDrawn="1"/>
        </p:nvSpPr>
        <p:spPr bwMode="auto">
          <a:xfrm>
            <a:off x="630238" y="6583363"/>
            <a:ext cx="26050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700">
                <a:solidFill>
                  <a:srgbClr val="A6A6A6"/>
                </a:solidFill>
              </a:rPr>
              <a:t>© 2018 AU Optronics Corporation – Proprietary and Confidential</a:t>
            </a:r>
          </a:p>
        </p:txBody>
      </p:sp>
      <p:sp>
        <p:nvSpPr>
          <p:cNvPr id="9221" name="Rectangle 9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844675"/>
            <a:ext cx="8496300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222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6725" y="692150"/>
            <a:ext cx="7705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9223" name="Text Box 18"/>
          <p:cNvSpPr txBox="1">
            <a:spLocks noChangeArrowheads="1"/>
          </p:cNvSpPr>
          <p:nvPr userDrawn="1"/>
        </p:nvSpPr>
        <p:spPr bwMode="auto">
          <a:xfrm>
            <a:off x="4343400" y="6553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fld id="{F9498119-BFD0-4180-A781-227CF0708FB7}" type="slidenum">
              <a:rPr lang="zh-TW" altLang="en-US" sz="1000">
                <a:solidFill>
                  <a:schemeClr val="bg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TW" sz="100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Microsoft JhengHei" panose="020B0604030504040204" pitchFamily="34" charset="-120"/>
          <a:cs typeface="Microsoft JhengHei" panose="020B0604030504040204" pitchFamily="34" charset="-12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Microsoft JhengHei" panose="020B0604030504040204" pitchFamily="34" charset="-120"/>
          <a:cs typeface="Microsoft JhengHei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Microsoft JhengHei" panose="020B0604030504040204" pitchFamily="34" charset="-120"/>
          <a:cs typeface="Microsoft JhengHei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Microsoft JhengHei" panose="020B0604030504040204" pitchFamily="34" charset="-120"/>
          <a:cs typeface="Microsoft JhengHei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11111"/>
          </a:solidFill>
          <a:latin typeface="Gill Sans MT" panose="020B0502020104020203" pitchFamily="34" charset="0"/>
          <a:ea typeface="Microsoft JhengHei" panose="020B0604030504040204" pitchFamily="34" charset="-120"/>
          <a:cs typeface="Microsoft JhengHei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panose="020B0604020202020204" pitchFamily="34" charset="0"/>
          <a:ea typeface="文鼎黑體B" pitchFamily="-65" charset="-120"/>
          <a:cs typeface="文鼎黑體B" pitchFamily="-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2000">
          <a:solidFill>
            <a:srgbClr val="111111"/>
          </a:solidFill>
          <a:latin typeface="Gill Sans MT" panose="020B0502020104020203" pitchFamily="34" charset="0"/>
          <a:ea typeface="Microsoft JhengHei" panose="020B0604030504040204" pitchFamily="34" charset="-120"/>
          <a:cs typeface="Microsoft JhengHei" panose="020B0604030504040204" pitchFamily="34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>
          <a:solidFill>
            <a:srgbClr val="111111"/>
          </a:solidFill>
          <a:latin typeface="Gill Sans MT" panose="020B0502020104020203" pitchFamily="34" charset="0"/>
          <a:ea typeface="Microsoft JhengHei" panose="020B0604030504040204" pitchFamily="34" charset="-120"/>
          <a:cs typeface="Microsoft JhengHei" panose="020B0604030504040204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400">
          <a:solidFill>
            <a:srgbClr val="111111"/>
          </a:solidFill>
          <a:latin typeface="Gill Sans MT" panose="020B0502020104020203" pitchFamily="34" charset="0"/>
          <a:ea typeface="Microsoft JhengHei" panose="020B0604030504040204" pitchFamily="34" charset="-120"/>
          <a:cs typeface="Microsoft JhengHei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200">
          <a:solidFill>
            <a:srgbClr val="111111"/>
          </a:solidFill>
          <a:latin typeface="Gill Sans MT" panose="020B0502020104020203" pitchFamily="34" charset="0"/>
          <a:ea typeface="Microsoft JhengHei" panose="020B0604030504040204" pitchFamily="34" charset="-120"/>
          <a:cs typeface="Microsoft JhengHei" panose="020B0604030504040204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000">
          <a:solidFill>
            <a:srgbClr val="111111"/>
          </a:solidFill>
          <a:latin typeface="Gill Sans MT" panose="020B0502020104020203" pitchFamily="34" charset="0"/>
          <a:ea typeface="Microsoft JhengHei" panose="020B0604030504040204" pitchFamily="34" charset="-120"/>
          <a:cs typeface="Microsoft JhengHei" panose="020B0604030504040204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14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13.png"/><Relationship Id="rId5" Type="http://schemas.openxmlformats.org/officeDocument/2006/relationships/tags" Target="../tags/tag84.xml"/><Relationship Id="rId10" Type="http://schemas.openxmlformats.org/officeDocument/2006/relationships/notesSlide" Target="../notesSlides/notesSlide13.xml"/><Relationship Id="rId4" Type="http://schemas.openxmlformats.org/officeDocument/2006/relationships/tags" Target="../tags/tag83.xml"/><Relationship Id="rId9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15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13.png"/><Relationship Id="rId5" Type="http://schemas.openxmlformats.org/officeDocument/2006/relationships/tags" Target="../tags/tag92.xml"/><Relationship Id="rId10" Type="http://schemas.openxmlformats.org/officeDocument/2006/relationships/notesSlide" Target="../notesSlides/notesSlide14.xml"/><Relationship Id="rId4" Type="http://schemas.openxmlformats.org/officeDocument/2006/relationships/tags" Target="../tags/tag91.xml"/><Relationship Id="rId9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17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../media/image16.png"/><Relationship Id="rId5" Type="http://schemas.openxmlformats.org/officeDocument/2006/relationships/tags" Target="../tags/tag100.xml"/><Relationship Id="rId10" Type="http://schemas.openxmlformats.org/officeDocument/2006/relationships/notesSlide" Target="../notesSlides/notesSlide15.xml"/><Relationship Id="rId4" Type="http://schemas.openxmlformats.org/officeDocument/2006/relationships/tags" Target="../tags/tag99.xml"/><Relationship Id="rId9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../media/image17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18.png"/><Relationship Id="rId5" Type="http://schemas.openxmlformats.org/officeDocument/2006/relationships/tags" Target="../tags/tag108.xml"/><Relationship Id="rId10" Type="http://schemas.openxmlformats.org/officeDocument/2006/relationships/notesSlide" Target="../notesSlides/notesSlide16.xml"/><Relationship Id="rId4" Type="http://schemas.openxmlformats.org/officeDocument/2006/relationships/tags" Target="../tags/tag107.xml"/><Relationship Id="rId9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image" Target="../media/image19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image" Target="../media/image18.png"/><Relationship Id="rId5" Type="http://schemas.openxmlformats.org/officeDocument/2006/relationships/tags" Target="../tags/tag116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115.xml"/><Relationship Id="rId9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image" Target="../media/image20.png"/><Relationship Id="rId5" Type="http://schemas.openxmlformats.org/officeDocument/2006/relationships/tags" Target="../tags/tag124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123.xml"/><Relationship Id="rId9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10" Type="http://schemas.openxmlformats.org/officeDocument/2006/relationships/notesSlide" Target="../notesSlides/notesSlide19.xml"/><Relationship Id="rId4" Type="http://schemas.openxmlformats.org/officeDocument/2006/relationships/tags" Target="../tags/tag131.xml"/><Relationship Id="rId9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image" Target="../media/image21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../media/image20.png"/><Relationship Id="rId5" Type="http://schemas.openxmlformats.org/officeDocument/2006/relationships/tags" Target="../tags/tag140.xml"/><Relationship Id="rId10" Type="http://schemas.openxmlformats.org/officeDocument/2006/relationships/notesSlide" Target="../notesSlides/notesSlide20.xml"/><Relationship Id="rId4" Type="http://schemas.openxmlformats.org/officeDocument/2006/relationships/tags" Target="../tags/tag139.xml"/><Relationship Id="rId9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image" Target="../media/image22.pn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image" Target="../media/image20.png"/><Relationship Id="rId5" Type="http://schemas.openxmlformats.org/officeDocument/2006/relationships/tags" Target="../tags/tag148.xml"/><Relationship Id="rId10" Type="http://schemas.openxmlformats.org/officeDocument/2006/relationships/notesSlide" Target="../notesSlides/notesSlide21.xml"/><Relationship Id="rId4" Type="http://schemas.openxmlformats.org/officeDocument/2006/relationships/tags" Target="../tags/tag147.xml"/><Relationship Id="rId9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image" Target="../media/image24.png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image" Target="../media/image23.png"/><Relationship Id="rId5" Type="http://schemas.openxmlformats.org/officeDocument/2006/relationships/tags" Target="../tags/tag156.xml"/><Relationship Id="rId10" Type="http://schemas.openxmlformats.org/officeDocument/2006/relationships/notesSlide" Target="../notesSlides/notesSlide22.xml"/><Relationship Id="rId4" Type="http://schemas.openxmlformats.org/officeDocument/2006/relationships/tags" Target="../tags/tag155.xml"/><Relationship Id="rId9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18" Type="http://schemas.openxmlformats.org/officeDocument/2006/relationships/notesSlide" Target="../notesSlides/notesSlide23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17" Type="http://schemas.openxmlformats.org/officeDocument/2006/relationships/slideLayout" Target="../slideLayouts/slideLayout12.xml"/><Relationship Id="rId2" Type="http://schemas.openxmlformats.org/officeDocument/2006/relationships/tags" Target="../tags/tag161.xml"/><Relationship Id="rId16" Type="http://schemas.openxmlformats.org/officeDocument/2006/relationships/tags" Target="../tags/tag175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5" Type="http://schemas.openxmlformats.org/officeDocument/2006/relationships/tags" Target="../tags/tag17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tags" Target="../tags/tag17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7.png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image" Target="../media/image26.gif"/><Relationship Id="rId5" Type="http://schemas.openxmlformats.org/officeDocument/2006/relationships/image" Target="../media/image25.jpe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image" Target="../media/image12.png"/><Relationship Id="rId5" Type="http://schemas.openxmlformats.org/officeDocument/2006/relationships/tags" Target="../tags/tag182.xml"/><Relationship Id="rId10" Type="http://schemas.openxmlformats.org/officeDocument/2006/relationships/notesSlide" Target="../notesSlides/notesSlide25.xml"/><Relationship Id="rId4" Type="http://schemas.openxmlformats.org/officeDocument/2006/relationships/tags" Target="../tags/tag181.xml"/><Relationship Id="rId9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notesSlide" Target="../notesSlides/notesSlide4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2" Type="http://schemas.openxmlformats.org/officeDocument/2006/relationships/tags" Target="../tags/tag41.xml"/><Relationship Id="rId16" Type="http://schemas.openxmlformats.org/officeDocument/2006/relationships/image" Target="../media/image9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notesSlide" Target="../notesSlides/notesSlide7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10" Type="http://schemas.openxmlformats.org/officeDocument/2006/relationships/tags" Target="../tags/tag62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74.xml"/><Relationship Id="rId9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0"/>
          <p:cNvSpPr txBox="1">
            <a:spLocks noChangeArrowheads="1"/>
          </p:cNvSpPr>
          <p:nvPr/>
        </p:nvSpPr>
        <p:spPr bwMode="auto">
          <a:xfrm>
            <a:off x="3203575" y="4941888"/>
            <a:ext cx="338455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lang="en-US" altLang="zh-TW" sz="2000" dirty="0"/>
              <a:t>Presenter</a:t>
            </a:r>
            <a:r>
              <a:rPr lang="en-US" altLang="zh-CN" sz="2000" dirty="0"/>
              <a:t>:     </a:t>
            </a:r>
            <a:r>
              <a:rPr lang="zh-CN" altLang="en-US" sz="2000" dirty="0" smtClean="0"/>
              <a:t>蔡艺虾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Department:  </a:t>
            </a:r>
            <a:r>
              <a:rPr lang="en-US" altLang="zh-CN" sz="2000" dirty="0" smtClean="0"/>
              <a:t>AFCXB1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Start date:    </a:t>
            </a:r>
            <a:r>
              <a:rPr lang="en-US" altLang="zh-CN" sz="2000" dirty="0" smtClean="0"/>
              <a:t>2018.12.27</a:t>
            </a:r>
            <a:endParaRPr lang="en-US" altLang="zh-CN" sz="2000" dirty="0"/>
          </a:p>
        </p:txBody>
      </p:sp>
      <p:sp>
        <p:nvSpPr>
          <p:cNvPr id="16386" name="Rectangle 15"/>
          <p:cNvSpPr>
            <a:spLocks noChangeArrowheads="1"/>
          </p:cNvSpPr>
          <p:nvPr/>
        </p:nvSpPr>
        <p:spPr bwMode="auto">
          <a:xfrm>
            <a:off x="250825" y="3509963"/>
            <a:ext cx="8642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提高运费请款单处理效率</a:t>
            </a:r>
            <a:endParaRPr lang="en-US" altLang="zh-CN" sz="3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04975" y="0"/>
            <a:ext cx="3817938" cy="765175"/>
          </a:xfrm>
        </p:spPr>
        <p:txBody>
          <a:bodyPr anchor="ctr"/>
          <a:lstStyle/>
          <a:p>
            <a:r>
              <a:rPr lang="zh-CN" altLang="en-US" b="0" smtClean="0">
                <a:solidFill>
                  <a:schemeClr val="tx1"/>
                </a:solidFill>
                <a:ea typeface="Microsoft JhengHei" pitchFamily="34" charset="-120"/>
              </a:rPr>
              <a:t>评估最佳对策</a:t>
            </a:r>
            <a:endParaRPr lang="en-US" altLang="zh-CN" b="0" smtClean="0">
              <a:solidFill>
                <a:schemeClr val="tx1"/>
              </a:solidFill>
              <a:ea typeface="Microsoft JhengHei" pitchFamily="34" charset="-120"/>
            </a:endParaRPr>
          </a:p>
        </p:txBody>
      </p:sp>
      <p:sp>
        <p:nvSpPr>
          <p:cNvPr id="38914" name="Rectangle 12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Improve</a:t>
            </a:r>
          </a:p>
        </p:txBody>
      </p:sp>
      <p:sp>
        <p:nvSpPr>
          <p:cNvPr id="38925" name="Rectangle 51"/>
          <p:cNvSpPr>
            <a:spLocks noChangeArrowheads="1"/>
          </p:cNvSpPr>
          <p:nvPr/>
        </p:nvSpPr>
        <p:spPr bwMode="auto">
          <a:xfrm>
            <a:off x="107950" y="908050"/>
            <a:ext cx="87137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 smtClean="0"/>
              <a:t>步骤内容导引</a:t>
            </a:r>
            <a:r>
              <a:rPr lang="zh-TW" altLang="en-US" b="1" dirty="0" smtClean="0"/>
              <a:t>：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A-2</a:t>
            </a:r>
            <a:r>
              <a:rPr lang="zh-TW" altLang="en-US" b="1" dirty="0" smtClean="0">
                <a:solidFill>
                  <a:schemeClr val="accent2"/>
                </a:solidFill>
              </a:rPr>
              <a:t>、</a:t>
            </a:r>
            <a:r>
              <a:rPr lang="zh-CN" altLang="en-US" b="1" dirty="0" smtClean="0">
                <a:solidFill>
                  <a:schemeClr val="accent2"/>
                </a:solidFill>
              </a:rPr>
              <a:t>各项真因分析</a:t>
            </a:r>
            <a:endParaRPr lang="en-US" altLang="zh-TW" b="1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1760" y="1772816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各项真因每月出现的数量</a:t>
            </a:r>
            <a:endParaRPr lang="zh-CN" altLang="en-US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20888"/>
            <a:ext cx="7200000" cy="25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704975" y="0"/>
            <a:ext cx="3817938" cy="765175"/>
          </a:xfrm>
        </p:spPr>
        <p:txBody>
          <a:bodyPr anchor="ctr"/>
          <a:lstStyle/>
          <a:p>
            <a:r>
              <a:rPr lang="zh-CN" altLang="en-US" b="0" smtClean="0">
                <a:solidFill>
                  <a:schemeClr val="tx1"/>
                </a:solidFill>
                <a:ea typeface="Microsoft JhengHei" pitchFamily="34" charset="-120"/>
              </a:rPr>
              <a:t>评估最佳对策</a:t>
            </a:r>
            <a:endParaRPr lang="en-US" altLang="zh-CN" b="0" smtClean="0">
              <a:solidFill>
                <a:schemeClr val="tx1"/>
              </a:solidFill>
              <a:ea typeface="Microsoft JhengHei" pitchFamily="34" charset="-120"/>
            </a:endParaRPr>
          </a:p>
        </p:txBody>
      </p:sp>
      <p:sp>
        <p:nvSpPr>
          <p:cNvPr id="38914" name="Rectangle 12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Improve</a:t>
            </a:r>
          </a:p>
        </p:txBody>
      </p:sp>
      <p:sp>
        <p:nvSpPr>
          <p:cNvPr id="38925" name="Rectangle 51"/>
          <p:cNvSpPr>
            <a:spLocks noChangeArrowheads="1"/>
          </p:cNvSpPr>
          <p:nvPr/>
        </p:nvSpPr>
        <p:spPr bwMode="auto">
          <a:xfrm>
            <a:off x="107950" y="908050"/>
            <a:ext cx="87137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A-2</a:t>
            </a:r>
            <a:r>
              <a:rPr lang="zh-TW" altLang="en-US" b="1" dirty="0" smtClean="0">
                <a:solidFill>
                  <a:schemeClr val="accent2"/>
                </a:solidFill>
              </a:rPr>
              <a:t>、</a:t>
            </a:r>
            <a:r>
              <a:rPr lang="zh-CN" altLang="en-US" b="1" dirty="0" smtClean="0">
                <a:solidFill>
                  <a:schemeClr val="accent2"/>
                </a:solidFill>
              </a:rPr>
              <a:t>各项真因分析</a:t>
            </a:r>
            <a:endParaRPr lang="en-US" altLang="zh-TW" b="1" dirty="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1760" y="1772816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各项真因每月出现的比例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r="979"/>
          <a:stretch>
            <a:fillRect/>
          </a:stretch>
        </p:blipFill>
        <p:spPr bwMode="auto">
          <a:xfrm>
            <a:off x="850161" y="2413479"/>
            <a:ext cx="7200801" cy="25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 bwMode="auto">
          <a:xfrm>
            <a:off x="827584" y="2697631"/>
            <a:ext cx="244827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27584" y="4077072"/>
            <a:ext cx="2808312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27584" y="4365104"/>
            <a:ext cx="3240360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27584" y="4653136"/>
            <a:ext cx="1584176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5085184"/>
            <a:ext cx="612237" cy="66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矩形 26"/>
          <p:cNvSpPr/>
          <p:nvPr>
            <p:custDataLst>
              <p:tags r:id="rId1"/>
            </p:custDataLst>
          </p:nvPr>
        </p:nvSpPr>
        <p:spPr>
          <a:xfrm>
            <a:off x="1475656" y="5301208"/>
            <a:ext cx="5616624" cy="504000"/>
          </a:xfrm>
          <a:prstGeom prst="rect">
            <a:avLst/>
          </a:prstGeom>
          <a:solidFill>
            <a:srgbClr val="FFFFFF"/>
          </a:solidFill>
          <a:ln w="38100">
            <a:solidFill>
              <a:srgbClr val="5B9BD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因其他项目出现比例较低，针对出现比例最高的前四项提出改善对策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0" grpId="0" animBg="1"/>
      <p:bldP spid="21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75" y="125413"/>
            <a:ext cx="4176713" cy="649287"/>
          </a:xfrm>
        </p:spPr>
        <p:txBody>
          <a:bodyPr/>
          <a:lstStyle/>
          <a:p>
            <a:r>
              <a:rPr lang="zh-CN" altLang="en-US" b="0" smtClean="0">
                <a:solidFill>
                  <a:schemeClr val="tx1"/>
                </a:solidFill>
                <a:ea typeface="Microsoft JhengHei" pitchFamily="34" charset="-120"/>
              </a:rPr>
              <a:t>提出待评估改善对策</a:t>
            </a:r>
          </a:p>
        </p:txBody>
      </p:sp>
      <p:sp>
        <p:nvSpPr>
          <p:cNvPr id="36866" name="Rectangle 12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Analyze</a:t>
            </a:r>
          </a:p>
        </p:txBody>
      </p:sp>
      <p:sp>
        <p:nvSpPr>
          <p:cNvPr id="36867" name="Rectangle 39"/>
          <p:cNvSpPr>
            <a:spLocks noChangeArrowheads="1"/>
          </p:cNvSpPr>
          <p:nvPr/>
        </p:nvSpPr>
        <p:spPr bwMode="auto">
          <a:xfrm>
            <a:off x="179388" y="817738"/>
            <a:ext cx="87852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b="1" dirty="0" smtClean="0">
                <a:solidFill>
                  <a:schemeClr val="accent2"/>
                </a:solidFill>
              </a:rPr>
              <a:t>A-3</a:t>
            </a:r>
            <a:r>
              <a:rPr lang="zh-CN" altLang="en-US" b="1" dirty="0" smtClean="0">
                <a:solidFill>
                  <a:schemeClr val="accent2"/>
                </a:solidFill>
              </a:rPr>
              <a:t>、</a:t>
            </a:r>
            <a:r>
              <a:rPr lang="zh-CN" altLang="en-US" b="1" dirty="0">
                <a:solidFill>
                  <a:schemeClr val="accent2"/>
                </a:solidFill>
              </a:rPr>
              <a:t>提出待评估改善</a:t>
            </a:r>
            <a:r>
              <a:rPr lang="zh-CN" altLang="en-US" b="1" dirty="0" smtClean="0">
                <a:solidFill>
                  <a:schemeClr val="accent2"/>
                </a:solidFill>
              </a:rPr>
              <a:t>对策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4255410"/>
            <a:ext cx="1296144" cy="492443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solidFill>
              <a:schemeClr val="bg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lvl="0" algn="ctr"/>
            <a:r>
              <a:rPr lang="zh-CN" altLang="en-US" sz="13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Microsoft JhengHei" pitchFamily="34" charset="-120"/>
              </a:rPr>
              <a:t>运费请款单</a:t>
            </a:r>
            <a:endParaRPr lang="en-US" altLang="zh-CN" sz="1300" dirty="0" smtClean="0">
              <a:solidFill>
                <a:schemeClr val="tx2">
                  <a:lumMod val="85000"/>
                  <a:lumOff val="15000"/>
                </a:schemeClr>
              </a:solidFill>
              <a:latin typeface="Microsoft JhengHei" pitchFamily="34" charset="-120"/>
            </a:endParaRPr>
          </a:p>
          <a:p>
            <a:pPr lvl="0" algn="ctr"/>
            <a:r>
              <a:rPr lang="zh-CN" altLang="en-US" sz="13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Microsoft JhengHei" pitchFamily="34" charset="-120"/>
              </a:rPr>
              <a:t>处理时间长</a:t>
            </a:r>
          </a:p>
        </p:txBody>
      </p:sp>
      <p:grpSp>
        <p:nvGrpSpPr>
          <p:cNvPr id="85" name="组合 102"/>
          <p:cNvGrpSpPr/>
          <p:nvPr/>
        </p:nvGrpSpPr>
        <p:grpSpPr>
          <a:xfrm>
            <a:off x="3001238" y="1957262"/>
            <a:ext cx="1786786" cy="3055914"/>
            <a:chOff x="3001238" y="1957262"/>
            <a:chExt cx="1786786" cy="3055914"/>
          </a:xfrm>
        </p:grpSpPr>
        <p:sp>
          <p:nvSpPr>
            <p:cNvPr id="86" name="TextBox 85"/>
            <p:cNvSpPr txBox="1"/>
            <p:nvPr/>
          </p:nvSpPr>
          <p:spPr>
            <a:xfrm>
              <a:off x="3491880" y="1957262"/>
              <a:ext cx="1296144" cy="492443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审核项目明细</a:t>
              </a:r>
              <a:r>
                <a:rPr lang="en-US" altLang="zh-CN" sz="1300" dirty="0" smtClean="0">
                  <a:latin typeface="Microsoft JhengHei" pitchFamily="34" charset="-120"/>
                </a:rPr>
                <a:t>/</a:t>
              </a:r>
              <a:r>
                <a:rPr lang="zh-CN" altLang="en-US" sz="1300" dirty="0" smtClean="0">
                  <a:latin typeface="Microsoft JhengHei" pitchFamily="34" charset="-120"/>
                </a:rPr>
                <a:t>附件多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491880" y="2880519"/>
              <a:ext cx="1296144" cy="692497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报价单、报关单等请款资料未提供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491880" y="4120624"/>
              <a:ext cx="1296144" cy="892552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税额计算、付款日期、会科等请款信息有误</a:t>
              </a:r>
            </a:p>
          </p:txBody>
        </p:sp>
        <p:grpSp>
          <p:nvGrpSpPr>
            <p:cNvPr id="89" name="组合 40"/>
            <p:cNvGrpSpPr/>
            <p:nvPr/>
          </p:nvGrpSpPr>
          <p:grpSpPr>
            <a:xfrm>
              <a:off x="3001238" y="2245294"/>
              <a:ext cx="480595" cy="2412001"/>
              <a:chOff x="1573085" y="2852936"/>
              <a:chExt cx="213835" cy="2412269"/>
            </a:xfrm>
          </p:grpSpPr>
          <p:grpSp>
            <p:nvGrpSpPr>
              <p:cNvPr id="90" name="组合 37"/>
              <p:cNvGrpSpPr/>
              <p:nvPr/>
            </p:nvGrpSpPr>
            <p:grpSpPr>
              <a:xfrm>
                <a:off x="1626189" y="2852936"/>
                <a:ext cx="160731" cy="2412269"/>
                <a:chOff x="1623790" y="2852936"/>
                <a:chExt cx="160731" cy="2412269"/>
              </a:xfrm>
            </p:grpSpPr>
            <p:cxnSp>
              <p:nvCxnSpPr>
                <p:cNvPr id="92" name="直接连接符 91"/>
                <p:cNvCxnSpPr/>
                <p:nvPr/>
              </p:nvCxnSpPr>
              <p:spPr bwMode="auto">
                <a:xfrm>
                  <a:off x="1628797" y="2852937"/>
                  <a:ext cx="0" cy="24122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直接连接符 92"/>
                <p:cNvCxnSpPr/>
                <p:nvPr/>
              </p:nvCxnSpPr>
              <p:spPr bwMode="auto">
                <a:xfrm rot="5400000">
                  <a:off x="1704432" y="2772847"/>
                  <a:ext cx="0" cy="1601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直接连接符 93"/>
                <p:cNvCxnSpPr/>
                <p:nvPr/>
              </p:nvCxnSpPr>
              <p:spPr bwMode="auto">
                <a:xfrm rot="5400000">
                  <a:off x="1703879" y="5180958"/>
                  <a:ext cx="0" cy="16017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91" name="直接连接符 90"/>
              <p:cNvCxnSpPr/>
              <p:nvPr/>
            </p:nvCxnSpPr>
            <p:spPr bwMode="auto">
              <a:xfrm rot="5400000">
                <a:off x="1677201" y="3612915"/>
                <a:ext cx="0" cy="20823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5" name="组合 101"/>
          <p:cNvGrpSpPr/>
          <p:nvPr/>
        </p:nvGrpSpPr>
        <p:grpSpPr>
          <a:xfrm>
            <a:off x="1403648" y="2965374"/>
            <a:ext cx="1584176" cy="3276294"/>
            <a:chOff x="1547664" y="2965374"/>
            <a:chExt cx="1584176" cy="3276294"/>
          </a:xfrm>
        </p:grpSpPr>
        <p:grpSp>
          <p:nvGrpSpPr>
            <p:cNvPr id="96" name="组合 39"/>
            <p:cNvGrpSpPr/>
            <p:nvPr/>
          </p:nvGrpSpPr>
          <p:grpSpPr>
            <a:xfrm>
              <a:off x="1547664" y="3109389"/>
              <a:ext cx="290407" cy="3024002"/>
              <a:chOff x="1619672" y="2852936"/>
              <a:chExt cx="290407" cy="1879996"/>
            </a:xfrm>
          </p:grpSpPr>
          <p:grpSp>
            <p:nvGrpSpPr>
              <p:cNvPr id="99" name="组合 37"/>
              <p:cNvGrpSpPr/>
              <p:nvPr/>
            </p:nvGrpSpPr>
            <p:grpSpPr>
              <a:xfrm>
                <a:off x="1683114" y="2852936"/>
                <a:ext cx="226965" cy="1879996"/>
                <a:chOff x="1680715" y="2852936"/>
                <a:chExt cx="226965" cy="1879996"/>
              </a:xfrm>
            </p:grpSpPr>
            <p:cxnSp>
              <p:nvCxnSpPr>
                <p:cNvPr id="101" name="直接连接符 100"/>
                <p:cNvCxnSpPr/>
                <p:nvPr/>
              </p:nvCxnSpPr>
              <p:spPr bwMode="auto">
                <a:xfrm>
                  <a:off x="1691680" y="2852937"/>
                  <a:ext cx="0" cy="187999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直接连接符 101"/>
                <p:cNvCxnSpPr/>
                <p:nvPr/>
              </p:nvCxnSpPr>
              <p:spPr bwMode="auto">
                <a:xfrm rot="5400000">
                  <a:off x="1788715" y="2744936"/>
                  <a:ext cx="0" cy="21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直接连接符 102"/>
                <p:cNvCxnSpPr/>
                <p:nvPr/>
              </p:nvCxnSpPr>
              <p:spPr bwMode="auto">
                <a:xfrm rot="5400000">
                  <a:off x="1799680" y="4618147"/>
                  <a:ext cx="0" cy="21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0" name="直接连接符 99"/>
              <p:cNvCxnSpPr/>
              <p:nvPr/>
            </p:nvCxnSpPr>
            <p:spPr bwMode="auto">
              <a:xfrm rot="5400000">
                <a:off x="1655672" y="3681032"/>
                <a:ext cx="0" cy="7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7" name="TextBox 96"/>
            <p:cNvSpPr txBox="1"/>
            <p:nvPr/>
          </p:nvSpPr>
          <p:spPr>
            <a:xfrm>
              <a:off x="1835696" y="2965374"/>
              <a:ext cx="1296144" cy="292388"/>
            </a:xfrm>
            <a:prstGeom prst="rect">
              <a:avLst/>
            </a:prstGeom>
            <a:solidFill>
              <a:srgbClr val="FF9900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审核时间长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835696" y="5949280"/>
              <a:ext cx="1296144" cy="292388"/>
            </a:xfrm>
            <a:prstGeom prst="rect">
              <a:avLst/>
            </a:prstGeom>
            <a:solidFill>
              <a:srgbClr val="FF9900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立账时间长</a:t>
              </a: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987833" y="5517232"/>
            <a:ext cx="1807206" cy="1160480"/>
            <a:chOff x="2987833" y="4981598"/>
            <a:chExt cx="1807206" cy="1160480"/>
          </a:xfrm>
        </p:grpSpPr>
        <p:sp>
          <p:nvSpPr>
            <p:cNvPr id="105" name="TextBox 104"/>
            <p:cNvSpPr txBox="1"/>
            <p:nvPr/>
          </p:nvSpPr>
          <p:spPr>
            <a:xfrm>
              <a:off x="3498895" y="4981598"/>
              <a:ext cx="1296144" cy="492443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系统抛入需要等待时间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498895" y="5649635"/>
              <a:ext cx="1296144" cy="492443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手动修改的地方多</a:t>
              </a:r>
            </a:p>
          </p:txBody>
        </p:sp>
        <p:grpSp>
          <p:nvGrpSpPr>
            <p:cNvPr id="107" name="组合 46"/>
            <p:cNvGrpSpPr/>
            <p:nvPr/>
          </p:nvGrpSpPr>
          <p:grpSpPr>
            <a:xfrm>
              <a:off x="2987833" y="5240170"/>
              <a:ext cx="485454" cy="708530"/>
              <a:chOff x="1573695" y="2967501"/>
              <a:chExt cx="215996" cy="708608"/>
            </a:xfrm>
          </p:grpSpPr>
          <p:grpSp>
            <p:nvGrpSpPr>
              <p:cNvPr id="108" name="组合 37"/>
              <p:cNvGrpSpPr/>
              <p:nvPr/>
            </p:nvGrpSpPr>
            <p:grpSpPr>
              <a:xfrm>
                <a:off x="1654735" y="2967501"/>
                <a:ext cx="134956" cy="708608"/>
                <a:chOff x="1652336" y="2967501"/>
                <a:chExt cx="134956" cy="708608"/>
              </a:xfrm>
            </p:grpSpPr>
            <p:cxnSp>
              <p:nvCxnSpPr>
                <p:cNvPr id="110" name="直接连接符 109"/>
                <p:cNvCxnSpPr/>
                <p:nvPr/>
              </p:nvCxnSpPr>
              <p:spPr bwMode="auto">
                <a:xfrm>
                  <a:off x="1652336" y="2981037"/>
                  <a:ext cx="0" cy="684076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直接连接符 110"/>
                <p:cNvCxnSpPr/>
                <p:nvPr/>
              </p:nvCxnSpPr>
              <p:spPr bwMode="auto">
                <a:xfrm rot="5400000">
                  <a:off x="1718206" y="2903430"/>
                  <a:ext cx="0" cy="12814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2" name="直接连接符 111"/>
                <p:cNvCxnSpPr/>
                <p:nvPr/>
              </p:nvCxnSpPr>
              <p:spPr bwMode="auto">
                <a:xfrm rot="5400000">
                  <a:off x="1723222" y="3612038"/>
                  <a:ext cx="0" cy="12814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9" name="直接连接符 108"/>
              <p:cNvCxnSpPr/>
              <p:nvPr/>
            </p:nvCxnSpPr>
            <p:spPr bwMode="auto">
              <a:xfrm rot="5400000">
                <a:off x="1613740" y="3244983"/>
                <a:ext cx="0" cy="800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3" name="组合 90"/>
          <p:cNvGrpSpPr/>
          <p:nvPr/>
        </p:nvGrpSpPr>
        <p:grpSpPr>
          <a:xfrm>
            <a:off x="4788000" y="2276872"/>
            <a:ext cx="1800224" cy="1284531"/>
            <a:chOff x="5004356" y="2348880"/>
            <a:chExt cx="1800224" cy="1284531"/>
          </a:xfrm>
        </p:grpSpPr>
        <p:cxnSp>
          <p:nvCxnSpPr>
            <p:cNvPr id="116" name="直接连接符 115"/>
            <p:cNvCxnSpPr/>
            <p:nvPr/>
          </p:nvCxnSpPr>
          <p:spPr bwMode="auto">
            <a:xfrm>
              <a:off x="5179963" y="2749430"/>
              <a:ext cx="0" cy="720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直接连接符 116"/>
            <p:cNvCxnSpPr/>
            <p:nvPr/>
          </p:nvCxnSpPr>
          <p:spPr bwMode="auto">
            <a:xfrm rot="5400000">
              <a:off x="5346396" y="2587349"/>
              <a:ext cx="0" cy="32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直接连接符 117"/>
            <p:cNvCxnSpPr/>
            <p:nvPr/>
          </p:nvCxnSpPr>
          <p:spPr bwMode="auto">
            <a:xfrm rot="5400000">
              <a:off x="5346396" y="3307430"/>
              <a:ext cx="0" cy="32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直接连接符 118"/>
            <p:cNvCxnSpPr/>
            <p:nvPr/>
          </p:nvCxnSpPr>
          <p:spPr bwMode="auto">
            <a:xfrm rot="5400000">
              <a:off x="5094356" y="3122976"/>
              <a:ext cx="0" cy="180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" name="TextBox 18"/>
            <p:cNvSpPr txBox="1"/>
            <p:nvPr/>
          </p:nvSpPr>
          <p:spPr>
            <a:xfrm>
              <a:off x="5508436" y="2348880"/>
              <a:ext cx="1296144" cy="692497"/>
            </a:xfrm>
            <a:prstGeom prst="rect">
              <a:avLst/>
            </a:prstGeom>
            <a:solidFill>
              <a:srgbClr val="FF9900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检查意识不足，未认真检查请款资料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508436" y="3140968"/>
              <a:ext cx="1296144" cy="492443"/>
            </a:xfrm>
            <a:prstGeom prst="rect">
              <a:avLst/>
            </a:prstGeom>
            <a:solidFill>
              <a:srgbClr val="FF9900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异常情况，</a:t>
              </a:r>
              <a:endParaRPr lang="en-US" altLang="zh-CN" sz="1300" dirty="0" smtClean="0">
                <a:latin typeface="Microsoft JhengHei" pitchFamily="34" charset="-120"/>
              </a:endParaRPr>
            </a:p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经验不足</a:t>
              </a:r>
              <a:endParaRPr lang="en-US" altLang="zh-CN" sz="1300" dirty="0" smtClean="0">
                <a:latin typeface="Microsoft JhengHei" pitchFamily="34" charset="-120"/>
              </a:endParaRPr>
            </a:p>
          </p:txBody>
        </p:sp>
      </p:grpSp>
      <p:grpSp>
        <p:nvGrpSpPr>
          <p:cNvPr id="120" name="组合 91"/>
          <p:cNvGrpSpPr/>
          <p:nvPr/>
        </p:nvGrpSpPr>
        <p:grpSpPr>
          <a:xfrm>
            <a:off x="4987704" y="3690180"/>
            <a:ext cx="1616083" cy="1651387"/>
            <a:chOff x="5260173" y="3690180"/>
            <a:chExt cx="1616083" cy="1651387"/>
          </a:xfrm>
        </p:grpSpPr>
        <p:sp>
          <p:nvSpPr>
            <p:cNvPr id="121" name="TextBox 120"/>
            <p:cNvSpPr txBox="1"/>
            <p:nvPr/>
          </p:nvSpPr>
          <p:spPr>
            <a:xfrm>
              <a:off x="5580112" y="3690180"/>
              <a:ext cx="1296144" cy="692497"/>
            </a:xfrm>
            <a:prstGeom prst="rect">
              <a:avLst/>
            </a:prstGeom>
            <a:solidFill>
              <a:srgbClr val="FF9900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未选定税率，手动计算税额耗时长</a:t>
              </a:r>
            </a:p>
          </p:txBody>
        </p:sp>
        <p:cxnSp>
          <p:nvCxnSpPr>
            <p:cNvPr id="122" name="直接连接符 121"/>
            <p:cNvCxnSpPr/>
            <p:nvPr/>
          </p:nvCxnSpPr>
          <p:spPr bwMode="auto">
            <a:xfrm>
              <a:off x="5276517" y="3973567"/>
              <a:ext cx="0" cy="136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直接连接符 122"/>
            <p:cNvCxnSpPr/>
            <p:nvPr/>
          </p:nvCxnSpPr>
          <p:spPr bwMode="auto">
            <a:xfrm rot="5400000">
              <a:off x="5422173" y="3811486"/>
              <a:ext cx="0" cy="32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" name="组合 89"/>
          <p:cNvGrpSpPr/>
          <p:nvPr/>
        </p:nvGrpSpPr>
        <p:grpSpPr>
          <a:xfrm>
            <a:off x="4788080" y="1700808"/>
            <a:ext cx="1800144" cy="492443"/>
            <a:chOff x="4500048" y="1700808"/>
            <a:chExt cx="1800144" cy="492443"/>
          </a:xfrm>
        </p:grpSpPr>
        <p:cxnSp>
          <p:nvCxnSpPr>
            <p:cNvPr id="126" name="直接连接符 125"/>
            <p:cNvCxnSpPr/>
            <p:nvPr/>
          </p:nvCxnSpPr>
          <p:spPr bwMode="auto">
            <a:xfrm rot="5400000">
              <a:off x="4752048" y="1808848"/>
              <a:ext cx="0" cy="50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" name="TextBox 17"/>
            <p:cNvSpPr txBox="1"/>
            <p:nvPr/>
          </p:nvSpPr>
          <p:spPr>
            <a:xfrm>
              <a:off x="5004048" y="1700808"/>
              <a:ext cx="1296144" cy="492443"/>
            </a:xfrm>
            <a:prstGeom prst="rect">
              <a:avLst/>
            </a:prstGeom>
            <a:solidFill>
              <a:srgbClr val="FF9900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费用明细多样，检附资料多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835696" y="138218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一次因</a:t>
            </a:r>
            <a:endParaRPr lang="zh-CN" alt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3822444" y="138218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二次因</a:t>
            </a:r>
            <a:endParaRPr lang="zh-CN" alt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364088" y="136334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三次因</a:t>
            </a:r>
            <a:endParaRPr lang="zh-CN" altLang="en-US" b="1" dirty="0"/>
          </a:p>
        </p:txBody>
      </p:sp>
      <p:cxnSp>
        <p:nvCxnSpPr>
          <p:cNvPr id="131" name="直接连接符 130"/>
          <p:cNvCxnSpPr/>
          <p:nvPr/>
        </p:nvCxnSpPr>
        <p:spPr bwMode="auto">
          <a:xfrm rot="5400000">
            <a:off x="5058000" y="4383136"/>
            <a:ext cx="0" cy="54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直接连接符 131"/>
          <p:cNvCxnSpPr/>
          <p:nvPr/>
        </p:nvCxnSpPr>
        <p:spPr bwMode="auto">
          <a:xfrm rot="5400000">
            <a:off x="5148080" y="5182722"/>
            <a:ext cx="0" cy="28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TextBox 133"/>
          <p:cNvSpPr txBox="1"/>
          <p:nvPr/>
        </p:nvSpPr>
        <p:spPr>
          <a:xfrm>
            <a:off x="5303369" y="4437112"/>
            <a:ext cx="1296144" cy="692497"/>
          </a:xfrm>
          <a:prstGeom prst="rect">
            <a:avLst/>
          </a:prstGeom>
          <a:solidFill>
            <a:srgbClr val="FF9900">
              <a:alpha val="80000"/>
            </a:srgbClr>
          </a:solidFill>
          <a:ln>
            <a:solidFill>
              <a:schemeClr val="bg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lvl="0"/>
            <a:r>
              <a:rPr lang="zh-CN" altLang="en-US" sz="1300" dirty="0" smtClean="0">
                <a:latin typeface="Microsoft JhengHei" pitchFamily="34" charset="-120"/>
              </a:rPr>
              <a:t>同时申请两家公司，易混淆付款日</a:t>
            </a:r>
            <a:endParaRPr lang="en-US" altLang="zh-CN" sz="1300" dirty="0" smtClean="0">
              <a:latin typeface="Microsoft JhengHei" pitchFamily="34" charset="-120"/>
            </a:endParaRPr>
          </a:p>
        </p:txBody>
      </p:sp>
      <p:grpSp>
        <p:nvGrpSpPr>
          <p:cNvPr id="140" name="组合 96"/>
          <p:cNvGrpSpPr/>
          <p:nvPr/>
        </p:nvGrpSpPr>
        <p:grpSpPr>
          <a:xfrm>
            <a:off x="6627677" y="3685454"/>
            <a:ext cx="1893474" cy="492443"/>
            <a:chOff x="6864967" y="3685454"/>
            <a:chExt cx="1893474" cy="492443"/>
          </a:xfrm>
        </p:grpSpPr>
        <p:sp>
          <p:nvSpPr>
            <p:cNvPr id="141" name="TextBox 140"/>
            <p:cNvSpPr txBox="1"/>
            <p:nvPr/>
          </p:nvSpPr>
          <p:spPr>
            <a:xfrm>
              <a:off x="7462297" y="3685454"/>
              <a:ext cx="1296144" cy="492443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由系统计算税额</a:t>
              </a:r>
              <a:endParaRPr lang="en-US" altLang="zh-CN" sz="1300" dirty="0" smtClean="0">
                <a:latin typeface="Microsoft JhengHei" pitchFamily="34" charset="-120"/>
              </a:endParaRPr>
            </a:p>
          </p:txBody>
        </p:sp>
        <p:cxnSp>
          <p:nvCxnSpPr>
            <p:cNvPr id="142" name="直接连接符 141"/>
            <p:cNvCxnSpPr/>
            <p:nvPr/>
          </p:nvCxnSpPr>
          <p:spPr bwMode="auto">
            <a:xfrm rot="5400000">
              <a:off x="7152967" y="3714962"/>
              <a:ext cx="0" cy="57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0" name="组合 129"/>
          <p:cNvGrpSpPr/>
          <p:nvPr/>
        </p:nvGrpSpPr>
        <p:grpSpPr>
          <a:xfrm>
            <a:off x="6588224" y="1772816"/>
            <a:ext cx="1872208" cy="492443"/>
            <a:chOff x="6588224" y="1772816"/>
            <a:chExt cx="1872208" cy="492443"/>
          </a:xfrm>
        </p:grpSpPr>
        <p:cxnSp>
          <p:nvCxnSpPr>
            <p:cNvPr id="139" name="直接连接符 138"/>
            <p:cNvCxnSpPr/>
            <p:nvPr/>
          </p:nvCxnSpPr>
          <p:spPr bwMode="auto">
            <a:xfrm rot="5400000">
              <a:off x="6876224" y="1700840"/>
              <a:ext cx="0" cy="57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" name="TextBox 152"/>
            <p:cNvSpPr txBox="1"/>
            <p:nvPr/>
          </p:nvSpPr>
          <p:spPr>
            <a:xfrm>
              <a:off x="7164288" y="1772816"/>
              <a:ext cx="1296144" cy="492443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简化附件，</a:t>
              </a:r>
              <a:endParaRPr lang="en-US" altLang="zh-CN" sz="1300" dirty="0" smtClean="0">
                <a:latin typeface="Microsoft JhengHei" pitchFamily="34" charset="-120"/>
              </a:endParaRPr>
            </a:p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附件无纸化</a:t>
              </a: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7649501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对策</a:t>
            </a:r>
            <a:endParaRPr lang="zh-CN" altLang="en-US" b="1" dirty="0"/>
          </a:p>
        </p:txBody>
      </p:sp>
      <p:grpSp>
        <p:nvGrpSpPr>
          <p:cNvPr id="136" name="组合 135"/>
          <p:cNvGrpSpPr/>
          <p:nvPr/>
        </p:nvGrpSpPr>
        <p:grpSpPr>
          <a:xfrm>
            <a:off x="6610802" y="4465131"/>
            <a:ext cx="1921494" cy="492443"/>
            <a:chOff x="6610802" y="4465131"/>
            <a:chExt cx="1921494" cy="492443"/>
          </a:xfrm>
        </p:grpSpPr>
        <p:sp>
          <p:nvSpPr>
            <p:cNvPr id="147" name="TextBox 146"/>
            <p:cNvSpPr txBox="1"/>
            <p:nvPr/>
          </p:nvSpPr>
          <p:spPr>
            <a:xfrm>
              <a:off x="7236296" y="4465131"/>
              <a:ext cx="1296000" cy="492443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系统带出正确付款日</a:t>
              </a:r>
            </a:p>
          </p:txBody>
        </p:sp>
        <p:cxnSp>
          <p:nvCxnSpPr>
            <p:cNvPr id="166" name="直接连接符 165"/>
            <p:cNvCxnSpPr/>
            <p:nvPr/>
          </p:nvCxnSpPr>
          <p:spPr bwMode="auto">
            <a:xfrm rot="16200000">
              <a:off x="6898802" y="4365137"/>
              <a:ext cx="0" cy="57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" name="组合 99"/>
          <p:cNvGrpSpPr/>
          <p:nvPr/>
        </p:nvGrpSpPr>
        <p:grpSpPr>
          <a:xfrm>
            <a:off x="6588224" y="6347461"/>
            <a:ext cx="1944208" cy="492443"/>
            <a:chOff x="6588232" y="6009999"/>
            <a:chExt cx="1944208" cy="492443"/>
          </a:xfrm>
        </p:grpSpPr>
        <p:sp>
          <p:nvSpPr>
            <p:cNvPr id="170" name="TextBox 169"/>
            <p:cNvSpPr txBox="1"/>
            <p:nvPr/>
          </p:nvSpPr>
          <p:spPr>
            <a:xfrm>
              <a:off x="7236296" y="6009999"/>
              <a:ext cx="1296144" cy="492443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系统自动带出正确资讯</a:t>
              </a:r>
            </a:p>
          </p:txBody>
        </p:sp>
        <p:cxnSp>
          <p:nvCxnSpPr>
            <p:cNvPr id="171" name="直接连接符 170"/>
            <p:cNvCxnSpPr/>
            <p:nvPr/>
          </p:nvCxnSpPr>
          <p:spPr bwMode="auto">
            <a:xfrm rot="5400000">
              <a:off x="6894232" y="5859304"/>
              <a:ext cx="0" cy="612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TextBox 134"/>
          <p:cNvSpPr txBox="1"/>
          <p:nvPr/>
        </p:nvSpPr>
        <p:spPr>
          <a:xfrm>
            <a:off x="5303369" y="5182706"/>
            <a:ext cx="1296144" cy="292388"/>
          </a:xfrm>
          <a:prstGeom prst="rect">
            <a:avLst/>
          </a:prstGeom>
          <a:solidFill>
            <a:srgbClr val="FF9900">
              <a:alpha val="80000"/>
            </a:srgbClr>
          </a:solidFill>
          <a:ln>
            <a:solidFill>
              <a:schemeClr val="bg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lvl="0"/>
            <a:r>
              <a:rPr lang="zh-CN" altLang="en-US" sz="1300" dirty="0" smtClean="0">
                <a:latin typeface="Microsoft JhengHei" pitchFamily="34" charset="-120"/>
              </a:rPr>
              <a:t>会科手误选错</a:t>
            </a:r>
            <a:endParaRPr lang="en-US" altLang="zh-CN" sz="1300" dirty="0" smtClean="0">
              <a:latin typeface="Microsoft JhengHei" pitchFamily="34" charset="-12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292080" y="6358750"/>
            <a:ext cx="1296144" cy="492443"/>
          </a:xfrm>
          <a:prstGeom prst="rect">
            <a:avLst/>
          </a:prstGeom>
          <a:solidFill>
            <a:srgbClr val="FF9900">
              <a:alpha val="80000"/>
            </a:srgbClr>
          </a:solidFill>
          <a:ln>
            <a:solidFill>
              <a:schemeClr val="bg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lvl="0"/>
            <a:r>
              <a:rPr lang="zh-CN" altLang="en-US" sz="1300" dirty="0" smtClean="0">
                <a:latin typeface="Microsoft JhengHei" pitchFamily="34" charset="-120"/>
              </a:rPr>
              <a:t>系统带出摘要或请款有误</a:t>
            </a:r>
            <a:endParaRPr lang="en-US" altLang="zh-CN" sz="1300" dirty="0" smtClean="0">
              <a:latin typeface="Microsoft JhengHei" pitchFamily="34" charset="-12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302526" y="5575811"/>
            <a:ext cx="1296144" cy="692497"/>
          </a:xfrm>
          <a:prstGeom prst="rect">
            <a:avLst/>
          </a:prstGeom>
          <a:solidFill>
            <a:srgbClr val="FF9900">
              <a:alpha val="80000"/>
            </a:srgbClr>
          </a:solidFill>
          <a:ln>
            <a:solidFill>
              <a:schemeClr val="bg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lvl="0"/>
            <a:r>
              <a:rPr lang="zh-CN" altLang="en-US" sz="1300" dirty="0" smtClean="0">
                <a:latin typeface="Microsoft JhengHei" pitchFamily="34" charset="-120"/>
              </a:rPr>
              <a:t>系统付款日逻辑与实际计算逻辑不一致</a:t>
            </a:r>
            <a:endParaRPr lang="en-US" altLang="zh-CN" sz="1300" dirty="0" smtClean="0">
              <a:latin typeface="Microsoft JhengHei" pitchFamily="34" charset="-120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4788024" y="5949280"/>
            <a:ext cx="468000" cy="684000"/>
            <a:chOff x="4940400" y="2829741"/>
            <a:chExt cx="504040" cy="720081"/>
          </a:xfrm>
        </p:grpSpPr>
        <p:cxnSp>
          <p:nvCxnSpPr>
            <p:cNvPr id="155" name="直接连接符 154"/>
            <p:cNvCxnSpPr/>
            <p:nvPr/>
          </p:nvCxnSpPr>
          <p:spPr bwMode="auto">
            <a:xfrm>
              <a:off x="5116007" y="2829822"/>
              <a:ext cx="0" cy="720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直接连接符 155"/>
            <p:cNvCxnSpPr/>
            <p:nvPr/>
          </p:nvCxnSpPr>
          <p:spPr bwMode="auto">
            <a:xfrm rot="5400000">
              <a:off x="5282440" y="2667741"/>
              <a:ext cx="0" cy="32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直接连接符 156"/>
            <p:cNvCxnSpPr/>
            <p:nvPr/>
          </p:nvCxnSpPr>
          <p:spPr bwMode="auto">
            <a:xfrm rot="5400000">
              <a:off x="5282440" y="3387822"/>
              <a:ext cx="0" cy="32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直接连接符 157"/>
            <p:cNvCxnSpPr/>
            <p:nvPr/>
          </p:nvCxnSpPr>
          <p:spPr bwMode="auto">
            <a:xfrm rot="5400000">
              <a:off x="5030400" y="3203368"/>
              <a:ext cx="0" cy="180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" name="组合 142"/>
          <p:cNvGrpSpPr/>
          <p:nvPr/>
        </p:nvGrpSpPr>
        <p:grpSpPr>
          <a:xfrm>
            <a:off x="6588224" y="5565139"/>
            <a:ext cx="1921494" cy="707886"/>
            <a:chOff x="6588224" y="5565139"/>
            <a:chExt cx="1921494" cy="707886"/>
          </a:xfrm>
        </p:grpSpPr>
        <p:sp>
          <p:nvSpPr>
            <p:cNvPr id="174" name="TextBox 173"/>
            <p:cNvSpPr txBox="1"/>
            <p:nvPr/>
          </p:nvSpPr>
          <p:spPr>
            <a:xfrm>
              <a:off x="7213718" y="5565139"/>
              <a:ext cx="1296000" cy="707886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r>
                <a:rPr lang="zh-CN" altLang="zh-CN" sz="1400" dirty="0" smtClean="0"/>
                <a:t>调整逻辑</a:t>
              </a:r>
              <a:r>
                <a:rPr lang="en-US" altLang="zh-CN" sz="1300" dirty="0" smtClean="0">
                  <a:latin typeface="Microsoft JhengHei" pitchFamily="34" charset="-120"/>
                </a:rPr>
                <a:t>,</a:t>
              </a:r>
              <a:r>
                <a:rPr lang="zh-CN" altLang="en-US" sz="1300" dirty="0" smtClean="0">
                  <a:latin typeface="Microsoft JhengHei" pitchFamily="34" charset="-120"/>
                </a:rPr>
                <a:t>系统带出正确付款日</a:t>
              </a:r>
            </a:p>
          </p:txBody>
        </p:sp>
        <p:cxnSp>
          <p:nvCxnSpPr>
            <p:cNvPr id="175" name="直接连接符 174"/>
            <p:cNvCxnSpPr/>
            <p:nvPr/>
          </p:nvCxnSpPr>
          <p:spPr bwMode="auto">
            <a:xfrm rot="16200000">
              <a:off x="6876224" y="5572867"/>
              <a:ext cx="0" cy="57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4465638" cy="720725"/>
          </a:xfrm>
        </p:spPr>
        <p:txBody>
          <a:bodyPr anchor="ctr"/>
          <a:lstStyle/>
          <a:p>
            <a:r>
              <a:rPr lang="zh-CN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实施并确认效果</a:t>
            </a:r>
            <a:endParaRPr lang="en-US" altLang="zh-CN" sz="3000" b="0" smtClean="0">
              <a:solidFill>
                <a:schemeClr val="tx1"/>
              </a:solidFill>
              <a:ea typeface="Microsoft JhengHei" pitchFamily="34" charset="-120"/>
            </a:endParaRPr>
          </a:p>
        </p:txBody>
      </p:sp>
      <p:sp>
        <p:nvSpPr>
          <p:cNvPr id="40962" name="Rectangle 12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Improve</a:t>
            </a:r>
          </a:p>
        </p:txBody>
      </p:sp>
      <p:sp>
        <p:nvSpPr>
          <p:cNvPr id="40981" name="Rectangle 143"/>
          <p:cNvSpPr>
            <a:spLocks noChangeArrowheads="1"/>
          </p:cNvSpPr>
          <p:nvPr/>
        </p:nvSpPr>
        <p:spPr bwMode="auto">
          <a:xfrm>
            <a:off x="179388" y="774700"/>
            <a:ext cx="8713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endParaRPr lang="en-US" altLang="zh-TW" dirty="0"/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I-1</a:t>
            </a:r>
            <a:r>
              <a:rPr lang="zh-TW" altLang="en-US" b="1" dirty="0" smtClean="0">
                <a:solidFill>
                  <a:schemeClr val="accent2"/>
                </a:solidFill>
              </a:rPr>
              <a:t>、</a:t>
            </a:r>
            <a:r>
              <a:rPr lang="zh-CN" altLang="en-US" b="1" dirty="0">
                <a:solidFill>
                  <a:schemeClr val="accent2"/>
                </a:solidFill>
              </a:rPr>
              <a:t>实施并确认</a:t>
            </a:r>
            <a:r>
              <a:rPr lang="zh-CN" altLang="en-US" b="1" dirty="0" smtClean="0">
                <a:solidFill>
                  <a:schemeClr val="accent2"/>
                </a:solidFill>
              </a:rPr>
              <a:t>效果</a:t>
            </a: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endParaRPr lang="en-US" altLang="zh-TW" dirty="0">
              <a:solidFill>
                <a:schemeClr val="hlink"/>
              </a:solidFill>
            </a:endParaRPr>
          </a:p>
        </p:txBody>
      </p:sp>
      <p:grpSp>
        <p:nvGrpSpPr>
          <p:cNvPr id="2" name="组合 51"/>
          <p:cNvGrpSpPr/>
          <p:nvPr/>
        </p:nvGrpSpPr>
        <p:grpSpPr>
          <a:xfrm>
            <a:off x="1043608" y="1484784"/>
            <a:ext cx="389890" cy="387350"/>
            <a:chOff x="12572" y="3800"/>
            <a:chExt cx="614" cy="610"/>
          </a:xfrm>
        </p:grpSpPr>
        <p:cxnSp>
          <p:nvCxnSpPr>
            <p:cNvPr id="25" name="直接连接符 24"/>
            <p:cNvCxnSpPr/>
            <p:nvPr>
              <p:custDataLst>
                <p:tags r:id="rId1"/>
              </p:custDataLst>
            </p:nvPr>
          </p:nvCxnSpPr>
          <p:spPr>
            <a:xfrm flipH="1">
              <a:off x="12572" y="3800"/>
              <a:ext cx="615" cy="388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"/>
              </p:custDataLst>
            </p:nvPr>
          </p:nvCxnSpPr>
          <p:spPr>
            <a:xfrm>
              <a:off x="12572" y="4188"/>
              <a:ext cx="175" cy="70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3"/>
              </p:custDataLst>
            </p:nvPr>
          </p:nvCxnSpPr>
          <p:spPr>
            <a:xfrm>
              <a:off x="12747" y="4258"/>
              <a:ext cx="80" cy="13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4"/>
              </p:custDataLst>
            </p:nvPr>
          </p:nvCxnSpPr>
          <p:spPr>
            <a:xfrm flipV="1">
              <a:off x="12827" y="4323"/>
              <a:ext cx="53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5"/>
              </p:custDataLst>
            </p:nvPr>
          </p:nvCxnSpPr>
          <p:spPr>
            <a:xfrm>
              <a:off x="12879" y="4323"/>
              <a:ext cx="195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6"/>
              </p:custDataLst>
            </p:nvPr>
          </p:nvCxnSpPr>
          <p:spPr>
            <a:xfrm flipH="1">
              <a:off x="13096" y="3800"/>
              <a:ext cx="91" cy="61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7"/>
              </p:custDataLst>
            </p:nvPr>
          </p:nvCxnSpPr>
          <p:spPr>
            <a:xfrm flipH="1">
              <a:off x="12747" y="3834"/>
              <a:ext cx="419" cy="42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8"/>
              </p:custDataLst>
            </p:nvPr>
          </p:nvCxnSpPr>
          <p:spPr>
            <a:xfrm flipH="1">
              <a:off x="12867" y="3849"/>
              <a:ext cx="303" cy="47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619672" y="1484784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审核时间长→未选定税率，手动计算税额耗时长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475656" y="1988840"/>
            <a:ext cx="6479026" cy="4255167"/>
            <a:chOff x="1475656" y="2132856"/>
            <a:chExt cx="6479026" cy="4255167"/>
          </a:xfrm>
        </p:grpSpPr>
        <p:sp>
          <p:nvSpPr>
            <p:cNvPr id="35" name="AutoShape 115"/>
            <p:cNvSpPr>
              <a:spLocks noChangeArrowheads="1"/>
            </p:cNvSpPr>
            <p:nvPr/>
          </p:nvSpPr>
          <p:spPr bwMode="auto">
            <a:xfrm>
              <a:off x="5148064" y="2132856"/>
              <a:ext cx="2736000" cy="2016000"/>
            </a:xfrm>
            <a:prstGeom prst="flowChartAlternateProcess">
              <a:avLst/>
            </a:prstGeom>
            <a:gradFill rotWithShape="1">
              <a:gsLst>
                <a:gs pos="0">
                  <a:srgbClr val="8AC6CD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5400000" scaled="1"/>
            </a:gradFill>
            <a:ln w="38100">
              <a:solidFill>
                <a:srgbClr val="8AC6C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2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36" name="Group 145"/>
            <p:cNvGrpSpPr>
              <a:grpSpLocks/>
            </p:cNvGrpSpPr>
            <p:nvPr/>
          </p:nvGrpSpPr>
          <p:grpSpPr bwMode="auto">
            <a:xfrm>
              <a:off x="1475656" y="2204414"/>
              <a:ext cx="6479026" cy="4183609"/>
              <a:chOff x="1701" y="1936"/>
              <a:chExt cx="3598" cy="2537"/>
            </a:xfrm>
          </p:grpSpPr>
          <p:sp>
            <p:nvSpPr>
              <p:cNvPr id="37" name="AutoShape 114"/>
              <p:cNvSpPr>
                <a:spLocks noChangeArrowheads="1"/>
              </p:cNvSpPr>
              <p:nvPr/>
            </p:nvSpPr>
            <p:spPr bwMode="auto">
              <a:xfrm>
                <a:off x="3780" y="3246"/>
                <a:ext cx="1519" cy="1223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en-US" altLang="zh-CN" sz="10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" name="AutoShape 115"/>
              <p:cNvSpPr>
                <a:spLocks noChangeArrowheads="1"/>
              </p:cNvSpPr>
              <p:nvPr/>
            </p:nvSpPr>
            <p:spPr bwMode="auto">
              <a:xfrm>
                <a:off x="1734" y="3250"/>
                <a:ext cx="1519" cy="1223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AC6CD"/>
                  </a:gs>
                  <a:gs pos="50000">
                    <a:srgbClr val="FFFFFF"/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8AC6C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en-US" altLang="zh-CN" sz="1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AutoShape 117"/>
              <p:cNvSpPr>
                <a:spLocks noChangeArrowheads="1"/>
              </p:cNvSpPr>
              <p:nvPr/>
            </p:nvSpPr>
            <p:spPr bwMode="auto">
              <a:xfrm>
                <a:off x="1701" y="1936"/>
                <a:ext cx="1520" cy="1223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5B9BD5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38100" algn="ctr">
                <a:solidFill>
                  <a:srgbClr val="5B9BD5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endParaRPr kumimoji="1" lang="zh-CN" altLang="en-US" sz="1300" dirty="0">
                  <a:latin typeface="Microsoft JhengHei" pitchFamily="34" charset="-120"/>
                </a:endParaRPr>
              </a:p>
            </p:txBody>
          </p:sp>
          <p:sp>
            <p:nvSpPr>
              <p:cNvPr id="40" name="Rectangle 118"/>
              <p:cNvSpPr>
                <a:spLocks noChangeArrowheads="1"/>
              </p:cNvSpPr>
              <p:nvPr/>
            </p:nvSpPr>
            <p:spPr bwMode="auto">
              <a:xfrm>
                <a:off x="1801" y="2071"/>
                <a:ext cx="1366" cy="4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200" b="1" u="sng">
                  <a:solidFill>
                    <a:srgbClr val="4C2CD4"/>
                  </a:solidFill>
                </a:endParaRPr>
              </a:p>
            </p:txBody>
          </p:sp>
          <p:grpSp>
            <p:nvGrpSpPr>
              <p:cNvPr id="41" name="Group 124"/>
              <p:cNvGrpSpPr>
                <a:grpSpLocks/>
              </p:cNvGrpSpPr>
              <p:nvPr/>
            </p:nvGrpSpPr>
            <p:grpSpPr bwMode="auto">
              <a:xfrm>
                <a:off x="2901" y="2610"/>
                <a:ext cx="1068" cy="943"/>
                <a:chOff x="1973" y="1842"/>
                <a:chExt cx="1452" cy="1270"/>
              </a:xfrm>
            </p:grpSpPr>
            <p:sp>
              <p:nvSpPr>
                <p:cNvPr id="42" name="AutoShape 125"/>
                <p:cNvSpPr>
                  <a:spLocks noChangeArrowheads="1"/>
                </p:cNvSpPr>
                <p:nvPr/>
              </p:nvSpPr>
              <p:spPr bwMode="auto">
                <a:xfrm>
                  <a:off x="1973" y="1842"/>
                  <a:ext cx="1452" cy="1270"/>
                </a:xfrm>
                <a:custGeom>
                  <a:avLst/>
                  <a:gdLst/>
                  <a:ahLst/>
                  <a:cxnLst>
                    <a:cxn ang="0">
                      <a:pos x="7430" y="13781"/>
                    </a:cxn>
                    <a:cxn ang="0">
                      <a:pos x="10800" y="15299"/>
                    </a:cxn>
                    <a:cxn ang="0">
                      <a:pos x="15299" y="10800"/>
                    </a:cxn>
                    <a:cxn ang="0">
                      <a:pos x="10800" y="6301"/>
                    </a:cxn>
                    <a:cxn ang="0">
                      <a:pos x="6328" y="10304"/>
                    </a:cxn>
                    <a:cxn ang="0">
                      <a:pos x="65" y="9609"/>
                    </a:cxn>
                    <a:cxn ang="0">
                      <a:pos x="10800" y="0"/>
                    </a:cxn>
                    <a:cxn ang="0">
                      <a:pos x="21600" y="10800"/>
                    </a:cxn>
                    <a:cxn ang="0">
                      <a:pos x="10800" y="21600"/>
                    </a:cxn>
                    <a:cxn ang="0">
                      <a:pos x="2711" y="17956"/>
                    </a:cxn>
                    <a:cxn ang="0">
                      <a:pos x="689" y="19746"/>
                    </a:cxn>
                    <a:cxn ang="0">
                      <a:pos x="1193" y="11487"/>
                    </a:cxn>
                    <a:cxn ang="0">
                      <a:pos x="9452" y="11992"/>
                    </a:cxn>
                    <a:cxn ang="0">
                      <a:pos x="7430" y="13781"/>
                    </a:cxn>
                  </a:cxnLst>
                  <a:rect l="0" t="0" r="r" b="b"/>
                  <a:pathLst>
                    <a:path w="21600" h="21600">
                      <a:moveTo>
                        <a:pt x="7430" y="13781"/>
                      </a:moveTo>
                      <a:cubicBezTo>
                        <a:pt x="8284" y="14746"/>
                        <a:pt x="9511" y="15299"/>
                        <a:pt x="10800" y="15299"/>
                      </a:cubicBezTo>
                      <a:cubicBezTo>
                        <a:pt x="13284" y="15299"/>
                        <a:pt x="15299" y="13284"/>
                        <a:pt x="15299" y="10800"/>
                      </a:cubicBezTo>
                      <a:cubicBezTo>
                        <a:pt x="15299" y="8315"/>
                        <a:pt x="13284" y="6301"/>
                        <a:pt x="10800" y="6301"/>
                      </a:cubicBezTo>
                      <a:cubicBezTo>
                        <a:pt x="8507" y="6300"/>
                        <a:pt x="6581" y="8025"/>
                        <a:pt x="6328" y="10304"/>
                      </a:cubicBezTo>
                      <a:lnTo>
                        <a:pt x="65" y="9609"/>
                      </a:lnTo>
                      <a:cubicBezTo>
                        <a:pt x="672" y="4139"/>
                        <a:pt x="5295" y="-1"/>
                        <a:pt x="10800" y="0"/>
                      </a:cubicBezTo>
                      <a:cubicBezTo>
                        <a:pt x="16764" y="0"/>
                        <a:pt x="21600" y="4835"/>
                        <a:pt x="21600" y="10800"/>
                      </a:cubicBezTo>
                      <a:cubicBezTo>
                        <a:pt x="21600" y="16764"/>
                        <a:pt x="16764" y="21600"/>
                        <a:pt x="10800" y="21600"/>
                      </a:cubicBezTo>
                      <a:cubicBezTo>
                        <a:pt x="7706" y="21600"/>
                        <a:pt x="4761" y="20273"/>
                        <a:pt x="2711" y="17956"/>
                      </a:cubicBezTo>
                      <a:lnTo>
                        <a:pt x="689" y="19746"/>
                      </a:lnTo>
                      <a:lnTo>
                        <a:pt x="1193" y="11487"/>
                      </a:lnTo>
                      <a:lnTo>
                        <a:pt x="9452" y="11992"/>
                      </a:lnTo>
                      <a:lnTo>
                        <a:pt x="7430" y="137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8900" cmpd="dbl">
                  <a:solidFill>
                    <a:srgbClr val="99CC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136" y="1993"/>
                  <a:ext cx="363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4C2CD4"/>
                      </a:solidFill>
                    </a:rPr>
                    <a:t>P</a:t>
                  </a:r>
                </a:p>
              </p:txBody>
            </p:sp>
            <p:sp>
              <p:nvSpPr>
                <p:cNvPr id="44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836" y="1978"/>
                  <a:ext cx="454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4C2CD4"/>
                      </a:solidFill>
                    </a:rPr>
                    <a:t>D</a:t>
                  </a:r>
                </a:p>
              </p:txBody>
            </p:sp>
            <p:sp>
              <p:nvSpPr>
                <p:cNvPr id="45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927" y="2568"/>
                  <a:ext cx="363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rgbClr val="4C2CD4"/>
                      </a:solidFill>
                    </a:rPr>
                    <a:t>C</a:t>
                  </a:r>
                </a:p>
              </p:txBody>
            </p:sp>
            <p:sp>
              <p:nvSpPr>
                <p:cNvPr id="46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110" y="2568"/>
                  <a:ext cx="363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4C2CD4"/>
                      </a:solidFill>
                    </a:rPr>
                    <a:t>A</a:t>
                  </a:r>
                </a:p>
              </p:txBody>
            </p:sp>
          </p:grpSp>
        </p:grpSp>
      </p:grpSp>
      <p:sp>
        <p:nvSpPr>
          <p:cNvPr id="47" name="TextBox 46"/>
          <p:cNvSpPr txBox="1"/>
          <p:nvPr/>
        </p:nvSpPr>
        <p:spPr>
          <a:xfrm>
            <a:off x="1547664" y="2132856"/>
            <a:ext cx="28083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  <a:spcBef>
                <a:spcPts val="840"/>
              </a:spcBef>
            </a:pP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现况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>
              <a:lnSpc>
                <a:spcPts val="1700"/>
              </a:lnSpc>
              <a:spcBef>
                <a:spcPts val="840"/>
              </a:spcBef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关务同仁请款时未选定税率，抵扣的税金需要手动计算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立账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700"/>
              </a:lnSpc>
              <a:spcBef>
                <a:spcPts val="840"/>
              </a:spcBef>
            </a:pP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对策方向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请关务同仁请款时选定税率，由系统自动计算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700"/>
              </a:lnSpc>
              <a:spcBef>
                <a:spcPts val="840"/>
              </a:spcBef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税金并带出正确会计科目</a:t>
            </a:r>
            <a:endParaRPr kumimoji="1"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92080" y="2439759"/>
            <a:ext cx="252028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【负责人员】关务同仁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彭素敏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吴珊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【实施时间】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月</a:t>
            </a:r>
          </a:p>
          <a:p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63688" y="472514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需要手动调整尾差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91513" y="4321968"/>
            <a:ext cx="2581190" cy="17640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1560" y="3861048"/>
            <a:ext cx="776149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4465638" cy="720725"/>
          </a:xfrm>
        </p:spPr>
        <p:txBody>
          <a:bodyPr anchor="ctr"/>
          <a:lstStyle/>
          <a:p>
            <a:r>
              <a:rPr lang="zh-CN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实施并确认效果</a:t>
            </a:r>
            <a:endParaRPr lang="en-US" altLang="zh-CN" sz="3000" b="0" smtClean="0">
              <a:solidFill>
                <a:schemeClr val="tx1"/>
              </a:solidFill>
              <a:ea typeface="Microsoft JhengHei" pitchFamily="34" charset="-120"/>
            </a:endParaRPr>
          </a:p>
        </p:txBody>
      </p:sp>
      <p:sp>
        <p:nvSpPr>
          <p:cNvPr id="40962" name="Rectangle 12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Improve</a:t>
            </a:r>
          </a:p>
        </p:txBody>
      </p:sp>
      <p:sp>
        <p:nvSpPr>
          <p:cNvPr id="40981" name="Rectangle 143"/>
          <p:cNvSpPr>
            <a:spLocks noChangeArrowheads="1"/>
          </p:cNvSpPr>
          <p:nvPr/>
        </p:nvSpPr>
        <p:spPr bwMode="auto">
          <a:xfrm>
            <a:off x="179388" y="774700"/>
            <a:ext cx="8713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endParaRPr lang="en-US" altLang="zh-TW" dirty="0"/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I-1</a:t>
            </a:r>
            <a:r>
              <a:rPr lang="zh-TW" altLang="en-US" b="1" dirty="0" smtClean="0">
                <a:solidFill>
                  <a:schemeClr val="accent2"/>
                </a:solidFill>
              </a:rPr>
              <a:t>、</a:t>
            </a:r>
            <a:r>
              <a:rPr lang="zh-CN" altLang="en-US" b="1" dirty="0">
                <a:solidFill>
                  <a:schemeClr val="accent2"/>
                </a:solidFill>
              </a:rPr>
              <a:t>实施并确认</a:t>
            </a:r>
            <a:r>
              <a:rPr lang="zh-CN" altLang="en-US" b="1" dirty="0" smtClean="0">
                <a:solidFill>
                  <a:schemeClr val="accent2"/>
                </a:solidFill>
              </a:rPr>
              <a:t>效果</a:t>
            </a: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endParaRPr lang="en-US" altLang="zh-TW" dirty="0">
              <a:solidFill>
                <a:schemeClr val="hlink"/>
              </a:solidFill>
            </a:endParaRPr>
          </a:p>
        </p:txBody>
      </p:sp>
      <p:grpSp>
        <p:nvGrpSpPr>
          <p:cNvPr id="2" name="组合 51"/>
          <p:cNvGrpSpPr/>
          <p:nvPr/>
        </p:nvGrpSpPr>
        <p:grpSpPr>
          <a:xfrm>
            <a:off x="1043608" y="1484784"/>
            <a:ext cx="389890" cy="387350"/>
            <a:chOff x="12572" y="3800"/>
            <a:chExt cx="614" cy="610"/>
          </a:xfrm>
        </p:grpSpPr>
        <p:cxnSp>
          <p:nvCxnSpPr>
            <p:cNvPr id="25" name="直接连接符 24"/>
            <p:cNvCxnSpPr/>
            <p:nvPr>
              <p:custDataLst>
                <p:tags r:id="rId1"/>
              </p:custDataLst>
            </p:nvPr>
          </p:nvCxnSpPr>
          <p:spPr>
            <a:xfrm flipH="1">
              <a:off x="12572" y="3800"/>
              <a:ext cx="615" cy="388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"/>
              </p:custDataLst>
            </p:nvPr>
          </p:nvCxnSpPr>
          <p:spPr>
            <a:xfrm>
              <a:off x="12572" y="4188"/>
              <a:ext cx="175" cy="70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3"/>
              </p:custDataLst>
            </p:nvPr>
          </p:nvCxnSpPr>
          <p:spPr>
            <a:xfrm>
              <a:off x="12747" y="4258"/>
              <a:ext cx="80" cy="13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4"/>
              </p:custDataLst>
            </p:nvPr>
          </p:nvCxnSpPr>
          <p:spPr>
            <a:xfrm flipV="1">
              <a:off x="12827" y="4323"/>
              <a:ext cx="53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5"/>
              </p:custDataLst>
            </p:nvPr>
          </p:nvCxnSpPr>
          <p:spPr>
            <a:xfrm>
              <a:off x="12879" y="4323"/>
              <a:ext cx="195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6"/>
              </p:custDataLst>
            </p:nvPr>
          </p:nvCxnSpPr>
          <p:spPr>
            <a:xfrm flipH="1">
              <a:off x="13096" y="3800"/>
              <a:ext cx="91" cy="61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7"/>
              </p:custDataLst>
            </p:nvPr>
          </p:nvCxnSpPr>
          <p:spPr>
            <a:xfrm flipH="1">
              <a:off x="12747" y="3834"/>
              <a:ext cx="419" cy="42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8"/>
              </p:custDataLst>
            </p:nvPr>
          </p:nvCxnSpPr>
          <p:spPr>
            <a:xfrm flipH="1">
              <a:off x="12867" y="3849"/>
              <a:ext cx="303" cy="47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619672" y="1484784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审核时间长→未选定税率，手动计算税额耗时长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32"/>
          <p:cNvGrpSpPr/>
          <p:nvPr/>
        </p:nvGrpSpPr>
        <p:grpSpPr>
          <a:xfrm>
            <a:off x="1475656" y="1988840"/>
            <a:ext cx="6479026" cy="4255167"/>
            <a:chOff x="1475656" y="2132856"/>
            <a:chExt cx="6479026" cy="4255167"/>
          </a:xfrm>
        </p:grpSpPr>
        <p:sp>
          <p:nvSpPr>
            <p:cNvPr id="35" name="AutoShape 115"/>
            <p:cNvSpPr>
              <a:spLocks noChangeArrowheads="1"/>
            </p:cNvSpPr>
            <p:nvPr/>
          </p:nvSpPr>
          <p:spPr bwMode="auto">
            <a:xfrm>
              <a:off x="5148064" y="2132856"/>
              <a:ext cx="2736000" cy="2016000"/>
            </a:xfrm>
            <a:prstGeom prst="flowChartAlternateProcess">
              <a:avLst/>
            </a:prstGeom>
            <a:gradFill rotWithShape="1">
              <a:gsLst>
                <a:gs pos="0">
                  <a:srgbClr val="8AC6CD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5400000" scaled="1"/>
            </a:gradFill>
            <a:ln w="38100">
              <a:solidFill>
                <a:srgbClr val="8AC6C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2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4" name="Group 145"/>
            <p:cNvGrpSpPr>
              <a:grpSpLocks/>
            </p:cNvGrpSpPr>
            <p:nvPr/>
          </p:nvGrpSpPr>
          <p:grpSpPr bwMode="auto">
            <a:xfrm>
              <a:off x="1475656" y="2204414"/>
              <a:ext cx="6479026" cy="4183609"/>
              <a:chOff x="1701" y="1936"/>
              <a:chExt cx="3598" cy="2537"/>
            </a:xfrm>
          </p:grpSpPr>
          <p:sp>
            <p:nvSpPr>
              <p:cNvPr id="37" name="AutoShape 114"/>
              <p:cNvSpPr>
                <a:spLocks noChangeArrowheads="1"/>
              </p:cNvSpPr>
              <p:nvPr/>
            </p:nvSpPr>
            <p:spPr bwMode="auto">
              <a:xfrm>
                <a:off x="3780" y="3246"/>
                <a:ext cx="1519" cy="1223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en-US" altLang="zh-CN" sz="10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" name="AutoShape 115"/>
              <p:cNvSpPr>
                <a:spLocks noChangeArrowheads="1"/>
              </p:cNvSpPr>
              <p:nvPr/>
            </p:nvSpPr>
            <p:spPr bwMode="auto">
              <a:xfrm>
                <a:off x="1734" y="3250"/>
                <a:ext cx="1519" cy="1223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AC6CD"/>
                  </a:gs>
                  <a:gs pos="50000">
                    <a:srgbClr val="FFFFFF"/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8AC6C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en-US" altLang="zh-CN" sz="1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AutoShape 117"/>
              <p:cNvSpPr>
                <a:spLocks noChangeArrowheads="1"/>
              </p:cNvSpPr>
              <p:nvPr/>
            </p:nvSpPr>
            <p:spPr bwMode="auto">
              <a:xfrm>
                <a:off x="1701" y="1936"/>
                <a:ext cx="1520" cy="1223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5B9BD5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38100" algn="ctr">
                <a:solidFill>
                  <a:srgbClr val="5B9BD5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endParaRPr kumimoji="1" lang="zh-CN" altLang="en-US" sz="1300" dirty="0">
                  <a:latin typeface="Microsoft JhengHei" pitchFamily="34" charset="-120"/>
                </a:endParaRPr>
              </a:p>
            </p:txBody>
          </p:sp>
          <p:sp>
            <p:nvSpPr>
              <p:cNvPr id="40" name="Rectangle 118"/>
              <p:cNvSpPr>
                <a:spLocks noChangeArrowheads="1"/>
              </p:cNvSpPr>
              <p:nvPr/>
            </p:nvSpPr>
            <p:spPr bwMode="auto">
              <a:xfrm>
                <a:off x="1801" y="2071"/>
                <a:ext cx="1366" cy="4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200" b="1" u="sng">
                  <a:solidFill>
                    <a:srgbClr val="4C2CD4"/>
                  </a:solidFill>
                </a:endParaRPr>
              </a:p>
            </p:txBody>
          </p:sp>
          <p:grpSp>
            <p:nvGrpSpPr>
              <p:cNvPr id="5" name="Group 124"/>
              <p:cNvGrpSpPr>
                <a:grpSpLocks/>
              </p:cNvGrpSpPr>
              <p:nvPr/>
            </p:nvGrpSpPr>
            <p:grpSpPr bwMode="auto">
              <a:xfrm>
                <a:off x="2901" y="2610"/>
                <a:ext cx="1068" cy="943"/>
                <a:chOff x="1973" y="1842"/>
                <a:chExt cx="1452" cy="1270"/>
              </a:xfrm>
            </p:grpSpPr>
            <p:sp>
              <p:nvSpPr>
                <p:cNvPr id="42" name="AutoShape 125"/>
                <p:cNvSpPr>
                  <a:spLocks noChangeArrowheads="1"/>
                </p:cNvSpPr>
                <p:nvPr/>
              </p:nvSpPr>
              <p:spPr bwMode="auto">
                <a:xfrm>
                  <a:off x="1973" y="1842"/>
                  <a:ext cx="1452" cy="1270"/>
                </a:xfrm>
                <a:custGeom>
                  <a:avLst/>
                  <a:gdLst/>
                  <a:ahLst/>
                  <a:cxnLst>
                    <a:cxn ang="0">
                      <a:pos x="7430" y="13781"/>
                    </a:cxn>
                    <a:cxn ang="0">
                      <a:pos x="10800" y="15299"/>
                    </a:cxn>
                    <a:cxn ang="0">
                      <a:pos x="15299" y="10800"/>
                    </a:cxn>
                    <a:cxn ang="0">
                      <a:pos x="10800" y="6301"/>
                    </a:cxn>
                    <a:cxn ang="0">
                      <a:pos x="6328" y="10304"/>
                    </a:cxn>
                    <a:cxn ang="0">
                      <a:pos x="65" y="9609"/>
                    </a:cxn>
                    <a:cxn ang="0">
                      <a:pos x="10800" y="0"/>
                    </a:cxn>
                    <a:cxn ang="0">
                      <a:pos x="21600" y="10800"/>
                    </a:cxn>
                    <a:cxn ang="0">
                      <a:pos x="10800" y="21600"/>
                    </a:cxn>
                    <a:cxn ang="0">
                      <a:pos x="2711" y="17956"/>
                    </a:cxn>
                    <a:cxn ang="0">
                      <a:pos x="689" y="19746"/>
                    </a:cxn>
                    <a:cxn ang="0">
                      <a:pos x="1193" y="11487"/>
                    </a:cxn>
                    <a:cxn ang="0">
                      <a:pos x="9452" y="11992"/>
                    </a:cxn>
                    <a:cxn ang="0">
                      <a:pos x="7430" y="13781"/>
                    </a:cxn>
                  </a:cxnLst>
                  <a:rect l="0" t="0" r="r" b="b"/>
                  <a:pathLst>
                    <a:path w="21600" h="21600">
                      <a:moveTo>
                        <a:pt x="7430" y="13781"/>
                      </a:moveTo>
                      <a:cubicBezTo>
                        <a:pt x="8284" y="14746"/>
                        <a:pt x="9511" y="15299"/>
                        <a:pt x="10800" y="15299"/>
                      </a:cubicBezTo>
                      <a:cubicBezTo>
                        <a:pt x="13284" y="15299"/>
                        <a:pt x="15299" y="13284"/>
                        <a:pt x="15299" y="10800"/>
                      </a:cubicBezTo>
                      <a:cubicBezTo>
                        <a:pt x="15299" y="8315"/>
                        <a:pt x="13284" y="6301"/>
                        <a:pt x="10800" y="6301"/>
                      </a:cubicBezTo>
                      <a:cubicBezTo>
                        <a:pt x="8507" y="6300"/>
                        <a:pt x="6581" y="8025"/>
                        <a:pt x="6328" y="10304"/>
                      </a:cubicBezTo>
                      <a:lnTo>
                        <a:pt x="65" y="9609"/>
                      </a:lnTo>
                      <a:cubicBezTo>
                        <a:pt x="672" y="4139"/>
                        <a:pt x="5295" y="-1"/>
                        <a:pt x="10800" y="0"/>
                      </a:cubicBezTo>
                      <a:cubicBezTo>
                        <a:pt x="16764" y="0"/>
                        <a:pt x="21600" y="4835"/>
                        <a:pt x="21600" y="10800"/>
                      </a:cubicBezTo>
                      <a:cubicBezTo>
                        <a:pt x="21600" y="16764"/>
                        <a:pt x="16764" y="21600"/>
                        <a:pt x="10800" y="21600"/>
                      </a:cubicBezTo>
                      <a:cubicBezTo>
                        <a:pt x="7706" y="21600"/>
                        <a:pt x="4761" y="20273"/>
                        <a:pt x="2711" y="17956"/>
                      </a:cubicBezTo>
                      <a:lnTo>
                        <a:pt x="689" y="19746"/>
                      </a:lnTo>
                      <a:lnTo>
                        <a:pt x="1193" y="11487"/>
                      </a:lnTo>
                      <a:lnTo>
                        <a:pt x="9452" y="11992"/>
                      </a:lnTo>
                      <a:lnTo>
                        <a:pt x="7430" y="137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8900" cmpd="dbl">
                  <a:solidFill>
                    <a:srgbClr val="99CC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136" y="1993"/>
                  <a:ext cx="363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4C2CD4"/>
                      </a:solidFill>
                    </a:rPr>
                    <a:t>P</a:t>
                  </a:r>
                </a:p>
              </p:txBody>
            </p:sp>
            <p:sp>
              <p:nvSpPr>
                <p:cNvPr id="44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836" y="1978"/>
                  <a:ext cx="454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4C2CD4"/>
                      </a:solidFill>
                    </a:rPr>
                    <a:t>D</a:t>
                  </a:r>
                </a:p>
              </p:txBody>
            </p:sp>
            <p:sp>
              <p:nvSpPr>
                <p:cNvPr id="45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927" y="2568"/>
                  <a:ext cx="363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rgbClr val="4C2CD4"/>
                      </a:solidFill>
                    </a:rPr>
                    <a:t>C</a:t>
                  </a:r>
                </a:p>
              </p:txBody>
            </p:sp>
            <p:sp>
              <p:nvSpPr>
                <p:cNvPr id="46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110" y="2568"/>
                  <a:ext cx="363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4C2CD4"/>
                      </a:solidFill>
                    </a:rPr>
                    <a:t>A</a:t>
                  </a:r>
                </a:p>
              </p:txBody>
            </p:sp>
          </p:grpSp>
        </p:grpSp>
      </p:grpSp>
      <p:sp>
        <p:nvSpPr>
          <p:cNvPr id="47" name="TextBox 46"/>
          <p:cNvSpPr txBox="1"/>
          <p:nvPr/>
        </p:nvSpPr>
        <p:spPr>
          <a:xfrm>
            <a:off x="1547664" y="2132856"/>
            <a:ext cx="28083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  <a:spcBef>
                <a:spcPts val="840"/>
              </a:spcBef>
            </a:pP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现况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>
              <a:lnSpc>
                <a:spcPts val="1700"/>
              </a:lnSpc>
              <a:spcBef>
                <a:spcPts val="840"/>
              </a:spcBef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关务同仁请款时未选定税率，抵扣的税金需要手动计算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立账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700"/>
              </a:lnSpc>
              <a:spcBef>
                <a:spcPts val="840"/>
              </a:spcBef>
            </a:pP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对策方向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请关务同仁请款时选定税率，由系统自动计算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700"/>
              </a:lnSpc>
              <a:spcBef>
                <a:spcPts val="840"/>
              </a:spcBef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税金并带出正确会计科目</a:t>
            </a:r>
            <a:endParaRPr kumimoji="1"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92080" y="2439759"/>
            <a:ext cx="252028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【负责人员】关务同仁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彭素敏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吴珊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【实施时间】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月</a:t>
            </a:r>
          </a:p>
          <a:p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63688" y="472514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需要手动调整尾差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91513" y="4321968"/>
            <a:ext cx="2581190" cy="17640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79712" y="2420888"/>
            <a:ext cx="5000625" cy="32194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4465638" cy="720725"/>
          </a:xfrm>
        </p:spPr>
        <p:txBody>
          <a:bodyPr anchor="ctr"/>
          <a:lstStyle/>
          <a:p>
            <a:r>
              <a:rPr lang="zh-CN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实施并确认效果</a:t>
            </a:r>
            <a:endParaRPr lang="en-US" altLang="zh-CN" sz="3000" b="0" smtClean="0">
              <a:solidFill>
                <a:schemeClr val="tx1"/>
              </a:solidFill>
              <a:ea typeface="Microsoft JhengHei" pitchFamily="34" charset="-120"/>
            </a:endParaRPr>
          </a:p>
        </p:txBody>
      </p:sp>
      <p:sp>
        <p:nvSpPr>
          <p:cNvPr id="40962" name="Rectangle 12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Improve</a:t>
            </a:r>
          </a:p>
        </p:txBody>
      </p:sp>
      <p:sp>
        <p:nvSpPr>
          <p:cNvPr id="40981" name="Rectangle 143"/>
          <p:cNvSpPr>
            <a:spLocks noChangeArrowheads="1"/>
          </p:cNvSpPr>
          <p:nvPr/>
        </p:nvSpPr>
        <p:spPr bwMode="auto">
          <a:xfrm>
            <a:off x="179388" y="774700"/>
            <a:ext cx="8713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endParaRPr lang="en-US" altLang="zh-TW" dirty="0"/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I-1</a:t>
            </a:r>
            <a:r>
              <a:rPr lang="zh-TW" altLang="en-US" b="1" dirty="0" smtClean="0">
                <a:solidFill>
                  <a:schemeClr val="accent2"/>
                </a:solidFill>
              </a:rPr>
              <a:t>、</a:t>
            </a:r>
            <a:r>
              <a:rPr lang="zh-CN" altLang="en-US" b="1" dirty="0" smtClean="0">
                <a:solidFill>
                  <a:schemeClr val="accent2"/>
                </a:solidFill>
              </a:rPr>
              <a:t>实施并确认效果</a:t>
            </a: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endParaRPr lang="en-US" altLang="zh-TW" dirty="0">
              <a:solidFill>
                <a:schemeClr val="hlink"/>
              </a:solidFill>
            </a:endParaRPr>
          </a:p>
        </p:txBody>
      </p:sp>
      <p:grpSp>
        <p:nvGrpSpPr>
          <p:cNvPr id="2" name="组合 51"/>
          <p:cNvGrpSpPr/>
          <p:nvPr/>
        </p:nvGrpSpPr>
        <p:grpSpPr>
          <a:xfrm>
            <a:off x="1043608" y="1484784"/>
            <a:ext cx="389890" cy="387350"/>
            <a:chOff x="12572" y="3800"/>
            <a:chExt cx="614" cy="610"/>
          </a:xfrm>
        </p:grpSpPr>
        <p:cxnSp>
          <p:nvCxnSpPr>
            <p:cNvPr id="25" name="直接连接符 24"/>
            <p:cNvCxnSpPr/>
            <p:nvPr>
              <p:custDataLst>
                <p:tags r:id="rId1"/>
              </p:custDataLst>
            </p:nvPr>
          </p:nvCxnSpPr>
          <p:spPr>
            <a:xfrm flipH="1">
              <a:off x="12572" y="3800"/>
              <a:ext cx="615" cy="388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"/>
              </p:custDataLst>
            </p:nvPr>
          </p:nvCxnSpPr>
          <p:spPr>
            <a:xfrm>
              <a:off x="12572" y="4188"/>
              <a:ext cx="175" cy="70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3"/>
              </p:custDataLst>
            </p:nvPr>
          </p:nvCxnSpPr>
          <p:spPr>
            <a:xfrm>
              <a:off x="12747" y="4258"/>
              <a:ext cx="80" cy="13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4"/>
              </p:custDataLst>
            </p:nvPr>
          </p:nvCxnSpPr>
          <p:spPr>
            <a:xfrm flipV="1">
              <a:off x="12827" y="4323"/>
              <a:ext cx="53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5"/>
              </p:custDataLst>
            </p:nvPr>
          </p:nvCxnSpPr>
          <p:spPr>
            <a:xfrm>
              <a:off x="12879" y="4323"/>
              <a:ext cx="195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6"/>
              </p:custDataLst>
            </p:nvPr>
          </p:nvCxnSpPr>
          <p:spPr>
            <a:xfrm flipH="1">
              <a:off x="13096" y="3800"/>
              <a:ext cx="91" cy="61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7"/>
              </p:custDataLst>
            </p:nvPr>
          </p:nvCxnSpPr>
          <p:spPr>
            <a:xfrm flipH="1">
              <a:off x="12747" y="3834"/>
              <a:ext cx="419" cy="42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8"/>
              </p:custDataLst>
            </p:nvPr>
          </p:nvCxnSpPr>
          <p:spPr>
            <a:xfrm flipH="1">
              <a:off x="12867" y="3849"/>
              <a:ext cx="303" cy="47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619672" y="1484784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立账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时间长→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系统付款日计算逻辑与实际计算逻辑不一致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475656" y="1988840"/>
            <a:ext cx="6479026" cy="4255167"/>
            <a:chOff x="1475656" y="2132856"/>
            <a:chExt cx="6479026" cy="4255167"/>
          </a:xfrm>
        </p:grpSpPr>
        <p:sp>
          <p:nvSpPr>
            <p:cNvPr id="35" name="AutoShape 115"/>
            <p:cNvSpPr>
              <a:spLocks noChangeArrowheads="1"/>
            </p:cNvSpPr>
            <p:nvPr/>
          </p:nvSpPr>
          <p:spPr bwMode="auto">
            <a:xfrm>
              <a:off x="5148064" y="2132856"/>
              <a:ext cx="2736000" cy="2016000"/>
            </a:xfrm>
            <a:prstGeom prst="flowChartAlternateProcess">
              <a:avLst/>
            </a:prstGeom>
            <a:gradFill rotWithShape="1">
              <a:gsLst>
                <a:gs pos="0">
                  <a:srgbClr val="8AC6CD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5400000" scaled="1"/>
            </a:gradFill>
            <a:ln w="38100">
              <a:solidFill>
                <a:srgbClr val="8AC6C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2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36" name="Group 145"/>
            <p:cNvGrpSpPr>
              <a:grpSpLocks/>
            </p:cNvGrpSpPr>
            <p:nvPr/>
          </p:nvGrpSpPr>
          <p:grpSpPr bwMode="auto">
            <a:xfrm>
              <a:off x="1475656" y="2204414"/>
              <a:ext cx="6479026" cy="4183609"/>
              <a:chOff x="1701" y="1936"/>
              <a:chExt cx="3598" cy="2537"/>
            </a:xfrm>
          </p:grpSpPr>
          <p:sp>
            <p:nvSpPr>
              <p:cNvPr id="37" name="AutoShape 114"/>
              <p:cNvSpPr>
                <a:spLocks noChangeArrowheads="1"/>
              </p:cNvSpPr>
              <p:nvPr/>
            </p:nvSpPr>
            <p:spPr bwMode="auto">
              <a:xfrm>
                <a:off x="3780" y="3246"/>
                <a:ext cx="1519" cy="1223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en-US" altLang="zh-CN" sz="10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" name="AutoShape 115"/>
              <p:cNvSpPr>
                <a:spLocks noChangeArrowheads="1"/>
              </p:cNvSpPr>
              <p:nvPr/>
            </p:nvSpPr>
            <p:spPr bwMode="auto">
              <a:xfrm>
                <a:off x="1734" y="3250"/>
                <a:ext cx="1519" cy="1223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AC6CD"/>
                  </a:gs>
                  <a:gs pos="50000">
                    <a:srgbClr val="FFFFFF"/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8AC6C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en-US" altLang="zh-CN" sz="1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AutoShape 117"/>
              <p:cNvSpPr>
                <a:spLocks noChangeArrowheads="1"/>
              </p:cNvSpPr>
              <p:nvPr/>
            </p:nvSpPr>
            <p:spPr bwMode="auto">
              <a:xfrm>
                <a:off x="1701" y="1936"/>
                <a:ext cx="1520" cy="1223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5B9BD5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38100" algn="ctr">
                <a:solidFill>
                  <a:srgbClr val="5B9BD5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endParaRPr kumimoji="1" lang="zh-CN" altLang="en-US" sz="1300" dirty="0">
                  <a:latin typeface="Microsoft JhengHei" pitchFamily="34" charset="-120"/>
                </a:endParaRPr>
              </a:p>
            </p:txBody>
          </p:sp>
          <p:sp>
            <p:nvSpPr>
              <p:cNvPr id="40" name="Rectangle 118"/>
              <p:cNvSpPr>
                <a:spLocks noChangeArrowheads="1"/>
              </p:cNvSpPr>
              <p:nvPr/>
            </p:nvSpPr>
            <p:spPr bwMode="auto">
              <a:xfrm>
                <a:off x="1701" y="1936"/>
                <a:ext cx="1520" cy="10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ts val="1700"/>
                  </a:lnSpc>
                  <a:spcBef>
                    <a:spcPts val="840"/>
                  </a:spcBef>
                </a:pPr>
                <a:r>
                  <a:rPr kumimoji="1"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【</a:t>
                </a:r>
                <a:r>
                  <a:rPr kumimoji="1" lang="zh-CN" altLang="en-US" sz="1400" b="1" dirty="0" smtClean="0">
                    <a:latin typeface="微软雅黑" pitchFamily="34" charset="-122"/>
                    <a:ea typeface="微软雅黑" pitchFamily="34" charset="-122"/>
                  </a:rPr>
                  <a:t>现况</a:t>
                </a:r>
                <a:r>
                  <a:rPr kumimoji="1"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】</a:t>
                </a:r>
              </a:p>
              <a:p>
                <a:pPr>
                  <a:lnSpc>
                    <a:spcPts val="1700"/>
                  </a:lnSpc>
                  <a:spcBef>
                    <a:spcPts val="840"/>
                  </a:spcBef>
                </a:pPr>
                <a:r>
                  <a:rPr lang="zh-CN" altLang="zh-CN" sz="1400" dirty="0" smtClean="0">
                    <a:latin typeface="微软雅黑" pitchFamily="34" charset="-122"/>
                    <a:ea typeface="微软雅黑" pitchFamily="34" charset="-122"/>
                  </a:rPr>
                  <a:t>表单带出的付款日正确，但抛入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ERP</a:t>
                </a:r>
                <a:r>
                  <a:rPr lang="zh-CN" altLang="zh-CN" sz="1400" dirty="0" smtClean="0">
                    <a:latin typeface="微软雅黑" pitchFamily="34" charset="-122"/>
                    <a:ea typeface="微软雅黑" pitchFamily="34" charset="-122"/>
                  </a:rPr>
                  <a:t>系统的付款日不正确，因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ERP</a:t>
                </a:r>
                <a:r>
                  <a:rPr lang="zh-CN" altLang="zh-CN" sz="1400" dirty="0" smtClean="0">
                    <a:latin typeface="微软雅黑" pitchFamily="34" charset="-122"/>
                    <a:ea typeface="微软雅黑" pitchFamily="34" charset="-122"/>
                  </a:rPr>
                  <a:t>付款日期以表单申请日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+OA</a:t>
                </a:r>
                <a:r>
                  <a:rPr lang="zh-CN" altLang="zh-CN" sz="1400" dirty="0" smtClean="0">
                    <a:latin typeface="微软雅黑" pitchFamily="34" charset="-122"/>
                    <a:ea typeface="微软雅黑" pitchFamily="34" charset="-122"/>
                  </a:rPr>
                  <a:t>天数，正确付款日以费用期间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+OA</a:t>
                </a:r>
                <a:r>
                  <a:rPr lang="zh-CN" altLang="zh-CN" sz="1400" dirty="0" smtClean="0">
                    <a:latin typeface="微软雅黑" pitchFamily="34" charset="-122"/>
                    <a:ea typeface="微软雅黑" pitchFamily="34" charset="-122"/>
                  </a:rPr>
                  <a:t>天数</a:t>
                </a:r>
              </a:p>
              <a:p>
                <a:pPr>
                  <a:lnSpc>
                    <a:spcPts val="1700"/>
                  </a:lnSpc>
                  <a:spcBef>
                    <a:spcPts val="840"/>
                  </a:spcBef>
                </a:pPr>
                <a:r>
                  <a:rPr kumimoji="1"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【</a:t>
                </a:r>
                <a:r>
                  <a:rPr kumimoji="1" lang="zh-CN" altLang="en-US" sz="1400" b="1" dirty="0" smtClean="0">
                    <a:latin typeface="微软雅黑" pitchFamily="34" charset="-122"/>
                    <a:ea typeface="微软雅黑" pitchFamily="34" charset="-122"/>
                  </a:rPr>
                  <a:t>对策方向</a:t>
                </a:r>
                <a:r>
                  <a:rPr kumimoji="1" lang="en-US" altLang="zh-CN" sz="1400" b="1" dirty="0" smtClean="0">
                    <a:latin typeface="微软雅黑" pitchFamily="34" charset="-122"/>
                    <a:ea typeface="微软雅黑" pitchFamily="34" charset="-122"/>
                  </a:rPr>
                  <a:t>】</a:t>
                </a:r>
                <a:r>
                  <a:rPr lang="zh-CN" altLang="zh-CN" sz="1400" dirty="0" smtClean="0">
                    <a:latin typeface="微软雅黑" pitchFamily="34" charset="-122"/>
                    <a:ea typeface="微软雅黑" pitchFamily="34" charset="-122"/>
                  </a:rPr>
                  <a:t>调付款日抓</a:t>
                </a:r>
                <a:r>
                  <a:rPr lang="en-US" altLang="zh-CN" sz="1400" dirty="0" smtClean="0">
                    <a:latin typeface="微软雅黑" pitchFamily="34" charset="-122"/>
                    <a:ea typeface="微软雅黑" pitchFamily="34" charset="-122"/>
                  </a:rPr>
                  <a:t>      </a:t>
                </a:r>
                <a:r>
                  <a:rPr lang="zh-CN" altLang="zh-CN" sz="1400" dirty="0" smtClean="0">
                    <a:latin typeface="微软雅黑" pitchFamily="34" charset="-122"/>
                    <a:ea typeface="微软雅黑" pitchFamily="34" charset="-122"/>
                  </a:rPr>
                  <a:t>取逻辑，带出正确付款日</a:t>
                </a:r>
              </a:p>
              <a:p>
                <a:pPr>
                  <a:lnSpc>
                    <a:spcPts val="1700"/>
                  </a:lnSpc>
                  <a:spcBef>
                    <a:spcPts val="840"/>
                  </a:spcBef>
                </a:pPr>
                <a:endParaRPr lang="zh-CN" altLang="en-US" sz="1400" b="1" u="sng" dirty="0">
                  <a:solidFill>
                    <a:srgbClr val="4C2CD4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41" name="Group 124"/>
              <p:cNvGrpSpPr>
                <a:grpSpLocks/>
              </p:cNvGrpSpPr>
              <p:nvPr/>
            </p:nvGrpSpPr>
            <p:grpSpPr bwMode="auto">
              <a:xfrm>
                <a:off x="2901" y="2610"/>
                <a:ext cx="1068" cy="943"/>
                <a:chOff x="1974" y="1842"/>
                <a:chExt cx="1452" cy="1270"/>
              </a:xfrm>
            </p:grpSpPr>
            <p:sp>
              <p:nvSpPr>
                <p:cNvPr id="42" name="AutoShape 125"/>
                <p:cNvSpPr>
                  <a:spLocks noChangeArrowheads="1"/>
                </p:cNvSpPr>
                <p:nvPr/>
              </p:nvSpPr>
              <p:spPr bwMode="auto">
                <a:xfrm>
                  <a:off x="1974" y="1842"/>
                  <a:ext cx="1452" cy="1270"/>
                </a:xfrm>
                <a:custGeom>
                  <a:avLst/>
                  <a:gdLst/>
                  <a:ahLst/>
                  <a:cxnLst>
                    <a:cxn ang="0">
                      <a:pos x="7430" y="13781"/>
                    </a:cxn>
                    <a:cxn ang="0">
                      <a:pos x="10800" y="15299"/>
                    </a:cxn>
                    <a:cxn ang="0">
                      <a:pos x="15299" y="10800"/>
                    </a:cxn>
                    <a:cxn ang="0">
                      <a:pos x="10800" y="6301"/>
                    </a:cxn>
                    <a:cxn ang="0">
                      <a:pos x="6328" y="10304"/>
                    </a:cxn>
                    <a:cxn ang="0">
                      <a:pos x="65" y="9609"/>
                    </a:cxn>
                    <a:cxn ang="0">
                      <a:pos x="10800" y="0"/>
                    </a:cxn>
                    <a:cxn ang="0">
                      <a:pos x="21600" y="10800"/>
                    </a:cxn>
                    <a:cxn ang="0">
                      <a:pos x="10800" y="21600"/>
                    </a:cxn>
                    <a:cxn ang="0">
                      <a:pos x="2711" y="17956"/>
                    </a:cxn>
                    <a:cxn ang="0">
                      <a:pos x="689" y="19746"/>
                    </a:cxn>
                    <a:cxn ang="0">
                      <a:pos x="1193" y="11487"/>
                    </a:cxn>
                    <a:cxn ang="0">
                      <a:pos x="9452" y="11992"/>
                    </a:cxn>
                    <a:cxn ang="0">
                      <a:pos x="7430" y="13781"/>
                    </a:cxn>
                  </a:cxnLst>
                  <a:rect l="0" t="0" r="r" b="b"/>
                  <a:pathLst>
                    <a:path w="21600" h="21600">
                      <a:moveTo>
                        <a:pt x="7430" y="13781"/>
                      </a:moveTo>
                      <a:cubicBezTo>
                        <a:pt x="8284" y="14746"/>
                        <a:pt x="9511" y="15299"/>
                        <a:pt x="10800" y="15299"/>
                      </a:cubicBezTo>
                      <a:cubicBezTo>
                        <a:pt x="13284" y="15299"/>
                        <a:pt x="15299" y="13284"/>
                        <a:pt x="15299" y="10800"/>
                      </a:cubicBezTo>
                      <a:cubicBezTo>
                        <a:pt x="15299" y="8315"/>
                        <a:pt x="13284" y="6301"/>
                        <a:pt x="10800" y="6301"/>
                      </a:cubicBezTo>
                      <a:cubicBezTo>
                        <a:pt x="8507" y="6300"/>
                        <a:pt x="6581" y="8025"/>
                        <a:pt x="6328" y="10304"/>
                      </a:cubicBezTo>
                      <a:lnTo>
                        <a:pt x="65" y="9609"/>
                      </a:lnTo>
                      <a:cubicBezTo>
                        <a:pt x="672" y="4139"/>
                        <a:pt x="5295" y="-1"/>
                        <a:pt x="10800" y="0"/>
                      </a:cubicBezTo>
                      <a:cubicBezTo>
                        <a:pt x="16764" y="0"/>
                        <a:pt x="21600" y="4835"/>
                        <a:pt x="21600" y="10800"/>
                      </a:cubicBezTo>
                      <a:cubicBezTo>
                        <a:pt x="21600" y="16764"/>
                        <a:pt x="16764" y="21600"/>
                        <a:pt x="10800" y="21600"/>
                      </a:cubicBezTo>
                      <a:cubicBezTo>
                        <a:pt x="7706" y="21600"/>
                        <a:pt x="4761" y="20273"/>
                        <a:pt x="2711" y="17956"/>
                      </a:cubicBezTo>
                      <a:lnTo>
                        <a:pt x="689" y="19746"/>
                      </a:lnTo>
                      <a:lnTo>
                        <a:pt x="1193" y="11487"/>
                      </a:lnTo>
                      <a:lnTo>
                        <a:pt x="9452" y="11992"/>
                      </a:lnTo>
                      <a:lnTo>
                        <a:pt x="7430" y="137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8900" cmpd="dbl">
                  <a:solidFill>
                    <a:srgbClr val="99CC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136" y="1993"/>
                  <a:ext cx="363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4C2CD4"/>
                      </a:solidFill>
                    </a:rPr>
                    <a:t>P</a:t>
                  </a:r>
                </a:p>
              </p:txBody>
            </p:sp>
            <p:sp>
              <p:nvSpPr>
                <p:cNvPr id="44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836" y="1978"/>
                  <a:ext cx="454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4C2CD4"/>
                      </a:solidFill>
                    </a:rPr>
                    <a:t>D</a:t>
                  </a:r>
                </a:p>
              </p:txBody>
            </p:sp>
            <p:sp>
              <p:nvSpPr>
                <p:cNvPr id="45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927" y="2568"/>
                  <a:ext cx="363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rgbClr val="4C2CD4"/>
                      </a:solidFill>
                    </a:rPr>
                    <a:t>C</a:t>
                  </a:r>
                </a:p>
              </p:txBody>
            </p:sp>
            <p:sp>
              <p:nvSpPr>
                <p:cNvPr id="46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110" y="2568"/>
                  <a:ext cx="363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4C2CD4"/>
                      </a:solidFill>
                    </a:rPr>
                    <a:t>A</a:t>
                  </a:r>
                </a:p>
              </p:txBody>
            </p:sp>
          </p:grpSp>
        </p:grpSp>
      </p:grpSp>
      <p:sp>
        <p:nvSpPr>
          <p:cNvPr id="55" name="TextBox 54"/>
          <p:cNvSpPr txBox="1"/>
          <p:nvPr/>
        </p:nvSpPr>
        <p:spPr>
          <a:xfrm>
            <a:off x="1691680" y="5013177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立账后常规核对即可</a:t>
            </a:r>
          </a:p>
          <a:p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6056" y="2420888"/>
            <a:ext cx="3024336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【负责人员】彭素敏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吴珊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【实施时间】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月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4365103"/>
            <a:ext cx="2448272" cy="171588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" name="组合 48"/>
          <p:cNvGrpSpPr/>
          <p:nvPr/>
        </p:nvGrpSpPr>
        <p:grpSpPr>
          <a:xfrm>
            <a:off x="179512" y="3861048"/>
            <a:ext cx="8747227" cy="1800200"/>
            <a:chOff x="179512" y="3861048"/>
            <a:chExt cx="8747227" cy="1800200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79512" y="3861048"/>
              <a:ext cx="8747227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矩形 47"/>
            <p:cNvSpPr/>
            <p:nvPr/>
          </p:nvSpPr>
          <p:spPr bwMode="auto">
            <a:xfrm>
              <a:off x="2483768" y="5373216"/>
              <a:ext cx="576064" cy="21602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4465638" cy="720725"/>
          </a:xfrm>
        </p:spPr>
        <p:txBody>
          <a:bodyPr anchor="ctr"/>
          <a:lstStyle/>
          <a:p>
            <a:r>
              <a:rPr lang="zh-CN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实施并确认效果</a:t>
            </a:r>
            <a:endParaRPr lang="en-US" altLang="zh-CN" sz="3000" b="0" smtClean="0">
              <a:solidFill>
                <a:schemeClr val="tx1"/>
              </a:solidFill>
              <a:ea typeface="Microsoft JhengHei" pitchFamily="34" charset="-120"/>
            </a:endParaRPr>
          </a:p>
        </p:txBody>
      </p:sp>
      <p:sp>
        <p:nvSpPr>
          <p:cNvPr id="40962" name="Rectangle 12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Improve</a:t>
            </a:r>
          </a:p>
        </p:txBody>
      </p:sp>
      <p:sp>
        <p:nvSpPr>
          <p:cNvPr id="40981" name="Rectangle 143"/>
          <p:cNvSpPr>
            <a:spLocks noChangeArrowheads="1"/>
          </p:cNvSpPr>
          <p:nvPr/>
        </p:nvSpPr>
        <p:spPr bwMode="auto">
          <a:xfrm>
            <a:off x="179388" y="774700"/>
            <a:ext cx="8713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endParaRPr lang="en-US" altLang="zh-TW" dirty="0"/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I-1</a:t>
            </a:r>
            <a:r>
              <a:rPr lang="zh-TW" altLang="en-US" b="1" dirty="0" smtClean="0">
                <a:solidFill>
                  <a:schemeClr val="accent2"/>
                </a:solidFill>
              </a:rPr>
              <a:t>、</a:t>
            </a:r>
            <a:r>
              <a:rPr lang="zh-CN" altLang="en-US" b="1" dirty="0" smtClean="0">
                <a:solidFill>
                  <a:schemeClr val="accent2"/>
                </a:solidFill>
              </a:rPr>
              <a:t>实施并确认效果</a:t>
            </a: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endParaRPr lang="en-US" altLang="zh-TW" dirty="0">
              <a:solidFill>
                <a:schemeClr val="hlink"/>
              </a:solidFill>
            </a:endParaRPr>
          </a:p>
        </p:txBody>
      </p:sp>
      <p:grpSp>
        <p:nvGrpSpPr>
          <p:cNvPr id="2" name="组合 51"/>
          <p:cNvGrpSpPr/>
          <p:nvPr/>
        </p:nvGrpSpPr>
        <p:grpSpPr>
          <a:xfrm>
            <a:off x="1043608" y="1484784"/>
            <a:ext cx="389890" cy="387350"/>
            <a:chOff x="12572" y="3800"/>
            <a:chExt cx="614" cy="610"/>
          </a:xfrm>
        </p:grpSpPr>
        <p:cxnSp>
          <p:nvCxnSpPr>
            <p:cNvPr id="25" name="直接连接符 24"/>
            <p:cNvCxnSpPr/>
            <p:nvPr>
              <p:custDataLst>
                <p:tags r:id="rId1"/>
              </p:custDataLst>
            </p:nvPr>
          </p:nvCxnSpPr>
          <p:spPr>
            <a:xfrm flipH="1">
              <a:off x="12572" y="3800"/>
              <a:ext cx="615" cy="388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"/>
              </p:custDataLst>
            </p:nvPr>
          </p:nvCxnSpPr>
          <p:spPr>
            <a:xfrm>
              <a:off x="12572" y="4188"/>
              <a:ext cx="175" cy="70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3"/>
              </p:custDataLst>
            </p:nvPr>
          </p:nvCxnSpPr>
          <p:spPr>
            <a:xfrm>
              <a:off x="12747" y="4258"/>
              <a:ext cx="80" cy="13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4"/>
              </p:custDataLst>
            </p:nvPr>
          </p:nvCxnSpPr>
          <p:spPr>
            <a:xfrm flipV="1">
              <a:off x="12827" y="4323"/>
              <a:ext cx="53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5"/>
              </p:custDataLst>
            </p:nvPr>
          </p:nvCxnSpPr>
          <p:spPr>
            <a:xfrm>
              <a:off x="12879" y="4323"/>
              <a:ext cx="195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6"/>
              </p:custDataLst>
            </p:nvPr>
          </p:nvCxnSpPr>
          <p:spPr>
            <a:xfrm flipH="1">
              <a:off x="13096" y="3800"/>
              <a:ext cx="91" cy="61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7"/>
              </p:custDataLst>
            </p:nvPr>
          </p:nvCxnSpPr>
          <p:spPr>
            <a:xfrm flipH="1">
              <a:off x="12747" y="3834"/>
              <a:ext cx="419" cy="42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8"/>
              </p:custDataLst>
            </p:nvPr>
          </p:nvCxnSpPr>
          <p:spPr>
            <a:xfrm flipH="1">
              <a:off x="12867" y="3849"/>
              <a:ext cx="303" cy="47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619672" y="1484784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立账时间长→系统带出摘要有误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32"/>
          <p:cNvGrpSpPr/>
          <p:nvPr/>
        </p:nvGrpSpPr>
        <p:grpSpPr>
          <a:xfrm>
            <a:off x="1475656" y="1988840"/>
            <a:ext cx="6479026" cy="4255167"/>
            <a:chOff x="1475656" y="2132856"/>
            <a:chExt cx="6479026" cy="4255167"/>
          </a:xfrm>
        </p:grpSpPr>
        <p:sp>
          <p:nvSpPr>
            <p:cNvPr id="35" name="AutoShape 115"/>
            <p:cNvSpPr>
              <a:spLocks noChangeArrowheads="1"/>
            </p:cNvSpPr>
            <p:nvPr/>
          </p:nvSpPr>
          <p:spPr bwMode="auto">
            <a:xfrm>
              <a:off x="5148064" y="2132856"/>
              <a:ext cx="2736000" cy="2016000"/>
            </a:xfrm>
            <a:prstGeom prst="flowChartAlternateProcess">
              <a:avLst/>
            </a:prstGeom>
            <a:gradFill rotWithShape="1">
              <a:gsLst>
                <a:gs pos="0">
                  <a:srgbClr val="8AC6CD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5400000" scaled="1"/>
            </a:gradFill>
            <a:ln w="38100">
              <a:solidFill>
                <a:srgbClr val="8AC6C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2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4" name="Group 145"/>
            <p:cNvGrpSpPr>
              <a:grpSpLocks/>
            </p:cNvGrpSpPr>
            <p:nvPr/>
          </p:nvGrpSpPr>
          <p:grpSpPr bwMode="auto">
            <a:xfrm>
              <a:off x="1475656" y="2204414"/>
              <a:ext cx="6479026" cy="4183609"/>
              <a:chOff x="1701" y="1936"/>
              <a:chExt cx="3598" cy="2537"/>
            </a:xfrm>
          </p:grpSpPr>
          <p:sp>
            <p:nvSpPr>
              <p:cNvPr id="37" name="AutoShape 114"/>
              <p:cNvSpPr>
                <a:spLocks noChangeArrowheads="1"/>
              </p:cNvSpPr>
              <p:nvPr/>
            </p:nvSpPr>
            <p:spPr bwMode="auto">
              <a:xfrm>
                <a:off x="3780" y="3246"/>
                <a:ext cx="1519" cy="1223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en-US" altLang="zh-CN" sz="10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" name="AutoShape 115"/>
              <p:cNvSpPr>
                <a:spLocks noChangeArrowheads="1"/>
              </p:cNvSpPr>
              <p:nvPr/>
            </p:nvSpPr>
            <p:spPr bwMode="auto">
              <a:xfrm>
                <a:off x="1734" y="3250"/>
                <a:ext cx="1519" cy="1223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AC6CD"/>
                  </a:gs>
                  <a:gs pos="50000">
                    <a:srgbClr val="FFFFFF"/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8AC6C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en-US" altLang="zh-CN" sz="1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AutoShape 117"/>
              <p:cNvSpPr>
                <a:spLocks noChangeArrowheads="1"/>
              </p:cNvSpPr>
              <p:nvPr/>
            </p:nvSpPr>
            <p:spPr bwMode="auto">
              <a:xfrm>
                <a:off x="1701" y="1936"/>
                <a:ext cx="1520" cy="1223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5B9BD5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38100" algn="ctr">
                <a:solidFill>
                  <a:srgbClr val="5B9BD5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endParaRPr kumimoji="1" lang="zh-CN" altLang="en-US" sz="1300" dirty="0">
                  <a:latin typeface="Microsoft JhengHei" pitchFamily="34" charset="-120"/>
                </a:endParaRPr>
              </a:p>
            </p:txBody>
          </p:sp>
          <p:sp>
            <p:nvSpPr>
              <p:cNvPr id="40" name="Rectangle 118"/>
              <p:cNvSpPr>
                <a:spLocks noChangeArrowheads="1"/>
              </p:cNvSpPr>
              <p:nvPr/>
            </p:nvSpPr>
            <p:spPr bwMode="auto">
              <a:xfrm>
                <a:off x="1801" y="2071"/>
                <a:ext cx="1366" cy="4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200" b="1" u="sng">
                  <a:solidFill>
                    <a:srgbClr val="4C2CD4"/>
                  </a:solidFill>
                </a:endParaRPr>
              </a:p>
            </p:txBody>
          </p:sp>
          <p:grpSp>
            <p:nvGrpSpPr>
              <p:cNvPr id="5" name="Group 124"/>
              <p:cNvGrpSpPr>
                <a:grpSpLocks/>
              </p:cNvGrpSpPr>
              <p:nvPr/>
            </p:nvGrpSpPr>
            <p:grpSpPr bwMode="auto">
              <a:xfrm>
                <a:off x="2901" y="2610"/>
                <a:ext cx="1068" cy="943"/>
                <a:chOff x="1973" y="1842"/>
                <a:chExt cx="1452" cy="1270"/>
              </a:xfrm>
            </p:grpSpPr>
            <p:sp>
              <p:nvSpPr>
                <p:cNvPr id="42" name="AutoShape 125"/>
                <p:cNvSpPr>
                  <a:spLocks noChangeArrowheads="1"/>
                </p:cNvSpPr>
                <p:nvPr/>
              </p:nvSpPr>
              <p:spPr bwMode="auto">
                <a:xfrm>
                  <a:off x="1973" y="1842"/>
                  <a:ext cx="1452" cy="1270"/>
                </a:xfrm>
                <a:custGeom>
                  <a:avLst/>
                  <a:gdLst/>
                  <a:ahLst/>
                  <a:cxnLst>
                    <a:cxn ang="0">
                      <a:pos x="7430" y="13781"/>
                    </a:cxn>
                    <a:cxn ang="0">
                      <a:pos x="10800" y="15299"/>
                    </a:cxn>
                    <a:cxn ang="0">
                      <a:pos x="15299" y="10800"/>
                    </a:cxn>
                    <a:cxn ang="0">
                      <a:pos x="10800" y="6301"/>
                    </a:cxn>
                    <a:cxn ang="0">
                      <a:pos x="6328" y="10304"/>
                    </a:cxn>
                    <a:cxn ang="0">
                      <a:pos x="65" y="9609"/>
                    </a:cxn>
                    <a:cxn ang="0">
                      <a:pos x="10800" y="0"/>
                    </a:cxn>
                    <a:cxn ang="0">
                      <a:pos x="21600" y="10800"/>
                    </a:cxn>
                    <a:cxn ang="0">
                      <a:pos x="10800" y="21600"/>
                    </a:cxn>
                    <a:cxn ang="0">
                      <a:pos x="2711" y="17956"/>
                    </a:cxn>
                    <a:cxn ang="0">
                      <a:pos x="689" y="19746"/>
                    </a:cxn>
                    <a:cxn ang="0">
                      <a:pos x="1193" y="11487"/>
                    </a:cxn>
                    <a:cxn ang="0">
                      <a:pos x="9452" y="11992"/>
                    </a:cxn>
                    <a:cxn ang="0">
                      <a:pos x="7430" y="13781"/>
                    </a:cxn>
                  </a:cxnLst>
                  <a:rect l="0" t="0" r="r" b="b"/>
                  <a:pathLst>
                    <a:path w="21600" h="21600">
                      <a:moveTo>
                        <a:pt x="7430" y="13781"/>
                      </a:moveTo>
                      <a:cubicBezTo>
                        <a:pt x="8284" y="14746"/>
                        <a:pt x="9511" y="15299"/>
                        <a:pt x="10800" y="15299"/>
                      </a:cubicBezTo>
                      <a:cubicBezTo>
                        <a:pt x="13284" y="15299"/>
                        <a:pt x="15299" y="13284"/>
                        <a:pt x="15299" y="10800"/>
                      </a:cubicBezTo>
                      <a:cubicBezTo>
                        <a:pt x="15299" y="8315"/>
                        <a:pt x="13284" y="6301"/>
                        <a:pt x="10800" y="6301"/>
                      </a:cubicBezTo>
                      <a:cubicBezTo>
                        <a:pt x="8507" y="6300"/>
                        <a:pt x="6581" y="8025"/>
                        <a:pt x="6328" y="10304"/>
                      </a:cubicBezTo>
                      <a:lnTo>
                        <a:pt x="65" y="9609"/>
                      </a:lnTo>
                      <a:cubicBezTo>
                        <a:pt x="672" y="4139"/>
                        <a:pt x="5295" y="-1"/>
                        <a:pt x="10800" y="0"/>
                      </a:cubicBezTo>
                      <a:cubicBezTo>
                        <a:pt x="16764" y="0"/>
                        <a:pt x="21600" y="4835"/>
                        <a:pt x="21600" y="10800"/>
                      </a:cubicBezTo>
                      <a:cubicBezTo>
                        <a:pt x="21600" y="16764"/>
                        <a:pt x="16764" y="21600"/>
                        <a:pt x="10800" y="21600"/>
                      </a:cubicBezTo>
                      <a:cubicBezTo>
                        <a:pt x="7706" y="21600"/>
                        <a:pt x="4761" y="20273"/>
                        <a:pt x="2711" y="17956"/>
                      </a:cubicBezTo>
                      <a:lnTo>
                        <a:pt x="689" y="19746"/>
                      </a:lnTo>
                      <a:lnTo>
                        <a:pt x="1193" y="11487"/>
                      </a:lnTo>
                      <a:lnTo>
                        <a:pt x="9452" y="11992"/>
                      </a:lnTo>
                      <a:lnTo>
                        <a:pt x="7430" y="137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8900" cmpd="dbl">
                  <a:solidFill>
                    <a:srgbClr val="99CC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136" y="1993"/>
                  <a:ext cx="363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4C2CD4"/>
                      </a:solidFill>
                    </a:rPr>
                    <a:t>P</a:t>
                  </a:r>
                </a:p>
              </p:txBody>
            </p:sp>
            <p:sp>
              <p:nvSpPr>
                <p:cNvPr id="44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836" y="1978"/>
                  <a:ext cx="454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4C2CD4"/>
                      </a:solidFill>
                    </a:rPr>
                    <a:t>D</a:t>
                  </a:r>
                </a:p>
              </p:txBody>
            </p:sp>
            <p:sp>
              <p:nvSpPr>
                <p:cNvPr id="45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927" y="2568"/>
                  <a:ext cx="363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rgbClr val="4C2CD4"/>
                      </a:solidFill>
                    </a:rPr>
                    <a:t>C</a:t>
                  </a:r>
                </a:p>
              </p:txBody>
            </p:sp>
            <p:sp>
              <p:nvSpPr>
                <p:cNvPr id="46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110" y="2568"/>
                  <a:ext cx="363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4C2CD4"/>
                      </a:solidFill>
                    </a:rPr>
                    <a:t>A</a:t>
                  </a:r>
                </a:p>
              </p:txBody>
            </p:sp>
          </p:grpSp>
        </p:grpSp>
      </p:grpSp>
      <p:sp>
        <p:nvSpPr>
          <p:cNvPr id="47" name="TextBox 46"/>
          <p:cNvSpPr txBox="1"/>
          <p:nvPr/>
        </p:nvSpPr>
        <p:spPr>
          <a:xfrm>
            <a:off x="1403648" y="2204864"/>
            <a:ext cx="2736304" cy="137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  <a:spcBef>
                <a:spcPts val="840"/>
              </a:spcBef>
            </a:pP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现况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>
              <a:lnSpc>
                <a:spcPts val="1700"/>
              </a:lnSpc>
              <a:spcBef>
                <a:spcPts val="840"/>
              </a:spcBef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系统默认带出的摘要不正确</a:t>
            </a:r>
          </a:p>
          <a:p>
            <a:pPr>
              <a:lnSpc>
                <a:spcPts val="1700"/>
              </a:lnSpc>
              <a:spcBef>
                <a:spcPts val="840"/>
              </a:spcBef>
            </a:pP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对策方向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调整摘要抓取逻辑，抓取请款单上正确栏位，带出正确摘要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19672" y="494116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  <a:spcBef>
                <a:spcPts val="840"/>
              </a:spcBef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立账后常规核对即可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2357265"/>
            <a:ext cx="2880320" cy="61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  <a:spcBef>
                <a:spcPts val="840"/>
              </a:spcBef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【负责人员】彭素敏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吴珊</a:t>
            </a:r>
          </a:p>
          <a:p>
            <a:pPr>
              <a:lnSpc>
                <a:spcPts val="1700"/>
              </a:lnSpc>
              <a:spcBef>
                <a:spcPts val="840"/>
              </a:spcBef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【实施时间】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44062" y="4365104"/>
            <a:ext cx="2675069" cy="1764407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0"/>
          <p:cNvGrpSpPr/>
          <p:nvPr/>
        </p:nvGrpSpPr>
        <p:grpSpPr>
          <a:xfrm>
            <a:off x="217261" y="3212976"/>
            <a:ext cx="8747227" cy="1800200"/>
            <a:chOff x="179512" y="3861048"/>
            <a:chExt cx="8747227" cy="18002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79512" y="3861048"/>
              <a:ext cx="8747227" cy="18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矩形 49"/>
            <p:cNvSpPr/>
            <p:nvPr/>
          </p:nvSpPr>
          <p:spPr bwMode="auto">
            <a:xfrm>
              <a:off x="1763688" y="5373216"/>
              <a:ext cx="648072" cy="21602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4465638" cy="720725"/>
          </a:xfrm>
        </p:spPr>
        <p:txBody>
          <a:bodyPr anchor="ctr"/>
          <a:lstStyle/>
          <a:p>
            <a:r>
              <a:rPr lang="zh-CN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实施并确认效果</a:t>
            </a:r>
            <a:endParaRPr lang="en-US" altLang="zh-CN" sz="3000" b="0" smtClean="0">
              <a:solidFill>
                <a:schemeClr val="tx1"/>
              </a:solidFill>
              <a:ea typeface="Microsoft JhengHei" pitchFamily="34" charset="-120"/>
            </a:endParaRPr>
          </a:p>
        </p:txBody>
      </p:sp>
      <p:sp>
        <p:nvSpPr>
          <p:cNvPr id="40962" name="Rectangle 12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Improve</a:t>
            </a:r>
          </a:p>
        </p:txBody>
      </p:sp>
      <p:sp>
        <p:nvSpPr>
          <p:cNvPr id="40981" name="Rectangle 143"/>
          <p:cNvSpPr>
            <a:spLocks noChangeArrowheads="1"/>
          </p:cNvSpPr>
          <p:nvPr/>
        </p:nvSpPr>
        <p:spPr bwMode="auto">
          <a:xfrm>
            <a:off x="179388" y="774700"/>
            <a:ext cx="8713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endParaRPr lang="en-US" altLang="zh-TW" dirty="0"/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I-1</a:t>
            </a:r>
            <a:r>
              <a:rPr lang="zh-TW" altLang="en-US" b="1" dirty="0" smtClean="0">
                <a:solidFill>
                  <a:schemeClr val="accent2"/>
                </a:solidFill>
              </a:rPr>
              <a:t>、</a:t>
            </a:r>
            <a:r>
              <a:rPr lang="zh-CN" altLang="en-US" b="1" dirty="0" smtClean="0">
                <a:solidFill>
                  <a:schemeClr val="accent2"/>
                </a:solidFill>
              </a:rPr>
              <a:t>实施并确认效果</a:t>
            </a: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endParaRPr lang="en-US" altLang="zh-TW" dirty="0">
              <a:solidFill>
                <a:schemeClr val="hlink"/>
              </a:solidFill>
            </a:endParaRPr>
          </a:p>
        </p:txBody>
      </p:sp>
      <p:grpSp>
        <p:nvGrpSpPr>
          <p:cNvPr id="2" name="组合 51"/>
          <p:cNvGrpSpPr/>
          <p:nvPr/>
        </p:nvGrpSpPr>
        <p:grpSpPr>
          <a:xfrm>
            <a:off x="1043608" y="1484784"/>
            <a:ext cx="389890" cy="387350"/>
            <a:chOff x="12572" y="3800"/>
            <a:chExt cx="614" cy="610"/>
          </a:xfrm>
        </p:grpSpPr>
        <p:cxnSp>
          <p:nvCxnSpPr>
            <p:cNvPr id="25" name="直接连接符 24"/>
            <p:cNvCxnSpPr/>
            <p:nvPr>
              <p:custDataLst>
                <p:tags r:id="rId1"/>
              </p:custDataLst>
            </p:nvPr>
          </p:nvCxnSpPr>
          <p:spPr>
            <a:xfrm flipH="1">
              <a:off x="12572" y="3800"/>
              <a:ext cx="615" cy="388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"/>
              </p:custDataLst>
            </p:nvPr>
          </p:nvCxnSpPr>
          <p:spPr>
            <a:xfrm>
              <a:off x="12572" y="4188"/>
              <a:ext cx="175" cy="70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3"/>
              </p:custDataLst>
            </p:nvPr>
          </p:nvCxnSpPr>
          <p:spPr>
            <a:xfrm>
              <a:off x="12747" y="4258"/>
              <a:ext cx="80" cy="13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4"/>
              </p:custDataLst>
            </p:nvPr>
          </p:nvCxnSpPr>
          <p:spPr>
            <a:xfrm flipV="1">
              <a:off x="12827" y="4323"/>
              <a:ext cx="53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5"/>
              </p:custDataLst>
            </p:nvPr>
          </p:nvCxnSpPr>
          <p:spPr>
            <a:xfrm>
              <a:off x="12879" y="4323"/>
              <a:ext cx="195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6"/>
              </p:custDataLst>
            </p:nvPr>
          </p:nvCxnSpPr>
          <p:spPr>
            <a:xfrm flipH="1">
              <a:off x="13096" y="3800"/>
              <a:ext cx="91" cy="61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7"/>
              </p:custDataLst>
            </p:nvPr>
          </p:nvCxnSpPr>
          <p:spPr>
            <a:xfrm flipH="1">
              <a:off x="12747" y="3834"/>
              <a:ext cx="419" cy="42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8"/>
              </p:custDataLst>
            </p:nvPr>
          </p:nvCxnSpPr>
          <p:spPr>
            <a:xfrm flipH="1">
              <a:off x="12867" y="3849"/>
              <a:ext cx="303" cy="47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619672" y="1484784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立账时间长→系统带出摘要有误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32"/>
          <p:cNvGrpSpPr/>
          <p:nvPr/>
        </p:nvGrpSpPr>
        <p:grpSpPr>
          <a:xfrm>
            <a:off x="1475656" y="1988840"/>
            <a:ext cx="6479026" cy="4255167"/>
            <a:chOff x="1475656" y="2132856"/>
            <a:chExt cx="6479026" cy="4255167"/>
          </a:xfrm>
        </p:grpSpPr>
        <p:sp>
          <p:nvSpPr>
            <p:cNvPr id="35" name="AutoShape 115"/>
            <p:cNvSpPr>
              <a:spLocks noChangeArrowheads="1"/>
            </p:cNvSpPr>
            <p:nvPr/>
          </p:nvSpPr>
          <p:spPr bwMode="auto">
            <a:xfrm>
              <a:off x="5148064" y="2132856"/>
              <a:ext cx="2736000" cy="2016000"/>
            </a:xfrm>
            <a:prstGeom prst="flowChartAlternateProcess">
              <a:avLst/>
            </a:prstGeom>
            <a:gradFill rotWithShape="1">
              <a:gsLst>
                <a:gs pos="0">
                  <a:srgbClr val="8AC6CD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5400000" scaled="1"/>
            </a:gradFill>
            <a:ln w="38100">
              <a:solidFill>
                <a:srgbClr val="8AC6C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2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4" name="Group 145"/>
            <p:cNvGrpSpPr>
              <a:grpSpLocks/>
            </p:cNvGrpSpPr>
            <p:nvPr/>
          </p:nvGrpSpPr>
          <p:grpSpPr bwMode="auto">
            <a:xfrm>
              <a:off x="1475656" y="2204414"/>
              <a:ext cx="6479026" cy="4183609"/>
              <a:chOff x="1701" y="1936"/>
              <a:chExt cx="3598" cy="2537"/>
            </a:xfrm>
          </p:grpSpPr>
          <p:sp>
            <p:nvSpPr>
              <p:cNvPr id="37" name="AutoShape 114"/>
              <p:cNvSpPr>
                <a:spLocks noChangeArrowheads="1"/>
              </p:cNvSpPr>
              <p:nvPr/>
            </p:nvSpPr>
            <p:spPr bwMode="auto">
              <a:xfrm>
                <a:off x="3780" y="3246"/>
                <a:ext cx="1519" cy="1223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en-US" altLang="zh-CN" sz="10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" name="AutoShape 115"/>
              <p:cNvSpPr>
                <a:spLocks noChangeArrowheads="1"/>
              </p:cNvSpPr>
              <p:nvPr/>
            </p:nvSpPr>
            <p:spPr bwMode="auto">
              <a:xfrm>
                <a:off x="1734" y="3250"/>
                <a:ext cx="1519" cy="1223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AC6CD"/>
                  </a:gs>
                  <a:gs pos="50000">
                    <a:srgbClr val="FFFFFF"/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8AC6C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en-US" altLang="zh-CN" sz="12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AutoShape 117"/>
              <p:cNvSpPr>
                <a:spLocks noChangeArrowheads="1"/>
              </p:cNvSpPr>
              <p:nvPr/>
            </p:nvSpPr>
            <p:spPr bwMode="auto">
              <a:xfrm>
                <a:off x="1701" y="1936"/>
                <a:ext cx="1520" cy="1223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5B9BD5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38100" algn="ctr">
                <a:solidFill>
                  <a:srgbClr val="5B9BD5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endParaRPr kumimoji="1" lang="zh-CN" altLang="en-US" sz="1300" dirty="0">
                  <a:latin typeface="Microsoft JhengHei" pitchFamily="34" charset="-120"/>
                </a:endParaRPr>
              </a:p>
            </p:txBody>
          </p:sp>
          <p:sp>
            <p:nvSpPr>
              <p:cNvPr id="40" name="Rectangle 118"/>
              <p:cNvSpPr>
                <a:spLocks noChangeArrowheads="1"/>
              </p:cNvSpPr>
              <p:nvPr/>
            </p:nvSpPr>
            <p:spPr bwMode="auto">
              <a:xfrm>
                <a:off x="1801" y="2071"/>
                <a:ext cx="1366" cy="4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1200" b="1" u="sng">
                  <a:solidFill>
                    <a:srgbClr val="4C2CD4"/>
                  </a:solidFill>
                </a:endParaRPr>
              </a:p>
            </p:txBody>
          </p:sp>
          <p:grpSp>
            <p:nvGrpSpPr>
              <p:cNvPr id="5" name="Group 124"/>
              <p:cNvGrpSpPr>
                <a:grpSpLocks/>
              </p:cNvGrpSpPr>
              <p:nvPr/>
            </p:nvGrpSpPr>
            <p:grpSpPr bwMode="auto">
              <a:xfrm>
                <a:off x="2901" y="2610"/>
                <a:ext cx="1068" cy="943"/>
                <a:chOff x="1973" y="1842"/>
                <a:chExt cx="1452" cy="1270"/>
              </a:xfrm>
            </p:grpSpPr>
            <p:sp>
              <p:nvSpPr>
                <p:cNvPr id="42" name="AutoShape 125"/>
                <p:cNvSpPr>
                  <a:spLocks noChangeArrowheads="1"/>
                </p:cNvSpPr>
                <p:nvPr/>
              </p:nvSpPr>
              <p:spPr bwMode="auto">
                <a:xfrm>
                  <a:off x="1973" y="1842"/>
                  <a:ext cx="1452" cy="1270"/>
                </a:xfrm>
                <a:custGeom>
                  <a:avLst/>
                  <a:gdLst/>
                  <a:ahLst/>
                  <a:cxnLst>
                    <a:cxn ang="0">
                      <a:pos x="7430" y="13781"/>
                    </a:cxn>
                    <a:cxn ang="0">
                      <a:pos x="10800" y="15299"/>
                    </a:cxn>
                    <a:cxn ang="0">
                      <a:pos x="15299" y="10800"/>
                    </a:cxn>
                    <a:cxn ang="0">
                      <a:pos x="10800" y="6301"/>
                    </a:cxn>
                    <a:cxn ang="0">
                      <a:pos x="6328" y="10304"/>
                    </a:cxn>
                    <a:cxn ang="0">
                      <a:pos x="65" y="9609"/>
                    </a:cxn>
                    <a:cxn ang="0">
                      <a:pos x="10800" y="0"/>
                    </a:cxn>
                    <a:cxn ang="0">
                      <a:pos x="21600" y="10800"/>
                    </a:cxn>
                    <a:cxn ang="0">
                      <a:pos x="10800" y="21600"/>
                    </a:cxn>
                    <a:cxn ang="0">
                      <a:pos x="2711" y="17956"/>
                    </a:cxn>
                    <a:cxn ang="0">
                      <a:pos x="689" y="19746"/>
                    </a:cxn>
                    <a:cxn ang="0">
                      <a:pos x="1193" y="11487"/>
                    </a:cxn>
                    <a:cxn ang="0">
                      <a:pos x="9452" y="11992"/>
                    </a:cxn>
                    <a:cxn ang="0">
                      <a:pos x="7430" y="13781"/>
                    </a:cxn>
                  </a:cxnLst>
                  <a:rect l="0" t="0" r="r" b="b"/>
                  <a:pathLst>
                    <a:path w="21600" h="21600">
                      <a:moveTo>
                        <a:pt x="7430" y="13781"/>
                      </a:moveTo>
                      <a:cubicBezTo>
                        <a:pt x="8284" y="14746"/>
                        <a:pt x="9511" y="15299"/>
                        <a:pt x="10800" y="15299"/>
                      </a:cubicBezTo>
                      <a:cubicBezTo>
                        <a:pt x="13284" y="15299"/>
                        <a:pt x="15299" y="13284"/>
                        <a:pt x="15299" y="10800"/>
                      </a:cubicBezTo>
                      <a:cubicBezTo>
                        <a:pt x="15299" y="8315"/>
                        <a:pt x="13284" y="6301"/>
                        <a:pt x="10800" y="6301"/>
                      </a:cubicBezTo>
                      <a:cubicBezTo>
                        <a:pt x="8507" y="6300"/>
                        <a:pt x="6581" y="8025"/>
                        <a:pt x="6328" y="10304"/>
                      </a:cubicBezTo>
                      <a:lnTo>
                        <a:pt x="65" y="9609"/>
                      </a:lnTo>
                      <a:cubicBezTo>
                        <a:pt x="672" y="4139"/>
                        <a:pt x="5295" y="-1"/>
                        <a:pt x="10800" y="0"/>
                      </a:cubicBezTo>
                      <a:cubicBezTo>
                        <a:pt x="16764" y="0"/>
                        <a:pt x="21600" y="4835"/>
                        <a:pt x="21600" y="10800"/>
                      </a:cubicBezTo>
                      <a:cubicBezTo>
                        <a:pt x="21600" y="16764"/>
                        <a:pt x="16764" y="21600"/>
                        <a:pt x="10800" y="21600"/>
                      </a:cubicBezTo>
                      <a:cubicBezTo>
                        <a:pt x="7706" y="21600"/>
                        <a:pt x="4761" y="20273"/>
                        <a:pt x="2711" y="17956"/>
                      </a:cubicBezTo>
                      <a:lnTo>
                        <a:pt x="689" y="19746"/>
                      </a:lnTo>
                      <a:lnTo>
                        <a:pt x="1193" y="11487"/>
                      </a:lnTo>
                      <a:lnTo>
                        <a:pt x="9452" y="11992"/>
                      </a:lnTo>
                      <a:lnTo>
                        <a:pt x="7430" y="137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8900" cmpd="dbl">
                  <a:solidFill>
                    <a:srgbClr val="99CC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136" y="1993"/>
                  <a:ext cx="363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4C2CD4"/>
                      </a:solidFill>
                    </a:rPr>
                    <a:t>P</a:t>
                  </a:r>
                </a:p>
              </p:txBody>
            </p:sp>
            <p:sp>
              <p:nvSpPr>
                <p:cNvPr id="44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836" y="1978"/>
                  <a:ext cx="454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4C2CD4"/>
                      </a:solidFill>
                    </a:rPr>
                    <a:t>D</a:t>
                  </a:r>
                </a:p>
              </p:txBody>
            </p:sp>
            <p:sp>
              <p:nvSpPr>
                <p:cNvPr id="45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927" y="2568"/>
                  <a:ext cx="363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 smtClean="0">
                      <a:solidFill>
                        <a:srgbClr val="4C2CD4"/>
                      </a:solidFill>
                    </a:rPr>
                    <a:t>C</a:t>
                  </a:r>
                </a:p>
              </p:txBody>
            </p:sp>
            <p:sp>
              <p:nvSpPr>
                <p:cNvPr id="46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110" y="2568"/>
                  <a:ext cx="363" cy="3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4C2CD4"/>
                      </a:solidFill>
                    </a:rPr>
                    <a:t>A</a:t>
                  </a:r>
                </a:p>
              </p:txBody>
            </p:sp>
          </p:grpSp>
        </p:grpSp>
      </p:grpSp>
      <p:sp>
        <p:nvSpPr>
          <p:cNvPr id="47" name="TextBox 46"/>
          <p:cNvSpPr txBox="1"/>
          <p:nvPr/>
        </p:nvSpPr>
        <p:spPr>
          <a:xfrm>
            <a:off x="1403648" y="2204864"/>
            <a:ext cx="2736304" cy="137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  <a:spcBef>
                <a:spcPts val="840"/>
              </a:spcBef>
            </a:pP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现况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>
              <a:lnSpc>
                <a:spcPts val="1700"/>
              </a:lnSpc>
              <a:spcBef>
                <a:spcPts val="840"/>
              </a:spcBef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系统默认带出的摘要不正确</a:t>
            </a:r>
          </a:p>
          <a:p>
            <a:pPr>
              <a:lnSpc>
                <a:spcPts val="1700"/>
              </a:lnSpc>
              <a:spcBef>
                <a:spcPts val="840"/>
              </a:spcBef>
            </a:pP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kumimoji="1" lang="zh-CN" altLang="en-US" sz="1400" b="1" dirty="0" smtClean="0">
                <a:latin typeface="微软雅黑" pitchFamily="34" charset="-122"/>
                <a:ea typeface="微软雅黑" pitchFamily="34" charset="-122"/>
              </a:rPr>
              <a:t>对策方向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调整摘要抓取逻辑，抓取请款单上正确栏位，带出正确摘要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19672" y="4941168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  <a:spcBef>
                <a:spcPts val="840"/>
              </a:spcBef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立账后常规核对即可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2357265"/>
            <a:ext cx="2880320" cy="61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  <a:spcBef>
                <a:spcPts val="840"/>
              </a:spcBef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【负责人员】彭素敏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吴珊</a:t>
            </a:r>
          </a:p>
          <a:p>
            <a:pPr>
              <a:lnSpc>
                <a:spcPts val="1700"/>
              </a:lnSpc>
              <a:spcBef>
                <a:spcPts val="840"/>
              </a:spcBef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【实施时间】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44062" y="4365104"/>
            <a:ext cx="2675069" cy="1764407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23728" y="2420888"/>
            <a:ext cx="4829175" cy="3181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4465638" cy="720725"/>
          </a:xfrm>
        </p:spPr>
        <p:txBody>
          <a:bodyPr anchor="ctr"/>
          <a:lstStyle/>
          <a:p>
            <a:r>
              <a:rPr lang="zh-CN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实施并确认效果</a:t>
            </a:r>
            <a:endParaRPr lang="en-US" altLang="zh-CN" sz="3000" b="0" smtClean="0">
              <a:solidFill>
                <a:schemeClr val="tx1"/>
              </a:solidFill>
              <a:ea typeface="Microsoft JhengHei" pitchFamily="34" charset="-120"/>
            </a:endParaRPr>
          </a:p>
        </p:txBody>
      </p:sp>
      <p:sp>
        <p:nvSpPr>
          <p:cNvPr id="40962" name="Rectangle 12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 dirty="0"/>
              <a:t>Improve</a:t>
            </a:r>
          </a:p>
        </p:txBody>
      </p:sp>
      <p:sp>
        <p:nvSpPr>
          <p:cNvPr id="40981" name="Rectangle 143"/>
          <p:cNvSpPr>
            <a:spLocks noChangeArrowheads="1"/>
          </p:cNvSpPr>
          <p:nvPr/>
        </p:nvSpPr>
        <p:spPr bwMode="auto">
          <a:xfrm>
            <a:off x="179388" y="774700"/>
            <a:ext cx="8713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endParaRPr lang="en-US" altLang="zh-TW" dirty="0"/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I-1</a:t>
            </a:r>
            <a:r>
              <a:rPr lang="zh-TW" altLang="en-US" b="1" dirty="0" smtClean="0">
                <a:solidFill>
                  <a:schemeClr val="accent2"/>
                </a:solidFill>
              </a:rPr>
              <a:t>、</a:t>
            </a:r>
            <a:r>
              <a:rPr lang="zh-CN" altLang="en-US" b="1" dirty="0" smtClean="0">
                <a:solidFill>
                  <a:schemeClr val="accent2"/>
                </a:solidFill>
              </a:rPr>
              <a:t>实施并确认效果</a:t>
            </a: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endParaRPr lang="en-US" altLang="zh-TW" dirty="0">
              <a:solidFill>
                <a:schemeClr val="hlink"/>
              </a:solidFill>
            </a:endParaRPr>
          </a:p>
        </p:txBody>
      </p:sp>
      <p:grpSp>
        <p:nvGrpSpPr>
          <p:cNvPr id="2" name="组合 51"/>
          <p:cNvGrpSpPr/>
          <p:nvPr/>
        </p:nvGrpSpPr>
        <p:grpSpPr>
          <a:xfrm>
            <a:off x="1043608" y="1484784"/>
            <a:ext cx="389890" cy="387350"/>
            <a:chOff x="12572" y="3800"/>
            <a:chExt cx="614" cy="610"/>
          </a:xfrm>
        </p:grpSpPr>
        <p:cxnSp>
          <p:nvCxnSpPr>
            <p:cNvPr id="25" name="直接连接符 24"/>
            <p:cNvCxnSpPr/>
            <p:nvPr>
              <p:custDataLst>
                <p:tags r:id="rId1"/>
              </p:custDataLst>
            </p:nvPr>
          </p:nvCxnSpPr>
          <p:spPr>
            <a:xfrm flipH="1">
              <a:off x="12572" y="3800"/>
              <a:ext cx="615" cy="388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"/>
              </p:custDataLst>
            </p:nvPr>
          </p:nvCxnSpPr>
          <p:spPr>
            <a:xfrm>
              <a:off x="12572" y="4188"/>
              <a:ext cx="175" cy="70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3"/>
              </p:custDataLst>
            </p:nvPr>
          </p:nvCxnSpPr>
          <p:spPr>
            <a:xfrm>
              <a:off x="12747" y="4258"/>
              <a:ext cx="80" cy="13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4"/>
              </p:custDataLst>
            </p:nvPr>
          </p:nvCxnSpPr>
          <p:spPr>
            <a:xfrm flipV="1">
              <a:off x="12827" y="4323"/>
              <a:ext cx="53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5"/>
              </p:custDataLst>
            </p:nvPr>
          </p:nvCxnSpPr>
          <p:spPr>
            <a:xfrm>
              <a:off x="12879" y="4323"/>
              <a:ext cx="195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6"/>
              </p:custDataLst>
            </p:nvPr>
          </p:nvCxnSpPr>
          <p:spPr>
            <a:xfrm flipH="1">
              <a:off x="13096" y="3800"/>
              <a:ext cx="91" cy="61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7"/>
              </p:custDataLst>
            </p:nvPr>
          </p:nvCxnSpPr>
          <p:spPr>
            <a:xfrm flipH="1">
              <a:off x="12747" y="3834"/>
              <a:ext cx="419" cy="42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8"/>
              </p:custDataLst>
            </p:nvPr>
          </p:nvCxnSpPr>
          <p:spPr>
            <a:xfrm flipH="1">
              <a:off x="12867" y="3849"/>
              <a:ext cx="303" cy="47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619672" y="1484784"/>
            <a:ext cx="434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审核时间长→费用明细多样，检附资料多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34"/>
          <p:cNvGrpSpPr/>
          <p:nvPr/>
        </p:nvGrpSpPr>
        <p:grpSpPr>
          <a:xfrm>
            <a:off x="1475656" y="1988840"/>
            <a:ext cx="6624736" cy="4255167"/>
            <a:chOff x="1475656" y="1988840"/>
            <a:chExt cx="6624736" cy="4255167"/>
          </a:xfrm>
        </p:grpSpPr>
        <p:grpSp>
          <p:nvGrpSpPr>
            <p:cNvPr id="4" name="组合 34"/>
            <p:cNvGrpSpPr/>
            <p:nvPr/>
          </p:nvGrpSpPr>
          <p:grpSpPr>
            <a:xfrm>
              <a:off x="1475656" y="1988840"/>
              <a:ext cx="6479026" cy="4255167"/>
              <a:chOff x="1475656" y="2132856"/>
              <a:chExt cx="6479026" cy="4255167"/>
            </a:xfrm>
          </p:grpSpPr>
          <p:sp>
            <p:nvSpPr>
              <p:cNvPr id="33" name="AutoShape 115"/>
              <p:cNvSpPr>
                <a:spLocks noChangeArrowheads="1"/>
              </p:cNvSpPr>
              <p:nvPr/>
            </p:nvSpPr>
            <p:spPr bwMode="auto">
              <a:xfrm>
                <a:off x="5148064" y="2132856"/>
                <a:ext cx="2736000" cy="2016000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AC6CD"/>
                  </a:gs>
                  <a:gs pos="50000">
                    <a:srgbClr val="FFFFFF"/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8AC6C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en-US" altLang="zh-CN" sz="1200" b="1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5" name="Group 145"/>
              <p:cNvGrpSpPr>
                <a:grpSpLocks/>
              </p:cNvGrpSpPr>
              <p:nvPr/>
            </p:nvGrpSpPr>
            <p:grpSpPr bwMode="auto">
              <a:xfrm>
                <a:off x="1475656" y="2204414"/>
                <a:ext cx="6479026" cy="4183609"/>
                <a:chOff x="1701" y="1936"/>
                <a:chExt cx="3598" cy="2537"/>
              </a:xfrm>
            </p:grpSpPr>
            <p:sp>
              <p:nvSpPr>
                <p:cNvPr id="40964" name="AutoShape 114"/>
                <p:cNvSpPr>
                  <a:spLocks noChangeArrowheads="1"/>
                </p:cNvSpPr>
                <p:nvPr/>
              </p:nvSpPr>
              <p:spPr bwMode="auto">
                <a:xfrm>
                  <a:off x="3780" y="3246"/>
                  <a:ext cx="1519" cy="1223"/>
                </a:xfrm>
                <a:prstGeom prst="flowChartAlternateProcess">
                  <a:avLst/>
                </a:prstGeom>
                <a:gradFill rotWithShape="1">
                  <a:gsLst>
                    <a:gs pos="0">
                      <a:srgbClr val="FF9900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381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endParaRPr lang="en-US" altLang="zh-CN" sz="10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965" name="AutoShape 115"/>
                <p:cNvSpPr>
                  <a:spLocks noChangeArrowheads="1"/>
                </p:cNvSpPr>
                <p:nvPr/>
              </p:nvSpPr>
              <p:spPr bwMode="auto">
                <a:xfrm>
                  <a:off x="1734" y="3250"/>
                  <a:ext cx="1519" cy="1223"/>
                </a:xfrm>
                <a:prstGeom prst="flowChartAlternateProcess">
                  <a:avLst/>
                </a:prstGeom>
                <a:gradFill rotWithShape="1">
                  <a:gsLst>
                    <a:gs pos="0">
                      <a:srgbClr val="8AC6CD"/>
                    </a:gs>
                    <a:gs pos="50000">
                      <a:srgbClr val="FFFFFF"/>
                    </a:gs>
                    <a:gs pos="100000">
                      <a:srgbClr val="FFCC99"/>
                    </a:gs>
                  </a:gsLst>
                  <a:lin ang="5400000" scaled="1"/>
                </a:gradFill>
                <a:ln w="38100">
                  <a:solidFill>
                    <a:srgbClr val="8AC6CD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endParaRPr lang="en-US" altLang="zh-CN" sz="12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56789" name="AutoShape 117"/>
                <p:cNvSpPr>
                  <a:spLocks noChangeArrowheads="1"/>
                </p:cNvSpPr>
                <p:nvPr/>
              </p:nvSpPr>
              <p:spPr bwMode="auto">
                <a:xfrm>
                  <a:off x="1701" y="1936"/>
                  <a:ext cx="1520" cy="1223"/>
                </a:xfrm>
                <a:prstGeom prst="flowChartAlternateProcess">
                  <a:avLst/>
                </a:prstGeom>
                <a:gradFill rotWithShape="1">
                  <a:gsLst>
                    <a:gs pos="0">
                      <a:srgbClr val="5B9BD5"/>
                    </a:gs>
                    <a:gs pos="100000">
                      <a:schemeClr val="bg2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solidFill>
                    <a:srgbClr val="5B9BD5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  <a:buFontTx/>
                    <a:buNone/>
                    <a:defRPr/>
                  </a:pPr>
                  <a:endParaRPr kumimoji="1" lang="zh-CN" altLang="en-US" sz="1300" dirty="0">
                    <a:latin typeface="Microsoft JhengHei" pitchFamily="34" charset="-120"/>
                  </a:endParaRPr>
                </a:p>
              </p:txBody>
            </p:sp>
            <p:sp>
              <p:nvSpPr>
                <p:cNvPr id="40968" name="Rectangle 118"/>
                <p:cNvSpPr>
                  <a:spLocks noChangeArrowheads="1"/>
                </p:cNvSpPr>
                <p:nvPr/>
              </p:nvSpPr>
              <p:spPr bwMode="auto">
                <a:xfrm>
                  <a:off x="1801" y="2071"/>
                  <a:ext cx="1366" cy="4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200" b="1" u="sng">
                    <a:solidFill>
                      <a:srgbClr val="4C2CD4"/>
                    </a:solidFill>
                  </a:endParaRPr>
                </a:p>
              </p:txBody>
            </p:sp>
            <p:grpSp>
              <p:nvGrpSpPr>
                <p:cNvPr id="6" name="Group 124"/>
                <p:cNvGrpSpPr>
                  <a:grpSpLocks/>
                </p:cNvGrpSpPr>
                <p:nvPr/>
              </p:nvGrpSpPr>
              <p:grpSpPr bwMode="auto">
                <a:xfrm>
                  <a:off x="2901" y="2610"/>
                  <a:ext cx="1068" cy="943"/>
                  <a:chOff x="1973" y="1842"/>
                  <a:chExt cx="1452" cy="1270"/>
                </a:xfrm>
              </p:grpSpPr>
              <p:sp>
                <p:nvSpPr>
                  <p:cNvPr id="40975" name="AutoShape 125"/>
                  <p:cNvSpPr>
                    <a:spLocks noChangeArrowheads="1"/>
                  </p:cNvSpPr>
                  <p:nvPr/>
                </p:nvSpPr>
                <p:spPr bwMode="auto">
                  <a:xfrm>
                    <a:off x="1973" y="1842"/>
                    <a:ext cx="1452" cy="1270"/>
                  </a:xfrm>
                  <a:custGeom>
                    <a:avLst/>
                    <a:gdLst/>
                    <a:ahLst/>
                    <a:cxnLst>
                      <a:cxn ang="0">
                        <a:pos x="7430" y="13781"/>
                      </a:cxn>
                      <a:cxn ang="0">
                        <a:pos x="10800" y="15299"/>
                      </a:cxn>
                      <a:cxn ang="0">
                        <a:pos x="15299" y="10800"/>
                      </a:cxn>
                      <a:cxn ang="0">
                        <a:pos x="10800" y="6301"/>
                      </a:cxn>
                      <a:cxn ang="0">
                        <a:pos x="6328" y="10304"/>
                      </a:cxn>
                      <a:cxn ang="0">
                        <a:pos x="65" y="9609"/>
                      </a:cxn>
                      <a:cxn ang="0">
                        <a:pos x="10800" y="0"/>
                      </a:cxn>
                      <a:cxn ang="0">
                        <a:pos x="21600" y="10800"/>
                      </a:cxn>
                      <a:cxn ang="0">
                        <a:pos x="10800" y="21600"/>
                      </a:cxn>
                      <a:cxn ang="0">
                        <a:pos x="2711" y="17956"/>
                      </a:cxn>
                      <a:cxn ang="0">
                        <a:pos x="689" y="19746"/>
                      </a:cxn>
                      <a:cxn ang="0">
                        <a:pos x="1193" y="11487"/>
                      </a:cxn>
                      <a:cxn ang="0">
                        <a:pos x="9452" y="11992"/>
                      </a:cxn>
                      <a:cxn ang="0">
                        <a:pos x="7430" y="13781"/>
                      </a:cxn>
                    </a:cxnLst>
                    <a:rect l="0" t="0" r="r" b="b"/>
                    <a:pathLst>
                      <a:path w="21600" h="21600">
                        <a:moveTo>
                          <a:pt x="7430" y="13781"/>
                        </a:moveTo>
                        <a:cubicBezTo>
                          <a:pt x="8284" y="14746"/>
                          <a:pt x="9511" y="15299"/>
                          <a:pt x="10800" y="15299"/>
                        </a:cubicBezTo>
                        <a:cubicBezTo>
                          <a:pt x="13284" y="15299"/>
                          <a:pt x="15299" y="13284"/>
                          <a:pt x="15299" y="10800"/>
                        </a:cubicBezTo>
                        <a:cubicBezTo>
                          <a:pt x="15299" y="8315"/>
                          <a:pt x="13284" y="6301"/>
                          <a:pt x="10800" y="6301"/>
                        </a:cubicBezTo>
                        <a:cubicBezTo>
                          <a:pt x="8507" y="6300"/>
                          <a:pt x="6581" y="8025"/>
                          <a:pt x="6328" y="10304"/>
                        </a:cubicBezTo>
                        <a:lnTo>
                          <a:pt x="65" y="9609"/>
                        </a:lnTo>
                        <a:cubicBezTo>
                          <a:pt x="672" y="4139"/>
                          <a:pt x="5295" y="-1"/>
                          <a:pt x="10800" y="0"/>
                        </a:cubicBezTo>
                        <a:cubicBezTo>
                          <a:pt x="16764" y="0"/>
                          <a:pt x="21600" y="4835"/>
                          <a:pt x="21600" y="10800"/>
                        </a:cubicBezTo>
                        <a:cubicBezTo>
                          <a:pt x="21600" y="16764"/>
                          <a:pt x="16764" y="21600"/>
                          <a:pt x="10800" y="21600"/>
                        </a:cubicBezTo>
                        <a:cubicBezTo>
                          <a:pt x="7706" y="21600"/>
                          <a:pt x="4761" y="20273"/>
                          <a:pt x="2711" y="17956"/>
                        </a:cubicBezTo>
                        <a:lnTo>
                          <a:pt x="689" y="19746"/>
                        </a:lnTo>
                        <a:lnTo>
                          <a:pt x="1193" y="11487"/>
                        </a:lnTo>
                        <a:lnTo>
                          <a:pt x="9452" y="11992"/>
                        </a:lnTo>
                        <a:lnTo>
                          <a:pt x="7430" y="1378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8900" cmpd="dbl">
                    <a:solidFill>
                      <a:srgbClr val="99CC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76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6" y="1993"/>
                    <a:ext cx="363" cy="3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4C2CD4"/>
                        </a:solidFill>
                      </a:rPr>
                      <a:t>P</a:t>
                    </a:r>
                  </a:p>
                </p:txBody>
              </p:sp>
              <p:sp>
                <p:nvSpPr>
                  <p:cNvPr id="40977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1978"/>
                    <a:ext cx="454" cy="3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4C2CD4"/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40978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7" y="2568"/>
                    <a:ext cx="363" cy="3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400" b="1" dirty="0" smtClean="0">
                        <a:solidFill>
                          <a:srgbClr val="4C2CD4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40979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0" y="2568"/>
                    <a:ext cx="363" cy="3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4C2CD4"/>
                        </a:solidFill>
                      </a:rPr>
                      <a:t>A</a:t>
                    </a:r>
                  </a:p>
                </p:txBody>
              </p:sp>
            </p:grpSp>
          </p:grpSp>
        </p:grpSp>
        <p:sp>
          <p:nvSpPr>
            <p:cNvPr id="36" name="TextBox 35"/>
            <p:cNvSpPr txBox="1"/>
            <p:nvPr/>
          </p:nvSpPr>
          <p:spPr>
            <a:xfrm>
              <a:off x="1619672" y="2204864"/>
              <a:ext cx="2304256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kumimoji="1"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现况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】</a:t>
              </a:r>
            </a:p>
            <a:p>
              <a:pPr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zh-CN" altLang="en-US" sz="1400" dirty="0" smtClean="0">
                  <a:latin typeface="微软雅黑" pitchFamily="34" charset="-122"/>
                  <a:ea typeface="微软雅黑" pitchFamily="34" charset="-122"/>
                </a:rPr>
                <a:t>运费费用明细多样，检附资料多</a:t>
              </a:r>
              <a:r>
                <a:rPr kumimoji="1" lang="en-US" altLang="zh-CN" sz="1400" dirty="0" smtClean="0"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财务审核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loading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大</a:t>
              </a:r>
              <a:endParaRPr kumimoji="1"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kumimoji="1"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对策方向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】</a:t>
              </a:r>
              <a:r>
                <a:rPr kumimoji="1" lang="zh-CN" altLang="en-US" sz="1400" dirty="0" smtClean="0">
                  <a:latin typeface="微软雅黑" pitchFamily="34" charset="-122"/>
                  <a:ea typeface="微软雅黑" pitchFamily="34" charset="-122"/>
                </a:rPr>
                <a:t>简化附件，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附件无纸化，自动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link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系统文件，自行检核</a:t>
              </a:r>
              <a:endParaRPr kumimoji="1"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08104" y="2060848"/>
              <a:ext cx="25922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【负责人员】彭素敏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吴珊</a:t>
              </a:r>
            </a:p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【计划实施时间】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Phase I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2018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Phase II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：待规划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19672" y="4797152"/>
              <a:ext cx="2448272" cy="29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NG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部分待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改善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再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测试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；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4365104"/>
            <a:ext cx="2492103" cy="172819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539552" y="1988840"/>
            <a:ext cx="8280000" cy="42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4465638" cy="720725"/>
          </a:xfrm>
        </p:spPr>
        <p:txBody>
          <a:bodyPr anchor="ctr"/>
          <a:lstStyle/>
          <a:p>
            <a:r>
              <a:rPr lang="zh-CN" altLang="en-US" sz="3000" b="0" dirty="0" smtClean="0">
                <a:solidFill>
                  <a:schemeClr val="tx1"/>
                </a:solidFill>
                <a:ea typeface="Microsoft JhengHei" pitchFamily="34" charset="-120"/>
              </a:rPr>
              <a:t>实施并确认效果</a:t>
            </a:r>
            <a:endParaRPr lang="en-US" altLang="zh-CN" sz="3000" b="0" dirty="0" smtClean="0">
              <a:solidFill>
                <a:schemeClr val="tx1"/>
              </a:solidFill>
              <a:ea typeface="Microsoft JhengHei" pitchFamily="34" charset="-120"/>
            </a:endParaRPr>
          </a:p>
        </p:txBody>
      </p:sp>
      <p:sp>
        <p:nvSpPr>
          <p:cNvPr id="40962" name="Rectangle 12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 dirty="0"/>
              <a:t>Improve</a:t>
            </a:r>
          </a:p>
        </p:txBody>
      </p:sp>
      <p:sp>
        <p:nvSpPr>
          <p:cNvPr id="40981" name="Rectangle 143"/>
          <p:cNvSpPr>
            <a:spLocks noChangeArrowheads="1"/>
          </p:cNvSpPr>
          <p:nvPr/>
        </p:nvSpPr>
        <p:spPr bwMode="auto">
          <a:xfrm>
            <a:off x="179512" y="764704"/>
            <a:ext cx="8713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endParaRPr lang="en-US" altLang="zh-TW" dirty="0"/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I-1</a:t>
            </a:r>
            <a:r>
              <a:rPr lang="zh-TW" altLang="en-US" b="1" dirty="0" smtClean="0">
                <a:solidFill>
                  <a:schemeClr val="accent2"/>
                </a:solidFill>
              </a:rPr>
              <a:t>、</a:t>
            </a:r>
            <a:r>
              <a:rPr lang="zh-CN" altLang="en-US" b="1" dirty="0" smtClean="0">
                <a:solidFill>
                  <a:schemeClr val="accent2"/>
                </a:solidFill>
              </a:rPr>
              <a:t>实施并确认效果</a:t>
            </a: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endParaRPr lang="en-US" altLang="zh-TW" dirty="0">
              <a:solidFill>
                <a:schemeClr val="hlink"/>
              </a:solidFill>
            </a:endParaRPr>
          </a:p>
        </p:txBody>
      </p:sp>
      <p:grpSp>
        <p:nvGrpSpPr>
          <p:cNvPr id="2" name="组合 51"/>
          <p:cNvGrpSpPr/>
          <p:nvPr/>
        </p:nvGrpSpPr>
        <p:grpSpPr>
          <a:xfrm>
            <a:off x="1043608" y="1484784"/>
            <a:ext cx="389890" cy="387350"/>
            <a:chOff x="12572" y="3800"/>
            <a:chExt cx="614" cy="610"/>
          </a:xfrm>
        </p:grpSpPr>
        <p:cxnSp>
          <p:nvCxnSpPr>
            <p:cNvPr id="25" name="直接连接符 24"/>
            <p:cNvCxnSpPr/>
            <p:nvPr>
              <p:custDataLst>
                <p:tags r:id="rId1"/>
              </p:custDataLst>
            </p:nvPr>
          </p:nvCxnSpPr>
          <p:spPr>
            <a:xfrm flipH="1">
              <a:off x="12572" y="3800"/>
              <a:ext cx="615" cy="388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"/>
              </p:custDataLst>
            </p:nvPr>
          </p:nvCxnSpPr>
          <p:spPr>
            <a:xfrm>
              <a:off x="12572" y="4188"/>
              <a:ext cx="175" cy="70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3"/>
              </p:custDataLst>
            </p:nvPr>
          </p:nvCxnSpPr>
          <p:spPr>
            <a:xfrm>
              <a:off x="12747" y="4258"/>
              <a:ext cx="80" cy="13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4"/>
              </p:custDataLst>
            </p:nvPr>
          </p:nvCxnSpPr>
          <p:spPr>
            <a:xfrm flipV="1">
              <a:off x="12827" y="4323"/>
              <a:ext cx="53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5"/>
              </p:custDataLst>
            </p:nvPr>
          </p:nvCxnSpPr>
          <p:spPr>
            <a:xfrm>
              <a:off x="12879" y="4323"/>
              <a:ext cx="195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6"/>
              </p:custDataLst>
            </p:nvPr>
          </p:nvCxnSpPr>
          <p:spPr>
            <a:xfrm flipH="1">
              <a:off x="13096" y="3800"/>
              <a:ext cx="91" cy="61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7"/>
              </p:custDataLst>
            </p:nvPr>
          </p:nvCxnSpPr>
          <p:spPr>
            <a:xfrm flipH="1">
              <a:off x="12747" y="3834"/>
              <a:ext cx="419" cy="42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8"/>
              </p:custDataLst>
            </p:nvPr>
          </p:nvCxnSpPr>
          <p:spPr>
            <a:xfrm flipH="1">
              <a:off x="12867" y="3849"/>
              <a:ext cx="303" cy="47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619672" y="1484784"/>
            <a:ext cx="434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审核时间长→费用明细多样，检附资料多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39552" y="1988840"/>
          <a:ext cx="8244000" cy="4243283"/>
        </p:xfrm>
        <a:graphic>
          <a:graphicData uri="http://schemas.openxmlformats.org/drawingml/2006/table">
            <a:tbl>
              <a:tblPr/>
              <a:tblGrid>
                <a:gridCol w="1050703"/>
                <a:gridCol w="3910962"/>
                <a:gridCol w="3282335"/>
              </a:tblGrid>
              <a:tr h="403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Phase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检附资料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FFFFFF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测试进度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6090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Phase 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报价单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 Auto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测试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OK，Mannual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仍需要纸本检附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2609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提单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 进口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OK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，出口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Microsoft JhengHei" pitchFamily="34" charset="-120"/>
                        <a:ea typeface="Microsoft JhengHei" pitchFamily="34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2609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装箱单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 测试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2609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Commercial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 Invoice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货物发票）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 测试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OK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49195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Phase II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发票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收据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原始税单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ts val="2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 因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会计相关法规要求保留原始凭证，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后续 仍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保留纸本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2609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过磅单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 待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后续规划讨论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2609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签收单（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CMR）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09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派车单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09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拖柜单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09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放行单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19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运单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Microsoft JhengHei" pitchFamily="34" charset="-120"/>
                        <a:ea typeface="Microsoft JhengHei" pitchFamily="34" charset="-120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含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DHL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运单、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EMS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请款运单、国内快递运单）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19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其他文件及备注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说明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latin typeface="Microsoft JhengHei" pitchFamily="34" charset="-120"/>
                        <a:ea typeface="Microsoft JhengHei" pitchFamily="34" charset="-120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Microsoft JhengHei" pitchFamily="34" charset="-120"/>
                          <a:ea typeface="Microsoft JhengHei" pitchFamily="34" charset="-120"/>
                        </a:rPr>
                        <a:t>如退换货协议、异常费用的确认邮件等）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054790" y="2492896"/>
            <a:ext cx="4089210" cy="340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8638" y="115888"/>
            <a:ext cx="4789487" cy="519112"/>
          </a:xfrm>
        </p:spPr>
        <p:txBody>
          <a:bodyPr/>
          <a:lstStyle/>
          <a:p>
            <a:r>
              <a:rPr lang="zh-CN" altLang="en-US" sz="3000" b="0" dirty="0" smtClean="0">
                <a:solidFill>
                  <a:schemeClr val="tx1"/>
                </a:solidFill>
                <a:ea typeface="Microsoft JhengHei" pitchFamily="34" charset="-120"/>
              </a:rPr>
              <a:t>描述项目来源</a:t>
            </a:r>
          </a:p>
        </p:txBody>
      </p:sp>
      <p:sp>
        <p:nvSpPr>
          <p:cNvPr id="20482" name="Rectangle 13"/>
          <p:cNvSpPr>
            <a:spLocks noChangeArrowheads="1"/>
          </p:cNvSpPr>
          <p:nvPr/>
        </p:nvSpPr>
        <p:spPr bwMode="auto">
          <a:xfrm>
            <a:off x="-34925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Define</a:t>
            </a:r>
          </a:p>
        </p:txBody>
      </p:sp>
      <p:sp>
        <p:nvSpPr>
          <p:cNvPr id="20563" name="Rectangle 299"/>
          <p:cNvSpPr>
            <a:spLocks noChangeArrowheads="1"/>
          </p:cNvSpPr>
          <p:nvPr/>
        </p:nvSpPr>
        <p:spPr bwMode="auto">
          <a:xfrm>
            <a:off x="179388" y="908050"/>
            <a:ext cx="87852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</a:p>
          <a:p>
            <a:r>
              <a:rPr lang="en-US" altLang="zh-TW" b="1" dirty="0">
                <a:solidFill>
                  <a:schemeClr val="accent2"/>
                </a:solidFill>
              </a:rPr>
              <a:t>D-1</a:t>
            </a:r>
            <a:r>
              <a:rPr lang="zh-CN" altLang="en-US" b="1" dirty="0">
                <a:solidFill>
                  <a:schemeClr val="accent2"/>
                </a:solidFill>
              </a:rPr>
              <a:t>、描述项目来源</a:t>
            </a:r>
            <a:endParaRPr lang="en-US" altLang="zh-TW" b="1" dirty="0">
              <a:solidFill>
                <a:srgbClr val="FF3300"/>
              </a:solidFill>
            </a:endParaRPr>
          </a:p>
          <a:p>
            <a:pPr lvl="1"/>
            <a:r>
              <a:rPr lang="zh-TW" altLang="en-US" b="1" u="sng" dirty="0" smtClean="0">
                <a:solidFill>
                  <a:srgbClr val="CC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问题描述</a:t>
            </a:r>
            <a:r>
              <a:rPr lang="zh-CN" altLang="en-US" sz="1400" b="1" u="sng" dirty="0">
                <a:solidFill>
                  <a:srgbClr val="CC0000"/>
                </a:solidFill>
              </a:rPr>
              <a:t>（</a:t>
            </a:r>
            <a:r>
              <a:rPr lang="en-US" altLang="zh-TW" sz="1400" b="1" u="sng" dirty="0">
                <a:solidFill>
                  <a:srgbClr val="CC0000"/>
                </a:solidFill>
              </a:rPr>
              <a:t>3W2H </a:t>
            </a:r>
            <a:r>
              <a:rPr lang="zh-CN" altLang="en-US" sz="1400" b="1" u="sng" dirty="0">
                <a:solidFill>
                  <a:srgbClr val="CC0000"/>
                </a:solidFill>
              </a:rPr>
              <a:t>）</a:t>
            </a:r>
            <a:r>
              <a:rPr lang="en-US" altLang="zh-TW" b="1" u="sng" dirty="0" smtClean="0">
                <a:solidFill>
                  <a:srgbClr val="CC0000"/>
                </a:solidFill>
              </a:rPr>
              <a:t>:</a:t>
            </a:r>
            <a:endParaRPr lang="en-US" altLang="zh-TW" dirty="0"/>
          </a:p>
          <a:p>
            <a:pPr lvl="1"/>
            <a:endParaRPr lang="en-US" altLang="zh-CN" dirty="0">
              <a:latin typeface="Microsoft JhengHei" pitchFamily="34" charset="-120"/>
            </a:endParaRPr>
          </a:p>
          <a:p>
            <a:endParaRPr lang="zh-TW" altLang="en-US" dirty="0">
              <a:latin typeface="Microsoft JhengHei" pitchFamily="34" charset="-120"/>
            </a:endParaRPr>
          </a:p>
          <a:p>
            <a:r>
              <a:rPr lang="en-US" altLang="zh-TW" b="1" dirty="0">
                <a:solidFill>
                  <a:schemeClr val="accent2"/>
                </a:solidFill>
              </a:rPr>
              <a:t> 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844824"/>
            <a:ext cx="72728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Calibri" panose="020F0502020204030204" charset="0"/>
              </a:rPr>
              <a:t>根据财务同仁</a:t>
            </a:r>
            <a:r>
              <a:rPr lang="zh-CN" altLang="en-US" dirty="0" smtClean="0">
                <a:sym typeface="Calibri" panose="020F0502020204030204" charset="0"/>
              </a:rPr>
              <a:t>反馈及统计发现，</a:t>
            </a:r>
            <a:r>
              <a:rPr lang="zh-CN" altLang="en-US" dirty="0">
                <a:sym typeface="Calibri" panose="020F0502020204030204" charset="0"/>
              </a:rPr>
              <a:t>每月月</a:t>
            </a:r>
            <a:r>
              <a:rPr lang="zh-CN" altLang="en-US" dirty="0" smtClean="0">
                <a:sym typeface="Calibri" panose="020F0502020204030204" charset="0"/>
              </a:rPr>
              <a:t>底处理送到财务</a:t>
            </a:r>
            <a:r>
              <a:rPr lang="zh-CN" altLang="en-US" dirty="0">
                <a:sym typeface="Calibri" panose="020F0502020204030204" charset="0"/>
              </a:rPr>
              <a:t>处的运费请</a:t>
            </a:r>
            <a:r>
              <a:rPr lang="zh-CN" altLang="en-US" dirty="0" smtClean="0">
                <a:sym typeface="Calibri" panose="020F0502020204030204" charset="0"/>
              </a:rPr>
              <a:t>款单耗时长，处理每份运费请款单耗时约 </a:t>
            </a:r>
            <a:r>
              <a:rPr lang="en-US" altLang="zh-CN" dirty="0" smtClean="0">
                <a:sym typeface="Calibri" panose="020F0502020204030204" charset="0"/>
              </a:rPr>
              <a:t>15 min.</a:t>
            </a:r>
            <a:endParaRPr lang="zh-CN" altLang="en-US" dirty="0">
              <a:sym typeface="Calibri" panose="020F0502020204030204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7504" y="2852936"/>
            <a:ext cx="5544602" cy="3151139"/>
            <a:chOff x="740144" y="2566650"/>
            <a:chExt cx="5544602" cy="3151139"/>
          </a:xfrm>
        </p:grpSpPr>
        <p:grpSp>
          <p:nvGrpSpPr>
            <p:cNvPr id="7" name="组合 13"/>
            <p:cNvGrpSpPr/>
            <p:nvPr/>
          </p:nvGrpSpPr>
          <p:grpSpPr>
            <a:xfrm>
              <a:off x="862188" y="2566650"/>
              <a:ext cx="4147922" cy="539993"/>
              <a:chOff x="4172" y="3112"/>
              <a:chExt cx="10239" cy="1322"/>
            </a:xfrm>
          </p:grpSpPr>
          <p:grpSp>
            <p:nvGrpSpPr>
              <p:cNvPr id="28" name="组合 38"/>
              <p:cNvGrpSpPr/>
              <p:nvPr/>
            </p:nvGrpSpPr>
            <p:grpSpPr>
              <a:xfrm>
                <a:off x="4172" y="3112"/>
                <a:ext cx="1333" cy="1322"/>
                <a:chOff x="4172" y="3112"/>
                <a:chExt cx="1333" cy="1322"/>
              </a:xfrm>
            </p:grpSpPr>
            <p:sp>
              <p:nvSpPr>
                <p:cNvPr id="30" name="菱形 29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4172" y="3112"/>
                  <a:ext cx="1333" cy="1322"/>
                </a:xfrm>
                <a:prstGeom prst="diamond">
                  <a:avLst/>
                </a:prstGeom>
                <a:solidFill>
                  <a:srgbClr val="5B9BD5">
                    <a:alpha val="4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92500" lnSpcReduction="10000"/>
                </a:bodyPr>
                <a:lstStyle/>
                <a:p>
                  <a:pPr algn="ctr"/>
                  <a:endParaRPr lang="zh-CN" altLang="en-US" sz="1400">
                    <a:latin typeface="Microsoft JhengHei" pitchFamily="34" charset="-120"/>
                    <a:ea typeface="Microsoft JhengHei" pitchFamily="34" charset="-12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1" name="菱形 14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4348" y="3289"/>
                  <a:ext cx="978" cy="966"/>
                </a:xfrm>
                <a:prstGeom prst="diamond">
                  <a:avLst/>
                </a:prstGeom>
                <a:solidFill>
                  <a:srgbClr val="5B9BD5"/>
                </a:solidFill>
                <a:ln>
                  <a:solidFill>
                    <a:srgbClr val="5B9BD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57500" lnSpcReduction="20000"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Microsoft JhengHei" pitchFamily="34" charset="-120"/>
                      <a:ea typeface="Microsoft JhengHei" pitchFamily="34" charset="-120"/>
                      <a:sym typeface="Arial" panose="020B0604020202020204" pitchFamily="34" charset="0"/>
                    </a:rPr>
                    <a:t>W</a:t>
                  </a:r>
                </a:p>
              </p:txBody>
            </p:sp>
          </p:grpSp>
          <p:sp>
            <p:nvSpPr>
              <p:cNvPr id="29" name="文本框 15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4582" y="3228"/>
                <a:ext cx="9829" cy="94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dirty="0" smtClean="0">
                    <a:latin typeface="Microsoft JhengHei" pitchFamily="34" charset="-120"/>
                    <a:sym typeface="Arial" panose="020B0604020202020204" pitchFamily="34" charset="0"/>
                  </a:rPr>
                  <a:t>What</a:t>
                </a:r>
                <a:r>
                  <a:rPr lang="zh-CN" altLang="en-US" dirty="0" smtClean="0">
                    <a:latin typeface="Microsoft JhengHei" pitchFamily="34" charset="-120"/>
                    <a:sym typeface="Arial" panose="020B0604020202020204" pitchFamily="34" charset="0"/>
                  </a:rPr>
                  <a:t>：处理运费请款单耗时长</a:t>
                </a:r>
              </a:p>
            </p:txBody>
          </p:sp>
        </p:grpSp>
        <p:grpSp>
          <p:nvGrpSpPr>
            <p:cNvPr id="9" name="组合 18"/>
            <p:cNvGrpSpPr/>
            <p:nvPr/>
          </p:nvGrpSpPr>
          <p:grpSpPr>
            <a:xfrm>
              <a:off x="789233" y="3194059"/>
              <a:ext cx="3231726" cy="539865"/>
              <a:chOff x="9382" y="2648"/>
              <a:chExt cx="7873" cy="1353"/>
            </a:xfrm>
          </p:grpSpPr>
          <p:grpSp>
            <p:nvGrpSpPr>
              <p:cNvPr id="24" name="组合 39"/>
              <p:cNvGrpSpPr/>
              <p:nvPr/>
            </p:nvGrpSpPr>
            <p:grpSpPr>
              <a:xfrm>
                <a:off x="9540" y="2648"/>
                <a:ext cx="1316" cy="1353"/>
                <a:chOff x="9540" y="2648"/>
                <a:chExt cx="1316" cy="1353"/>
              </a:xfrm>
            </p:grpSpPr>
            <p:sp>
              <p:nvSpPr>
                <p:cNvPr id="26" name="菱形 25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9540" y="2648"/>
                  <a:ext cx="1316" cy="1353"/>
                </a:xfrm>
                <a:prstGeom prst="diamond">
                  <a:avLst/>
                </a:prstGeom>
                <a:solidFill>
                  <a:srgbClr val="FF9900">
                    <a:alpha val="4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92500" lnSpcReduction="10000"/>
                </a:bodyPr>
                <a:lstStyle/>
                <a:p>
                  <a:pPr algn="ctr"/>
                  <a:endParaRPr lang="zh-CN" altLang="en-US" sz="1400">
                    <a:latin typeface="Microsoft JhengHei" pitchFamily="34" charset="-120"/>
                    <a:ea typeface="Microsoft JhengHei" pitchFamily="34" charset="-12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7" name="菱形 26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9717" y="2822"/>
                  <a:ext cx="965" cy="992"/>
                </a:xfrm>
                <a:prstGeom prst="diamond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57500" lnSpcReduction="20000"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Microsoft JhengHei" pitchFamily="34" charset="-120"/>
                      <a:ea typeface="Microsoft JhengHei" pitchFamily="34" charset="-120"/>
                      <a:sym typeface="Arial" panose="020B0604020202020204" pitchFamily="34" charset="0"/>
                    </a:rPr>
                    <a:t>W</a:t>
                  </a:r>
                </a:p>
              </p:txBody>
            </p:sp>
          </p:grpSp>
          <p:sp>
            <p:nvSpPr>
              <p:cNvPr id="25" name="文本框 18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382" y="2759"/>
                <a:ext cx="7873" cy="84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dirty="0" smtClean="0">
                    <a:latin typeface="Microsoft JhengHei" pitchFamily="34" charset="-120"/>
                    <a:sym typeface="Arial" panose="020B0604020202020204" pitchFamily="34" charset="0"/>
                  </a:rPr>
                  <a:t>When</a:t>
                </a:r>
                <a:r>
                  <a:rPr lang="zh-CN" altLang="en-US" dirty="0" smtClean="0">
                    <a:latin typeface="Microsoft JhengHei" pitchFamily="34" charset="-120"/>
                    <a:sym typeface="Arial" panose="020B0604020202020204" pitchFamily="34" charset="0"/>
                  </a:rPr>
                  <a:t>：每月月底</a:t>
                </a:r>
              </a:p>
            </p:txBody>
          </p:sp>
        </p:grpSp>
        <p:grpSp>
          <p:nvGrpSpPr>
            <p:cNvPr id="10" name="组合 38"/>
            <p:cNvGrpSpPr/>
            <p:nvPr/>
          </p:nvGrpSpPr>
          <p:grpSpPr>
            <a:xfrm>
              <a:off x="740144" y="3798659"/>
              <a:ext cx="5544602" cy="1919130"/>
              <a:chOff x="740144" y="3798659"/>
              <a:chExt cx="5544602" cy="1919130"/>
            </a:xfrm>
          </p:grpSpPr>
          <p:grpSp>
            <p:nvGrpSpPr>
              <p:cNvPr id="11" name="组合 23"/>
              <p:cNvGrpSpPr/>
              <p:nvPr/>
            </p:nvGrpSpPr>
            <p:grpSpPr>
              <a:xfrm>
                <a:off x="740144" y="3798659"/>
                <a:ext cx="3150292" cy="539875"/>
                <a:chOff x="14054" y="2999"/>
                <a:chExt cx="7933" cy="1445"/>
              </a:xfrm>
            </p:grpSpPr>
            <p:grpSp>
              <p:nvGrpSpPr>
                <p:cNvPr id="20" name="组合 42"/>
                <p:cNvGrpSpPr/>
                <p:nvPr/>
              </p:nvGrpSpPr>
              <p:grpSpPr>
                <a:xfrm>
                  <a:off x="14371" y="2999"/>
                  <a:ext cx="1360" cy="1445"/>
                  <a:chOff x="14371" y="2999"/>
                  <a:chExt cx="1360" cy="1445"/>
                </a:xfrm>
              </p:grpSpPr>
              <p:sp>
                <p:nvSpPr>
                  <p:cNvPr id="22" name="菱形 19"/>
                  <p:cNvSpPr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14371" y="2999"/>
                    <a:ext cx="1360" cy="1445"/>
                  </a:xfrm>
                  <a:prstGeom prst="diamond">
                    <a:avLst/>
                  </a:prstGeom>
                  <a:solidFill>
                    <a:srgbClr val="A5A5A5">
                      <a:alpha val="49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 fontScale="92500" lnSpcReduction="10000"/>
                  </a:bodyPr>
                  <a:lstStyle/>
                  <a:p>
                    <a:pPr algn="ctr"/>
                    <a:endParaRPr lang="zh-CN" altLang="en-US" sz="1400">
                      <a:latin typeface="Microsoft JhengHei" pitchFamily="34" charset="-120"/>
                      <a:ea typeface="Microsoft JhengHei" pitchFamily="34" charset="-12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3" name="菱形 22"/>
                  <p:cNvSpPr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14544" y="3196"/>
                    <a:ext cx="997" cy="1060"/>
                  </a:xfrm>
                  <a:prstGeom prst="diamond">
                    <a:avLst/>
                  </a:prstGeom>
                  <a:solidFill>
                    <a:srgbClr val="A5A5A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 fontScale="57500" lnSpcReduction="20000"/>
                  </a:bodyPr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bg1"/>
                        </a:solidFill>
                        <a:latin typeface="Microsoft JhengHei" pitchFamily="34" charset="-120"/>
                        <a:ea typeface="Microsoft JhengHei" pitchFamily="34" charset="-120"/>
                        <a:sym typeface="Arial" panose="020B0604020202020204" pitchFamily="34" charset="0"/>
                      </a:rPr>
                      <a:t>W</a:t>
                    </a:r>
                  </a:p>
                </p:txBody>
              </p:sp>
            </p:grpSp>
            <p:sp>
              <p:nvSpPr>
                <p:cNvPr id="21" name="文本框 21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4054" y="3067"/>
                  <a:ext cx="7933" cy="1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en-US" altLang="zh-CN" dirty="0" smtClean="0">
                      <a:latin typeface="Microsoft JhengHei" pitchFamily="34" charset="-120"/>
                      <a:sym typeface="Arial" panose="020B0604020202020204" pitchFamily="34" charset="0"/>
                    </a:rPr>
                    <a:t>Where</a:t>
                  </a:r>
                  <a:r>
                    <a:rPr lang="zh-CN" altLang="en-US" dirty="0" smtClean="0">
                      <a:latin typeface="Microsoft JhengHei" pitchFamily="34" charset="-120"/>
                      <a:sym typeface="Arial" panose="020B0604020202020204" pitchFamily="34" charset="0"/>
                    </a:rPr>
                    <a:t>：财务处</a:t>
                  </a:r>
                </a:p>
              </p:txBody>
            </p:sp>
          </p:grpSp>
          <p:grpSp>
            <p:nvGrpSpPr>
              <p:cNvPr id="12" name="组合 28"/>
              <p:cNvGrpSpPr/>
              <p:nvPr/>
            </p:nvGrpSpPr>
            <p:grpSpPr>
              <a:xfrm>
                <a:off x="873348" y="4430079"/>
                <a:ext cx="5087646" cy="574804"/>
                <a:chOff x="5913" y="5759"/>
                <a:chExt cx="14360" cy="1599"/>
              </a:xfrm>
            </p:grpSpPr>
            <p:sp>
              <p:nvSpPr>
                <p:cNvPr id="17" name="菱形 16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5913" y="5759"/>
                  <a:ext cx="1524" cy="1502"/>
                </a:xfrm>
                <a:prstGeom prst="diamond">
                  <a:avLst/>
                </a:prstGeom>
                <a:solidFill>
                  <a:srgbClr val="5B9BD5">
                    <a:alpha val="4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92500" lnSpcReduction="10000"/>
                </a:bodyPr>
                <a:lstStyle/>
                <a:p>
                  <a:pPr algn="ctr"/>
                  <a:endParaRPr lang="zh-CN" altLang="en-US" sz="1400">
                    <a:latin typeface="Microsoft JhengHei" pitchFamily="34" charset="-120"/>
                    <a:ea typeface="Microsoft JhengHei" pitchFamily="34" charset="-12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" name="菱形 17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6115" y="5962"/>
                  <a:ext cx="1118" cy="1102"/>
                </a:xfrm>
                <a:prstGeom prst="diamond">
                  <a:avLst/>
                </a:prstGeom>
                <a:solidFill>
                  <a:srgbClr val="5B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55000" lnSpcReduction="20000"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Microsoft JhengHei" pitchFamily="34" charset="-120"/>
                      <a:ea typeface="Microsoft JhengHei" pitchFamily="34" charset="-120"/>
                      <a:sym typeface="Arial" panose="020B0604020202020204" pitchFamily="34" charset="0"/>
                    </a:rPr>
                    <a:t>H</a:t>
                  </a:r>
                </a:p>
              </p:txBody>
            </p:sp>
            <p:sp>
              <p:nvSpPr>
                <p:cNvPr id="19" name="文本框 34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7163" y="5789"/>
                  <a:ext cx="13110" cy="15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en-US" altLang="zh-CN" dirty="0" smtClean="0">
                      <a:latin typeface="Microsoft JhengHei" pitchFamily="34" charset="-120"/>
                      <a:sym typeface="Arial" panose="020B0604020202020204" pitchFamily="34" charset="0"/>
                    </a:rPr>
                    <a:t>How do you know</a:t>
                  </a:r>
                  <a:r>
                    <a:rPr lang="zh-CN" altLang="en-US" dirty="0" smtClean="0">
                      <a:latin typeface="Microsoft JhengHei" pitchFamily="34" charset="-120"/>
                      <a:sym typeface="Arial" panose="020B0604020202020204" pitchFamily="34" charset="0"/>
                    </a:rPr>
                    <a:t>：财务同仁反馈及统计</a:t>
                  </a:r>
                  <a:r>
                    <a:rPr lang="en-US" altLang="zh-CN" dirty="0" smtClean="0">
                      <a:latin typeface="Microsoft JhengHei" pitchFamily="34" charset="-120"/>
                      <a:sym typeface="Arial" panose="020B0604020202020204" pitchFamily="34" charset="0"/>
                    </a:rPr>
                    <a:t> </a:t>
                  </a:r>
                </a:p>
              </p:txBody>
            </p:sp>
          </p:grpSp>
          <p:grpSp>
            <p:nvGrpSpPr>
              <p:cNvPr id="13" name="组合 32"/>
              <p:cNvGrpSpPr/>
              <p:nvPr/>
            </p:nvGrpSpPr>
            <p:grpSpPr>
              <a:xfrm>
                <a:off x="875816" y="5032624"/>
                <a:ext cx="5408930" cy="685165"/>
                <a:chOff x="11691" y="5579"/>
                <a:chExt cx="8518" cy="1079"/>
              </a:xfrm>
            </p:grpSpPr>
            <p:sp>
              <p:nvSpPr>
                <p:cNvPr id="14" name="菱形 13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11691" y="5579"/>
                  <a:ext cx="850" cy="850"/>
                </a:xfrm>
                <a:prstGeom prst="diamond">
                  <a:avLst/>
                </a:prstGeom>
                <a:solidFill>
                  <a:srgbClr val="4472C4">
                    <a:alpha val="4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92500" lnSpcReduction="10000"/>
                </a:bodyPr>
                <a:lstStyle/>
                <a:p>
                  <a:pPr algn="ctr"/>
                  <a:endParaRPr lang="zh-CN" altLang="en-US" sz="1400">
                    <a:latin typeface="Microsoft JhengHei" pitchFamily="34" charset="-120"/>
                    <a:ea typeface="Microsoft JhengHei" pitchFamily="34" charset="-12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菱形 14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1811" y="5700"/>
                  <a:ext cx="624" cy="624"/>
                </a:xfrm>
                <a:prstGeom prst="diamond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55000" lnSpcReduction="20000"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Microsoft JhengHei" pitchFamily="34" charset="-120"/>
                      <a:ea typeface="Microsoft JhengHei" pitchFamily="34" charset="-120"/>
                      <a:sym typeface="Arial" panose="020B0604020202020204" pitchFamily="34" charset="0"/>
                    </a:rPr>
                    <a:t>H</a:t>
                  </a:r>
                </a:p>
              </p:txBody>
            </p:sp>
            <p:sp>
              <p:nvSpPr>
                <p:cNvPr id="16" name="文本框 37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1919" y="5679"/>
                  <a:ext cx="8290" cy="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en-US" altLang="zh-CN" dirty="0" smtClean="0">
                      <a:latin typeface="Microsoft JhengHei" pitchFamily="34" charset="-120"/>
                      <a:sym typeface="Arial" panose="020B0604020202020204" pitchFamily="34" charset="0"/>
                    </a:rPr>
                    <a:t>How much</a:t>
                  </a:r>
                  <a:r>
                    <a:rPr lang="zh-CN" altLang="en-US" dirty="0" smtClean="0">
                      <a:latin typeface="Microsoft JhengHei" pitchFamily="34" charset="-120"/>
                      <a:sym typeface="Arial" panose="020B0604020202020204" pitchFamily="34" charset="0"/>
                    </a:rPr>
                    <a:t>：</a:t>
                  </a:r>
                  <a:r>
                    <a:rPr lang="zh-CN" altLang="en-US" dirty="0" smtClean="0">
                      <a:sym typeface="Calibri" panose="020F0502020204030204" charset="0"/>
                    </a:rPr>
                    <a:t>处理每份请款单耗时约</a:t>
                  </a:r>
                  <a:r>
                    <a:rPr lang="en-US" altLang="zh-CN" dirty="0" smtClean="0">
                      <a:sym typeface="Calibri" panose="020F0502020204030204" charset="0"/>
                    </a:rPr>
                    <a:t>15 min</a:t>
                  </a:r>
                  <a:endParaRPr lang="zh-CN" altLang="en-US" dirty="0" smtClean="0">
                    <a:latin typeface="Microsoft JhengHei" pitchFamily="34" charset="-120"/>
                    <a:sym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40" name="下箭头 39"/>
          <p:cNvSpPr/>
          <p:nvPr/>
        </p:nvSpPr>
        <p:spPr>
          <a:xfrm>
            <a:off x="5455452" y="3512046"/>
            <a:ext cx="361950" cy="781050"/>
          </a:xfrm>
          <a:prstGeom prst="downArrow">
            <a:avLst/>
          </a:prstGeom>
          <a:solidFill>
            <a:srgbClr val="F06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4465638" cy="720725"/>
          </a:xfrm>
        </p:spPr>
        <p:txBody>
          <a:bodyPr anchor="ctr"/>
          <a:lstStyle/>
          <a:p>
            <a:r>
              <a:rPr lang="zh-CN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实施并确认效果</a:t>
            </a:r>
            <a:endParaRPr lang="en-US" altLang="zh-CN" sz="3000" b="0" smtClean="0">
              <a:solidFill>
                <a:schemeClr val="tx1"/>
              </a:solidFill>
              <a:ea typeface="Microsoft JhengHei" pitchFamily="34" charset="-120"/>
            </a:endParaRPr>
          </a:p>
        </p:txBody>
      </p:sp>
      <p:sp>
        <p:nvSpPr>
          <p:cNvPr id="40962" name="Rectangle 12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 dirty="0"/>
              <a:t>Improve</a:t>
            </a:r>
          </a:p>
        </p:txBody>
      </p:sp>
      <p:sp>
        <p:nvSpPr>
          <p:cNvPr id="40981" name="Rectangle 143"/>
          <p:cNvSpPr>
            <a:spLocks noChangeArrowheads="1"/>
          </p:cNvSpPr>
          <p:nvPr/>
        </p:nvSpPr>
        <p:spPr bwMode="auto">
          <a:xfrm>
            <a:off x="179388" y="774700"/>
            <a:ext cx="8713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endParaRPr lang="en-US" altLang="zh-TW" dirty="0"/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I-1</a:t>
            </a:r>
            <a:r>
              <a:rPr lang="zh-TW" altLang="en-US" b="1" dirty="0" smtClean="0">
                <a:solidFill>
                  <a:schemeClr val="accent2"/>
                </a:solidFill>
              </a:rPr>
              <a:t>、</a:t>
            </a:r>
            <a:r>
              <a:rPr lang="zh-CN" altLang="en-US" b="1" dirty="0" smtClean="0">
                <a:solidFill>
                  <a:schemeClr val="accent2"/>
                </a:solidFill>
              </a:rPr>
              <a:t>实施并确认效果</a:t>
            </a: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endParaRPr lang="en-US" altLang="zh-TW" dirty="0">
              <a:solidFill>
                <a:schemeClr val="hlink"/>
              </a:solidFill>
            </a:endParaRPr>
          </a:p>
        </p:txBody>
      </p:sp>
      <p:grpSp>
        <p:nvGrpSpPr>
          <p:cNvPr id="2" name="组合 51"/>
          <p:cNvGrpSpPr/>
          <p:nvPr/>
        </p:nvGrpSpPr>
        <p:grpSpPr>
          <a:xfrm>
            <a:off x="1043608" y="1484784"/>
            <a:ext cx="389890" cy="387350"/>
            <a:chOff x="12572" y="3800"/>
            <a:chExt cx="614" cy="610"/>
          </a:xfrm>
        </p:grpSpPr>
        <p:cxnSp>
          <p:nvCxnSpPr>
            <p:cNvPr id="25" name="直接连接符 24"/>
            <p:cNvCxnSpPr/>
            <p:nvPr>
              <p:custDataLst>
                <p:tags r:id="rId1"/>
              </p:custDataLst>
            </p:nvPr>
          </p:nvCxnSpPr>
          <p:spPr>
            <a:xfrm flipH="1">
              <a:off x="12572" y="3800"/>
              <a:ext cx="615" cy="388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"/>
              </p:custDataLst>
            </p:nvPr>
          </p:nvCxnSpPr>
          <p:spPr>
            <a:xfrm>
              <a:off x="12572" y="4188"/>
              <a:ext cx="175" cy="70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3"/>
              </p:custDataLst>
            </p:nvPr>
          </p:nvCxnSpPr>
          <p:spPr>
            <a:xfrm>
              <a:off x="12747" y="4258"/>
              <a:ext cx="80" cy="13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4"/>
              </p:custDataLst>
            </p:nvPr>
          </p:nvCxnSpPr>
          <p:spPr>
            <a:xfrm flipV="1">
              <a:off x="12827" y="4323"/>
              <a:ext cx="53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5"/>
              </p:custDataLst>
            </p:nvPr>
          </p:nvCxnSpPr>
          <p:spPr>
            <a:xfrm>
              <a:off x="12879" y="4323"/>
              <a:ext cx="195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6"/>
              </p:custDataLst>
            </p:nvPr>
          </p:nvCxnSpPr>
          <p:spPr>
            <a:xfrm flipH="1">
              <a:off x="13096" y="3800"/>
              <a:ext cx="91" cy="61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7"/>
              </p:custDataLst>
            </p:nvPr>
          </p:nvCxnSpPr>
          <p:spPr>
            <a:xfrm flipH="1">
              <a:off x="12747" y="3834"/>
              <a:ext cx="419" cy="42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8"/>
              </p:custDataLst>
            </p:nvPr>
          </p:nvCxnSpPr>
          <p:spPr>
            <a:xfrm flipH="1">
              <a:off x="12867" y="3849"/>
              <a:ext cx="303" cy="47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619672" y="1484784"/>
            <a:ext cx="434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审核时间长→费用明细多样，检附资料多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34"/>
          <p:cNvGrpSpPr/>
          <p:nvPr/>
        </p:nvGrpSpPr>
        <p:grpSpPr>
          <a:xfrm>
            <a:off x="1475656" y="1988840"/>
            <a:ext cx="6624736" cy="4255167"/>
            <a:chOff x="1475656" y="1988840"/>
            <a:chExt cx="6624736" cy="4255167"/>
          </a:xfrm>
        </p:grpSpPr>
        <p:grpSp>
          <p:nvGrpSpPr>
            <p:cNvPr id="4" name="组合 34"/>
            <p:cNvGrpSpPr/>
            <p:nvPr/>
          </p:nvGrpSpPr>
          <p:grpSpPr>
            <a:xfrm>
              <a:off x="1475656" y="1988840"/>
              <a:ext cx="6479026" cy="4255167"/>
              <a:chOff x="1475656" y="2132856"/>
              <a:chExt cx="6479026" cy="4255167"/>
            </a:xfrm>
          </p:grpSpPr>
          <p:sp>
            <p:nvSpPr>
              <p:cNvPr id="33" name="AutoShape 115"/>
              <p:cNvSpPr>
                <a:spLocks noChangeArrowheads="1"/>
              </p:cNvSpPr>
              <p:nvPr/>
            </p:nvSpPr>
            <p:spPr bwMode="auto">
              <a:xfrm>
                <a:off x="5148064" y="2132856"/>
                <a:ext cx="2736000" cy="2016000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AC6CD"/>
                  </a:gs>
                  <a:gs pos="50000">
                    <a:srgbClr val="FFFFFF"/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8AC6C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en-US" altLang="zh-CN" sz="1200" b="1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5" name="Group 145"/>
              <p:cNvGrpSpPr>
                <a:grpSpLocks/>
              </p:cNvGrpSpPr>
              <p:nvPr/>
            </p:nvGrpSpPr>
            <p:grpSpPr bwMode="auto">
              <a:xfrm>
                <a:off x="1475656" y="2204414"/>
                <a:ext cx="6479026" cy="4183609"/>
                <a:chOff x="1701" y="1936"/>
                <a:chExt cx="3598" cy="2537"/>
              </a:xfrm>
            </p:grpSpPr>
            <p:sp>
              <p:nvSpPr>
                <p:cNvPr id="40964" name="AutoShape 114"/>
                <p:cNvSpPr>
                  <a:spLocks noChangeArrowheads="1"/>
                </p:cNvSpPr>
                <p:nvPr/>
              </p:nvSpPr>
              <p:spPr bwMode="auto">
                <a:xfrm>
                  <a:off x="3780" y="3246"/>
                  <a:ext cx="1519" cy="1223"/>
                </a:xfrm>
                <a:prstGeom prst="flowChartAlternateProcess">
                  <a:avLst/>
                </a:prstGeom>
                <a:gradFill rotWithShape="1">
                  <a:gsLst>
                    <a:gs pos="0">
                      <a:srgbClr val="FF9900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381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endParaRPr lang="en-US" altLang="zh-CN" sz="10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965" name="AutoShape 115"/>
                <p:cNvSpPr>
                  <a:spLocks noChangeArrowheads="1"/>
                </p:cNvSpPr>
                <p:nvPr/>
              </p:nvSpPr>
              <p:spPr bwMode="auto">
                <a:xfrm>
                  <a:off x="1734" y="3250"/>
                  <a:ext cx="1519" cy="1223"/>
                </a:xfrm>
                <a:prstGeom prst="flowChartAlternateProcess">
                  <a:avLst/>
                </a:prstGeom>
                <a:gradFill rotWithShape="1">
                  <a:gsLst>
                    <a:gs pos="0">
                      <a:srgbClr val="8AC6CD"/>
                    </a:gs>
                    <a:gs pos="50000">
                      <a:srgbClr val="FFFFFF"/>
                    </a:gs>
                    <a:gs pos="100000">
                      <a:srgbClr val="FFCC99"/>
                    </a:gs>
                  </a:gsLst>
                  <a:lin ang="5400000" scaled="1"/>
                </a:gradFill>
                <a:ln w="38100">
                  <a:solidFill>
                    <a:srgbClr val="8AC6CD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endParaRPr lang="en-US" altLang="zh-CN" sz="12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56789" name="AutoShape 117"/>
                <p:cNvSpPr>
                  <a:spLocks noChangeArrowheads="1"/>
                </p:cNvSpPr>
                <p:nvPr/>
              </p:nvSpPr>
              <p:spPr bwMode="auto">
                <a:xfrm>
                  <a:off x="1701" y="1936"/>
                  <a:ext cx="1520" cy="1223"/>
                </a:xfrm>
                <a:prstGeom prst="flowChartAlternateProcess">
                  <a:avLst/>
                </a:prstGeom>
                <a:gradFill rotWithShape="1">
                  <a:gsLst>
                    <a:gs pos="0">
                      <a:srgbClr val="5B9BD5"/>
                    </a:gs>
                    <a:gs pos="100000">
                      <a:schemeClr val="bg2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solidFill>
                    <a:srgbClr val="5B9BD5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  <a:buFontTx/>
                    <a:buNone/>
                    <a:defRPr/>
                  </a:pPr>
                  <a:endParaRPr kumimoji="1" lang="zh-CN" altLang="en-US" sz="1300" dirty="0">
                    <a:latin typeface="Microsoft JhengHei" pitchFamily="34" charset="-120"/>
                  </a:endParaRPr>
                </a:p>
              </p:txBody>
            </p:sp>
            <p:sp>
              <p:nvSpPr>
                <p:cNvPr id="40968" name="Rectangle 118"/>
                <p:cNvSpPr>
                  <a:spLocks noChangeArrowheads="1"/>
                </p:cNvSpPr>
                <p:nvPr/>
              </p:nvSpPr>
              <p:spPr bwMode="auto">
                <a:xfrm>
                  <a:off x="1801" y="2071"/>
                  <a:ext cx="1366" cy="4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200" b="1" u="sng">
                    <a:solidFill>
                      <a:srgbClr val="4C2CD4"/>
                    </a:solidFill>
                  </a:endParaRPr>
                </a:p>
              </p:txBody>
            </p:sp>
            <p:grpSp>
              <p:nvGrpSpPr>
                <p:cNvPr id="6" name="Group 124"/>
                <p:cNvGrpSpPr>
                  <a:grpSpLocks/>
                </p:cNvGrpSpPr>
                <p:nvPr/>
              </p:nvGrpSpPr>
              <p:grpSpPr bwMode="auto">
                <a:xfrm>
                  <a:off x="2901" y="2610"/>
                  <a:ext cx="1068" cy="943"/>
                  <a:chOff x="1973" y="1842"/>
                  <a:chExt cx="1452" cy="1270"/>
                </a:xfrm>
              </p:grpSpPr>
              <p:sp>
                <p:nvSpPr>
                  <p:cNvPr id="40975" name="AutoShape 125"/>
                  <p:cNvSpPr>
                    <a:spLocks noChangeArrowheads="1"/>
                  </p:cNvSpPr>
                  <p:nvPr/>
                </p:nvSpPr>
                <p:spPr bwMode="auto">
                  <a:xfrm>
                    <a:off x="1973" y="1842"/>
                    <a:ext cx="1452" cy="1270"/>
                  </a:xfrm>
                  <a:custGeom>
                    <a:avLst/>
                    <a:gdLst/>
                    <a:ahLst/>
                    <a:cxnLst>
                      <a:cxn ang="0">
                        <a:pos x="7430" y="13781"/>
                      </a:cxn>
                      <a:cxn ang="0">
                        <a:pos x="10800" y="15299"/>
                      </a:cxn>
                      <a:cxn ang="0">
                        <a:pos x="15299" y="10800"/>
                      </a:cxn>
                      <a:cxn ang="0">
                        <a:pos x="10800" y="6301"/>
                      </a:cxn>
                      <a:cxn ang="0">
                        <a:pos x="6328" y="10304"/>
                      </a:cxn>
                      <a:cxn ang="0">
                        <a:pos x="65" y="9609"/>
                      </a:cxn>
                      <a:cxn ang="0">
                        <a:pos x="10800" y="0"/>
                      </a:cxn>
                      <a:cxn ang="0">
                        <a:pos x="21600" y="10800"/>
                      </a:cxn>
                      <a:cxn ang="0">
                        <a:pos x="10800" y="21600"/>
                      </a:cxn>
                      <a:cxn ang="0">
                        <a:pos x="2711" y="17956"/>
                      </a:cxn>
                      <a:cxn ang="0">
                        <a:pos x="689" y="19746"/>
                      </a:cxn>
                      <a:cxn ang="0">
                        <a:pos x="1193" y="11487"/>
                      </a:cxn>
                      <a:cxn ang="0">
                        <a:pos x="9452" y="11992"/>
                      </a:cxn>
                      <a:cxn ang="0">
                        <a:pos x="7430" y="13781"/>
                      </a:cxn>
                    </a:cxnLst>
                    <a:rect l="0" t="0" r="r" b="b"/>
                    <a:pathLst>
                      <a:path w="21600" h="21600">
                        <a:moveTo>
                          <a:pt x="7430" y="13781"/>
                        </a:moveTo>
                        <a:cubicBezTo>
                          <a:pt x="8284" y="14746"/>
                          <a:pt x="9511" y="15299"/>
                          <a:pt x="10800" y="15299"/>
                        </a:cubicBezTo>
                        <a:cubicBezTo>
                          <a:pt x="13284" y="15299"/>
                          <a:pt x="15299" y="13284"/>
                          <a:pt x="15299" y="10800"/>
                        </a:cubicBezTo>
                        <a:cubicBezTo>
                          <a:pt x="15299" y="8315"/>
                          <a:pt x="13284" y="6301"/>
                          <a:pt x="10800" y="6301"/>
                        </a:cubicBezTo>
                        <a:cubicBezTo>
                          <a:pt x="8507" y="6300"/>
                          <a:pt x="6581" y="8025"/>
                          <a:pt x="6328" y="10304"/>
                        </a:cubicBezTo>
                        <a:lnTo>
                          <a:pt x="65" y="9609"/>
                        </a:lnTo>
                        <a:cubicBezTo>
                          <a:pt x="672" y="4139"/>
                          <a:pt x="5295" y="-1"/>
                          <a:pt x="10800" y="0"/>
                        </a:cubicBezTo>
                        <a:cubicBezTo>
                          <a:pt x="16764" y="0"/>
                          <a:pt x="21600" y="4835"/>
                          <a:pt x="21600" y="10800"/>
                        </a:cubicBezTo>
                        <a:cubicBezTo>
                          <a:pt x="21600" y="16764"/>
                          <a:pt x="16764" y="21600"/>
                          <a:pt x="10800" y="21600"/>
                        </a:cubicBezTo>
                        <a:cubicBezTo>
                          <a:pt x="7706" y="21600"/>
                          <a:pt x="4761" y="20273"/>
                          <a:pt x="2711" y="17956"/>
                        </a:cubicBezTo>
                        <a:lnTo>
                          <a:pt x="689" y="19746"/>
                        </a:lnTo>
                        <a:lnTo>
                          <a:pt x="1193" y="11487"/>
                        </a:lnTo>
                        <a:lnTo>
                          <a:pt x="9452" y="11992"/>
                        </a:lnTo>
                        <a:lnTo>
                          <a:pt x="7430" y="1378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8900" cmpd="dbl">
                    <a:solidFill>
                      <a:srgbClr val="99CC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76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6" y="1993"/>
                    <a:ext cx="363" cy="3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4C2CD4"/>
                        </a:solidFill>
                      </a:rPr>
                      <a:t>P</a:t>
                    </a:r>
                  </a:p>
                </p:txBody>
              </p:sp>
              <p:sp>
                <p:nvSpPr>
                  <p:cNvPr id="40977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1978"/>
                    <a:ext cx="454" cy="3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4C2CD4"/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40978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7" y="2568"/>
                    <a:ext cx="363" cy="3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400" b="1" dirty="0" smtClean="0">
                        <a:solidFill>
                          <a:srgbClr val="4C2CD4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40979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0" y="2568"/>
                    <a:ext cx="363" cy="3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4C2CD4"/>
                        </a:solidFill>
                      </a:rPr>
                      <a:t>A</a:t>
                    </a:r>
                  </a:p>
                </p:txBody>
              </p:sp>
            </p:grpSp>
          </p:grpSp>
        </p:grpSp>
        <p:sp>
          <p:nvSpPr>
            <p:cNvPr id="36" name="TextBox 35"/>
            <p:cNvSpPr txBox="1"/>
            <p:nvPr/>
          </p:nvSpPr>
          <p:spPr>
            <a:xfrm>
              <a:off x="1619672" y="2204864"/>
              <a:ext cx="2304256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kumimoji="1"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现况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】</a:t>
              </a:r>
            </a:p>
            <a:p>
              <a:pPr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zh-CN" altLang="en-US" sz="1400" dirty="0" smtClean="0">
                  <a:latin typeface="微软雅黑" pitchFamily="34" charset="-122"/>
                  <a:ea typeface="微软雅黑" pitchFamily="34" charset="-122"/>
                </a:rPr>
                <a:t>运费费用明细多样，检附资料多</a:t>
              </a:r>
              <a:r>
                <a:rPr kumimoji="1" lang="en-US" altLang="zh-CN" sz="1400" dirty="0" smtClean="0"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财务审核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loading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大</a:t>
              </a:r>
              <a:endParaRPr kumimoji="1"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kumimoji="1"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对策方向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】</a:t>
              </a:r>
              <a:r>
                <a:rPr kumimoji="1" lang="zh-CN" altLang="en-US" sz="1400" dirty="0" smtClean="0">
                  <a:latin typeface="微软雅黑" pitchFamily="34" charset="-122"/>
                  <a:ea typeface="微软雅黑" pitchFamily="34" charset="-122"/>
                </a:rPr>
                <a:t>简化附件，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附件无纸化，自动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link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系统文件，自行检核</a:t>
              </a:r>
              <a:endParaRPr kumimoji="1"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08104" y="2060848"/>
              <a:ext cx="25922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【负责人员】彭素敏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吴珊</a:t>
              </a:r>
            </a:p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【计划实施时间】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Phase I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2018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Phase II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：待规划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19672" y="4797152"/>
              <a:ext cx="2448272" cy="29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NG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部分待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改善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再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测试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；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4365104"/>
            <a:ext cx="2492103" cy="172819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2204864"/>
            <a:ext cx="910739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4465638" cy="720725"/>
          </a:xfrm>
        </p:spPr>
        <p:txBody>
          <a:bodyPr anchor="ctr"/>
          <a:lstStyle/>
          <a:p>
            <a:r>
              <a:rPr lang="zh-CN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实施并确认效果</a:t>
            </a:r>
            <a:endParaRPr lang="en-US" altLang="zh-CN" sz="3000" b="0" smtClean="0">
              <a:solidFill>
                <a:schemeClr val="tx1"/>
              </a:solidFill>
              <a:ea typeface="Microsoft JhengHei" pitchFamily="34" charset="-120"/>
            </a:endParaRPr>
          </a:p>
        </p:txBody>
      </p:sp>
      <p:sp>
        <p:nvSpPr>
          <p:cNvPr id="40962" name="Rectangle 12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 dirty="0"/>
              <a:t>Improve</a:t>
            </a:r>
          </a:p>
        </p:txBody>
      </p:sp>
      <p:sp>
        <p:nvSpPr>
          <p:cNvPr id="40981" name="Rectangle 143"/>
          <p:cNvSpPr>
            <a:spLocks noChangeArrowheads="1"/>
          </p:cNvSpPr>
          <p:nvPr/>
        </p:nvSpPr>
        <p:spPr bwMode="auto">
          <a:xfrm>
            <a:off x="179388" y="774700"/>
            <a:ext cx="87137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endParaRPr lang="en-US" altLang="zh-TW" dirty="0"/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I-1</a:t>
            </a:r>
            <a:r>
              <a:rPr lang="zh-TW" altLang="en-US" b="1" dirty="0" smtClean="0">
                <a:solidFill>
                  <a:schemeClr val="accent2"/>
                </a:solidFill>
              </a:rPr>
              <a:t>、</a:t>
            </a:r>
            <a:r>
              <a:rPr lang="zh-CN" altLang="en-US" b="1" dirty="0" smtClean="0">
                <a:solidFill>
                  <a:schemeClr val="accent2"/>
                </a:solidFill>
              </a:rPr>
              <a:t>实施并确认效果</a:t>
            </a: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endParaRPr lang="en-US" altLang="zh-TW" dirty="0">
              <a:solidFill>
                <a:schemeClr val="hlink"/>
              </a:solidFill>
            </a:endParaRPr>
          </a:p>
        </p:txBody>
      </p:sp>
      <p:grpSp>
        <p:nvGrpSpPr>
          <p:cNvPr id="2" name="组合 51"/>
          <p:cNvGrpSpPr/>
          <p:nvPr/>
        </p:nvGrpSpPr>
        <p:grpSpPr>
          <a:xfrm>
            <a:off x="1043608" y="1484784"/>
            <a:ext cx="389890" cy="387350"/>
            <a:chOff x="12572" y="3800"/>
            <a:chExt cx="614" cy="610"/>
          </a:xfrm>
        </p:grpSpPr>
        <p:cxnSp>
          <p:nvCxnSpPr>
            <p:cNvPr id="25" name="直接连接符 24"/>
            <p:cNvCxnSpPr/>
            <p:nvPr>
              <p:custDataLst>
                <p:tags r:id="rId1"/>
              </p:custDataLst>
            </p:nvPr>
          </p:nvCxnSpPr>
          <p:spPr>
            <a:xfrm flipH="1">
              <a:off x="12572" y="3800"/>
              <a:ext cx="615" cy="388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"/>
              </p:custDataLst>
            </p:nvPr>
          </p:nvCxnSpPr>
          <p:spPr>
            <a:xfrm>
              <a:off x="12572" y="4188"/>
              <a:ext cx="175" cy="70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3"/>
              </p:custDataLst>
            </p:nvPr>
          </p:nvCxnSpPr>
          <p:spPr>
            <a:xfrm>
              <a:off x="12747" y="4258"/>
              <a:ext cx="80" cy="13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4"/>
              </p:custDataLst>
            </p:nvPr>
          </p:nvCxnSpPr>
          <p:spPr>
            <a:xfrm flipV="1">
              <a:off x="12827" y="4323"/>
              <a:ext cx="53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5"/>
              </p:custDataLst>
            </p:nvPr>
          </p:nvCxnSpPr>
          <p:spPr>
            <a:xfrm>
              <a:off x="12879" y="4323"/>
              <a:ext cx="195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6"/>
              </p:custDataLst>
            </p:nvPr>
          </p:nvCxnSpPr>
          <p:spPr>
            <a:xfrm flipH="1">
              <a:off x="13096" y="3800"/>
              <a:ext cx="91" cy="61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7"/>
              </p:custDataLst>
            </p:nvPr>
          </p:nvCxnSpPr>
          <p:spPr>
            <a:xfrm flipH="1">
              <a:off x="12747" y="3834"/>
              <a:ext cx="419" cy="42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8"/>
              </p:custDataLst>
            </p:nvPr>
          </p:nvCxnSpPr>
          <p:spPr>
            <a:xfrm flipH="1">
              <a:off x="12867" y="3849"/>
              <a:ext cx="303" cy="47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619672" y="1484784"/>
            <a:ext cx="434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审核时间长→费用明细多样，检附资料多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34"/>
          <p:cNvGrpSpPr/>
          <p:nvPr/>
        </p:nvGrpSpPr>
        <p:grpSpPr>
          <a:xfrm>
            <a:off x="1475656" y="1988840"/>
            <a:ext cx="6624736" cy="4255167"/>
            <a:chOff x="1475656" y="1988840"/>
            <a:chExt cx="6624736" cy="4255167"/>
          </a:xfrm>
        </p:grpSpPr>
        <p:grpSp>
          <p:nvGrpSpPr>
            <p:cNvPr id="4" name="组合 34"/>
            <p:cNvGrpSpPr/>
            <p:nvPr/>
          </p:nvGrpSpPr>
          <p:grpSpPr>
            <a:xfrm>
              <a:off x="1475656" y="1988840"/>
              <a:ext cx="6479026" cy="4255167"/>
              <a:chOff x="1475656" y="2132856"/>
              <a:chExt cx="6479026" cy="4255167"/>
            </a:xfrm>
          </p:grpSpPr>
          <p:sp>
            <p:nvSpPr>
              <p:cNvPr id="33" name="AutoShape 115"/>
              <p:cNvSpPr>
                <a:spLocks noChangeArrowheads="1"/>
              </p:cNvSpPr>
              <p:nvPr/>
            </p:nvSpPr>
            <p:spPr bwMode="auto">
              <a:xfrm>
                <a:off x="5148064" y="2132856"/>
                <a:ext cx="2736000" cy="2016000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8AC6CD"/>
                  </a:gs>
                  <a:gs pos="50000">
                    <a:srgbClr val="FFFFFF"/>
                  </a:gs>
                  <a:gs pos="100000">
                    <a:srgbClr val="FFCC99"/>
                  </a:gs>
                </a:gsLst>
                <a:lin ang="5400000" scaled="1"/>
              </a:gradFill>
              <a:ln w="38100">
                <a:solidFill>
                  <a:srgbClr val="8AC6C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endParaRPr lang="en-US" altLang="zh-CN" sz="1200" b="1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5" name="Group 145"/>
              <p:cNvGrpSpPr>
                <a:grpSpLocks/>
              </p:cNvGrpSpPr>
              <p:nvPr/>
            </p:nvGrpSpPr>
            <p:grpSpPr bwMode="auto">
              <a:xfrm>
                <a:off x="1475656" y="2204414"/>
                <a:ext cx="6479026" cy="4183609"/>
                <a:chOff x="1701" y="1936"/>
                <a:chExt cx="3598" cy="2537"/>
              </a:xfrm>
            </p:grpSpPr>
            <p:sp>
              <p:nvSpPr>
                <p:cNvPr id="40964" name="AutoShape 114"/>
                <p:cNvSpPr>
                  <a:spLocks noChangeArrowheads="1"/>
                </p:cNvSpPr>
                <p:nvPr/>
              </p:nvSpPr>
              <p:spPr bwMode="auto">
                <a:xfrm>
                  <a:off x="3780" y="3246"/>
                  <a:ext cx="1519" cy="1223"/>
                </a:xfrm>
                <a:prstGeom prst="flowChartAlternateProcess">
                  <a:avLst/>
                </a:prstGeom>
                <a:gradFill rotWithShape="1">
                  <a:gsLst>
                    <a:gs pos="0">
                      <a:srgbClr val="FF9900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38100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endParaRPr lang="en-US" altLang="zh-CN" sz="1000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965" name="AutoShape 115"/>
                <p:cNvSpPr>
                  <a:spLocks noChangeArrowheads="1"/>
                </p:cNvSpPr>
                <p:nvPr/>
              </p:nvSpPr>
              <p:spPr bwMode="auto">
                <a:xfrm>
                  <a:off x="1734" y="3250"/>
                  <a:ext cx="1519" cy="1223"/>
                </a:xfrm>
                <a:prstGeom prst="flowChartAlternateProcess">
                  <a:avLst/>
                </a:prstGeom>
                <a:gradFill rotWithShape="1">
                  <a:gsLst>
                    <a:gs pos="0">
                      <a:srgbClr val="8AC6CD"/>
                    </a:gs>
                    <a:gs pos="50000">
                      <a:srgbClr val="FFFFFF"/>
                    </a:gs>
                    <a:gs pos="100000">
                      <a:srgbClr val="FFCC99"/>
                    </a:gs>
                  </a:gsLst>
                  <a:lin ang="5400000" scaled="1"/>
                </a:gradFill>
                <a:ln w="38100">
                  <a:solidFill>
                    <a:srgbClr val="8AC6CD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endParaRPr lang="en-US" altLang="zh-CN" sz="12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56789" name="AutoShape 117"/>
                <p:cNvSpPr>
                  <a:spLocks noChangeArrowheads="1"/>
                </p:cNvSpPr>
                <p:nvPr/>
              </p:nvSpPr>
              <p:spPr bwMode="auto">
                <a:xfrm>
                  <a:off x="1701" y="1936"/>
                  <a:ext cx="1520" cy="1223"/>
                </a:xfrm>
                <a:prstGeom prst="flowChartAlternateProcess">
                  <a:avLst/>
                </a:prstGeom>
                <a:gradFill rotWithShape="1">
                  <a:gsLst>
                    <a:gs pos="0">
                      <a:srgbClr val="5B9BD5"/>
                    </a:gs>
                    <a:gs pos="100000">
                      <a:schemeClr val="bg2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  <a:ln w="38100" algn="ctr">
                  <a:solidFill>
                    <a:srgbClr val="5B9BD5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>
                    <a:spcBef>
                      <a:spcPct val="50000"/>
                    </a:spcBef>
                    <a:buFontTx/>
                    <a:buNone/>
                    <a:defRPr/>
                  </a:pPr>
                  <a:endParaRPr kumimoji="1" lang="zh-CN" altLang="en-US" sz="1300" dirty="0">
                    <a:latin typeface="Microsoft JhengHei" pitchFamily="34" charset="-120"/>
                  </a:endParaRPr>
                </a:p>
              </p:txBody>
            </p:sp>
            <p:sp>
              <p:nvSpPr>
                <p:cNvPr id="40968" name="Rectangle 118"/>
                <p:cNvSpPr>
                  <a:spLocks noChangeArrowheads="1"/>
                </p:cNvSpPr>
                <p:nvPr/>
              </p:nvSpPr>
              <p:spPr bwMode="auto">
                <a:xfrm>
                  <a:off x="1801" y="2071"/>
                  <a:ext cx="1366" cy="4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200" b="1" u="sng">
                    <a:solidFill>
                      <a:srgbClr val="4C2CD4"/>
                    </a:solidFill>
                  </a:endParaRPr>
                </a:p>
              </p:txBody>
            </p:sp>
            <p:grpSp>
              <p:nvGrpSpPr>
                <p:cNvPr id="6" name="Group 124"/>
                <p:cNvGrpSpPr>
                  <a:grpSpLocks/>
                </p:cNvGrpSpPr>
                <p:nvPr/>
              </p:nvGrpSpPr>
              <p:grpSpPr bwMode="auto">
                <a:xfrm>
                  <a:off x="2901" y="2610"/>
                  <a:ext cx="1068" cy="943"/>
                  <a:chOff x="1973" y="1842"/>
                  <a:chExt cx="1452" cy="1270"/>
                </a:xfrm>
              </p:grpSpPr>
              <p:sp>
                <p:nvSpPr>
                  <p:cNvPr id="40975" name="AutoShape 125"/>
                  <p:cNvSpPr>
                    <a:spLocks noChangeArrowheads="1"/>
                  </p:cNvSpPr>
                  <p:nvPr/>
                </p:nvSpPr>
                <p:spPr bwMode="auto">
                  <a:xfrm>
                    <a:off x="1973" y="1842"/>
                    <a:ext cx="1452" cy="1270"/>
                  </a:xfrm>
                  <a:custGeom>
                    <a:avLst/>
                    <a:gdLst/>
                    <a:ahLst/>
                    <a:cxnLst>
                      <a:cxn ang="0">
                        <a:pos x="7430" y="13781"/>
                      </a:cxn>
                      <a:cxn ang="0">
                        <a:pos x="10800" y="15299"/>
                      </a:cxn>
                      <a:cxn ang="0">
                        <a:pos x="15299" y="10800"/>
                      </a:cxn>
                      <a:cxn ang="0">
                        <a:pos x="10800" y="6301"/>
                      </a:cxn>
                      <a:cxn ang="0">
                        <a:pos x="6328" y="10304"/>
                      </a:cxn>
                      <a:cxn ang="0">
                        <a:pos x="65" y="9609"/>
                      </a:cxn>
                      <a:cxn ang="0">
                        <a:pos x="10800" y="0"/>
                      </a:cxn>
                      <a:cxn ang="0">
                        <a:pos x="21600" y="10800"/>
                      </a:cxn>
                      <a:cxn ang="0">
                        <a:pos x="10800" y="21600"/>
                      </a:cxn>
                      <a:cxn ang="0">
                        <a:pos x="2711" y="17956"/>
                      </a:cxn>
                      <a:cxn ang="0">
                        <a:pos x="689" y="19746"/>
                      </a:cxn>
                      <a:cxn ang="0">
                        <a:pos x="1193" y="11487"/>
                      </a:cxn>
                      <a:cxn ang="0">
                        <a:pos x="9452" y="11992"/>
                      </a:cxn>
                      <a:cxn ang="0">
                        <a:pos x="7430" y="13781"/>
                      </a:cxn>
                    </a:cxnLst>
                    <a:rect l="0" t="0" r="r" b="b"/>
                    <a:pathLst>
                      <a:path w="21600" h="21600">
                        <a:moveTo>
                          <a:pt x="7430" y="13781"/>
                        </a:moveTo>
                        <a:cubicBezTo>
                          <a:pt x="8284" y="14746"/>
                          <a:pt x="9511" y="15299"/>
                          <a:pt x="10800" y="15299"/>
                        </a:cubicBezTo>
                        <a:cubicBezTo>
                          <a:pt x="13284" y="15299"/>
                          <a:pt x="15299" y="13284"/>
                          <a:pt x="15299" y="10800"/>
                        </a:cubicBezTo>
                        <a:cubicBezTo>
                          <a:pt x="15299" y="8315"/>
                          <a:pt x="13284" y="6301"/>
                          <a:pt x="10800" y="6301"/>
                        </a:cubicBezTo>
                        <a:cubicBezTo>
                          <a:pt x="8507" y="6300"/>
                          <a:pt x="6581" y="8025"/>
                          <a:pt x="6328" y="10304"/>
                        </a:cubicBezTo>
                        <a:lnTo>
                          <a:pt x="65" y="9609"/>
                        </a:lnTo>
                        <a:cubicBezTo>
                          <a:pt x="672" y="4139"/>
                          <a:pt x="5295" y="-1"/>
                          <a:pt x="10800" y="0"/>
                        </a:cubicBezTo>
                        <a:cubicBezTo>
                          <a:pt x="16764" y="0"/>
                          <a:pt x="21600" y="4835"/>
                          <a:pt x="21600" y="10800"/>
                        </a:cubicBezTo>
                        <a:cubicBezTo>
                          <a:pt x="21600" y="16764"/>
                          <a:pt x="16764" y="21600"/>
                          <a:pt x="10800" y="21600"/>
                        </a:cubicBezTo>
                        <a:cubicBezTo>
                          <a:pt x="7706" y="21600"/>
                          <a:pt x="4761" y="20273"/>
                          <a:pt x="2711" y="17956"/>
                        </a:cubicBezTo>
                        <a:lnTo>
                          <a:pt x="689" y="19746"/>
                        </a:lnTo>
                        <a:lnTo>
                          <a:pt x="1193" y="11487"/>
                        </a:lnTo>
                        <a:lnTo>
                          <a:pt x="9452" y="11992"/>
                        </a:lnTo>
                        <a:lnTo>
                          <a:pt x="7430" y="1378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8900" cmpd="dbl">
                    <a:solidFill>
                      <a:srgbClr val="99CCFF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76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6" y="1993"/>
                    <a:ext cx="363" cy="3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4C2CD4"/>
                        </a:solidFill>
                      </a:rPr>
                      <a:t>P</a:t>
                    </a:r>
                  </a:p>
                </p:txBody>
              </p:sp>
              <p:sp>
                <p:nvSpPr>
                  <p:cNvPr id="40977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36" y="1978"/>
                    <a:ext cx="454" cy="3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4C2CD4"/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40978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7" y="2568"/>
                    <a:ext cx="363" cy="3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400" b="1" dirty="0" smtClean="0">
                        <a:solidFill>
                          <a:srgbClr val="4C2CD4"/>
                        </a:solidFill>
                      </a:rPr>
                      <a:t>C</a:t>
                    </a:r>
                  </a:p>
                </p:txBody>
              </p:sp>
              <p:sp>
                <p:nvSpPr>
                  <p:cNvPr id="40979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0" y="2568"/>
                    <a:ext cx="363" cy="3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4C2CD4"/>
                        </a:solidFill>
                      </a:rPr>
                      <a:t>A</a:t>
                    </a:r>
                  </a:p>
                </p:txBody>
              </p:sp>
            </p:grpSp>
          </p:grpSp>
        </p:grpSp>
        <p:sp>
          <p:nvSpPr>
            <p:cNvPr id="36" name="TextBox 35"/>
            <p:cNvSpPr txBox="1"/>
            <p:nvPr/>
          </p:nvSpPr>
          <p:spPr>
            <a:xfrm>
              <a:off x="1619672" y="2204864"/>
              <a:ext cx="2304256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  <a:spcBef>
                  <a:spcPct val="50000"/>
                </a:spcBef>
                <a:buFontTx/>
                <a:buNone/>
                <a:defRPr/>
              </a:pP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kumimoji="1"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现况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】</a:t>
              </a:r>
            </a:p>
            <a:p>
              <a:pPr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zh-CN" altLang="en-US" sz="1400" dirty="0" smtClean="0">
                  <a:latin typeface="微软雅黑" pitchFamily="34" charset="-122"/>
                  <a:ea typeface="微软雅黑" pitchFamily="34" charset="-122"/>
                </a:rPr>
                <a:t>运费费用明细多样，检附资料多</a:t>
              </a:r>
              <a:r>
                <a:rPr kumimoji="1" lang="en-US" altLang="zh-CN" sz="1400" dirty="0" smtClean="0"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财务审核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loading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大</a:t>
              </a:r>
              <a:endParaRPr kumimoji="1"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【</a:t>
              </a:r>
              <a:r>
                <a:rPr kumimoji="1"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对策方向</a:t>
              </a:r>
              <a:r>
                <a:rPr kumimoji="1"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】</a:t>
              </a:r>
              <a:r>
                <a:rPr kumimoji="1" lang="zh-CN" altLang="en-US" sz="1400" dirty="0" smtClean="0">
                  <a:latin typeface="微软雅黑" pitchFamily="34" charset="-122"/>
                  <a:ea typeface="微软雅黑" pitchFamily="34" charset="-122"/>
                </a:rPr>
                <a:t>简化附件，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附件无纸化，自动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link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系统文件，自行检核</a:t>
              </a:r>
              <a:endParaRPr kumimoji="1"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08104" y="2060848"/>
              <a:ext cx="25922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【负责人员】彭素敏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吴珊</a:t>
              </a:r>
            </a:p>
            <a:p>
              <a:pPr>
                <a:lnSpc>
                  <a:spcPct val="150000"/>
                </a:lnSpc>
              </a:pP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【计划实施时间】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Phase I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2018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Phase II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：待规划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zh-CN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19672" y="4797152"/>
              <a:ext cx="2448272" cy="29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NG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部分待</a:t>
              </a:r>
              <a:r>
                <a:rPr lang="en-US" altLang="zh-CN" sz="1400" dirty="0" smtClean="0"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改善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再</a:t>
              </a:r>
              <a:r>
                <a:rPr lang="zh-CN" altLang="zh-CN" sz="1400" dirty="0" smtClean="0">
                  <a:latin typeface="微软雅黑" pitchFamily="34" charset="-122"/>
                  <a:ea typeface="微软雅黑" pitchFamily="34" charset="-122"/>
                </a:rPr>
                <a:t>测试</a:t>
              </a: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；</a:t>
              </a:r>
              <a:endParaRPr lang="en-US" altLang="zh-CN" sz="14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64088" y="4365104"/>
            <a:ext cx="2492103" cy="172819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67744" y="2420888"/>
            <a:ext cx="4743450" cy="32194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3075" y="138113"/>
            <a:ext cx="3817938" cy="649287"/>
          </a:xfrm>
        </p:spPr>
        <p:txBody>
          <a:bodyPr/>
          <a:lstStyle/>
          <a:p>
            <a:r>
              <a:rPr lang="zh-CN" altLang="en-US" sz="3000" b="0" dirty="0" smtClean="0">
                <a:solidFill>
                  <a:schemeClr val="tx1"/>
                </a:solidFill>
                <a:ea typeface="Microsoft JhengHei" pitchFamily="34" charset="-120"/>
              </a:rPr>
              <a:t>确认目标达成情况</a:t>
            </a:r>
          </a:p>
        </p:txBody>
      </p:sp>
      <p:sp>
        <p:nvSpPr>
          <p:cNvPr id="43010" name="Rectangle 11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Control</a:t>
            </a:r>
          </a:p>
        </p:txBody>
      </p:sp>
      <p:sp>
        <p:nvSpPr>
          <p:cNvPr id="43013" name="Rectangle 47"/>
          <p:cNvSpPr>
            <a:spLocks noChangeArrowheads="1"/>
          </p:cNvSpPr>
          <p:nvPr/>
        </p:nvSpPr>
        <p:spPr bwMode="auto">
          <a:xfrm>
            <a:off x="250825" y="908050"/>
            <a:ext cx="8569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  <a:r>
              <a:rPr lang="en-US" altLang="zh-TW" dirty="0"/>
              <a:t> </a:t>
            </a:r>
          </a:p>
          <a:p>
            <a:r>
              <a:rPr lang="en-US" altLang="zh-TW" b="1" dirty="0">
                <a:solidFill>
                  <a:schemeClr val="accent2"/>
                </a:solidFill>
              </a:rPr>
              <a:t>C-1</a:t>
            </a:r>
            <a:r>
              <a:rPr lang="zh-TW" altLang="en-US" b="1" dirty="0">
                <a:solidFill>
                  <a:schemeClr val="accent2"/>
                </a:solidFill>
              </a:rPr>
              <a:t>、</a:t>
            </a:r>
            <a:r>
              <a:rPr lang="zh-CN" altLang="en-US" b="1" dirty="0">
                <a:solidFill>
                  <a:schemeClr val="accent2"/>
                </a:solidFill>
              </a:rPr>
              <a:t>确认目标达成</a:t>
            </a:r>
            <a:r>
              <a:rPr lang="zh-CN" altLang="en-US" b="1" dirty="0" smtClean="0">
                <a:solidFill>
                  <a:schemeClr val="accent2"/>
                </a:solidFill>
              </a:rPr>
              <a:t>情况</a:t>
            </a:r>
            <a:endParaRPr lang="en-US" altLang="zh-TW" b="1" dirty="0">
              <a:solidFill>
                <a:schemeClr val="accent2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1560" y="5445224"/>
            <a:ext cx="389890" cy="387350"/>
            <a:chOff x="12572" y="3800"/>
            <a:chExt cx="614" cy="610"/>
          </a:xfrm>
        </p:grpSpPr>
        <p:cxnSp>
          <p:nvCxnSpPr>
            <p:cNvPr id="10" name="直接连接符 9"/>
            <p:cNvCxnSpPr/>
            <p:nvPr>
              <p:custDataLst>
                <p:tags r:id="rId1"/>
              </p:custDataLst>
            </p:nvPr>
          </p:nvCxnSpPr>
          <p:spPr>
            <a:xfrm flipH="1">
              <a:off x="12572" y="3800"/>
              <a:ext cx="615" cy="388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2"/>
              </p:custDataLst>
            </p:nvPr>
          </p:nvCxnSpPr>
          <p:spPr>
            <a:xfrm>
              <a:off x="12572" y="4188"/>
              <a:ext cx="175" cy="70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3"/>
              </p:custDataLst>
            </p:nvPr>
          </p:nvCxnSpPr>
          <p:spPr>
            <a:xfrm>
              <a:off x="12747" y="4258"/>
              <a:ext cx="80" cy="13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4"/>
              </p:custDataLst>
            </p:nvPr>
          </p:nvCxnSpPr>
          <p:spPr>
            <a:xfrm flipV="1">
              <a:off x="12827" y="4323"/>
              <a:ext cx="53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5"/>
              </p:custDataLst>
            </p:nvPr>
          </p:nvCxnSpPr>
          <p:spPr>
            <a:xfrm>
              <a:off x="12879" y="4323"/>
              <a:ext cx="195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6"/>
              </p:custDataLst>
            </p:nvPr>
          </p:nvCxnSpPr>
          <p:spPr>
            <a:xfrm flipH="1">
              <a:off x="13096" y="3800"/>
              <a:ext cx="91" cy="61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7"/>
              </p:custDataLst>
            </p:nvPr>
          </p:nvCxnSpPr>
          <p:spPr>
            <a:xfrm flipH="1">
              <a:off x="12747" y="3834"/>
              <a:ext cx="419" cy="42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8"/>
              </p:custDataLst>
            </p:nvPr>
          </p:nvCxnSpPr>
          <p:spPr>
            <a:xfrm flipH="1">
              <a:off x="12867" y="3849"/>
              <a:ext cx="303" cy="47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1115616" y="5517232"/>
            <a:ext cx="5160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主要指标：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改善后处理平均每份运费请款单的分钟数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11.57min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爆炸形 2 24"/>
          <p:cNvSpPr/>
          <p:nvPr/>
        </p:nvSpPr>
        <p:spPr bwMode="auto">
          <a:xfrm>
            <a:off x="6084168" y="5445224"/>
            <a:ext cx="1512168" cy="792088"/>
          </a:xfrm>
          <a:prstGeom prst="irregularSeal2">
            <a:avLst/>
          </a:prstGeom>
          <a:solidFill>
            <a:srgbClr val="FFFF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icrosoft JhengHei" pitchFamily="34" charset="-120"/>
                <a:cs typeface="PMingLiU" panose="02020500000000000000" pitchFamily="18" charset="-120"/>
              </a:rPr>
              <a:t>达成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JhengHei" pitchFamily="34" charset="-120"/>
              <a:cs typeface="PMingLiU" panose="02020500000000000000" pitchFamily="18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23728" y="5877272"/>
            <a:ext cx="31718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43608" y="1628800"/>
            <a:ext cx="638299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3075" y="138113"/>
            <a:ext cx="3817938" cy="649287"/>
          </a:xfrm>
        </p:spPr>
        <p:txBody>
          <a:bodyPr/>
          <a:lstStyle/>
          <a:p>
            <a:r>
              <a:rPr lang="zh-CN" altLang="en-US" sz="3000" b="0" dirty="0" smtClean="0">
                <a:solidFill>
                  <a:schemeClr val="tx1"/>
                </a:solidFill>
                <a:ea typeface="Microsoft JhengHei" pitchFamily="34" charset="-120"/>
              </a:rPr>
              <a:t>确认目标达成情况</a:t>
            </a:r>
          </a:p>
        </p:txBody>
      </p:sp>
      <p:sp>
        <p:nvSpPr>
          <p:cNvPr id="43010" name="Rectangle 11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Control</a:t>
            </a:r>
          </a:p>
        </p:txBody>
      </p:sp>
      <p:sp>
        <p:nvSpPr>
          <p:cNvPr id="43013" name="Rectangle 47"/>
          <p:cNvSpPr>
            <a:spLocks noChangeArrowheads="1"/>
          </p:cNvSpPr>
          <p:nvPr/>
        </p:nvSpPr>
        <p:spPr bwMode="auto">
          <a:xfrm>
            <a:off x="250825" y="908050"/>
            <a:ext cx="8569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  <a:r>
              <a:rPr lang="en-US" altLang="zh-TW" dirty="0"/>
              <a:t> </a:t>
            </a:r>
          </a:p>
          <a:p>
            <a:r>
              <a:rPr lang="en-US" altLang="zh-TW" b="1" dirty="0">
                <a:solidFill>
                  <a:schemeClr val="accent2"/>
                </a:solidFill>
              </a:rPr>
              <a:t>C-1</a:t>
            </a:r>
            <a:r>
              <a:rPr lang="zh-TW" altLang="en-US" b="1" dirty="0">
                <a:solidFill>
                  <a:schemeClr val="accent2"/>
                </a:solidFill>
              </a:rPr>
              <a:t>、</a:t>
            </a:r>
            <a:r>
              <a:rPr lang="zh-CN" altLang="en-US" b="1" dirty="0">
                <a:solidFill>
                  <a:schemeClr val="accent2"/>
                </a:solidFill>
              </a:rPr>
              <a:t>确认目标达成</a:t>
            </a:r>
            <a:r>
              <a:rPr lang="zh-CN" altLang="en-US" b="1" dirty="0" smtClean="0">
                <a:solidFill>
                  <a:schemeClr val="accent2"/>
                </a:solidFill>
              </a:rPr>
              <a:t>情况</a:t>
            </a:r>
            <a:endParaRPr lang="en-US" altLang="zh-TW" b="1" dirty="0">
              <a:solidFill>
                <a:schemeClr val="accent2"/>
              </a:solidFill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755576" y="3573016"/>
            <a:ext cx="389890" cy="387350"/>
            <a:chOff x="12572" y="3800"/>
            <a:chExt cx="614" cy="610"/>
          </a:xfrm>
        </p:grpSpPr>
        <p:cxnSp>
          <p:nvCxnSpPr>
            <p:cNvPr id="10" name="直接连接符 9"/>
            <p:cNvCxnSpPr/>
            <p:nvPr>
              <p:custDataLst>
                <p:tags r:id="rId9"/>
              </p:custDataLst>
            </p:nvPr>
          </p:nvCxnSpPr>
          <p:spPr>
            <a:xfrm flipH="1">
              <a:off x="12572" y="3800"/>
              <a:ext cx="615" cy="388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10"/>
              </p:custDataLst>
            </p:nvPr>
          </p:nvCxnSpPr>
          <p:spPr>
            <a:xfrm>
              <a:off x="12572" y="4188"/>
              <a:ext cx="175" cy="70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>
              <a:off x="12747" y="4258"/>
              <a:ext cx="80" cy="13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 flipV="1">
              <a:off x="12827" y="4323"/>
              <a:ext cx="53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>
              <a:off x="12879" y="4323"/>
              <a:ext cx="195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4"/>
              </p:custDataLst>
            </p:nvPr>
          </p:nvCxnSpPr>
          <p:spPr>
            <a:xfrm flipH="1">
              <a:off x="13096" y="3800"/>
              <a:ext cx="91" cy="61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5"/>
              </p:custDataLst>
            </p:nvPr>
          </p:nvCxnSpPr>
          <p:spPr>
            <a:xfrm flipH="1">
              <a:off x="12747" y="3834"/>
              <a:ext cx="419" cy="42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6"/>
              </p:custDataLst>
            </p:nvPr>
          </p:nvCxnSpPr>
          <p:spPr>
            <a:xfrm flipH="1">
              <a:off x="12867" y="3849"/>
              <a:ext cx="303" cy="47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1304533" y="5877272"/>
            <a:ext cx="5211683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衍生指标：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因摘要和付款时间由系统自动抓取，立账正确率提高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403648" y="1844824"/>
          <a:ext cx="3823815" cy="1656182"/>
        </p:xfrm>
        <a:graphic>
          <a:graphicData uri="http://schemas.openxmlformats.org/drawingml/2006/table">
            <a:tbl>
              <a:tblPr/>
              <a:tblGrid>
                <a:gridCol w="2391095"/>
                <a:gridCol w="735721"/>
                <a:gridCol w="696999"/>
              </a:tblGrid>
              <a:tr h="3370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latin typeface="宋体"/>
                        </a:rPr>
                        <a:t>项目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latin typeface="Microsoft JhengHei"/>
                        </a:rPr>
                        <a:t>改善前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latin typeface="Microsoft JhengHei"/>
                        </a:rPr>
                        <a:t>改善后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3077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每份请款单平均处理时间（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min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15.30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11.57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370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每月平均请款单数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     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50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  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50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  <a:tr h="3370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每月请款单处理时间（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min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765.18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578.32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</a:tr>
              <a:tr h="3370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每月请款单处理时间（天）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       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latin typeface="Microsoft JhengHei"/>
                        </a:rPr>
                        <a:t>1.59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 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latin typeface="Microsoft JhengHei"/>
                        </a:rPr>
                        <a:t>1.20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1331640" y="3645024"/>
            <a:ext cx="5814392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次要指标：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因处理每份请款单时间减少，为立运费而加班的小时数减少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2" name="组合 8"/>
          <p:cNvGrpSpPr/>
          <p:nvPr/>
        </p:nvGrpSpPr>
        <p:grpSpPr>
          <a:xfrm>
            <a:off x="800477" y="5877272"/>
            <a:ext cx="389890" cy="387350"/>
            <a:chOff x="12572" y="3800"/>
            <a:chExt cx="614" cy="610"/>
          </a:xfrm>
        </p:grpSpPr>
        <p:cxnSp>
          <p:nvCxnSpPr>
            <p:cNvPr id="24" name="直接连接符 23"/>
            <p:cNvCxnSpPr/>
            <p:nvPr>
              <p:custDataLst>
                <p:tags r:id="rId1"/>
              </p:custDataLst>
            </p:nvPr>
          </p:nvCxnSpPr>
          <p:spPr>
            <a:xfrm flipH="1">
              <a:off x="12572" y="3800"/>
              <a:ext cx="615" cy="388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2"/>
              </p:custDataLst>
            </p:nvPr>
          </p:nvCxnSpPr>
          <p:spPr>
            <a:xfrm>
              <a:off x="12572" y="4188"/>
              <a:ext cx="175" cy="70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3"/>
              </p:custDataLst>
            </p:nvPr>
          </p:nvCxnSpPr>
          <p:spPr>
            <a:xfrm>
              <a:off x="12747" y="4258"/>
              <a:ext cx="80" cy="13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4"/>
              </p:custDataLst>
            </p:nvPr>
          </p:nvCxnSpPr>
          <p:spPr>
            <a:xfrm flipV="1">
              <a:off x="12827" y="4323"/>
              <a:ext cx="53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5"/>
              </p:custDataLst>
            </p:nvPr>
          </p:nvCxnSpPr>
          <p:spPr>
            <a:xfrm>
              <a:off x="12879" y="4323"/>
              <a:ext cx="195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6"/>
              </p:custDataLst>
            </p:nvPr>
          </p:nvCxnSpPr>
          <p:spPr>
            <a:xfrm flipH="1">
              <a:off x="13096" y="3800"/>
              <a:ext cx="91" cy="61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7"/>
              </p:custDataLst>
            </p:nvPr>
          </p:nvCxnSpPr>
          <p:spPr>
            <a:xfrm flipH="1">
              <a:off x="12747" y="3834"/>
              <a:ext cx="419" cy="42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8"/>
              </p:custDataLst>
            </p:nvPr>
          </p:nvCxnSpPr>
          <p:spPr>
            <a:xfrm flipH="1">
              <a:off x="12867" y="3849"/>
              <a:ext cx="303" cy="47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 bwMode="auto">
          <a:xfrm>
            <a:off x="1403648" y="3140968"/>
            <a:ext cx="3816000" cy="36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5868144" y="2996952"/>
            <a:ext cx="190498" cy="324971"/>
          </a:xfrm>
          <a:prstGeom prst="downArrow">
            <a:avLst/>
          </a:prstGeom>
          <a:solidFill>
            <a:srgbClr val="FF0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/>
          </a:p>
        </p:txBody>
      </p:sp>
      <p:sp>
        <p:nvSpPr>
          <p:cNvPr id="35" name="圆角矩形 34"/>
          <p:cNvSpPr/>
          <p:nvPr/>
        </p:nvSpPr>
        <p:spPr>
          <a:xfrm>
            <a:off x="5652120" y="3356992"/>
            <a:ext cx="648072" cy="288032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900" b="1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0.39 </a:t>
            </a:r>
            <a:r>
              <a:rPr lang="zh-CN" altLang="en-US" sz="900" b="1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zh-CN" sz="900" b="1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835696" y="4308894"/>
            <a:ext cx="1944216" cy="1352298"/>
            <a:chOff x="1835696" y="4308894"/>
            <a:chExt cx="1944216" cy="1352298"/>
          </a:xfrm>
        </p:grpSpPr>
        <p:sp>
          <p:nvSpPr>
            <p:cNvPr id="37" name="TextBox 36"/>
            <p:cNvSpPr txBox="1"/>
            <p:nvPr/>
          </p:nvSpPr>
          <p:spPr>
            <a:xfrm>
              <a:off x="1835696" y="4308894"/>
              <a:ext cx="1944216" cy="504000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付款日</a:t>
              </a:r>
              <a:r>
                <a:rPr lang="en-US" altLang="zh-CN" sz="1300" dirty="0" smtClean="0">
                  <a:latin typeface="Microsoft JhengHei" pitchFamily="34" charset="-120"/>
                </a:rPr>
                <a:t>/</a:t>
              </a:r>
              <a:r>
                <a:rPr lang="zh-CN" altLang="en-US" sz="1300" dirty="0" smtClean="0">
                  <a:latin typeface="Microsoft JhengHei" pitchFamily="34" charset="-120"/>
                </a:rPr>
                <a:t>摘要未手动修正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5696" y="5157192"/>
              <a:ext cx="1944000" cy="504000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lvl="0" algn="ctr"/>
              <a:r>
                <a:rPr lang="en-US" altLang="zh-CN" sz="1300" dirty="0" smtClean="0">
                  <a:latin typeface="Microsoft JhengHei" pitchFamily="34" charset="-120"/>
                </a:rPr>
                <a:t>Double check</a:t>
              </a:r>
              <a:r>
                <a:rPr lang="zh-CN" altLang="en-US" sz="1300" dirty="0" smtClean="0">
                  <a:latin typeface="Microsoft JhengHei" pitchFamily="34" charset="-120"/>
                </a:rPr>
                <a:t>发现，</a:t>
              </a:r>
              <a:endParaRPr lang="en-US" altLang="zh-CN" sz="1300" dirty="0" smtClean="0">
                <a:latin typeface="Microsoft JhengHei" pitchFamily="34" charset="-120"/>
              </a:endParaRPr>
            </a:p>
            <a:p>
              <a:pPr lvl="0" algn="ctr"/>
              <a:r>
                <a:rPr lang="zh-CN" altLang="en-US" sz="1300" dirty="0" smtClean="0">
                  <a:latin typeface="Microsoft JhengHei" pitchFamily="34" charset="-120"/>
                </a:rPr>
                <a:t>返工修改</a:t>
              </a:r>
            </a:p>
          </p:txBody>
        </p:sp>
        <p:cxnSp>
          <p:nvCxnSpPr>
            <p:cNvPr id="40" name="直接箭头连接符 39"/>
            <p:cNvCxnSpPr>
              <a:stCxn id="37" idx="2"/>
              <a:endCxn id="38" idx="0"/>
            </p:cNvCxnSpPr>
            <p:nvPr/>
          </p:nvCxnSpPr>
          <p:spPr bwMode="auto">
            <a:xfrm flipH="1">
              <a:off x="2807696" y="4812894"/>
              <a:ext cx="108" cy="3442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46" name="圆角矩形 45"/>
            <p:cNvSpPr/>
            <p:nvPr/>
          </p:nvSpPr>
          <p:spPr>
            <a:xfrm>
              <a:off x="1835696" y="4869160"/>
              <a:ext cx="648072" cy="288032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900" b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Before</a:t>
              </a:r>
              <a:endParaRPr lang="zh-CN" sz="9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779912" y="4497969"/>
            <a:ext cx="2232032" cy="1169001"/>
            <a:chOff x="3779912" y="4497969"/>
            <a:chExt cx="2232032" cy="1169001"/>
          </a:xfrm>
        </p:grpSpPr>
        <p:cxnSp>
          <p:nvCxnSpPr>
            <p:cNvPr id="43" name="直接连接符 42"/>
            <p:cNvCxnSpPr/>
            <p:nvPr/>
          </p:nvCxnSpPr>
          <p:spPr bwMode="auto">
            <a:xfrm>
              <a:off x="3779912" y="4509120"/>
              <a:ext cx="1332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直接箭头连接符 43"/>
            <p:cNvCxnSpPr/>
            <p:nvPr/>
          </p:nvCxnSpPr>
          <p:spPr bwMode="auto">
            <a:xfrm flipH="1">
              <a:off x="5109509" y="4497969"/>
              <a:ext cx="108" cy="648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45" name="TextBox 44"/>
            <p:cNvSpPr txBox="1"/>
            <p:nvPr/>
          </p:nvSpPr>
          <p:spPr>
            <a:xfrm>
              <a:off x="4067944" y="5162970"/>
              <a:ext cx="1944000" cy="504000"/>
            </a:xfrm>
            <a:prstGeom prst="rect">
              <a:avLst/>
            </a:prstGeom>
            <a:solidFill>
              <a:srgbClr val="FF9900">
                <a:alpha val="80000"/>
              </a:srgbClr>
            </a:solidFill>
            <a:ln>
              <a:solidFill>
                <a:srgbClr val="FF99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lvl="0" algn="ctr"/>
              <a:r>
                <a:rPr lang="zh-CN" altLang="en-US" sz="1300" dirty="0" smtClean="0">
                  <a:latin typeface="Microsoft JhengHei" pitchFamily="34" charset="-120"/>
                </a:rPr>
                <a:t>系统自动带出</a:t>
              </a:r>
              <a:endParaRPr lang="en-US" altLang="zh-CN" sz="1300" dirty="0" smtClean="0">
                <a:latin typeface="Microsoft JhengHei" pitchFamily="34" charset="-120"/>
              </a:endParaRPr>
            </a:p>
            <a:p>
              <a:pPr lvl="0" algn="ctr"/>
              <a:r>
                <a:rPr lang="zh-CN" altLang="en-US" sz="1300" dirty="0" smtClean="0">
                  <a:latin typeface="Microsoft JhengHei" pitchFamily="34" charset="-120"/>
                </a:rPr>
                <a:t>付款时间和摘要</a:t>
              </a: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220072" y="4653136"/>
              <a:ext cx="576064" cy="288000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sz="900" b="1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After</a:t>
              </a:r>
              <a:endParaRPr lang="zh-CN" sz="900" b="1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下箭头 47"/>
          <p:cNvSpPr/>
          <p:nvPr/>
        </p:nvSpPr>
        <p:spPr>
          <a:xfrm rot="10800000">
            <a:off x="6588224" y="5301208"/>
            <a:ext cx="190498" cy="324971"/>
          </a:xfrm>
          <a:prstGeom prst="downArrow">
            <a:avLst/>
          </a:prstGeom>
          <a:solidFill>
            <a:srgbClr val="FF000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 animBg="1"/>
      <p:bldP spid="34" grpId="0" animBg="1"/>
      <p:bldP spid="35" grpId="0" animBg="1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695450" y="74613"/>
            <a:ext cx="4392613" cy="617537"/>
          </a:xfrm>
        </p:spPr>
        <p:txBody>
          <a:bodyPr/>
          <a:lstStyle/>
          <a:p>
            <a:r>
              <a:rPr lang="zh-CN" altLang="en-US" sz="3000" b="0" smtClean="0">
                <a:solidFill>
                  <a:schemeClr val="tx1"/>
                </a:solidFill>
                <a:ea typeface="微軟正黑體" pitchFamily="34" charset="-120"/>
              </a:rPr>
              <a:t>水</a:t>
            </a:r>
            <a:r>
              <a:rPr lang="zh-TW" altLang="en-US" sz="3000" b="0" smtClean="0">
                <a:solidFill>
                  <a:schemeClr val="tx1"/>
                </a:solidFill>
                <a:ea typeface="微軟正黑體" pitchFamily="34" charset="-120"/>
              </a:rPr>
              <a:t>平</a:t>
            </a:r>
            <a:r>
              <a:rPr lang="zh-CN" altLang="en-US" sz="3000" b="0" smtClean="0">
                <a:solidFill>
                  <a:schemeClr val="tx1"/>
                </a:solidFill>
                <a:ea typeface="微軟正黑體" pitchFamily="34" charset="-120"/>
              </a:rPr>
              <a:t>展开</a:t>
            </a:r>
          </a:p>
        </p:txBody>
      </p:sp>
      <p:sp>
        <p:nvSpPr>
          <p:cNvPr id="49154" name="Rectangle 11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Control</a:t>
            </a:r>
          </a:p>
        </p:txBody>
      </p:sp>
      <p:sp>
        <p:nvSpPr>
          <p:cNvPr id="49155" name="Rectangle 35"/>
          <p:cNvSpPr>
            <a:spLocks noChangeArrowheads="1"/>
          </p:cNvSpPr>
          <p:nvPr/>
        </p:nvSpPr>
        <p:spPr bwMode="auto">
          <a:xfrm>
            <a:off x="179388" y="836613"/>
            <a:ext cx="8569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  <a:r>
              <a:rPr lang="en-US" altLang="zh-TW" dirty="0"/>
              <a:t> 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C-2</a:t>
            </a:r>
            <a:r>
              <a:rPr lang="zh-TW" altLang="en-US" b="1" dirty="0" smtClean="0">
                <a:solidFill>
                  <a:schemeClr val="accent2"/>
                </a:solidFill>
              </a:rPr>
              <a:t>、</a:t>
            </a:r>
            <a:r>
              <a:rPr lang="zh-TW" altLang="en-US" b="1" dirty="0">
                <a:solidFill>
                  <a:schemeClr val="accent2"/>
                </a:solidFill>
              </a:rPr>
              <a:t>水平</a:t>
            </a:r>
            <a:r>
              <a:rPr lang="zh-TW" altLang="en-US" b="1" dirty="0" smtClean="0">
                <a:solidFill>
                  <a:schemeClr val="accent2"/>
                </a:solidFill>
              </a:rPr>
              <a:t>展开</a:t>
            </a:r>
            <a:endParaRPr lang="zh-TW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187624" y="1628800"/>
            <a:ext cx="6381750" cy="4104456"/>
            <a:chOff x="1187624" y="1484784"/>
            <a:chExt cx="6381750" cy="4104456"/>
          </a:xfrm>
        </p:grpSpPr>
        <p:pic>
          <p:nvPicPr>
            <p:cNvPr id="6" name="图片 5" descr="箭头-交叉0.jpg"/>
            <p:cNvPicPr>
              <a:picLocks noChangeAspect="1"/>
            </p:cNvPicPr>
            <p:nvPr/>
          </p:nvPicPr>
          <p:blipFill>
            <a:blip r:embed="rId5" cstate="print"/>
            <a:srcRect b="8898"/>
            <a:stretch>
              <a:fillRect/>
            </a:stretch>
          </p:blipFill>
          <p:spPr>
            <a:xfrm>
              <a:off x="1187624" y="1484784"/>
              <a:ext cx="6381750" cy="410445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 bwMode="auto">
            <a:xfrm>
              <a:off x="1403648" y="2060848"/>
              <a:ext cx="1872208" cy="144016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580112" y="3501008"/>
              <a:ext cx="1872208" cy="144016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endParaRP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043608" y="1988840"/>
            <a:ext cx="2088232" cy="1872208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>
                <a:alpha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lnSpcReduction="1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其他请款类型</a:t>
            </a:r>
            <a:endParaRPr lang="en-US" altLang="zh-CN" dirty="0" smtClean="0">
              <a:solidFill>
                <a:schemeClr val="tx1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zh-CN" altLang="en-US" sz="140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合约请款</a:t>
            </a:r>
            <a:endParaRPr lang="en-US" altLang="zh-CN" sz="1400" dirty="0" smtClean="0">
              <a:solidFill>
                <a:schemeClr val="tx1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zh-CN" altLang="en-US" sz="140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员工代垫</a:t>
            </a:r>
            <a:endParaRPr lang="en-US" altLang="zh-CN" sz="1400" dirty="0" smtClean="0">
              <a:solidFill>
                <a:schemeClr val="tx1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zh-CN" altLang="en-US" sz="140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国内差旅</a:t>
            </a:r>
            <a:endParaRPr lang="en-US" altLang="zh-CN" sz="1400" dirty="0" smtClean="0">
              <a:solidFill>
                <a:schemeClr val="tx1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zh-CN" altLang="en-US" sz="140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国外差旅</a:t>
            </a:r>
            <a:endParaRPr lang="en-US" altLang="zh-CN" sz="1400" dirty="0" smtClean="0">
              <a:solidFill>
                <a:schemeClr val="tx1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zh-CN" altLang="en-US" sz="140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零用金请款</a:t>
            </a:r>
            <a:endParaRPr lang="en-US" altLang="zh-CN" sz="1400" dirty="0" smtClean="0">
              <a:solidFill>
                <a:schemeClr val="tx1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endParaRPr lang="zh-CN" altLang="en-US" dirty="0">
              <a:solidFill>
                <a:schemeClr val="tx1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5580112" y="3284984"/>
            <a:ext cx="3312368" cy="1836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B050">
                <a:alpha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 fontScale="92500" lnSpcReduction="10000"/>
          </a:bodyPr>
          <a:lstStyle/>
          <a:p>
            <a:endParaRPr lang="en-US" altLang="zh-CN" sz="1900" dirty="0" smtClean="0">
              <a:solidFill>
                <a:schemeClr val="tx1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CN" altLang="en-US" sz="190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其他厂区</a:t>
            </a:r>
            <a:endParaRPr lang="en-US" altLang="zh-CN" sz="1900" dirty="0" smtClean="0">
              <a:solidFill>
                <a:schemeClr val="tx1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en-US" altLang="zh-CN" sz="190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—AUHQ/AUSZ/AUKS/AUST</a:t>
            </a: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zh-CN" altLang="en-US" sz="150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各</a:t>
            </a:r>
            <a:r>
              <a:rPr lang="en-US" altLang="zh-CN" sz="150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Site</a:t>
            </a:r>
            <a:r>
              <a:rPr lang="zh-CN" altLang="en-US" sz="150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平行展开，效益惠及各</a:t>
            </a:r>
            <a:r>
              <a:rPr lang="en-US" altLang="zh-CN" sz="150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Site</a:t>
            </a: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zh-CN" altLang="en-US" sz="150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各</a:t>
            </a:r>
            <a:r>
              <a:rPr lang="en-US" altLang="zh-CN" sz="150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Site</a:t>
            </a:r>
            <a:r>
              <a:rPr lang="zh-CN" altLang="en-US" sz="150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共用系统逻辑，节约资源</a:t>
            </a:r>
            <a:r>
              <a:rPr lang="en-US" altLang="zh-CN" sz="150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/IT </a:t>
            </a:r>
            <a:r>
              <a:rPr lang="zh-CN" altLang="en-US" sz="1500" dirty="0" smtClean="0">
                <a:solidFill>
                  <a:schemeClr val="tx1"/>
                </a:solidFill>
                <a:latin typeface="Microsoft JhengHei" pitchFamily="34" charset="-120"/>
                <a:ea typeface="Microsoft JhengHei" pitchFamily="34" charset="-120"/>
              </a:rPr>
              <a:t>时间</a:t>
            </a:r>
            <a:endParaRPr lang="en-US" altLang="zh-CN" sz="1500" dirty="0" smtClean="0">
              <a:solidFill>
                <a:schemeClr val="tx1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endParaRPr lang="zh-CN" altLang="en-US" dirty="0">
              <a:solidFill>
                <a:schemeClr val="tx1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7984" y="5301208"/>
            <a:ext cx="45529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47664" y="2420888"/>
            <a:ext cx="612237" cy="66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31640" y="4581128"/>
            <a:ext cx="612237" cy="662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313" y="125413"/>
            <a:ext cx="4105275" cy="649287"/>
          </a:xfrm>
        </p:spPr>
        <p:txBody>
          <a:bodyPr/>
          <a:lstStyle/>
          <a:p>
            <a:r>
              <a:rPr lang="zh-CN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残余检讨与规划</a:t>
            </a:r>
          </a:p>
        </p:txBody>
      </p:sp>
      <p:sp>
        <p:nvSpPr>
          <p:cNvPr id="51202" name="Rectangle 11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Control</a:t>
            </a:r>
          </a:p>
        </p:txBody>
      </p:sp>
      <p:sp>
        <p:nvSpPr>
          <p:cNvPr id="51203" name="Rectangle 33"/>
          <p:cNvSpPr>
            <a:spLocks noChangeArrowheads="1"/>
          </p:cNvSpPr>
          <p:nvPr/>
        </p:nvSpPr>
        <p:spPr bwMode="auto">
          <a:xfrm>
            <a:off x="179388" y="836613"/>
            <a:ext cx="8569325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  <a:r>
              <a:rPr lang="en-US" altLang="zh-TW" dirty="0"/>
              <a:t> </a:t>
            </a:r>
          </a:p>
          <a:p>
            <a:r>
              <a:rPr lang="en-US" altLang="zh-TW" b="1" dirty="0" smtClean="0">
                <a:solidFill>
                  <a:schemeClr val="accent2"/>
                </a:solidFill>
              </a:rPr>
              <a:t>C-3</a:t>
            </a:r>
            <a:r>
              <a:rPr lang="zh-TW" altLang="en-US" b="1" dirty="0" smtClean="0">
                <a:solidFill>
                  <a:schemeClr val="accent2"/>
                </a:solidFill>
              </a:rPr>
              <a:t>、</a:t>
            </a:r>
            <a:r>
              <a:rPr lang="zh-CN" altLang="en-US" b="1" dirty="0">
                <a:solidFill>
                  <a:schemeClr val="accent2"/>
                </a:solidFill>
              </a:rPr>
              <a:t>残余检讨与规划</a:t>
            </a:r>
            <a:endParaRPr lang="zh-TW" altLang="en-US" b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endParaRPr lang="zh-TW" altLang="en-US" dirty="0"/>
          </a:p>
        </p:txBody>
      </p:sp>
      <p:grpSp>
        <p:nvGrpSpPr>
          <p:cNvPr id="25" name="组合 24"/>
          <p:cNvGrpSpPr/>
          <p:nvPr>
            <p:custDataLst>
              <p:tags r:id="rId1"/>
            </p:custDataLst>
          </p:nvPr>
        </p:nvGrpSpPr>
        <p:grpSpPr>
          <a:xfrm>
            <a:off x="1619672" y="1628800"/>
            <a:ext cx="4336373" cy="783318"/>
            <a:chOff x="592667" y="1625599"/>
            <a:chExt cx="3462866" cy="625529"/>
          </a:xfrm>
        </p:grpSpPr>
        <p:sp>
          <p:nvSpPr>
            <p:cNvPr id="26" name="矩形 2"/>
            <p:cNvSpPr/>
            <p:nvPr>
              <p:custDataLst>
                <p:tags r:id="rId7"/>
              </p:custDataLst>
            </p:nvPr>
          </p:nvSpPr>
          <p:spPr>
            <a:xfrm>
              <a:off x="592667" y="1625599"/>
              <a:ext cx="392552" cy="625529"/>
            </a:xfrm>
            <a:custGeom>
              <a:avLst/>
              <a:gdLst>
                <a:gd name="connsiteX0" fmla="*/ 0 w 1041400"/>
                <a:gd name="connsiteY0" fmla="*/ 0 h 1659466"/>
                <a:gd name="connsiteX1" fmla="*/ 1041400 w 1041400"/>
                <a:gd name="connsiteY1" fmla="*/ 0 h 1659466"/>
                <a:gd name="connsiteX2" fmla="*/ 1041400 w 1041400"/>
                <a:gd name="connsiteY2" fmla="*/ 1659466 h 1659466"/>
                <a:gd name="connsiteX3" fmla="*/ 0 w 1041400"/>
                <a:gd name="connsiteY3" fmla="*/ 1659466 h 1659466"/>
                <a:gd name="connsiteX4" fmla="*/ 0 w 1041400"/>
                <a:gd name="connsiteY4" fmla="*/ 0 h 1659466"/>
                <a:gd name="connsiteX0-1" fmla="*/ 0 w 1041400"/>
                <a:gd name="connsiteY0-2" fmla="*/ 0 h 1659466"/>
                <a:gd name="connsiteX1-3" fmla="*/ 1041400 w 1041400"/>
                <a:gd name="connsiteY1-4" fmla="*/ 0 h 1659466"/>
                <a:gd name="connsiteX2-5" fmla="*/ 1041400 w 1041400"/>
                <a:gd name="connsiteY2-6" fmla="*/ 1659466 h 1659466"/>
                <a:gd name="connsiteX3-7" fmla="*/ 0 w 1041400"/>
                <a:gd name="connsiteY3-8" fmla="*/ 1490133 h 1659466"/>
                <a:gd name="connsiteX4-9" fmla="*/ 0 w 1041400"/>
                <a:gd name="connsiteY4-10" fmla="*/ 0 h 1659466"/>
                <a:gd name="connsiteX0-11" fmla="*/ 0 w 1041400"/>
                <a:gd name="connsiteY0-12" fmla="*/ 0 h 1659466"/>
                <a:gd name="connsiteX1-13" fmla="*/ 1041400 w 1041400"/>
                <a:gd name="connsiteY1-14" fmla="*/ 0 h 1659466"/>
                <a:gd name="connsiteX2-15" fmla="*/ 1041400 w 1041400"/>
                <a:gd name="connsiteY2-16" fmla="*/ 1659466 h 1659466"/>
                <a:gd name="connsiteX3-17" fmla="*/ 0 w 1041400"/>
                <a:gd name="connsiteY3-18" fmla="*/ 1490133 h 1659466"/>
                <a:gd name="connsiteX4-19" fmla="*/ 0 w 1041400"/>
                <a:gd name="connsiteY4-20" fmla="*/ 0 h 1659466"/>
                <a:gd name="connsiteX0-21" fmla="*/ 0 w 1041400"/>
                <a:gd name="connsiteY0-22" fmla="*/ 0 h 1659466"/>
                <a:gd name="connsiteX1-23" fmla="*/ 1041400 w 1041400"/>
                <a:gd name="connsiteY1-24" fmla="*/ 296333 h 1659466"/>
                <a:gd name="connsiteX2-25" fmla="*/ 1041400 w 1041400"/>
                <a:gd name="connsiteY2-26" fmla="*/ 1659466 h 1659466"/>
                <a:gd name="connsiteX3-27" fmla="*/ 0 w 1041400"/>
                <a:gd name="connsiteY3-28" fmla="*/ 1490133 h 1659466"/>
                <a:gd name="connsiteX4-29" fmla="*/ 0 w 1041400"/>
                <a:gd name="connsiteY4-30" fmla="*/ 0 h 1659466"/>
                <a:gd name="connsiteX0-31" fmla="*/ 0 w 1041400"/>
                <a:gd name="connsiteY0-32" fmla="*/ 0 h 1659466"/>
                <a:gd name="connsiteX1-33" fmla="*/ 1041400 w 1041400"/>
                <a:gd name="connsiteY1-34" fmla="*/ 296333 h 1659466"/>
                <a:gd name="connsiteX2-35" fmla="*/ 1041400 w 1041400"/>
                <a:gd name="connsiteY2-36" fmla="*/ 1659466 h 1659466"/>
                <a:gd name="connsiteX3-37" fmla="*/ 0 w 1041400"/>
                <a:gd name="connsiteY3-38" fmla="*/ 1490133 h 1659466"/>
                <a:gd name="connsiteX4-39" fmla="*/ 0 w 1041400"/>
                <a:gd name="connsiteY4-40" fmla="*/ 0 h 1659466"/>
                <a:gd name="connsiteX0-41" fmla="*/ 0 w 1041400"/>
                <a:gd name="connsiteY0-42" fmla="*/ 0 h 1659466"/>
                <a:gd name="connsiteX1-43" fmla="*/ 1041400 w 1041400"/>
                <a:gd name="connsiteY1-44" fmla="*/ 296333 h 1659466"/>
                <a:gd name="connsiteX2-45" fmla="*/ 1041400 w 1041400"/>
                <a:gd name="connsiteY2-46" fmla="*/ 1659466 h 1659466"/>
                <a:gd name="connsiteX3-47" fmla="*/ 0 w 1041400"/>
                <a:gd name="connsiteY3-48" fmla="*/ 1490133 h 1659466"/>
                <a:gd name="connsiteX4-49" fmla="*/ 0 w 1041400"/>
                <a:gd name="connsiteY4-50" fmla="*/ 0 h 1659466"/>
                <a:gd name="connsiteX0-51" fmla="*/ 0 w 1041400"/>
                <a:gd name="connsiteY0-52" fmla="*/ 0 h 1659466"/>
                <a:gd name="connsiteX1-53" fmla="*/ 1041400 w 1041400"/>
                <a:gd name="connsiteY1-54" fmla="*/ 296333 h 1659466"/>
                <a:gd name="connsiteX2-55" fmla="*/ 1041400 w 1041400"/>
                <a:gd name="connsiteY2-56" fmla="*/ 1659466 h 1659466"/>
                <a:gd name="connsiteX3-57" fmla="*/ 0 w 1041400"/>
                <a:gd name="connsiteY3-58" fmla="*/ 1490133 h 1659466"/>
                <a:gd name="connsiteX4-59" fmla="*/ 0 w 1041400"/>
                <a:gd name="connsiteY4-60" fmla="*/ 0 h 1659466"/>
                <a:gd name="connsiteX0-61" fmla="*/ 0 w 1041400"/>
                <a:gd name="connsiteY0-62" fmla="*/ 0 h 1659466"/>
                <a:gd name="connsiteX1-63" fmla="*/ 1041400 w 1041400"/>
                <a:gd name="connsiteY1-64" fmla="*/ 296333 h 1659466"/>
                <a:gd name="connsiteX2-65" fmla="*/ 1041400 w 1041400"/>
                <a:gd name="connsiteY2-66" fmla="*/ 1659466 h 1659466"/>
                <a:gd name="connsiteX3-67" fmla="*/ 0 w 1041400"/>
                <a:gd name="connsiteY3-68" fmla="*/ 1490133 h 1659466"/>
                <a:gd name="connsiteX4-69" fmla="*/ 0 w 1041400"/>
                <a:gd name="connsiteY4-70" fmla="*/ 0 h 1659466"/>
              </a:gdLst>
              <a:ahLst/>
              <a:cxnLst>
                <a:cxn ang="0">
                  <a:pos x="connsiteX0-61" y="connsiteY0-62"/>
                </a:cxn>
                <a:cxn ang="0">
                  <a:pos x="connsiteX1-63" y="connsiteY1-64"/>
                </a:cxn>
                <a:cxn ang="0">
                  <a:pos x="connsiteX2-65" y="connsiteY2-66"/>
                </a:cxn>
                <a:cxn ang="0">
                  <a:pos x="connsiteX3-67" y="connsiteY3-68"/>
                </a:cxn>
                <a:cxn ang="0">
                  <a:pos x="connsiteX4-69" y="connsiteY4-70"/>
                </a:cxn>
              </a:cxnLst>
              <a:rect l="l" t="t" r="r" b="b"/>
              <a:pathLst>
                <a:path w="1041400" h="1659466">
                  <a:moveTo>
                    <a:pt x="0" y="0"/>
                  </a:moveTo>
                  <a:cubicBezTo>
                    <a:pt x="253999" y="14112"/>
                    <a:pt x="533401" y="-56445"/>
                    <a:pt x="1041400" y="296333"/>
                  </a:cubicBezTo>
                  <a:lnTo>
                    <a:pt x="1041400" y="1659466"/>
                  </a:lnTo>
                  <a:cubicBezTo>
                    <a:pt x="414867" y="1399822"/>
                    <a:pt x="160866" y="1470377"/>
                    <a:pt x="0" y="149013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Arial" pitchFamily="34" charset="0"/>
                </a:rPr>
                <a:t>A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itchFamily="34" charset="0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8"/>
              </p:custDataLst>
            </p:nvPr>
          </p:nvSpPr>
          <p:spPr>
            <a:xfrm>
              <a:off x="985219" y="1736004"/>
              <a:ext cx="3070314" cy="515124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审核时间长</a:t>
              </a:r>
              <a:endParaRPr kumimoji="1"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→费用明细多样，检附资料多</a:t>
              </a:r>
              <a:endParaRPr kumimoji="1"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组合 53"/>
          <p:cNvGrpSpPr/>
          <p:nvPr>
            <p:custDataLst>
              <p:tags r:id="rId2"/>
            </p:custDataLst>
          </p:nvPr>
        </p:nvGrpSpPr>
        <p:grpSpPr>
          <a:xfrm>
            <a:off x="1475656" y="3861048"/>
            <a:ext cx="4336373" cy="783318"/>
            <a:chOff x="592667" y="1625599"/>
            <a:chExt cx="3462866" cy="625529"/>
          </a:xfrm>
        </p:grpSpPr>
        <p:sp>
          <p:nvSpPr>
            <p:cNvPr id="55" name="矩形 2"/>
            <p:cNvSpPr/>
            <p:nvPr>
              <p:custDataLst>
                <p:tags r:id="rId5"/>
              </p:custDataLst>
            </p:nvPr>
          </p:nvSpPr>
          <p:spPr>
            <a:xfrm>
              <a:off x="592667" y="1625599"/>
              <a:ext cx="392552" cy="625529"/>
            </a:xfrm>
            <a:custGeom>
              <a:avLst/>
              <a:gdLst>
                <a:gd name="connsiteX0" fmla="*/ 0 w 1041400"/>
                <a:gd name="connsiteY0" fmla="*/ 0 h 1659466"/>
                <a:gd name="connsiteX1" fmla="*/ 1041400 w 1041400"/>
                <a:gd name="connsiteY1" fmla="*/ 0 h 1659466"/>
                <a:gd name="connsiteX2" fmla="*/ 1041400 w 1041400"/>
                <a:gd name="connsiteY2" fmla="*/ 1659466 h 1659466"/>
                <a:gd name="connsiteX3" fmla="*/ 0 w 1041400"/>
                <a:gd name="connsiteY3" fmla="*/ 1659466 h 1659466"/>
                <a:gd name="connsiteX4" fmla="*/ 0 w 1041400"/>
                <a:gd name="connsiteY4" fmla="*/ 0 h 1659466"/>
                <a:gd name="connsiteX0-1" fmla="*/ 0 w 1041400"/>
                <a:gd name="connsiteY0-2" fmla="*/ 0 h 1659466"/>
                <a:gd name="connsiteX1-3" fmla="*/ 1041400 w 1041400"/>
                <a:gd name="connsiteY1-4" fmla="*/ 0 h 1659466"/>
                <a:gd name="connsiteX2-5" fmla="*/ 1041400 w 1041400"/>
                <a:gd name="connsiteY2-6" fmla="*/ 1659466 h 1659466"/>
                <a:gd name="connsiteX3-7" fmla="*/ 0 w 1041400"/>
                <a:gd name="connsiteY3-8" fmla="*/ 1490133 h 1659466"/>
                <a:gd name="connsiteX4-9" fmla="*/ 0 w 1041400"/>
                <a:gd name="connsiteY4-10" fmla="*/ 0 h 1659466"/>
                <a:gd name="connsiteX0-11" fmla="*/ 0 w 1041400"/>
                <a:gd name="connsiteY0-12" fmla="*/ 0 h 1659466"/>
                <a:gd name="connsiteX1-13" fmla="*/ 1041400 w 1041400"/>
                <a:gd name="connsiteY1-14" fmla="*/ 0 h 1659466"/>
                <a:gd name="connsiteX2-15" fmla="*/ 1041400 w 1041400"/>
                <a:gd name="connsiteY2-16" fmla="*/ 1659466 h 1659466"/>
                <a:gd name="connsiteX3-17" fmla="*/ 0 w 1041400"/>
                <a:gd name="connsiteY3-18" fmla="*/ 1490133 h 1659466"/>
                <a:gd name="connsiteX4-19" fmla="*/ 0 w 1041400"/>
                <a:gd name="connsiteY4-20" fmla="*/ 0 h 1659466"/>
                <a:gd name="connsiteX0-21" fmla="*/ 0 w 1041400"/>
                <a:gd name="connsiteY0-22" fmla="*/ 0 h 1659466"/>
                <a:gd name="connsiteX1-23" fmla="*/ 1041400 w 1041400"/>
                <a:gd name="connsiteY1-24" fmla="*/ 296333 h 1659466"/>
                <a:gd name="connsiteX2-25" fmla="*/ 1041400 w 1041400"/>
                <a:gd name="connsiteY2-26" fmla="*/ 1659466 h 1659466"/>
                <a:gd name="connsiteX3-27" fmla="*/ 0 w 1041400"/>
                <a:gd name="connsiteY3-28" fmla="*/ 1490133 h 1659466"/>
                <a:gd name="connsiteX4-29" fmla="*/ 0 w 1041400"/>
                <a:gd name="connsiteY4-30" fmla="*/ 0 h 1659466"/>
                <a:gd name="connsiteX0-31" fmla="*/ 0 w 1041400"/>
                <a:gd name="connsiteY0-32" fmla="*/ 0 h 1659466"/>
                <a:gd name="connsiteX1-33" fmla="*/ 1041400 w 1041400"/>
                <a:gd name="connsiteY1-34" fmla="*/ 296333 h 1659466"/>
                <a:gd name="connsiteX2-35" fmla="*/ 1041400 w 1041400"/>
                <a:gd name="connsiteY2-36" fmla="*/ 1659466 h 1659466"/>
                <a:gd name="connsiteX3-37" fmla="*/ 0 w 1041400"/>
                <a:gd name="connsiteY3-38" fmla="*/ 1490133 h 1659466"/>
                <a:gd name="connsiteX4-39" fmla="*/ 0 w 1041400"/>
                <a:gd name="connsiteY4-40" fmla="*/ 0 h 1659466"/>
                <a:gd name="connsiteX0-41" fmla="*/ 0 w 1041400"/>
                <a:gd name="connsiteY0-42" fmla="*/ 0 h 1659466"/>
                <a:gd name="connsiteX1-43" fmla="*/ 1041400 w 1041400"/>
                <a:gd name="connsiteY1-44" fmla="*/ 296333 h 1659466"/>
                <a:gd name="connsiteX2-45" fmla="*/ 1041400 w 1041400"/>
                <a:gd name="connsiteY2-46" fmla="*/ 1659466 h 1659466"/>
                <a:gd name="connsiteX3-47" fmla="*/ 0 w 1041400"/>
                <a:gd name="connsiteY3-48" fmla="*/ 1490133 h 1659466"/>
                <a:gd name="connsiteX4-49" fmla="*/ 0 w 1041400"/>
                <a:gd name="connsiteY4-50" fmla="*/ 0 h 1659466"/>
                <a:gd name="connsiteX0-51" fmla="*/ 0 w 1041400"/>
                <a:gd name="connsiteY0-52" fmla="*/ 0 h 1659466"/>
                <a:gd name="connsiteX1-53" fmla="*/ 1041400 w 1041400"/>
                <a:gd name="connsiteY1-54" fmla="*/ 296333 h 1659466"/>
                <a:gd name="connsiteX2-55" fmla="*/ 1041400 w 1041400"/>
                <a:gd name="connsiteY2-56" fmla="*/ 1659466 h 1659466"/>
                <a:gd name="connsiteX3-57" fmla="*/ 0 w 1041400"/>
                <a:gd name="connsiteY3-58" fmla="*/ 1490133 h 1659466"/>
                <a:gd name="connsiteX4-59" fmla="*/ 0 w 1041400"/>
                <a:gd name="connsiteY4-60" fmla="*/ 0 h 1659466"/>
                <a:gd name="connsiteX0-61" fmla="*/ 0 w 1041400"/>
                <a:gd name="connsiteY0-62" fmla="*/ 0 h 1659466"/>
                <a:gd name="connsiteX1-63" fmla="*/ 1041400 w 1041400"/>
                <a:gd name="connsiteY1-64" fmla="*/ 296333 h 1659466"/>
                <a:gd name="connsiteX2-65" fmla="*/ 1041400 w 1041400"/>
                <a:gd name="connsiteY2-66" fmla="*/ 1659466 h 1659466"/>
                <a:gd name="connsiteX3-67" fmla="*/ 0 w 1041400"/>
                <a:gd name="connsiteY3-68" fmla="*/ 1490133 h 1659466"/>
                <a:gd name="connsiteX4-69" fmla="*/ 0 w 1041400"/>
                <a:gd name="connsiteY4-70" fmla="*/ 0 h 1659466"/>
              </a:gdLst>
              <a:ahLst/>
              <a:cxnLst>
                <a:cxn ang="0">
                  <a:pos x="connsiteX0-61" y="connsiteY0-62"/>
                </a:cxn>
                <a:cxn ang="0">
                  <a:pos x="connsiteX1-63" y="connsiteY1-64"/>
                </a:cxn>
                <a:cxn ang="0">
                  <a:pos x="connsiteX2-65" y="connsiteY2-66"/>
                </a:cxn>
                <a:cxn ang="0">
                  <a:pos x="connsiteX3-67" y="connsiteY3-68"/>
                </a:cxn>
                <a:cxn ang="0">
                  <a:pos x="connsiteX4-69" y="connsiteY4-70"/>
                </a:cxn>
              </a:cxnLst>
              <a:rect l="l" t="t" r="r" b="b"/>
              <a:pathLst>
                <a:path w="1041400" h="1659466">
                  <a:moveTo>
                    <a:pt x="0" y="0"/>
                  </a:moveTo>
                  <a:cubicBezTo>
                    <a:pt x="253999" y="14112"/>
                    <a:pt x="533401" y="-56445"/>
                    <a:pt x="1041400" y="296333"/>
                  </a:cubicBezTo>
                  <a:lnTo>
                    <a:pt x="1041400" y="1659466"/>
                  </a:lnTo>
                  <a:cubicBezTo>
                    <a:pt x="414867" y="1399822"/>
                    <a:pt x="160866" y="1470377"/>
                    <a:pt x="0" y="149013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Arial" pitchFamily="34" charset="0"/>
                </a:rPr>
                <a:t>B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 pitchFamily="34" charset="0"/>
              </a:endParaRPr>
            </a:p>
          </p:txBody>
        </p:sp>
        <p:sp>
          <p:nvSpPr>
            <p:cNvPr id="56" name="矩形 55"/>
            <p:cNvSpPr/>
            <p:nvPr>
              <p:custDataLst>
                <p:tags r:id="rId6"/>
              </p:custDataLst>
            </p:nvPr>
          </p:nvSpPr>
          <p:spPr>
            <a:xfrm>
              <a:off x="985219" y="1736004"/>
              <a:ext cx="3070314" cy="515124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审核时间长</a:t>
              </a:r>
              <a:endParaRPr kumimoji="1" lang="en-US" altLang="zh-CN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ct val="50000"/>
                </a:spcBef>
                <a:defRPr/>
              </a:pPr>
              <a:r>
                <a:rPr kumimoji="1" lang="zh-CN" altLang="en-US" dirty="0" smtClean="0">
                  <a:latin typeface="微软雅黑" pitchFamily="34" charset="-122"/>
                  <a:ea typeface="微软雅黑" pitchFamily="34" charset="-122"/>
                </a:rPr>
                <a:t>→未选定税率，手动计算税额耗时长</a:t>
              </a:r>
              <a:endParaRPr kumimoji="1"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2195736" y="2708918"/>
            <a:ext cx="6120000" cy="1080122"/>
          </a:xfrm>
          <a:prstGeom prst="rect">
            <a:avLst/>
          </a:prstGeom>
          <a:solidFill>
            <a:srgbClr val="FFFFFF"/>
          </a:solidFill>
          <a:ln w="38100">
            <a:solidFill>
              <a:srgbClr val="5B9BD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检核附件无纸化因系统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Link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逻辑及修改较大，未改善完毕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出口提单测试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NG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，系统仍无法带出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Phase II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待后续规划改善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2051720" y="4941168"/>
            <a:ext cx="6120000" cy="720080"/>
          </a:xfrm>
          <a:prstGeom prst="rect">
            <a:avLst/>
          </a:prstGeom>
          <a:solidFill>
            <a:srgbClr val="FFFFFF"/>
          </a:solidFill>
          <a:ln w="38100">
            <a:solidFill>
              <a:srgbClr val="5B9BD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系统依税率分摊后，部分税额总计与实际发票有尾差，</a:t>
            </a:r>
            <a:r>
              <a:rPr lang="zh-CN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需要手动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25413"/>
            <a:ext cx="5761037" cy="649287"/>
          </a:xfrm>
        </p:spPr>
        <p:txBody>
          <a:bodyPr/>
          <a:lstStyle/>
          <a:p>
            <a:r>
              <a:rPr lang="zh-CN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流程介绍</a:t>
            </a:r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-34925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Define</a:t>
            </a:r>
          </a:p>
        </p:txBody>
      </p:sp>
      <p:sp>
        <p:nvSpPr>
          <p:cNvPr id="22532" name="Rectangle 66"/>
          <p:cNvSpPr>
            <a:spLocks noChangeArrowheads="1"/>
          </p:cNvSpPr>
          <p:nvPr/>
        </p:nvSpPr>
        <p:spPr bwMode="auto">
          <a:xfrm>
            <a:off x="250825" y="909638"/>
            <a:ext cx="8785225" cy="123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</a:p>
          <a:p>
            <a:pPr>
              <a:lnSpc>
                <a:spcPts val="2300"/>
              </a:lnSpc>
            </a:pPr>
            <a:r>
              <a:rPr lang="en-US" altLang="zh-TW" b="1" dirty="0">
                <a:solidFill>
                  <a:schemeClr val="accent2"/>
                </a:solidFill>
              </a:rPr>
              <a:t>D-2</a:t>
            </a:r>
            <a:r>
              <a:rPr lang="zh-TW" altLang="en-US" b="1" dirty="0">
                <a:solidFill>
                  <a:schemeClr val="accent2"/>
                </a:solidFill>
              </a:rPr>
              <a:t>、流程</a:t>
            </a:r>
            <a:r>
              <a:rPr lang="zh-TW" altLang="en-US" b="1" dirty="0" smtClean="0">
                <a:solidFill>
                  <a:schemeClr val="accent2"/>
                </a:solidFill>
              </a:rPr>
              <a:t>介绍</a:t>
            </a:r>
            <a:endParaRPr lang="en-US" altLang="zh-TW" b="1" dirty="0">
              <a:solidFill>
                <a:srgbClr val="FF3300"/>
              </a:solidFill>
            </a:endParaRPr>
          </a:p>
          <a:p>
            <a:pPr>
              <a:lnSpc>
                <a:spcPts val="23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sym typeface="Calibri" panose="020F0502020204030204" charset="0"/>
              </a:rPr>
              <a:t>          借助</a:t>
            </a:r>
            <a:r>
              <a:rPr lang="en-US" altLang="zh-CN" b="1" dirty="0" smtClean="0">
                <a:solidFill>
                  <a:srgbClr val="FF0000"/>
                </a:solidFill>
                <a:latin typeface="Microsoft JhengHei" pitchFamily="34" charset="-120"/>
                <a:sym typeface="Calibri" panose="020F0502020204030204" charset="0"/>
              </a:rPr>
              <a:t>SIPOC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sym typeface="Calibri" panose="020F0502020204030204" charset="0"/>
              </a:rPr>
              <a:t>识别核心过程</a:t>
            </a:r>
            <a:endParaRPr lang="zh-TW" altLang="en-US" dirty="0">
              <a:latin typeface="Microsoft JhengHei" pitchFamily="34" charset="-120"/>
            </a:endParaRPr>
          </a:p>
          <a:p>
            <a:r>
              <a:rPr lang="en-US" altLang="zh-TW" b="1" dirty="0">
                <a:solidFill>
                  <a:schemeClr val="accent2"/>
                </a:solidFill>
              </a:rPr>
              <a:t> 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2779854" y="2392650"/>
            <a:ext cx="0" cy="417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 bwMode="auto">
          <a:xfrm>
            <a:off x="6425879" y="2392647"/>
            <a:ext cx="0" cy="41784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 bwMode="auto">
          <a:xfrm>
            <a:off x="1585732" y="2390718"/>
            <a:ext cx="0" cy="41784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11" name="TextBox 10"/>
          <p:cNvSpPr txBox="1"/>
          <p:nvPr/>
        </p:nvSpPr>
        <p:spPr>
          <a:xfrm>
            <a:off x="5256821" y="2751465"/>
            <a:ext cx="107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对账单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77728" y="3552057"/>
            <a:ext cx="107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请款单号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4382" y="4387365"/>
            <a:ext cx="134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ERP 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资料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6229" y="5176373"/>
            <a:ext cx="779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传票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9813" y="5930657"/>
            <a:ext cx="107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银行回单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77877" y="2764969"/>
            <a:ext cx="138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运务部承办人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37680" y="3542402"/>
            <a:ext cx="138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运务部承办人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8034" y="4505030"/>
            <a:ext cx="138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FIN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会计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64687" y="5259314"/>
            <a:ext cx="138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FIN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会计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主管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05513" y="6013598"/>
            <a:ext cx="729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银行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1621" y="2776544"/>
            <a:ext cx="107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报关单等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证明文件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41975" y="3565553"/>
            <a:ext cx="107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发票单据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5479" y="4204089"/>
            <a:ext cx="107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费用明细等纸本资料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68983" y="5074120"/>
            <a:ext cx="107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请款单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47762" y="5897851"/>
            <a:ext cx="107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付款资料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045" y="2836346"/>
            <a:ext cx="138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厂商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5502" y="3544330"/>
            <a:ext cx="138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运务部承办人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6685" y="4365104"/>
            <a:ext cx="138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FIN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会计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7234" y="5087623"/>
            <a:ext cx="138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FIN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会计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2865" y="5934505"/>
            <a:ext cx="1385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FIN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资金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5141088" y="2369499"/>
            <a:ext cx="0" cy="41784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32" name="圓角化同側角落矩形 17"/>
          <p:cNvSpPr/>
          <p:nvPr/>
        </p:nvSpPr>
        <p:spPr bwMode="auto">
          <a:xfrm>
            <a:off x="276498" y="2293604"/>
            <a:ext cx="1158761" cy="432774"/>
          </a:xfrm>
          <a:prstGeom prst="round2Same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14300" h="82550"/>
          </a:sp3d>
        </p:spPr>
        <p:txBody>
          <a:bodyPr/>
          <a:lstStyle/>
          <a:p>
            <a:pPr algn="ctr">
              <a:defRPr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Supplier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圓角化同側角落矩形 17"/>
          <p:cNvSpPr/>
          <p:nvPr/>
        </p:nvSpPr>
        <p:spPr bwMode="auto">
          <a:xfrm>
            <a:off x="1817846" y="2260807"/>
            <a:ext cx="844315" cy="396121"/>
          </a:xfrm>
          <a:prstGeom prst="round2Same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14300" h="82550"/>
          </a:sp3d>
        </p:spPr>
        <p:txBody>
          <a:bodyPr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Input</a:t>
            </a:r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圓角化同側角落矩形 17"/>
          <p:cNvSpPr/>
          <p:nvPr/>
        </p:nvSpPr>
        <p:spPr bwMode="auto">
          <a:xfrm>
            <a:off x="5234323" y="2204864"/>
            <a:ext cx="946557" cy="396121"/>
          </a:xfrm>
          <a:prstGeom prst="round2Same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14300" h="82550"/>
          </a:sp3d>
        </p:spPr>
        <p:txBody>
          <a:bodyPr/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Output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圓角化同側角落矩形 17"/>
          <p:cNvSpPr/>
          <p:nvPr/>
        </p:nvSpPr>
        <p:spPr bwMode="auto">
          <a:xfrm>
            <a:off x="7699728" y="2228012"/>
            <a:ext cx="1224353" cy="432774"/>
          </a:xfrm>
          <a:prstGeom prst="round2Same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14300" h="82550"/>
          </a:sp3d>
        </p:spPr>
        <p:txBody>
          <a:bodyPr/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Customer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圓角化同側角落矩形 17"/>
          <p:cNvSpPr/>
          <p:nvPr/>
        </p:nvSpPr>
        <p:spPr bwMode="auto">
          <a:xfrm>
            <a:off x="2846079" y="2270453"/>
            <a:ext cx="880969" cy="340175"/>
          </a:xfrm>
          <a:prstGeom prst="round2SameRect">
            <a:avLst/>
          </a:prstGeom>
          <a:solidFill>
            <a:srgbClr val="FF9900">
              <a:alpha val="87000"/>
            </a:srgb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14300" h="82550"/>
          </a:sp3d>
        </p:spPr>
        <p:txBody>
          <a:bodyPr/>
          <a:lstStyle/>
          <a:p>
            <a:pPr algn="ctr">
              <a:defRPr/>
            </a:pP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Request</a:t>
            </a:r>
            <a:endParaRPr kumimoji="1" lang="zh-CN" altLang="en-US" sz="1200" dirty="0" smtClean="0">
              <a:latin typeface="微软雅黑" pitchFamily="34" charset="-122"/>
              <a:ea typeface="微软雅黑" pitchFamily="34" charset="-122"/>
              <a:cs typeface="PMingLiU" panose="02020500000000000000" pitchFamily="-65" charset="-120"/>
            </a:endParaRPr>
          </a:p>
          <a:p>
            <a:pPr algn="ctr">
              <a:defRPr/>
            </a:pPr>
            <a:endParaRPr lang="zh-TW" altLang="en-US" sz="1200" dirty="0">
              <a:latin typeface="Arial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139886" y="2703237"/>
            <a:ext cx="690623" cy="3521687"/>
            <a:chOff x="4139886" y="2314945"/>
            <a:chExt cx="690623" cy="3521687"/>
          </a:xfrm>
        </p:grpSpPr>
        <p:sp>
          <p:nvSpPr>
            <p:cNvPr id="38" name="TextBox 37"/>
            <p:cNvSpPr txBox="1"/>
            <p:nvPr/>
          </p:nvSpPr>
          <p:spPr>
            <a:xfrm>
              <a:off x="4143745" y="2314945"/>
              <a:ext cx="625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对账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>
              <a:off x="4421537" y="2657447"/>
              <a:ext cx="11566" cy="43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sp>
          <p:nvSpPr>
            <p:cNvPr id="40" name="TextBox 39"/>
            <p:cNvSpPr txBox="1"/>
            <p:nvPr/>
          </p:nvSpPr>
          <p:spPr>
            <a:xfrm>
              <a:off x="4180398" y="3161829"/>
              <a:ext cx="625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请款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05476" y="4031863"/>
              <a:ext cx="625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审核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95829" y="4762997"/>
              <a:ext cx="625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立账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39886" y="5528855"/>
              <a:ext cx="625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付款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4446616" y="3481181"/>
              <a:ext cx="11566" cy="43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4460120" y="4304916"/>
              <a:ext cx="11566" cy="43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4450474" y="5082349"/>
              <a:ext cx="11566" cy="43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</p:spPr>
        </p:cxnSp>
      </p:grpSp>
      <p:cxnSp>
        <p:nvCxnSpPr>
          <p:cNvPr id="47" name="直接连接符 46"/>
          <p:cNvCxnSpPr/>
          <p:nvPr/>
        </p:nvCxnSpPr>
        <p:spPr bwMode="auto">
          <a:xfrm>
            <a:off x="3823504" y="2383002"/>
            <a:ext cx="0" cy="41784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48" name="圓角化同側角落矩形 17"/>
          <p:cNvSpPr/>
          <p:nvPr/>
        </p:nvSpPr>
        <p:spPr bwMode="auto">
          <a:xfrm>
            <a:off x="6551908" y="2249233"/>
            <a:ext cx="880969" cy="340175"/>
          </a:xfrm>
          <a:prstGeom prst="round2SameRect">
            <a:avLst/>
          </a:prstGeom>
          <a:solidFill>
            <a:srgbClr val="FF9900">
              <a:alpha val="87000"/>
            </a:srgb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14300" h="82550"/>
          </a:sp3d>
        </p:spPr>
        <p:txBody>
          <a:bodyPr/>
          <a:lstStyle/>
          <a:p>
            <a:pPr algn="ctr">
              <a:defRPr/>
            </a:pPr>
            <a:r>
              <a:rPr kumimoji="1" lang="en-US" altLang="zh-CN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Request</a:t>
            </a:r>
            <a:endParaRPr kumimoji="1" lang="zh-CN" altLang="en-US" sz="1200" dirty="0" smtClean="0">
              <a:latin typeface="微软雅黑" pitchFamily="34" charset="-122"/>
              <a:ea typeface="微软雅黑" pitchFamily="34" charset="-122"/>
              <a:cs typeface="PMingLiU" panose="02020500000000000000" pitchFamily="-65" charset="-120"/>
            </a:endParaRPr>
          </a:p>
          <a:p>
            <a:pPr algn="ctr">
              <a:defRPr/>
            </a:pPr>
            <a:endParaRPr lang="zh-TW" altLang="en-US" sz="1200" dirty="0">
              <a:latin typeface="Arial" charset="0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7631575" y="2429300"/>
            <a:ext cx="0" cy="41784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50" name="矩形 49"/>
          <p:cNvSpPr/>
          <p:nvPr/>
        </p:nvSpPr>
        <p:spPr bwMode="auto">
          <a:xfrm>
            <a:off x="2811356" y="2865813"/>
            <a:ext cx="950416" cy="450874"/>
          </a:xfrm>
          <a:prstGeom prst="rect">
            <a:avLst/>
          </a:prstGeom>
          <a:solidFill>
            <a:srgbClr val="FFAC00">
              <a:alpha val="10000"/>
            </a:srgb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14300" h="82550"/>
          </a:sp3d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文件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PMingLiU" panose="02020500000000000000" pitchFamily="-65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真实有效</a:t>
            </a:r>
          </a:p>
          <a:p>
            <a:pPr algn="ctr">
              <a:defRPr/>
            </a:pPr>
            <a:endParaRPr lang="zh-TW" altLang="en-US" sz="1200" dirty="0">
              <a:latin typeface="Arial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2801710" y="3539074"/>
            <a:ext cx="950416" cy="450874"/>
          </a:xfrm>
          <a:prstGeom prst="rect">
            <a:avLst/>
          </a:prstGeom>
          <a:solidFill>
            <a:srgbClr val="FFAC00">
              <a:alpha val="10000"/>
            </a:srgb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14300" h="82550"/>
          </a:sp3d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有效期内</a:t>
            </a:r>
            <a:endParaRPr lang="zh-TW" altLang="en-US" sz="1200" dirty="0">
              <a:latin typeface="Arial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815214" y="4281784"/>
            <a:ext cx="950416" cy="450874"/>
          </a:xfrm>
          <a:prstGeom prst="rect">
            <a:avLst/>
          </a:prstGeom>
          <a:solidFill>
            <a:srgbClr val="FFAC00">
              <a:alpha val="10000"/>
            </a:srgb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14300" h="82550"/>
          </a:sp3d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资料正确，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PMingLiU" panose="02020500000000000000" pitchFamily="-65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未逾期</a:t>
            </a:r>
            <a:endParaRPr kumimoji="1" lang="zh-CN" altLang="en-US" sz="1200" dirty="0">
              <a:latin typeface="微软雅黑" pitchFamily="34" charset="-122"/>
              <a:ea typeface="微软雅黑" pitchFamily="34" charset="-122"/>
              <a:cs typeface="PMingLiU" panose="02020500000000000000" pitchFamily="-65" charset="-12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528758" y="2786719"/>
            <a:ext cx="950416" cy="450874"/>
          </a:xfrm>
          <a:prstGeom prst="rect">
            <a:avLst/>
          </a:prstGeom>
          <a:solidFill>
            <a:srgbClr val="FFAC00">
              <a:alpha val="10000"/>
            </a:srgb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14300" h="82550"/>
          </a:sp3d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对账内容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PMingLiU" panose="02020500000000000000" pitchFamily="-65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清晰无误</a:t>
            </a:r>
          </a:p>
        </p:txBody>
      </p:sp>
      <p:sp>
        <p:nvSpPr>
          <p:cNvPr id="54" name="矩形 53"/>
          <p:cNvSpPr/>
          <p:nvPr/>
        </p:nvSpPr>
        <p:spPr bwMode="auto">
          <a:xfrm>
            <a:off x="6542261" y="3483129"/>
            <a:ext cx="950416" cy="450874"/>
          </a:xfrm>
          <a:prstGeom prst="rect">
            <a:avLst/>
          </a:prstGeom>
          <a:solidFill>
            <a:srgbClr val="FFAC00">
              <a:alpha val="10000"/>
            </a:srgb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14300" h="82550"/>
          </a:sp3d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少填写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PMingLiU" panose="02020500000000000000" pitchFamily="-65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请款信息</a:t>
            </a:r>
            <a:endParaRPr kumimoji="1" lang="zh-CN" altLang="en-US" sz="1200" dirty="0">
              <a:latin typeface="微软雅黑" pitchFamily="34" charset="-122"/>
              <a:ea typeface="微软雅黑" pitchFamily="34" charset="-122"/>
              <a:cs typeface="PMingLiU" panose="02020500000000000000" pitchFamily="-65" charset="-12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532616" y="4364734"/>
            <a:ext cx="950416" cy="450874"/>
          </a:xfrm>
          <a:prstGeom prst="rect">
            <a:avLst/>
          </a:prstGeom>
          <a:solidFill>
            <a:srgbClr val="FFAC00">
              <a:alpha val="10000"/>
            </a:srgb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14300" h="82550"/>
          </a:sp3d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系统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PMingLiU" panose="02020500000000000000" pitchFamily="-65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抛转快</a:t>
            </a:r>
            <a:endParaRPr kumimoji="1" lang="zh-CN" altLang="en-US" sz="1200" dirty="0">
              <a:latin typeface="微软雅黑" pitchFamily="34" charset="-122"/>
              <a:ea typeface="微软雅黑" pitchFamily="34" charset="-122"/>
              <a:cs typeface="PMingLiU" panose="02020500000000000000" pitchFamily="-65" charset="-12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534544" y="5176892"/>
            <a:ext cx="950416" cy="450874"/>
          </a:xfrm>
          <a:prstGeom prst="rect">
            <a:avLst/>
          </a:prstGeom>
          <a:solidFill>
            <a:srgbClr val="FFAC00">
              <a:alpha val="10000"/>
            </a:srgb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14300" h="82550"/>
          </a:sp3d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系统带出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PMingLiU" panose="02020500000000000000" pitchFamily="-65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正确资讯</a:t>
            </a:r>
            <a:endParaRPr kumimoji="1" lang="zh-CN" altLang="en-US" sz="1200" dirty="0">
              <a:latin typeface="微软雅黑" pitchFamily="34" charset="-122"/>
              <a:ea typeface="微软雅黑" pitchFamily="34" charset="-122"/>
              <a:cs typeface="PMingLiU" panose="02020500000000000000" pitchFamily="-65" charset="-12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490172" y="5977474"/>
            <a:ext cx="1125967" cy="450874"/>
          </a:xfrm>
          <a:prstGeom prst="rect">
            <a:avLst/>
          </a:prstGeom>
          <a:solidFill>
            <a:srgbClr val="FFAC00">
              <a:alpha val="10000"/>
            </a:srgb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14300" h="82550"/>
          </a:sp3d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如期提供资料</a:t>
            </a:r>
            <a:endParaRPr kumimoji="1" lang="en-US" altLang="zh-CN" sz="1200" dirty="0" smtClean="0">
              <a:latin typeface="微软雅黑" pitchFamily="34" charset="-122"/>
              <a:ea typeface="微软雅黑" pitchFamily="34" charset="-122"/>
              <a:cs typeface="PMingLiU" panose="02020500000000000000" pitchFamily="-65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dirty="0" smtClean="0">
                <a:latin typeface="微软雅黑" pitchFamily="34" charset="-122"/>
                <a:ea typeface="微软雅黑" pitchFamily="34" charset="-122"/>
                <a:cs typeface="PMingLiU" panose="02020500000000000000" pitchFamily="-65" charset="-120"/>
              </a:rPr>
              <a:t>如期付款</a:t>
            </a:r>
            <a:endParaRPr kumimoji="1" lang="zh-CN" altLang="en-US" sz="1200" dirty="0">
              <a:latin typeface="微软雅黑" pitchFamily="34" charset="-122"/>
              <a:ea typeface="微软雅黑" pitchFamily="34" charset="-122"/>
              <a:cs typeface="PMingLiU" panose="02020500000000000000" pitchFamily="-65" charset="-120"/>
            </a:endParaRPr>
          </a:p>
        </p:txBody>
      </p:sp>
      <p:sp>
        <p:nvSpPr>
          <p:cNvPr id="58" name="圓角化同側角落矩形 17"/>
          <p:cNvSpPr/>
          <p:nvPr/>
        </p:nvSpPr>
        <p:spPr bwMode="auto">
          <a:xfrm>
            <a:off x="3923928" y="1988840"/>
            <a:ext cx="1158761" cy="432774"/>
          </a:xfrm>
          <a:prstGeom prst="round2Same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14300" h="82550"/>
          </a:sp3d>
        </p:spPr>
        <p:txBody>
          <a:bodyPr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Process</a:t>
            </a:r>
            <a:endParaRPr lang="zh-TW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4110476" y="5157192"/>
            <a:ext cx="720080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4110476" y="4426479"/>
            <a:ext cx="720080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323528" y="4324995"/>
            <a:ext cx="936104" cy="36004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  <p:sp>
        <p:nvSpPr>
          <p:cNvPr id="63" name="圆角矩形 62"/>
          <p:cNvSpPr/>
          <p:nvPr/>
        </p:nvSpPr>
        <p:spPr bwMode="auto">
          <a:xfrm>
            <a:off x="323528" y="5085184"/>
            <a:ext cx="936104" cy="36004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7740352" y="4509120"/>
            <a:ext cx="936104" cy="36004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  <p:sp>
        <p:nvSpPr>
          <p:cNvPr id="65" name="圆角矩形 64"/>
          <p:cNvSpPr/>
          <p:nvPr/>
        </p:nvSpPr>
        <p:spPr bwMode="auto">
          <a:xfrm>
            <a:off x="7740352" y="5229200"/>
            <a:ext cx="1296144" cy="36004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87313"/>
            <a:ext cx="4826000" cy="649287"/>
          </a:xfrm>
        </p:spPr>
        <p:txBody>
          <a:bodyPr/>
          <a:lstStyle/>
          <a:p>
            <a:r>
              <a:rPr lang="zh-TW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描述指標當前水準</a:t>
            </a:r>
            <a:endParaRPr lang="zh-CN" altLang="en-US" sz="3000" b="0" smtClean="0">
              <a:solidFill>
                <a:schemeClr val="tx1"/>
              </a:solidFill>
              <a:ea typeface="Microsoft JhengHei" pitchFamily="34" charset="-120"/>
            </a:endParaRPr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-34925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Define</a:t>
            </a:r>
          </a:p>
        </p:txBody>
      </p:sp>
      <p:sp>
        <p:nvSpPr>
          <p:cNvPr id="24580" name="Rectangle 30"/>
          <p:cNvSpPr>
            <a:spLocks noChangeArrowheads="1"/>
          </p:cNvSpPr>
          <p:nvPr/>
        </p:nvSpPr>
        <p:spPr bwMode="auto">
          <a:xfrm>
            <a:off x="179388" y="820738"/>
            <a:ext cx="87852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b="1" u="sng" dirty="0"/>
              <a:t>步驟內容導引</a:t>
            </a:r>
            <a:r>
              <a:rPr lang="zh-TW" altLang="en-US" b="1" dirty="0"/>
              <a:t>：</a:t>
            </a:r>
          </a:p>
          <a:p>
            <a:r>
              <a:rPr lang="en-US" altLang="zh-TW" b="1" dirty="0">
                <a:solidFill>
                  <a:schemeClr val="accent2"/>
                </a:solidFill>
              </a:rPr>
              <a:t>D-3</a:t>
            </a:r>
            <a:r>
              <a:rPr lang="zh-TW" altLang="en-US" b="1" dirty="0">
                <a:solidFill>
                  <a:schemeClr val="accent2"/>
                </a:solidFill>
              </a:rPr>
              <a:t>、</a:t>
            </a:r>
            <a:r>
              <a:rPr lang="zh-TW" altLang="zh-TW" b="1" dirty="0">
                <a:solidFill>
                  <a:schemeClr val="accent2"/>
                </a:solidFill>
              </a:rPr>
              <a:t>描述指標當前水準</a:t>
            </a:r>
            <a:endParaRPr lang="en-US" altLang="zh-TW" b="1" dirty="0">
              <a:solidFill>
                <a:srgbClr val="FF3300"/>
              </a:solidFill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• </a:t>
            </a:r>
            <a:r>
              <a:rPr lang="zh-TW" altLang="en-US" b="1" u="sng" dirty="0">
                <a:solidFill>
                  <a:srgbClr val="CC0000"/>
                </a:solidFill>
              </a:rPr>
              <a:t>定</a:t>
            </a:r>
            <a:r>
              <a:rPr lang="zh-TW" altLang="zh-CN" b="1" u="sng" dirty="0">
                <a:solidFill>
                  <a:srgbClr val="CC0000"/>
                </a:solidFill>
              </a:rPr>
              <a:t>義</a:t>
            </a:r>
            <a:r>
              <a:rPr lang="zh-TW" altLang="en-US" b="1" u="sng" dirty="0">
                <a:solidFill>
                  <a:srgbClr val="CC0000"/>
                </a:solidFill>
              </a:rPr>
              <a:t>衡量指標</a:t>
            </a:r>
            <a:r>
              <a:rPr lang="en-US" altLang="zh-TW" b="1" u="sng" dirty="0" smtClean="0">
                <a:solidFill>
                  <a:srgbClr val="CC0000"/>
                </a:solidFill>
              </a:rPr>
              <a:t>:</a:t>
            </a:r>
            <a:endParaRPr lang="zh-TW" altLang="en-US" dirty="0">
              <a:latin typeface="Microsoft JhengHei" pitchFamily="34" charset="-120"/>
            </a:endParaRPr>
          </a:p>
          <a:p>
            <a:r>
              <a:rPr lang="en-US" altLang="zh-TW" b="1" dirty="0">
                <a:solidFill>
                  <a:schemeClr val="accent2"/>
                </a:solidFill>
              </a:rPr>
              <a:t> 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4090" y="2262481"/>
            <a:ext cx="5873750" cy="368300"/>
            <a:chOff x="2834" y="3326"/>
            <a:chExt cx="9250" cy="580"/>
          </a:xfrm>
        </p:grpSpPr>
        <p:sp>
          <p:nvSpPr>
            <p:cNvPr id="8" name="文本框 17"/>
            <p:cNvSpPr txBox="1"/>
            <p:nvPr/>
          </p:nvSpPr>
          <p:spPr>
            <a:xfrm>
              <a:off x="3312" y="3326"/>
              <a:ext cx="87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主要指标：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用于量测项目成功与否的指标</a:t>
              </a:r>
            </a:p>
          </p:txBody>
        </p:sp>
        <p:grpSp>
          <p:nvGrpSpPr>
            <p:cNvPr id="9" name="组合 20"/>
            <p:cNvGrpSpPr/>
            <p:nvPr/>
          </p:nvGrpSpPr>
          <p:grpSpPr>
            <a:xfrm>
              <a:off x="2834" y="3430"/>
              <a:ext cx="470" cy="371"/>
              <a:chOff x="12572" y="3800"/>
              <a:chExt cx="614" cy="610"/>
            </a:xfrm>
          </p:grpSpPr>
          <p:cxnSp>
            <p:nvCxnSpPr>
              <p:cNvPr id="10" name="直接连接符 9"/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12572" y="3800"/>
                <a:ext cx="615" cy="388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12572" y="4188"/>
                <a:ext cx="175" cy="70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>
                <p:custDataLst>
                  <p:tags r:id="rId19"/>
                </p:custDataLst>
              </p:nvPr>
            </p:nvCxnSpPr>
            <p:spPr>
              <a:xfrm>
                <a:off x="12747" y="4258"/>
                <a:ext cx="80" cy="131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>
                <p:custDataLst>
                  <p:tags r:id="rId20"/>
                </p:custDataLst>
              </p:nvPr>
            </p:nvCxnSpPr>
            <p:spPr>
              <a:xfrm flipV="1">
                <a:off x="12827" y="4323"/>
                <a:ext cx="53" cy="73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12879" y="4323"/>
                <a:ext cx="195" cy="73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>
                <p:custDataLst>
                  <p:tags r:id="rId22"/>
                </p:custDataLst>
              </p:nvPr>
            </p:nvCxnSpPr>
            <p:spPr>
              <a:xfrm flipH="1">
                <a:off x="13096" y="3800"/>
                <a:ext cx="91" cy="611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>
                <p:custDataLst>
                  <p:tags r:id="rId23"/>
                </p:custDataLst>
              </p:nvPr>
            </p:nvCxnSpPr>
            <p:spPr>
              <a:xfrm flipH="1">
                <a:off x="12747" y="3834"/>
                <a:ext cx="419" cy="424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>
                <p:custDataLst>
                  <p:tags r:id="rId24"/>
                </p:custDataLst>
              </p:nvPr>
            </p:nvCxnSpPr>
            <p:spPr>
              <a:xfrm flipH="1">
                <a:off x="12867" y="3849"/>
                <a:ext cx="303" cy="477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911225" y="3441041"/>
            <a:ext cx="5911850" cy="368300"/>
            <a:chOff x="2831" y="4486"/>
            <a:chExt cx="9310" cy="580"/>
          </a:xfrm>
        </p:grpSpPr>
        <p:sp>
          <p:nvSpPr>
            <p:cNvPr id="19" name="文本框 18"/>
            <p:cNvSpPr txBox="1"/>
            <p:nvPr/>
          </p:nvSpPr>
          <p:spPr>
            <a:xfrm>
              <a:off x="3368" y="4486"/>
              <a:ext cx="87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次要指标：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改善主要指标所获得的效果</a:t>
              </a:r>
            </a:p>
          </p:txBody>
        </p:sp>
        <p:grpSp>
          <p:nvGrpSpPr>
            <p:cNvPr id="20" name="组合 21"/>
            <p:cNvGrpSpPr/>
            <p:nvPr/>
          </p:nvGrpSpPr>
          <p:grpSpPr>
            <a:xfrm>
              <a:off x="2831" y="4576"/>
              <a:ext cx="470" cy="371"/>
              <a:chOff x="12572" y="3800"/>
              <a:chExt cx="614" cy="610"/>
            </a:xfrm>
          </p:grpSpPr>
          <p:cxnSp>
            <p:nvCxnSpPr>
              <p:cNvPr id="21" name="直接连接符 20"/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12572" y="3800"/>
                <a:ext cx="615" cy="388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12572" y="4188"/>
                <a:ext cx="175" cy="70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>
                <p:custDataLst>
                  <p:tags r:id="rId11"/>
                </p:custDataLst>
              </p:nvPr>
            </p:nvCxnSpPr>
            <p:spPr>
              <a:xfrm>
                <a:off x="12747" y="4258"/>
                <a:ext cx="80" cy="131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>
                <p:custDataLst>
                  <p:tags r:id="rId12"/>
                </p:custDataLst>
              </p:nvPr>
            </p:nvCxnSpPr>
            <p:spPr>
              <a:xfrm flipV="1">
                <a:off x="12827" y="4323"/>
                <a:ext cx="53" cy="73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12879" y="4323"/>
                <a:ext cx="195" cy="73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>
                <p:custDataLst>
                  <p:tags r:id="rId14"/>
                </p:custDataLst>
              </p:nvPr>
            </p:nvCxnSpPr>
            <p:spPr>
              <a:xfrm flipH="1">
                <a:off x="13096" y="3800"/>
                <a:ext cx="91" cy="611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12747" y="3834"/>
                <a:ext cx="419" cy="424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>
                <p:custDataLst>
                  <p:tags r:id="rId16"/>
                </p:custDataLst>
              </p:nvPr>
            </p:nvCxnSpPr>
            <p:spPr>
              <a:xfrm flipH="1">
                <a:off x="12867" y="3849"/>
                <a:ext cx="303" cy="477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合 28"/>
          <p:cNvGrpSpPr/>
          <p:nvPr/>
        </p:nvGrpSpPr>
        <p:grpSpPr>
          <a:xfrm>
            <a:off x="916305" y="4406241"/>
            <a:ext cx="8227695" cy="506730"/>
            <a:chOff x="2743" y="5478"/>
            <a:chExt cx="12957" cy="798"/>
          </a:xfrm>
        </p:grpSpPr>
        <p:sp>
          <p:nvSpPr>
            <p:cNvPr id="30" name="文本框 19"/>
            <p:cNvSpPr txBox="1"/>
            <p:nvPr/>
          </p:nvSpPr>
          <p:spPr>
            <a:xfrm>
              <a:off x="3304" y="5478"/>
              <a:ext cx="12397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衍生指标：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用来衡量因流程改变可能对其他因素造成的意外影响</a:t>
              </a:r>
            </a:p>
          </p:txBody>
        </p:sp>
        <p:grpSp>
          <p:nvGrpSpPr>
            <p:cNvPr id="31" name="组合 50"/>
            <p:cNvGrpSpPr/>
            <p:nvPr/>
          </p:nvGrpSpPr>
          <p:grpSpPr>
            <a:xfrm>
              <a:off x="2743" y="5784"/>
              <a:ext cx="470" cy="371"/>
              <a:chOff x="12572" y="3800"/>
              <a:chExt cx="614" cy="610"/>
            </a:xfrm>
          </p:grpSpPr>
          <p:cxnSp>
            <p:nvCxnSpPr>
              <p:cNvPr id="32" name="直接连接符 31"/>
              <p:cNvCxnSpPr/>
              <p:nvPr>
                <p:custDataLst>
                  <p:tags r:id="rId1"/>
                </p:custDataLst>
              </p:nvPr>
            </p:nvCxnSpPr>
            <p:spPr>
              <a:xfrm flipH="1">
                <a:off x="12572" y="3800"/>
                <a:ext cx="615" cy="388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12572" y="4188"/>
                <a:ext cx="175" cy="70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>
                <p:custDataLst>
                  <p:tags r:id="rId3"/>
                </p:custDataLst>
              </p:nvPr>
            </p:nvCxnSpPr>
            <p:spPr>
              <a:xfrm>
                <a:off x="12747" y="4258"/>
                <a:ext cx="80" cy="131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>
                <p:custDataLst>
                  <p:tags r:id="rId4"/>
                </p:custDataLst>
              </p:nvPr>
            </p:nvCxnSpPr>
            <p:spPr>
              <a:xfrm flipV="1">
                <a:off x="12827" y="4323"/>
                <a:ext cx="53" cy="73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12879" y="4323"/>
                <a:ext cx="195" cy="73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>
                <p:custDataLst>
                  <p:tags r:id="rId6"/>
                </p:custDataLst>
              </p:nvPr>
            </p:nvCxnSpPr>
            <p:spPr>
              <a:xfrm flipH="1">
                <a:off x="13096" y="3800"/>
                <a:ext cx="91" cy="611"/>
              </a:xfrm>
              <a:prstGeom prst="line">
                <a:avLst/>
              </a:prstGeom>
              <a:ln w="158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>
                <p:custDataLst>
                  <p:tags r:id="rId7"/>
                </p:custDataLst>
              </p:nvPr>
            </p:nvCxnSpPr>
            <p:spPr>
              <a:xfrm flipH="1">
                <a:off x="12747" y="3834"/>
                <a:ext cx="419" cy="424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12867" y="3849"/>
                <a:ext cx="303" cy="477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组合 45"/>
          <p:cNvGrpSpPr/>
          <p:nvPr/>
        </p:nvGrpSpPr>
        <p:grpSpPr>
          <a:xfrm>
            <a:off x="2339752" y="2677021"/>
            <a:ext cx="3514313" cy="2624187"/>
            <a:chOff x="2339752" y="2677021"/>
            <a:chExt cx="3514313" cy="2624187"/>
          </a:xfrm>
        </p:grpSpPr>
        <p:sp>
          <p:nvSpPr>
            <p:cNvPr id="40" name="文本框 70"/>
            <p:cNvSpPr txBox="1"/>
            <p:nvPr/>
          </p:nvSpPr>
          <p:spPr>
            <a:xfrm>
              <a:off x="2467610" y="2679041"/>
              <a:ext cx="32565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处理每份运费请款单的分钟数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文本框 71"/>
            <p:cNvSpPr txBox="1"/>
            <p:nvPr/>
          </p:nvSpPr>
          <p:spPr>
            <a:xfrm>
              <a:off x="2396490" y="3857601"/>
              <a:ext cx="345249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为立运费而加班的小时数</a:t>
              </a:r>
            </a:p>
          </p:txBody>
        </p:sp>
        <p:sp>
          <p:nvSpPr>
            <p:cNvPr id="42" name="文本框 72"/>
            <p:cNvSpPr txBox="1"/>
            <p:nvPr/>
          </p:nvSpPr>
          <p:spPr>
            <a:xfrm>
              <a:off x="2401570" y="4929481"/>
              <a:ext cx="345249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</a:rPr>
                <a:t>立账正确率</a:t>
              </a:r>
            </a:p>
          </p:txBody>
        </p:sp>
        <p:sp>
          <p:nvSpPr>
            <p:cNvPr id="43" name="圆角矩形 42"/>
            <p:cNvSpPr/>
            <p:nvPr/>
          </p:nvSpPr>
          <p:spPr bwMode="auto">
            <a:xfrm>
              <a:off x="2502611" y="2677021"/>
              <a:ext cx="3168352" cy="360040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endParaRPr>
            </a:p>
          </p:txBody>
        </p:sp>
        <p:sp>
          <p:nvSpPr>
            <p:cNvPr id="44" name="圆角矩形 43"/>
            <p:cNvSpPr/>
            <p:nvPr/>
          </p:nvSpPr>
          <p:spPr bwMode="auto">
            <a:xfrm>
              <a:off x="2339752" y="3861048"/>
              <a:ext cx="2880320" cy="360040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2411760" y="4941168"/>
              <a:ext cx="1368152" cy="360040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99592" y="1681420"/>
            <a:ext cx="6633592" cy="353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25413"/>
            <a:ext cx="4610100" cy="649287"/>
          </a:xfrm>
        </p:spPr>
        <p:txBody>
          <a:bodyPr/>
          <a:lstStyle/>
          <a:p>
            <a:r>
              <a:rPr lang="zh-CN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设定改善目标</a:t>
            </a:r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-34925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Define</a:t>
            </a:r>
          </a:p>
        </p:txBody>
      </p:sp>
      <p:sp>
        <p:nvSpPr>
          <p:cNvPr id="26628" name="Rectangle 50"/>
          <p:cNvSpPr>
            <a:spLocks noChangeArrowheads="1"/>
          </p:cNvSpPr>
          <p:nvPr/>
        </p:nvSpPr>
        <p:spPr bwMode="auto">
          <a:xfrm>
            <a:off x="358775" y="836712"/>
            <a:ext cx="87852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  <a:endParaRPr lang="zh-TW" altLang="en-US" dirty="0"/>
          </a:p>
          <a:p>
            <a:r>
              <a:rPr lang="en-US" altLang="zh-TW" b="1" dirty="0">
                <a:solidFill>
                  <a:schemeClr val="accent2"/>
                </a:solidFill>
              </a:rPr>
              <a:t>D-4</a:t>
            </a:r>
            <a:r>
              <a:rPr lang="zh-CN" altLang="en-US" b="1" dirty="0">
                <a:solidFill>
                  <a:schemeClr val="accent2"/>
                </a:solidFill>
              </a:rPr>
              <a:t>、设定改善目标</a:t>
            </a:r>
            <a:endParaRPr lang="zh-TW" altLang="en-US" b="1" dirty="0">
              <a:solidFill>
                <a:schemeClr val="accent2"/>
              </a:solidFill>
            </a:endParaRPr>
          </a:p>
          <a:p>
            <a:r>
              <a:rPr lang="en-US" altLang="zh-TW" dirty="0">
                <a:solidFill>
                  <a:srgbClr val="000000"/>
                </a:solidFill>
              </a:rPr>
              <a:t>       •</a:t>
            </a:r>
            <a:r>
              <a:rPr lang="zh-TW" altLang="en-US" b="1" u="sng" dirty="0">
                <a:solidFill>
                  <a:srgbClr val="CC0000"/>
                </a:solidFill>
              </a:rPr>
              <a:t>设定</a:t>
            </a:r>
            <a:r>
              <a:rPr lang="zh-TW" altLang="en-US" b="1" u="sng" dirty="0" smtClean="0">
                <a:solidFill>
                  <a:srgbClr val="CC0000"/>
                </a:solidFill>
              </a:rPr>
              <a:t>目标</a:t>
            </a:r>
            <a:r>
              <a:rPr lang="en-US" altLang="zh-TW" u="sng" dirty="0" smtClean="0">
                <a:solidFill>
                  <a:srgbClr val="CC0000"/>
                </a:solidFill>
              </a:rPr>
              <a:t>:   </a:t>
            </a:r>
            <a:r>
              <a:rPr lang="zh-TW" altLang="en-US" dirty="0" smtClean="0">
                <a:solidFill>
                  <a:srgbClr val="000000"/>
                </a:solidFill>
              </a:rPr>
              <a:t>使用</a:t>
            </a:r>
            <a:r>
              <a:rPr lang="en-US" altLang="zh-TW" dirty="0" smtClean="0">
                <a:solidFill>
                  <a:srgbClr val="000000"/>
                </a:solidFill>
              </a:rPr>
              <a:t>SMART</a:t>
            </a:r>
            <a:r>
              <a:rPr lang="zh-CN" altLang="en-US" dirty="0">
                <a:solidFill>
                  <a:srgbClr val="000000"/>
                </a:solidFill>
              </a:rPr>
              <a:t>原则制定合理的</a:t>
            </a:r>
            <a:r>
              <a:rPr lang="zh-CN" altLang="en-US" dirty="0" smtClean="0">
                <a:solidFill>
                  <a:srgbClr val="000000"/>
                </a:solidFill>
              </a:rPr>
              <a:t>目标</a:t>
            </a:r>
            <a:endParaRPr lang="en-US" altLang="zh-TW" b="1" u="sng" dirty="0">
              <a:solidFill>
                <a:srgbClr val="0033CC"/>
              </a:solidFill>
            </a:endParaRPr>
          </a:p>
          <a:p>
            <a:endParaRPr lang="zh-TW" altLang="en-US" dirty="0"/>
          </a:p>
        </p:txBody>
      </p:sp>
      <p:sp>
        <p:nvSpPr>
          <p:cNvPr id="7" name="文本框 3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185" y="4943182"/>
            <a:ext cx="7176135" cy="48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 fontScale="97500"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基线水平（</a:t>
            </a:r>
            <a:r>
              <a:rPr lang="en-US" altLang="zh-CN" sz="1400" b="1" dirty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Baseline</a:t>
            </a:r>
            <a:r>
              <a:rPr lang="zh-CN" altLang="en-US" sz="1400" b="1" dirty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）：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稳定状态下的平均水平</a:t>
            </a: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，处理每份运费请款单耗时约</a:t>
            </a:r>
            <a:r>
              <a:rPr lang="en-US" altLang="zh-CN" sz="1400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15.3 min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Microsoft JhengHei" pitchFamily="34" charset="-120"/>
              <a:cs typeface="+mj-cs"/>
              <a:sym typeface="Calibri" panose="020F0502020204030204" charset="0"/>
            </a:endParaRPr>
          </a:p>
        </p:txBody>
      </p:sp>
      <p:sp>
        <p:nvSpPr>
          <p:cNvPr id="8" name="文本框 3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1521" y="5373216"/>
            <a:ext cx="806489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应有水平（</a:t>
            </a:r>
            <a:r>
              <a:rPr lang="en-US" altLang="zh-CN" sz="1400" b="1" dirty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Entitilement</a:t>
            </a:r>
            <a:r>
              <a:rPr lang="zh-CN" altLang="en-US" sz="1400" b="1" dirty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）</a:t>
            </a:r>
            <a:r>
              <a:rPr lang="zh-CN" altLang="en-US" sz="1400" b="1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：</a:t>
            </a: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所能产生的最佳或潜在能达到的绩效水平，</a:t>
            </a:r>
            <a:r>
              <a:rPr lang="en-US" altLang="zh-CN" sz="1400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 </a:t>
            </a: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因运费与合约请款的请款内容及复杂程度较相似，</a:t>
            </a:r>
            <a:r>
              <a:rPr lang="zh-CN" altLang="en-US" sz="1400" dirty="0" smtClean="0">
                <a:latin typeface="Microsoft JhengHei" pitchFamily="34" charset="-120"/>
                <a:cs typeface="+mj-cs"/>
                <a:sym typeface="Calibri" panose="020F0502020204030204" charset="0"/>
              </a:rPr>
              <a:t>参考每份合约请款单处理时间</a:t>
            </a:r>
            <a:r>
              <a:rPr lang="en-US" altLang="zh-CN" sz="1400" dirty="0" smtClean="0">
                <a:latin typeface="Microsoft JhengHei" pitchFamily="34" charset="-120"/>
                <a:cs typeface="+mj-cs"/>
                <a:sym typeface="Calibri" panose="020F0502020204030204" charset="0"/>
              </a:rPr>
              <a:t>10min</a:t>
            </a:r>
            <a:endParaRPr lang="zh-CN" altLang="en-US" sz="1400" dirty="0">
              <a:latin typeface="Microsoft JhengHei" pitchFamily="34" charset="-120"/>
              <a:cs typeface="+mj-cs"/>
              <a:sym typeface="Calibri" panose="020F050202020403020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23693" y="6274018"/>
            <a:ext cx="389890" cy="387350"/>
            <a:chOff x="12572" y="3800"/>
            <a:chExt cx="614" cy="610"/>
          </a:xfrm>
        </p:grpSpPr>
        <p:cxnSp>
          <p:nvCxnSpPr>
            <p:cNvPr id="10" name="直接连接符 9"/>
            <p:cNvCxnSpPr/>
            <p:nvPr>
              <p:custDataLst>
                <p:tags r:id="rId6"/>
              </p:custDataLst>
            </p:nvPr>
          </p:nvCxnSpPr>
          <p:spPr>
            <a:xfrm flipH="1">
              <a:off x="12572" y="3800"/>
              <a:ext cx="615" cy="388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7"/>
              </p:custDataLst>
            </p:nvPr>
          </p:nvCxnSpPr>
          <p:spPr>
            <a:xfrm>
              <a:off x="12572" y="4188"/>
              <a:ext cx="175" cy="70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8"/>
              </p:custDataLst>
            </p:nvPr>
          </p:nvCxnSpPr>
          <p:spPr>
            <a:xfrm>
              <a:off x="12747" y="4258"/>
              <a:ext cx="80" cy="13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9"/>
              </p:custDataLst>
            </p:nvPr>
          </p:nvCxnSpPr>
          <p:spPr>
            <a:xfrm flipV="1">
              <a:off x="12827" y="4323"/>
              <a:ext cx="53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0"/>
              </p:custDataLst>
            </p:nvPr>
          </p:nvCxnSpPr>
          <p:spPr>
            <a:xfrm>
              <a:off x="12879" y="4323"/>
              <a:ext cx="195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1"/>
              </p:custDataLst>
            </p:nvPr>
          </p:nvCxnSpPr>
          <p:spPr>
            <a:xfrm flipH="1">
              <a:off x="13096" y="3800"/>
              <a:ext cx="91" cy="61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2"/>
              </p:custDataLst>
            </p:nvPr>
          </p:nvCxnSpPr>
          <p:spPr>
            <a:xfrm flipH="1">
              <a:off x="12747" y="3834"/>
              <a:ext cx="419" cy="42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3"/>
              </p:custDataLst>
            </p:nvPr>
          </p:nvCxnSpPr>
          <p:spPr>
            <a:xfrm flipH="1">
              <a:off x="12867" y="3849"/>
              <a:ext cx="303" cy="47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3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59632" y="6202010"/>
            <a:ext cx="7101071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在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2018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年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12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月之前，</a:t>
            </a: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将</a:t>
            </a:r>
            <a:r>
              <a:rPr lang="zh-CN" altLang="en-US" sz="1400" dirty="0" smtClean="0">
                <a:latin typeface="Microsoft JhengHei" pitchFamily="34" charset="-120"/>
              </a:rPr>
              <a:t>处理每份运费请款单的分钟数，</a:t>
            </a: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从</a:t>
            </a:r>
            <a:r>
              <a:rPr lang="en-US" altLang="zh-CN" sz="1400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15.3min</a:t>
            </a: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，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减少</a:t>
            </a: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到</a:t>
            </a:r>
            <a:r>
              <a:rPr lang="en-US" altLang="zh-CN" sz="1400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11.59min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Microsoft JhengHei" pitchFamily="34" charset="-120"/>
              <a:cs typeface="+mj-cs"/>
              <a:sym typeface="Calibri" panose="020F0502020204030204" charset="0"/>
            </a:endParaRPr>
          </a:p>
        </p:txBody>
      </p:sp>
      <p:sp>
        <p:nvSpPr>
          <p:cNvPr id="19" name="文本框 3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79712" y="6021320"/>
            <a:ext cx="3672408" cy="28800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Target</a:t>
            </a:r>
            <a:r>
              <a:rPr lang="en-US" altLang="zh-CN" sz="1400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=15.3-</a:t>
            </a: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（</a:t>
            </a:r>
            <a:r>
              <a:rPr lang="en-US" altLang="zh-CN" sz="1400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15.3-10</a:t>
            </a:r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）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*</a:t>
            </a:r>
            <a:r>
              <a:rPr lang="en-US" altLang="zh-CN" sz="1400" dirty="0" smtClean="0">
                <a:solidFill>
                  <a:schemeClr val="tx1">
                    <a:lumMod val="50000"/>
                  </a:schemeClr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0.7=11.59 min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Microsoft JhengHei" pitchFamily="34" charset="-120"/>
              <a:cs typeface="+mj-cs"/>
              <a:sym typeface="Calibri" panose="020F0502020204030204" charset="0"/>
            </a:endParaRPr>
          </a:p>
        </p:txBody>
      </p:sp>
      <p:sp>
        <p:nvSpPr>
          <p:cNvPr id="20" name="文本框 3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8664" y="6176593"/>
            <a:ext cx="91801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Microsoft JhengHei" pitchFamily="34" charset="-120"/>
                <a:cs typeface="+mj-cs"/>
                <a:sym typeface="Calibri" panose="020F0502020204030204" charset="0"/>
              </a:rPr>
              <a:t>目标：</a:t>
            </a:r>
            <a:endParaRPr lang="zh-CN" altLang="en-US" sz="1400" b="1" dirty="0">
              <a:solidFill>
                <a:srgbClr val="FF0000"/>
              </a:solidFill>
              <a:latin typeface="Microsoft JhengHei" pitchFamily="34" charset="-120"/>
              <a:cs typeface="+mj-cs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138113"/>
            <a:ext cx="4681538" cy="649287"/>
          </a:xfrm>
        </p:spPr>
        <p:txBody>
          <a:bodyPr/>
          <a:lstStyle/>
          <a:p>
            <a:r>
              <a:rPr lang="zh-TW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团队介绍</a:t>
            </a:r>
            <a:r>
              <a:rPr lang="en-US" altLang="zh-TW" sz="3000" b="0" smtClean="0">
                <a:solidFill>
                  <a:schemeClr val="tx1"/>
                </a:solidFill>
                <a:ea typeface="Microsoft JhengHei" pitchFamily="34" charset="-120"/>
              </a:rPr>
              <a:t>&amp;</a:t>
            </a:r>
            <a:r>
              <a:rPr lang="zh-TW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项目计划表</a:t>
            </a:r>
            <a:endParaRPr lang="zh-CN" altLang="en-US" sz="3000" b="0" smtClean="0">
              <a:solidFill>
                <a:schemeClr val="tx1"/>
              </a:solidFill>
              <a:ea typeface="Microsoft JhengHei" pitchFamily="34" charset="-120"/>
            </a:endParaRPr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-34925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Define</a:t>
            </a:r>
          </a:p>
        </p:txBody>
      </p:sp>
      <p:sp>
        <p:nvSpPr>
          <p:cNvPr id="28675" name="Rectangle 100"/>
          <p:cNvSpPr>
            <a:spLocks noChangeArrowheads="1"/>
          </p:cNvSpPr>
          <p:nvPr/>
        </p:nvSpPr>
        <p:spPr bwMode="auto">
          <a:xfrm>
            <a:off x="179388" y="981075"/>
            <a:ext cx="878522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  <a:endParaRPr lang="zh-TW" altLang="en-US" dirty="0"/>
          </a:p>
          <a:p>
            <a:r>
              <a:rPr lang="en-US" altLang="zh-TW" b="1" dirty="0">
                <a:solidFill>
                  <a:schemeClr val="accent2"/>
                </a:solidFill>
              </a:rPr>
              <a:t>D-5</a:t>
            </a:r>
            <a:r>
              <a:rPr lang="zh-TW" altLang="en-US" b="1" dirty="0">
                <a:solidFill>
                  <a:schemeClr val="accent2"/>
                </a:solidFill>
              </a:rPr>
              <a:t>、团队介绍</a:t>
            </a:r>
            <a:r>
              <a:rPr lang="en-US" altLang="zh-TW" b="1" dirty="0">
                <a:solidFill>
                  <a:schemeClr val="accent2"/>
                </a:solidFill>
              </a:rPr>
              <a:t>&amp;</a:t>
            </a:r>
            <a:r>
              <a:rPr lang="zh-TW" altLang="en-US" b="1" dirty="0">
                <a:solidFill>
                  <a:schemeClr val="accent2"/>
                </a:solidFill>
              </a:rPr>
              <a:t>项目计划表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       </a:t>
            </a:r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30" name="表格 29"/>
          <p:cNvGraphicFramePr/>
          <p:nvPr/>
        </p:nvGraphicFramePr>
        <p:xfrm>
          <a:off x="539552" y="1988840"/>
          <a:ext cx="771740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/>
                <a:gridCol w="1548000"/>
                <a:gridCol w="1548000"/>
                <a:gridCol w="307340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Microsoft JhengHei" pitchFamily="34" charset="-120"/>
                          <a:ea typeface="Microsoft JhengHei" pitchFamily="34" charset="-120"/>
                        </a:rPr>
                        <a:t>角色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Microsoft JhengHei" pitchFamily="34" charset="-120"/>
                          <a:ea typeface="Microsoft JhengHei" pitchFamily="34" charset="-120"/>
                        </a:rPr>
                        <a:t>姓名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Microsoft JhengHei" pitchFamily="34" charset="-120"/>
                          <a:ea typeface="Microsoft JhengHei" pitchFamily="34" charset="-120"/>
                        </a:rPr>
                        <a:t>部门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Microsoft JhengHei" pitchFamily="34" charset="-120"/>
                          <a:ea typeface="Microsoft JhengHei" pitchFamily="34" charset="-120"/>
                        </a:rPr>
                        <a:t>职责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辅导员</a:t>
                      </a: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罗莹莹</a:t>
                      </a: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AFCXB0</a:t>
                      </a: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Review</a:t>
                      </a:r>
                      <a:r>
                        <a:rPr lang="zh-CN" altLang="en-US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进度，提供协助</a:t>
                      </a: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组长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蔡艺虾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AFCXB1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1</a:t>
                      </a:r>
                      <a:r>
                        <a:rPr lang="zh-CN" altLang="en-US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、工作调度及进度规划；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2</a:t>
                      </a:r>
                      <a:r>
                        <a:rPr lang="zh-CN" altLang="en-US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、改善执行及过程控制；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3</a:t>
                      </a:r>
                      <a:r>
                        <a:rPr lang="zh-CN" altLang="en-US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、持续管控及结案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组员</a:t>
                      </a: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彭素敏</a:t>
                      </a: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AFCXB1</a:t>
                      </a: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协助执行，反馈进度</a:t>
                      </a: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组员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吴珊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AFCXB1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dirty="0">
                          <a:latin typeface="Microsoft JhengHei" pitchFamily="34" charset="-120"/>
                          <a:ea typeface="Microsoft JhengHei" pitchFamily="34" charset="-120"/>
                        </a:rPr>
                        <a:t>协助执行，反馈进度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138113"/>
            <a:ext cx="4681538" cy="649287"/>
          </a:xfrm>
        </p:spPr>
        <p:txBody>
          <a:bodyPr/>
          <a:lstStyle/>
          <a:p>
            <a:r>
              <a:rPr lang="zh-TW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团队介绍</a:t>
            </a:r>
            <a:r>
              <a:rPr lang="en-US" altLang="zh-TW" sz="3000" b="0" smtClean="0">
                <a:solidFill>
                  <a:schemeClr val="tx1"/>
                </a:solidFill>
                <a:ea typeface="Microsoft JhengHei" pitchFamily="34" charset="-120"/>
              </a:rPr>
              <a:t>&amp;</a:t>
            </a:r>
            <a:r>
              <a:rPr lang="zh-TW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项目计划表</a:t>
            </a:r>
            <a:endParaRPr lang="zh-CN" altLang="en-US" sz="3000" b="0" smtClean="0">
              <a:solidFill>
                <a:schemeClr val="tx1"/>
              </a:solidFill>
              <a:ea typeface="Microsoft JhengHei" pitchFamily="34" charset="-120"/>
            </a:endParaRPr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-34925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Define</a:t>
            </a:r>
          </a:p>
        </p:txBody>
      </p:sp>
      <p:sp>
        <p:nvSpPr>
          <p:cNvPr id="28675" name="Rectangle 100"/>
          <p:cNvSpPr>
            <a:spLocks noChangeArrowheads="1"/>
          </p:cNvSpPr>
          <p:nvPr/>
        </p:nvSpPr>
        <p:spPr bwMode="auto">
          <a:xfrm>
            <a:off x="179388" y="981075"/>
            <a:ext cx="878522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  <a:endParaRPr lang="zh-TW" altLang="en-US" dirty="0"/>
          </a:p>
          <a:p>
            <a:r>
              <a:rPr lang="en-US" altLang="zh-TW" b="1" dirty="0">
                <a:solidFill>
                  <a:schemeClr val="accent2"/>
                </a:solidFill>
              </a:rPr>
              <a:t>D-5</a:t>
            </a:r>
            <a:r>
              <a:rPr lang="zh-TW" altLang="en-US" b="1" dirty="0">
                <a:solidFill>
                  <a:schemeClr val="accent2"/>
                </a:solidFill>
              </a:rPr>
              <a:t>、团队介绍</a:t>
            </a:r>
            <a:r>
              <a:rPr lang="en-US" altLang="zh-TW" b="1" dirty="0">
                <a:solidFill>
                  <a:schemeClr val="accent2"/>
                </a:solidFill>
              </a:rPr>
              <a:t>&amp;</a:t>
            </a:r>
            <a:r>
              <a:rPr lang="zh-TW" altLang="en-US" b="1" dirty="0">
                <a:solidFill>
                  <a:schemeClr val="accent2"/>
                </a:solidFill>
              </a:rPr>
              <a:t>项目计划表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       </a:t>
            </a:r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dirty="0"/>
          </a:p>
        </p:txBody>
      </p:sp>
      <p:grpSp>
        <p:nvGrpSpPr>
          <p:cNvPr id="2" name="组合 7"/>
          <p:cNvGrpSpPr/>
          <p:nvPr>
            <p:custDataLst>
              <p:tags r:id="rId1"/>
            </p:custDataLst>
          </p:nvPr>
        </p:nvGrpSpPr>
        <p:grpSpPr>
          <a:xfrm>
            <a:off x="320430" y="1963950"/>
            <a:ext cx="2659063" cy="1918780"/>
            <a:chOff x="928644" y="1837507"/>
            <a:chExt cx="2309360" cy="1666434"/>
          </a:xfrm>
        </p:grpSpPr>
        <p:sp>
          <p:nvSpPr>
            <p:cNvPr id="9" name="任意多边形 8"/>
            <p:cNvSpPr/>
            <p:nvPr>
              <p:custDataLst>
                <p:tags r:id="rId16"/>
              </p:custDataLst>
            </p:nvPr>
          </p:nvSpPr>
          <p:spPr>
            <a:xfrm>
              <a:off x="928644" y="1837507"/>
              <a:ext cx="2309360" cy="1666434"/>
            </a:xfrm>
            <a:custGeom>
              <a:avLst/>
              <a:gdLst>
                <a:gd name="connsiteX0" fmla="*/ 1154681 w 2309360"/>
                <a:gd name="connsiteY0" fmla="*/ 0 h 1666434"/>
                <a:gd name="connsiteX1" fmla="*/ 1530338 w 2309360"/>
                <a:gd name="connsiteY1" fmla="*/ 360555 h 1666434"/>
                <a:gd name="connsiteX2" fmla="*/ 2309360 w 2309360"/>
                <a:gd name="connsiteY2" fmla="*/ 360555 h 1666434"/>
                <a:gd name="connsiteX3" fmla="*/ 2309360 w 2309360"/>
                <a:gd name="connsiteY3" fmla="*/ 1666434 h 1666434"/>
                <a:gd name="connsiteX4" fmla="*/ 0 w 2309360"/>
                <a:gd name="connsiteY4" fmla="*/ 1666434 h 1666434"/>
                <a:gd name="connsiteX5" fmla="*/ 0 w 2309360"/>
                <a:gd name="connsiteY5" fmla="*/ 360555 h 1666434"/>
                <a:gd name="connsiteX6" fmla="*/ 779023 w 2309360"/>
                <a:gd name="connsiteY6" fmla="*/ 360555 h 166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360" h="1666434">
                  <a:moveTo>
                    <a:pt x="1154681" y="0"/>
                  </a:moveTo>
                  <a:lnTo>
                    <a:pt x="1530338" y="360555"/>
                  </a:lnTo>
                  <a:lnTo>
                    <a:pt x="2309360" y="360555"/>
                  </a:lnTo>
                  <a:lnTo>
                    <a:pt x="2309360" y="1666434"/>
                  </a:lnTo>
                  <a:lnTo>
                    <a:pt x="0" y="1666434"/>
                  </a:lnTo>
                  <a:lnTo>
                    <a:pt x="0" y="360555"/>
                  </a:lnTo>
                  <a:lnTo>
                    <a:pt x="779023" y="360555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 sz="1400"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10" name="菱形 9"/>
            <p:cNvSpPr/>
            <p:nvPr>
              <p:custDataLst>
                <p:tags r:id="rId17"/>
              </p:custDataLst>
            </p:nvPr>
          </p:nvSpPr>
          <p:spPr>
            <a:xfrm>
              <a:off x="1717567" y="1915885"/>
              <a:ext cx="729543" cy="715341"/>
            </a:xfrm>
            <a:prstGeom prst="diamond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1400">
                  <a:latin typeface="Microsoft JhengHei" pitchFamily="34" charset="-120"/>
                  <a:ea typeface="Microsoft JhengHei" pitchFamily="34" charset="-120"/>
                </a:rPr>
                <a:t>D</a:t>
              </a:r>
            </a:p>
          </p:txBody>
        </p:sp>
        <p:sp>
          <p:nvSpPr>
            <p:cNvPr id="11" name="标题 1"/>
            <p:cNvSpPr txBox="1"/>
            <p:nvPr>
              <p:custDataLst>
                <p:tags r:id="rId18"/>
              </p:custDataLst>
            </p:nvPr>
          </p:nvSpPr>
          <p:spPr>
            <a:xfrm>
              <a:off x="1029049" y="2499497"/>
              <a:ext cx="2069611" cy="775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1400" dirty="0" smtClean="0">
                  <a:latin typeface="Microsoft JhengHei" pitchFamily="34" charset="-120"/>
                  <a:cs typeface="微软雅黑" panose="020B0503020204020204" charset="-122"/>
                </a:rPr>
                <a:t>6/01-6/15</a:t>
              </a:r>
              <a:endParaRPr lang="en-US" altLang="zh-CN" sz="1400" dirty="0">
                <a:latin typeface="Microsoft JhengHei" pitchFamily="34" charset="-120"/>
                <a:cs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latin typeface="Microsoft JhengHei" pitchFamily="34" charset="-120"/>
                  <a:cs typeface="微软雅黑" panose="020B0503020204020204" charset="-122"/>
                </a:rPr>
                <a:t>描述专案，流程介绍</a:t>
              </a:r>
              <a:endParaRPr lang="en-US" altLang="zh-CN" sz="1400" dirty="0">
                <a:latin typeface="Microsoft JhengHei" pitchFamily="34" charset="-120"/>
                <a:cs typeface="微软雅黑" panose="020B0503020204020204" charset="-122"/>
              </a:endParaRPr>
            </a:p>
            <a:p>
              <a:pPr algn="ctr"/>
              <a:r>
                <a:rPr lang="zh-CN" altLang="zh-CN" sz="1400" dirty="0">
                  <a:latin typeface="Microsoft JhengHei" pitchFamily="34" charset="-120"/>
                  <a:cs typeface="微软雅黑" panose="020B0503020204020204" charset="-122"/>
                </a:rPr>
                <a:t>确定主题，设定目标</a:t>
              </a:r>
              <a:r>
                <a:rPr lang="en-US" altLang="zh-CN" sz="1400" dirty="0">
                  <a:latin typeface="Microsoft JhengHei" pitchFamily="34" charset="-120"/>
                  <a:cs typeface="微软雅黑" panose="020B0503020204020204" charset="-122"/>
                </a:rPr>
                <a:t>;</a:t>
              </a:r>
            </a:p>
            <a:p>
              <a:pPr algn="ctr"/>
              <a:r>
                <a:rPr lang="zh-CN" altLang="en-US" sz="1400" dirty="0">
                  <a:latin typeface="Microsoft JhengHei" pitchFamily="34" charset="-120"/>
                  <a:cs typeface="微软雅黑" panose="020B0503020204020204" charset="-122"/>
                </a:rPr>
                <a:t>建立团队，专案计划</a:t>
              </a:r>
            </a:p>
          </p:txBody>
        </p:sp>
      </p:grpSp>
      <p:grpSp>
        <p:nvGrpSpPr>
          <p:cNvPr id="3" name="组合 11"/>
          <p:cNvGrpSpPr/>
          <p:nvPr>
            <p:custDataLst>
              <p:tags r:id="rId2"/>
            </p:custDataLst>
          </p:nvPr>
        </p:nvGrpSpPr>
        <p:grpSpPr>
          <a:xfrm>
            <a:off x="1880878" y="4331987"/>
            <a:ext cx="2659063" cy="1918780"/>
            <a:chOff x="928644" y="3683726"/>
            <a:chExt cx="2309360" cy="1666434"/>
          </a:xfrm>
        </p:grpSpPr>
        <p:grpSp>
          <p:nvGrpSpPr>
            <p:cNvPr id="4" name="组合 18"/>
            <p:cNvGrpSpPr/>
            <p:nvPr/>
          </p:nvGrpSpPr>
          <p:grpSpPr>
            <a:xfrm flipV="1">
              <a:off x="928644" y="3683726"/>
              <a:ext cx="2309360" cy="1666434"/>
              <a:chOff x="928644" y="1837507"/>
              <a:chExt cx="2309360" cy="1666434"/>
            </a:xfrm>
          </p:grpSpPr>
          <p:sp>
            <p:nvSpPr>
              <p:cNvPr id="15" name="任意多边形 14"/>
              <p:cNvSpPr/>
              <p:nvPr>
                <p:custDataLst>
                  <p:tags r:id="rId14"/>
                </p:custDataLst>
              </p:nvPr>
            </p:nvSpPr>
            <p:spPr>
              <a:xfrm>
                <a:off x="928644" y="1837507"/>
                <a:ext cx="2309360" cy="1666434"/>
              </a:xfrm>
              <a:custGeom>
                <a:avLst/>
                <a:gdLst>
                  <a:gd name="connsiteX0" fmla="*/ 1154681 w 2309360"/>
                  <a:gd name="connsiteY0" fmla="*/ 0 h 1666434"/>
                  <a:gd name="connsiteX1" fmla="*/ 1530338 w 2309360"/>
                  <a:gd name="connsiteY1" fmla="*/ 360555 h 1666434"/>
                  <a:gd name="connsiteX2" fmla="*/ 2309360 w 2309360"/>
                  <a:gd name="connsiteY2" fmla="*/ 360555 h 1666434"/>
                  <a:gd name="connsiteX3" fmla="*/ 2309360 w 2309360"/>
                  <a:gd name="connsiteY3" fmla="*/ 1666434 h 1666434"/>
                  <a:gd name="connsiteX4" fmla="*/ 0 w 2309360"/>
                  <a:gd name="connsiteY4" fmla="*/ 1666434 h 1666434"/>
                  <a:gd name="connsiteX5" fmla="*/ 0 w 2309360"/>
                  <a:gd name="connsiteY5" fmla="*/ 360555 h 1666434"/>
                  <a:gd name="connsiteX6" fmla="*/ 779023 w 2309360"/>
                  <a:gd name="connsiteY6" fmla="*/ 360555 h 1666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9360" h="1666434">
                    <a:moveTo>
                      <a:pt x="1154681" y="0"/>
                    </a:moveTo>
                    <a:lnTo>
                      <a:pt x="1530338" y="360555"/>
                    </a:lnTo>
                    <a:lnTo>
                      <a:pt x="2309360" y="360555"/>
                    </a:lnTo>
                    <a:lnTo>
                      <a:pt x="2309360" y="1666434"/>
                    </a:lnTo>
                    <a:lnTo>
                      <a:pt x="0" y="1666434"/>
                    </a:lnTo>
                    <a:lnTo>
                      <a:pt x="0" y="360555"/>
                    </a:lnTo>
                    <a:lnTo>
                      <a:pt x="779023" y="36055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/>
                <a:endParaRPr lang="zh-CN" altLang="en-US" sz="1400">
                  <a:latin typeface="Microsoft JhengHei" pitchFamily="34" charset="-120"/>
                  <a:ea typeface="Microsoft JhengHei" pitchFamily="34" charset="-120"/>
                </a:endParaRPr>
              </a:p>
            </p:txBody>
          </p:sp>
          <p:sp>
            <p:nvSpPr>
              <p:cNvPr id="16" name="菱形 15"/>
              <p:cNvSpPr/>
              <p:nvPr>
                <p:custDataLst>
                  <p:tags r:id="rId15"/>
                </p:custDataLst>
              </p:nvPr>
            </p:nvSpPr>
            <p:spPr>
              <a:xfrm>
                <a:off x="1717567" y="1915885"/>
                <a:ext cx="729543" cy="715341"/>
              </a:xfrm>
              <a:prstGeom prst="diamond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 sz="1400">
                    <a:latin typeface="Microsoft JhengHei" pitchFamily="34" charset="-120"/>
                    <a:ea typeface="Microsoft JhengHei" pitchFamily="34" charset="-120"/>
                  </a:rPr>
                  <a:t>I</a:t>
                </a:r>
              </a:p>
            </p:txBody>
          </p:sp>
        </p:grpSp>
        <p:sp>
          <p:nvSpPr>
            <p:cNvPr id="14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1033398" y="3705959"/>
              <a:ext cx="2069611" cy="775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1400" dirty="0" smtClean="0">
                  <a:latin typeface="Microsoft JhengHei" pitchFamily="34" charset="-120"/>
                  <a:cs typeface="微软雅黑" panose="020B0503020204020204" charset="-122"/>
                </a:rPr>
                <a:t>9/30-11/16</a:t>
              </a:r>
              <a:endParaRPr lang="en-US" altLang="zh-CN" sz="1400" dirty="0">
                <a:latin typeface="Microsoft JhengHei" pitchFamily="34" charset="-120"/>
                <a:cs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latin typeface="Microsoft JhengHei" pitchFamily="34" charset="-120"/>
                  <a:cs typeface="微软雅黑" panose="020B0503020204020204" charset="-122"/>
                </a:rPr>
                <a:t>提出最佳改善对策</a:t>
              </a:r>
            </a:p>
            <a:p>
              <a:pPr algn="ctr"/>
              <a:r>
                <a:rPr lang="zh-CN" altLang="en-US" sz="1400" dirty="0">
                  <a:latin typeface="Microsoft JhengHei" pitchFamily="34" charset="-120"/>
                  <a:cs typeface="微软雅黑" panose="020B0503020204020204" charset="-122"/>
                </a:rPr>
                <a:t>实施并确认效果</a:t>
              </a:r>
            </a:p>
          </p:txBody>
        </p:sp>
      </p:grpSp>
      <p:grpSp>
        <p:nvGrpSpPr>
          <p:cNvPr id="5" name="组合 16"/>
          <p:cNvGrpSpPr/>
          <p:nvPr>
            <p:custDataLst>
              <p:tags r:id="rId3"/>
            </p:custDataLst>
          </p:nvPr>
        </p:nvGrpSpPr>
        <p:grpSpPr>
          <a:xfrm>
            <a:off x="4778767" y="4331987"/>
            <a:ext cx="2659063" cy="1918780"/>
            <a:chOff x="3445421" y="3683726"/>
            <a:chExt cx="2309360" cy="1666434"/>
          </a:xfrm>
        </p:grpSpPr>
        <p:grpSp>
          <p:nvGrpSpPr>
            <p:cNvPr id="6" name="组合 25"/>
            <p:cNvGrpSpPr/>
            <p:nvPr/>
          </p:nvGrpSpPr>
          <p:grpSpPr>
            <a:xfrm flipV="1">
              <a:off x="3445421" y="3683726"/>
              <a:ext cx="2309360" cy="1666434"/>
              <a:chOff x="928644" y="1837507"/>
              <a:chExt cx="2309360" cy="1666434"/>
            </a:xfrm>
          </p:grpSpPr>
          <p:sp>
            <p:nvSpPr>
              <p:cNvPr id="20" name="任意多边形 19"/>
              <p:cNvSpPr/>
              <p:nvPr>
                <p:custDataLst>
                  <p:tags r:id="rId11"/>
                </p:custDataLst>
              </p:nvPr>
            </p:nvSpPr>
            <p:spPr>
              <a:xfrm>
                <a:off x="928644" y="1837507"/>
                <a:ext cx="2309360" cy="1666434"/>
              </a:xfrm>
              <a:custGeom>
                <a:avLst/>
                <a:gdLst>
                  <a:gd name="connsiteX0" fmla="*/ 1154681 w 2309360"/>
                  <a:gd name="connsiteY0" fmla="*/ 0 h 1666434"/>
                  <a:gd name="connsiteX1" fmla="*/ 1530338 w 2309360"/>
                  <a:gd name="connsiteY1" fmla="*/ 360555 h 1666434"/>
                  <a:gd name="connsiteX2" fmla="*/ 2309360 w 2309360"/>
                  <a:gd name="connsiteY2" fmla="*/ 360555 h 1666434"/>
                  <a:gd name="connsiteX3" fmla="*/ 2309360 w 2309360"/>
                  <a:gd name="connsiteY3" fmla="*/ 1666434 h 1666434"/>
                  <a:gd name="connsiteX4" fmla="*/ 0 w 2309360"/>
                  <a:gd name="connsiteY4" fmla="*/ 1666434 h 1666434"/>
                  <a:gd name="connsiteX5" fmla="*/ 0 w 2309360"/>
                  <a:gd name="connsiteY5" fmla="*/ 360555 h 1666434"/>
                  <a:gd name="connsiteX6" fmla="*/ 779023 w 2309360"/>
                  <a:gd name="connsiteY6" fmla="*/ 360555 h 1666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9360" h="1666434">
                    <a:moveTo>
                      <a:pt x="1154681" y="0"/>
                    </a:moveTo>
                    <a:lnTo>
                      <a:pt x="1530338" y="360555"/>
                    </a:lnTo>
                    <a:lnTo>
                      <a:pt x="2309360" y="360555"/>
                    </a:lnTo>
                    <a:lnTo>
                      <a:pt x="2309360" y="1666434"/>
                    </a:lnTo>
                    <a:lnTo>
                      <a:pt x="0" y="1666434"/>
                    </a:lnTo>
                    <a:lnTo>
                      <a:pt x="0" y="360555"/>
                    </a:lnTo>
                    <a:lnTo>
                      <a:pt x="779023" y="360555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/>
                <a:endParaRPr lang="zh-CN" altLang="en-US" sz="1400">
                  <a:latin typeface="Microsoft JhengHei" pitchFamily="34" charset="-120"/>
                  <a:ea typeface="Microsoft JhengHei" pitchFamily="34" charset="-120"/>
                </a:endParaRPr>
              </a:p>
            </p:txBody>
          </p:sp>
          <p:sp>
            <p:nvSpPr>
              <p:cNvPr id="21" name="菱形 20"/>
              <p:cNvSpPr/>
              <p:nvPr>
                <p:custDataLst>
                  <p:tags r:id="rId12"/>
                </p:custDataLst>
              </p:nvPr>
            </p:nvSpPr>
            <p:spPr>
              <a:xfrm rot="10800000">
                <a:off x="1717567" y="1915885"/>
                <a:ext cx="729543" cy="715341"/>
              </a:xfrm>
              <a:prstGeom prst="diamond">
                <a:avLst/>
              </a:prstGeom>
              <a:solidFill>
                <a:srgbClr val="FF99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 sz="1400">
                    <a:latin typeface="Microsoft JhengHei" pitchFamily="34" charset="-120"/>
                    <a:ea typeface="Microsoft JhengHei" pitchFamily="34" charset="-120"/>
                  </a:rPr>
                  <a:t>C</a:t>
                </a:r>
              </a:p>
            </p:txBody>
          </p:sp>
        </p:grpSp>
        <p:sp>
          <p:nvSpPr>
            <p:cNvPr id="19" name="标题 1"/>
            <p:cNvSpPr txBox="1"/>
            <p:nvPr>
              <p:custDataLst>
                <p:tags r:id="rId10"/>
              </p:custDataLst>
            </p:nvPr>
          </p:nvSpPr>
          <p:spPr>
            <a:xfrm>
              <a:off x="3550175" y="3705959"/>
              <a:ext cx="2069611" cy="775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1400" dirty="0" smtClean="0">
                  <a:latin typeface="Microsoft JhengHei" pitchFamily="34" charset="-120"/>
                  <a:cs typeface="微软雅黑" panose="020B0503020204020204" charset="-122"/>
                </a:rPr>
                <a:t>11/17-12/28</a:t>
              </a:r>
              <a:endParaRPr lang="en-US" altLang="zh-CN" sz="1400" dirty="0">
                <a:latin typeface="Microsoft JhengHei" pitchFamily="34" charset="-120"/>
                <a:cs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latin typeface="Microsoft JhengHei" pitchFamily="34" charset="-120"/>
                  <a:cs typeface="微软雅黑" panose="020B0503020204020204" charset="-122"/>
                </a:rPr>
                <a:t>确认专案成效</a:t>
              </a:r>
            </a:p>
            <a:p>
              <a:pPr algn="ctr"/>
              <a:r>
                <a:rPr lang="zh-CN" altLang="en-US" sz="1400" dirty="0">
                  <a:latin typeface="Microsoft JhengHei" pitchFamily="34" charset="-120"/>
                  <a:cs typeface="微软雅黑" panose="020B0503020204020204" charset="-122"/>
                </a:rPr>
                <a:t>残余检讨</a:t>
              </a:r>
            </a:p>
          </p:txBody>
        </p:sp>
      </p:grpSp>
      <p:grpSp>
        <p:nvGrpSpPr>
          <p:cNvPr id="7" name="组合 21"/>
          <p:cNvGrpSpPr/>
          <p:nvPr/>
        </p:nvGrpSpPr>
        <p:grpSpPr>
          <a:xfrm>
            <a:off x="3218160" y="1964140"/>
            <a:ext cx="2659380" cy="1918970"/>
            <a:chOff x="928644" y="1837507"/>
            <a:chExt cx="2309360" cy="1666434"/>
          </a:xfrm>
        </p:grpSpPr>
        <p:sp>
          <p:nvSpPr>
            <p:cNvPr id="23" name="任意多边形 22"/>
            <p:cNvSpPr/>
            <p:nvPr>
              <p:custDataLst>
                <p:tags r:id="rId7"/>
              </p:custDataLst>
            </p:nvPr>
          </p:nvSpPr>
          <p:spPr>
            <a:xfrm>
              <a:off x="928644" y="1837507"/>
              <a:ext cx="2309360" cy="1666434"/>
            </a:xfrm>
            <a:custGeom>
              <a:avLst/>
              <a:gdLst>
                <a:gd name="connsiteX0" fmla="*/ 1154681 w 2309360"/>
                <a:gd name="connsiteY0" fmla="*/ 0 h 1666434"/>
                <a:gd name="connsiteX1" fmla="*/ 1530338 w 2309360"/>
                <a:gd name="connsiteY1" fmla="*/ 360555 h 1666434"/>
                <a:gd name="connsiteX2" fmla="*/ 2309360 w 2309360"/>
                <a:gd name="connsiteY2" fmla="*/ 360555 h 1666434"/>
                <a:gd name="connsiteX3" fmla="*/ 2309360 w 2309360"/>
                <a:gd name="connsiteY3" fmla="*/ 1666434 h 1666434"/>
                <a:gd name="connsiteX4" fmla="*/ 0 w 2309360"/>
                <a:gd name="connsiteY4" fmla="*/ 1666434 h 1666434"/>
                <a:gd name="connsiteX5" fmla="*/ 0 w 2309360"/>
                <a:gd name="connsiteY5" fmla="*/ 360555 h 1666434"/>
                <a:gd name="connsiteX6" fmla="*/ 779023 w 2309360"/>
                <a:gd name="connsiteY6" fmla="*/ 360555 h 166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360" h="1666434">
                  <a:moveTo>
                    <a:pt x="1154681" y="0"/>
                  </a:moveTo>
                  <a:lnTo>
                    <a:pt x="1530338" y="360555"/>
                  </a:lnTo>
                  <a:lnTo>
                    <a:pt x="2309360" y="360555"/>
                  </a:lnTo>
                  <a:lnTo>
                    <a:pt x="2309360" y="1666434"/>
                  </a:lnTo>
                  <a:lnTo>
                    <a:pt x="0" y="1666434"/>
                  </a:lnTo>
                  <a:lnTo>
                    <a:pt x="0" y="360555"/>
                  </a:lnTo>
                  <a:lnTo>
                    <a:pt x="779023" y="360555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 sz="1400"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24" name="菱形 23"/>
            <p:cNvSpPr/>
            <p:nvPr>
              <p:custDataLst>
                <p:tags r:id="rId8"/>
              </p:custDataLst>
            </p:nvPr>
          </p:nvSpPr>
          <p:spPr>
            <a:xfrm>
              <a:off x="1717567" y="1915885"/>
              <a:ext cx="729543" cy="715341"/>
            </a:xfrm>
            <a:prstGeom prst="diamond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1400" dirty="0">
                  <a:latin typeface="Microsoft JhengHei" pitchFamily="34" charset="-120"/>
                  <a:ea typeface="Microsoft JhengHei" pitchFamily="34" charset="-120"/>
                </a:rPr>
                <a:t>M</a:t>
              </a:r>
            </a:p>
          </p:txBody>
        </p:sp>
        <p:sp>
          <p:nvSpPr>
            <p:cNvPr id="25" name="标题 1"/>
            <p:cNvSpPr txBox="1"/>
            <p:nvPr>
              <p:custDataLst>
                <p:tags r:id="rId9"/>
              </p:custDataLst>
            </p:nvPr>
          </p:nvSpPr>
          <p:spPr>
            <a:xfrm>
              <a:off x="1029049" y="2647862"/>
              <a:ext cx="2069611" cy="775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1400" dirty="0" smtClean="0">
                  <a:latin typeface="Microsoft JhengHei" pitchFamily="34" charset="-120"/>
                  <a:cs typeface="微软雅黑" panose="020B0503020204020204" charset="-122"/>
                </a:rPr>
                <a:t>6/16-7/31</a:t>
              </a:r>
              <a:endParaRPr lang="en-US" altLang="zh-CN" sz="1400" dirty="0">
                <a:latin typeface="Microsoft JhengHei" pitchFamily="34" charset="-120"/>
                <a:cs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latin typeface="Microsoft JhengHei" pitchFamily="34" charset="-120"/>
                  <a:cs typeface="微软雅黑" panose="020B0503020204020204" charset="-122"/>
                </a:rPr>
                <a:t>寻找攻坚点</a:t>
              </a:r>
            </a:p>
            <a:p>
              <a:pPr algn="ctr"/>
              <a:r>
                <a:rPr lang="zh-CN" altLang="en-US" sz="1400" dirty="0">
                  <a:latin typeface="Microsoft JhengHei" pitchFamily="34" charset="-120"/>
                  <a:cs typeface="微软雅黑" panose="020B0503020204020204" charset="-122"/>
                </a:rPr>
                <a:t>确认改善方向</a:t>
              </a:r>
            </a:p>
          </p:txBody>
        </p:sp>
      </p:grpSp>
      <p:grpSp>
        <p:nvGrpSpPr>
          <p:cNvPr id="8" name="组合 25"/>
          <p:cNvGrpSpPr/>
          <p:nvPr/>
        </p:nvGrpSpPr>
        <p:grpSpPr>
          <a:xfrm>
            <a:off x="6116300" y="1964140"/>
            <a:ext cx="2659380" cy="1918970"/>
            <a:chOff x="928644" y="1837507"/>
            <a:chExt cx="2309360" cy="1666434"/>
          </a:xfrm>
        </p:grpSpPr>
        <p:sp>
          <p:nvSpPr>
            <p:cNvPr id="27" name="任意多边形 26"/>
            <p:cNvSpPr/>
            <p:nvPr>
              <p:custDataLst>
                <p:tags r:id="rId4"/>
              </p:custDataLst>
            </p:nvPr>
          </p:nvSpPr>
          <p:spPr>
            <a:xfrm>
              <a:off x="928644" y="1837507"/>
              <a:ext cx="2309360" cy="1666434"/>
            </a:xfrm>
            <a:custGeom>
              <a:avLst/>
              <a:gdLst>
                <a:gd name="connsiteX0" fmla="*/ 1154681 w 2309360"/>
                <a:gd name="connsiteY0" fmla="*/ 0 h 1666434"/>
                <a:gd name="connsiteX1" fmla="*/ 1530338 w 2309360"/>
                <a:gd name="connsiteY1" fmla="*/ 360555 h 1666434"/>
                <a:gd name="connsiteX2" fmla="*/ 2309360 w 2309360"/>
                <a:gd name="connsiteY2" fmla="*/ 360555 h 1666434"/>
                <a:gd name="connsiteX3" fmla="*/ 2309360 w 2309360"/>
                <a:gd name="connsiteY3" fmla="*/ 1666434 h 1666434"/>
                <a:gd name="connsiteX4" fmla="*/ 0 w 2309360"/>
                <a:gd name="connsiteY4" fmla="*/ 1666434 h 1666434"/>
                <a:gd name="connsiteX5" fmla="*/ 0 w 2309360"/>
                <a:gd name="connsiteY5" fmla="*/ 360555 h 1666434"/>
                <a:gd name="connsiteX6" fmla="*/ 779023 w 2309360"/>
                <a:gd name="connsiteY6" fmla="*/ 360555 h 166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360" h="1666434">
                  <a:moveTo>
                    <a:pt x="1154681" y="0"/>
                  </a:moveTo>
                  <a:lnTo>
                    <a:pt x="1530338" y="360555"/>
                  </a:lnTo>
                  <a:lnTo>
                    <a:pt x="2309360" y="360555"/>
                  </a:lnTo>
                  <a:lnTo>
                    <a:pt x="2309360" y="1666434"/>
                  </a:lnTo>
                  <a:lnTo>
                    <a:pt x="0" y="1666434"/>
                  </a:lnTo>
                  <a:lnTo>
                    <a:pt x="0" y="360555"/>
                  </a:lnTo>
                  <a:lnTo>
                    <a:pt x="779023" y="360555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/>
              <a:endParaRPr lang="zh-CN" altLang="en-US" sz="1400"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28" name="菱形 27"/>
            <p:cNvSpPr/>
            <p:nvPr>
              <p:custDataLst>
                <p:tags r:id="rId5"/>
              </p:custDataLst>
            </p:nvPr>
          </p:nvSpPr>
          <p:spPr>
            <a:xfrm>
              <a:off x="1717567" y="1915885"/>
              <a:ext cx="729543" cy="715341"/>
            </a:xfrm>
            <a:prstGeom prst="diamond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1400">
                  <a:latin typeface="Microsoft JhengHei" pitchFamily="34" charset="-120"/>
                  <a:ea typeface="Microsoft JhengHei" pitchFamily="34" charset="-120"/>
                </a:rPr>
                <a:t>A</a:t>
              </a:r>
            </a:p>
          </p:txBody>
        </p:sp>
        <p:sp>
          <p:nvSpPr>
            <p:cNvPr id="29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1046467" y="2647862"/>
              <a:ext cx="2069611" cy="7750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1400" dirty="0" smtClean="0">
                  <a:latin typeface="Microsoft JhengHei" pitchFamily="34" charset="-120"/>
                  <a:cs typeface="微软雅黑" panose="020B0503020204020204" charset="-122"/>
                </a:rPr>
                <a:t>8/1-9/28</a:t>
              </a:r>
              <a:endParaRPr lang="en-US" altLang="zh-CN" sz="1400" dirty="0">
                <a:latin typeface="Microsoft JhengHei" pitchFamily="34" charset="-120"/>
                <a:cs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latin typeface="Microsoft JhengHei" pitchFamily="34" charset="-120"/>
                  <a:cs typeface="微软雅黑" panose="020B0503020204020204" charset="-122"/>
                </a:rPr>
                <a:t>真因分析</a:t>
              </a:r>
            </a:p>
            <a:p>
              <a:pPr algn="ctr"/>
              <a:r>
                <a:rPr lang="zh-CN" altLang="en-US" sz="1400" dirty="0">
                  <a:latin typeface="Microsoft JhengHei" pitchFamily="34" charset="-120"/>
                  <a:cs typeface="微软雅黑" panose="020B0503020204020204" charset="-122"/>
                </a:rPr>
                <a:t>提出改善对策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 bwMode="auto">
          <a:xfrm>
            <a:off x="365944" y="1946424"/>
            <a:ext cx="8496944" cy="410400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rgbClr val="8AC6CD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712913" y="125413"/>
            <a:ext cx="4321175" cy="649287"/>
          </a:xfrm>
        </p:spPr>
        <p:txBody>
          <a:bodyPr/>
          <a:lstStyle/>
          <a:p>
            <a:r>
              <a:rPr lang="zh-CN" altLang="en-US" sz="3000" b="0" smtClean="0">
                <a:solidFill>
                  <a:schemeClr val="tx1"/>
                </a:solidFill>
                <a:ea typeface="Microsoft JhengHei" pitchFamily="34" charset="-120"/>
              </a:rPr>
              <a:t>绘制详细流程图</a:t>
            </a:r>
          </a:p>
        </p:txBody>
      </p:sp>
      <p:sp>
        <p:nvSpPr>
          <p:cNvPr id="30722" name="Rectangle 16"/>
          <p:cNvSpPr>
            <a:spLocks noChangeArrowheads="1"/>
          </p:cNvSpPr>
          <p:nvPr/>
        </p:nvSpPr>
        <p:spPr bwMode="auto">
          <a:xfrm>
            <a:off x="0" y="44450"/>
            <a:ext cx="17272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Measure</a:t>
            </a:r>
          </a:p>
        </p:txBody>
      </p:sp>
      <p:sp>
        <p:nvSpPr>
          <p:cNvPr id="30723" name="Rectangle 87"/>
          <p:cNvSpPr>
            <a:spLocks noChangeArrowheads="1"/>
          </p:cNvSpPr>
          <p:nvPr/>
        </p:nvSpPr>
        <p:spPr bwMode="auto">
          <a:xfrm>
            <a:off x="179388" y="908050"/>
            <a:ext cx="86407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</a:p>
          <a:p>
            <a:r>
              <a:rPr lang="en-US" altLang="zh-TW" b="1" dirty="0">
                <a:solidFill>
                  <a:schemeClr val="accent2"/>
                </a:solidFill>
              </a:rPr>
              <a:t>M-1</a:t>
            </a:r>
            <a:r>
              <a:rPr lang="zh-CN" altLang="en-US" b="1" dirty="0">
                <a:solidFill>
                  <a:schemeClr val="accent2"/>
                </a:solidFill>
              </a:rPr>
              <a:t>、绘制详细流程图</a:t>
            </a:r>
            <a:endParaRPr lang="zh-TW" altLang="en-US" b="1" dirty="0">
              <a:solidFill>
                <a:schemeClr val="accent2"/>
              </a:solidFill>
            </a:endParaRPr>
          </a:p>
          <a:p>
            <a:r>
              <a:rPr lang="en-US" altLang="zh-TW" dirty="0">
                <a:solidFill>
                  <a:srgbClr val="000000"/>
                </a:solidFill>
              </a:rPr>
              <a:t>       •</a:t>
            </a:r>
            <a:r>
              <a:rPr lang="zh-TW" altLang="en-US" dirty="0"/>
              <a:t>绘制</a:t>
            </a:r>
            <a:r>
              <a:rPr lang="zh-TW" altLang="en-US" dirty="0" smtClean="0"/>
              <a:t>详细</a:t>
            </a:r>
            <a:r>
              <a:rPr lang="zh-CN" altLang="en-US" b="1" u="sng" dirty="0" smtClean="0">
                <a:solidFill>
                  <a:srgbClr val="CC0000"/>
                </a:solidFill>
              </a:rPr>
              <a:t>数字化</a:t>
            </a:r>
            <a:r>
              <a:rPr lang="zh-TW" altLang="en-US" b="1" u="sng" dirty="0" smtClean="0">
                <a:solidFill>
                  <a:srgbClr val="CC0000"/>
                </a:solidFill>
              </a:rPr>
              <a:t>流程图</a:t>
            </a:r>
            <a:r>
              <a:rPr lang="zh-CN" altLang="en-US" dirty="0"/>
              <a:t>来描述现况，以缩小问题的</a:t>
            </a:r>
            <a:r>
              <a:rPr lang="zh-CN" altLang="en-US" dirty="0" smtClean="0"/>
              <a:t>范围，找出</a:t>
            </a:r>
            <a:r>
              <a:rPr lang="zh-TW" altLang="en-US" dirty="0" smtClean="0"/>
              <a:t>改进</a:t>
            </a:r>
            <a:r>
              <a:rPr lang="en-US" altLang="zh-TW" dirty="0"/>
              <a:t>/</a:t>
            </a:r>
            <a:r>
              <a:rPr lang="zh-TW" altLang="en-US" dirty="0"/>
              <a:t>简化的</a:t>
            </a:r>
            <a:r>
              <a:rPr lang="zh-TW" altLang="en-US" dirty="0" smtClean="0"/>
              <a:t>机会</a:t>
            </a:r>
            <a:endParaRPr lang="zh-TW" altLang="en-US" dirty="0"/>
          </a:p>
          <a:p>
            <a:r>
              <a:rPr lang="en-US" altLang="zh-TW" dirty="0" smtClean="0"/>
              <a:t>         </a:t>
            </a:r>
            <a:endParaRPr lang="en-US" altLang="zh-TW" dirty="0"/>
          </a:p>
          <a:p>
            <a:r>
              <a:rPr lang="en-US" altLang="zh-TW" dirty="0"/>
              <a:t> </a:t>
            </a:r>
          </a:p>
        </p:txBody>
      </p:sp>
      <p:grpSp>
        <p:nvGrpSpPr>
          <p:cNvPr id="2" name="组合 52"/>
          <p:cNvGrpSpPr/>
          <p:nvPr/>
        </p:nvGrpSpPr>
        <p:grpSpPr>
          <a:xfrm>
            <a:off x="920800" y="1959456"/>
            <a:ext cx="7763808" cy="4070340"/>
            <a:chOff x="1187624" y="1988840"/>
            <a:chExt cx="7763808" cy="4070340"/>
          </a:xfrm>
        </p:grpSpPr>
        <p:grpSp>
          <p:nvGrpSpPr>
            <p:cNvPr id="3" name="组合 42"/>
            <p:cNvGrpSpPr/>
            <p:nvPr/>
          </p:nvGrpSpPr>
          <p:grpSpPr>
            <a:xfrm>
              <a:off x="7524328" y="5085184"/>
              <a:ext cx="1427104" cy="973996"/>
              <a:chOff x="7537384" y="5271732"/>
              <a:chExt cx="1427104" cy="973996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537384" y="5301208"/>
                <a:ext cx="432000" cy="216000"/>
              </a:xfrm>
              <a:prstGeom prst="rect">
                <a:avLst/>
              </a:prstGeom>
              <a:solidFill>
                <a:srgbClr val="FF9900">
                  <a:alpha val="80000"/>
                </a:srgbClr>
              </a:solidFill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 anchor="ctr">
                <a:spAutoFit/>
              </a:bodyPr>
              <a:lstStyle/>
              <a:p>
                <a:pPr lvl="0"/>
                <a:endParaRPr lang="zh-CN" altLang="en-US" sz="13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Microsoft JhengHei" pitchFamily="34" charset="-12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956376" y="5271732"/>
                <a:ext cx="72008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 smtClean="0">
                    <a:latin typeface="Microsoft JhengHei" pitchFamily="34" charset="-120"/>
                  </a:rPr>
                  <a:t>纸本作业</a:t>
                </a:r>
                <a:endParaRPr lang="zh-CN" altLang="en-US" sz="1050" dirty="0">
                  <a:latin typeface="Microsoft JhengHei" pitchFamily="34" charset="-12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537432" y="5661248"/>
                <a:ext cx="432000" cy="216000"/>
              </a:xfrm>
              <a:prstGeom prst="rect">
                <a:avLst/>
              </a:prstGeom>
              <a:solidFill>
                <a:srgbClr val="5B9BD5">
                  <a:alpha val="80000"/>
                </a:srgbClr>
              </a:solidFill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 anchor="ctr">
                <a:spAutoFit/>
              </a:bodyPr>
              <a:lstStyle/>
              <a:p>
                <a:pPr lvl="0" algn="ctr"/>
                <a:endParaRPr lang="zh-CN" altLang="en-US" sz="13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Microsoft JhengHei" pitchFamily="34" charset="-12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956376" y="5623356"/>
                <a:ext cx="10081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 smtClean="0">
                    <a:latin typeface="Microsoft JhengHei" pitchFamily="34" charset="-120"/>
                  </a:rPr>
                  <a:t>Flower</a:t>
                </a:r>
                <a:r>
                  <a:rPr lang="zh-CN" altLang="en-US" sz="1050" dirty="0" smtClean="0">
                    <a:latin typeface="Microsoft JhengHei" pitchFamily="34" charset="-120"/>
                  </a:rPr>
                  <a:t>系统</a:t>
                </a:r>
                <a:endParaRPr lang="zh-CN" altLang="en-US" sz="1050" dirty="0">
                  <a:latin typeface="Microsoft JhengHei" pitchFamily="34" charset="-12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537384" y="6002445"/>
                <a:ext cx="432000" cy="216000"/>
              </a:xfrm>
              <a:prstGeom prst="rect">
                <a:avLst/>
              </a:prstGeom>
              <a:solidFill>
                <a:srgbClr val="8AC6CD">
                  <a:alpha val="80000"/>
                </a:srgbClr>
              </a:solidFill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 anchor="ctr">
                <a:spAutoFit/>
              </a:bodyPr>
              <a:lstStyle/>
              <a:p>
                <a:pPr lvl="0" algn="ctr"/>
                <a:endParaRPr lang="zh-CN" altLang="en-US" sz="13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Microsoft JhengHei" pitchFamily="34" charset="-12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956376" y="5991812"/>
                <a:ext cx="10081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 smtClean="0">
                    <a:latin typeface="Microsoft JhengHei" pitchFamily="34" charset="-120"/>
                  </a:rPr>
                  <a:t> ERP </a:t>
                </a:r>
                <a:r>
                  <a:rPr lang="zh-CN" altLang="en-US" sz="1050" dirty="0" smtClean="0">
                    <a:latin typeface="Microsoft JhengHei" pitchFamily="34" charset="-120"/>
                  </a:rPr>
                  <a:t>系统</a:t>
                </a:r>
                <a:endParaRPr lang="zh-CN" altLang="en-US" sz="1050" dirty="0">
                  <a:latin typeface="Microsoft JhengHei" pitchFamily="34" charset="-120"/>
                </a:endParaRPr>
              </a:p>
            </p:txBody>
          </p:sp>
        </p:grpSp>
        <p:grpSp>
          <p:nvGrpSpPr>
            <p:cNvPr id="4" name="组合 47"/>
            <p:cNvGrpSpPr/>
            <p:nvPr/>
          </p:nvGrpSpPr>
          <p:grpSpPr>
            <a:xfrm>
              <a:off x="1187624" y="1988840"/>
              <a:ext cx="6590414" cy="4015898"/>
              <a:chOff x="1115616" y="2132856"/>
              <a:chExt cx="6590414" cy="4015898"/>
            </a:xfrm>
          </p:grpSpPr>
          <p:grpSp>
            <p:nvGrpSpPr>
              <p:cNvPr id="5" name="组合 43"/>
              <p:cNvGrpSpPr/>
              <p:nvPr/>
            </p:nvGrpSpPr>
            <p:grpSpPr>
              <a:xfrm>
                <a:off x="1115616" y="2996952"/>
                <a:ext cx="6590414" cy="3151802"/>
                <a:chOff x="1691680" y="2204864"/>
                <a:chExt cx="6590414" cy="3151802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691680" y="2204864"/>
                  <a:ext cx="1080120" cy="504000"/>
                </a:xfrm>
                <a:prstGeom prst="rect">
                  <a:avLst/>
                </a:prstGeom>
                <a:solidFill>
                  <a:srgbClr val="FF9900">
                    <a:alpha val="80000"/>
                  </a:srgbClr>
                </a:solid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 anchor="ctr">
                  <a:spAutoFit/>
                </a:bodyPr>
                <a:lstStyle/>
                <a:p>
                  <a:pPr lvl="0"/>
                  <a:r>
                    <a:rPr lang="zh-CN" altLang="en-US" sz="1300" dirty="0" smtClean="0">
                      <a:solidFill>
                        <a:schemeClr val="tx2">
                          <a:lumMod val="85000"/>
                          <a:lumOff val="15000"/>
                        </a:schemeClr>
                      </a:solidFill>
                      <a:latin typeface="Microsoft JhengHei" pitchFamily="34" charset="-120"/>
                    </a:rPr>
                    <a:t>收到请款单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667795" y="2204864"/>
                  <a:ext cx="1080120" cy="504000"/>
                </a:xfrm>
                <a:prstGeom prst="rect">
                  <a:avLst/>
                </a:prstGeom>
                <a:solidFill>
                  <a:srgbClr val="FF9900">
                    <a:alpha val="80000"/>
                  </a:srgbClr>
                </a:solid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 anchor="ctr">
                  <a:spAutoFit/>
                </a:bodyPr>
                <a:lstStyle/>
                <a:p>
                  <a:pPr lvl="0" algn="ctr"/>
                  <a:r>
                    <a:rPr lang="zh-CN" altLang="en-US" sz="1300" dirty="0" smtClean="0">
                      <a:solidFill>
                        <a:schemeClr val="tx2">
                          <a:lumMod val="85000"/>
                          <a:lumOff val="15000"/>
                        </a:schemeClr>
                      </a:solidFill>
                      <a:latin typeface="Microsoft JhengHei" pitchFamily="34" charset="-120"/>
                    </a:rPr>
                    <a:t>审核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580112" y="2204864"/>
                  <a:ext cx="1080120" cy="504000"/>
                </a:xfrm>
                <a:prstGeom prst="rect">
                  <a:avLst/>
                </a:prstGeom>
                <a:solidFill>
                  <a:srgbClr val="5B9BD5">
                    <a:alpha val="80000"/>
                  </a:srgbClr>
                </a:solid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 anchor="ctr">
                  <a:spAutoFit/>
                </a:bodyPr>
                <a:lstStyle/>
                <a:p>
                  <a:pPr lvl="0" algn="ctr"/>
                  <a:r>
                    <a:rPr lang="zh-CN" altLang="en-US" sz="1300" dirty="0" smtClean="0">
                      <a:solidFill>
                        <a:schemeClr val="tx2">
                          <a:lumMod val="85000"/>
                          <a:lumOff val="15000"/>
                        </a:schemeClr>
                      </a:solidFill>
                      <a:latin typeface="Microsoft JhengHei" pitchFamily="34" charset="-120"/>
                    </a:rPr>
                    <a:t>签核表单</a:t>
                  </a:r>
                </a:p>
              </p:txBody>
            </p:sp>
            <p:cxnSp>
              <p:nvCxnSpPr>
                <p:cNvPr id="18" name="直接箭头连接符 17"/>
                <p:cNvCxnSpPr/>
                <p:nvPr/>
              </p:nvCxnSpPr>
              <p:spPr>
                <a:xfrm>
                  <a:off x="2782433" y="2420888"/>
                  <a:ext cx="864000" cy="0"/>
                </a:xfrm>
                <a:prstGeom prst="straightConnector1">
                  <a:avLst/>
                </a:prstGeom>
                <a:ln w="22225" cmpd="sng">
                  <a:solidFill>
                    <a:schemeClr val="accent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>
                  <a:off x="4758548" y="2420888"/>
                  <a:ext cx="792000" cy="0"/>
                </a:xfrm>
                <a:prstGeom prst="straightConnector1">
                  <a:avLst/>
                </a:prstGeom>
                <a:ln w="22225" cmpd="sng">
                  <a:solidFill>
                    <a:schemeClr val="accent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5580112" y="3356992"/>
                  <a:ext cx="1080120" cy="504000"/>
                </a:xfrm>
                <a:prstGeom prst="rect">
                  <a:avLst/>
                </a:prstGeom>
                <a:solidFill>
                  <a:srgbClr val="8AC6CD">
                    <a:alpha val="80000"/>
                  </a:srgbClr>
                </a:solid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 anchor="ctr">
                  <a:spAutoFit/>
                </a:bodyPr>
                <a:lstStyle/>
                <a:p>
                  <a:pPr lvl="0" algn="ctr"/>
                  <a:r>
                    <a:rPr lang="en-US" altLang="zh-CN" sz="1300" dirty="0" smtClean="0">
                      <a:solidFill>
                        <a:schemeClr val="tx2">
                          <a:lumMod val="85000"/>
                          <a:lumOff val="15000"/>
                        </a:schemeClr>
                      </a:solidFill>
                      <a:latin typeface="Microsoft JhengHei" pitchFamily="34" charset="-120"/>
                    </a:rPr>
                    <a:t>ERP</a:t>
                  </a:r>
                  <a:r>
                    <a:rPr lang="zh-CN" altLang="en-US" sz="1300" dirty="0" smtClean="0">
                      <a:solidFill>
                        <a:schemeClr val="tx2">
                          <a:lumMod val="85000"/>
                          <a:lumOff val="15000"/>
                        </a:schemeClr>
                      </a:solidFill>
                      <a:latin typeface="Microsoft JhengHei" pitchFamily="34" charset="-120"/>
                    </a:rPr>
                    <a:t>立账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588322" y="4437112"/>
                  <a:ext cx="1080120" cy="504000"/>
                </a:xfrm>
                <a:prstGeom prst="rect">
                  <a:avLst/>
                </a:prstGeom>
                <a:solidFill>
                  <a:srgbClr val="8AC6CD">
                    <a:alpha val="80000"/>
                  </a:srgbClr>
                </a:solid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 anchor="ctr">
                  <a:spAutoFit/>
                </a:bodyPr>
                <a:lstStyle/>
                <a:p>
                  <a:pPr lvl="0" algn="ctr"/>
                  <a:r>
                    <a:rPr lang="zh-CN" altLang="en-US" sz="1300" dirty="0" smtClean="0">
                      <a:solidFill>
                        <a:schemeClr val="tx2">
                          <a:lumMod val="85000"/>
                          <a:lumOff val="15000"/>
                        </a:schemeClr>
                      </a:solidFill>
                      <a:latin typeface="Microsoft JhengHei" pitchFamily="34" charset="-120"/>
                    </a:rPr>
                    <a:t>检查</a:t>
                  </a:r>
                  <a:endParaRPr lang="en-US" altLang="zh-CN" sz="1300" dirty="0" smtClean="0">
                    <a:solidFill>
                      <a:schemeClr val="tx2">
                        <a:lumMod val="85000"/>
                        <a:lumOff val="15000"/>
                      </a:schemeClr>
                    </a:solidFill>
                    <a:latin typeface="Microsoft JhengHei" pitchFamily="34" charset="-120"/>
                  </a:endParaRPr>
                </a:p>
                <a:p>
                  <a:pPr lvl="0" algn="ctr"/>
                  <a:r>
                    <a:rPr lang="zh-CN" altLang="en-US" sz="1300" dirty="0" smtClean="0">
                      <a:solidFill>
                        <a:schemeClr val="tx2">
                          <a:lumMod val="85000"/>
                          <a:lumOff val="15000"/>
                        </a:schemeClr>
                      </a:solidFill>
                      <a:latin typeface="Microsoft JhengHei" pitchFamily="34" charset="-120"/>
                    </a:rPr>
                    <a:t>立账结果</a:t>
                  </a:r>
                </a:p>
              </p:txBody>
            </p:sp>
            <p:cxnSp>
              <p:nvCxnSpPr>
                <p:cNvPr id="22" name="直接箭头连接符 21"/>
                <p:cNvCxnSpPr/>
                <p:nvPr/>
              </p:nvCxnSpPr>
              <p:spPr>
                <a:xfrm rot="5400000">
                  <a:off x="5802700" y="3014077"/>
                  <a:ext cx="648000" cy="0"/>
                </a:xfrm>
                <a:prstGeom prst="straightConnector1">
                  <a:avLst/>
                </a:prstGeom>
                <a:ln w="22225" cmpd="sng">
                  <a:solidFill>
                    <a:schemeClr val="accent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779912" y="4437112"/>
                  <a:ext cx="1080120" cy="504000"/>
                </a:xfrm>
                <a:prstGeom prst="rect">
                  <a:avLst/>
                </a:prstGeom>
                <a:solidFill>
                  <a:srgbClr val="8AC6CD">
                    <a:alpha val="80000"/>
                  </a:srgbClr>
                </a:solid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 anchor="ctr">
                  <a:spAutoFit/>
                </a:bodyPr>
                <a:lstStyle/>
                <a:p>
                  <a:pPr lvl="0" algn="ctr"/>
                  <a:r>
                    <a:rPr lang="zh-CN" altLang="en-US" sz="1300" dirty="0" smtClean="0">
                      <a:solidFill>
                        <a:schemeClr val="tx2">
                          <a:lumMod val="85000"/>
                          <a:lumOff val="15000"/>
                        </a:schemeClr>
                      </a:solidFill>
                      <a:latin typeface="Microsoft JhengHei" pitchFamily="34" charset="-120"/>
                    </a:rPr>
                    <a:t>列印</a:t>
                  </a:r>
                  <a:r>
                    <a:rPr lang="en-US" altLang="zh-CN" sz="1300" dirty="0" smtClean="0">
                      <a:solidFill>
                        <a:schemeClr val="tx2">
                          <a:lumMod val="85000"/>
                          <a:lumOff val="15000"/>
                        </a:schemeClr>
                      </a:solidFill>
                      <a:latin typeface="Microsoft JhengHei" pitchFamily="34" charset="-120"/>
                    </a:rPr>
                    <a:t>/</a:t>
                  </a:r>
                  <a:r>
                    <a:rPr lang="zh-CN" altLang="en-US" sz="1300" dirty="0" smtClean="0">
                      <a:solidFill>
                        <a:schemeClr val="tx2">
                          <a:lumMod val="85000"/>
                          <a:lumOff val="15000"/>
                        </a:schemeClr>
                      </a:solidFill>
                      <a:latin typeface="Microsoft JhengHei" pitchFamily="34" charset="-120"/>
                    </a:rPr>
                    <a:t>签核</a:t>
                  </a:r>
                  <a:endParaRPr lang="en-US" altLang="zh-CN" sz="1300" dirty="0" smtClean="0">
                    <a:solidFill>
                      <a:schemeClr val="tx2">
                        <a:lumMod val="85000"/>
                        <a:lumOff val="15000"/>
                      </a:schemeClr>
                    </a:solidFill>
                    <a:latin typeface="Microsoft JhengHei" pitchFamily="34" charset="-120"/>
                  </a:endParaRPr>
                </a:p>
                <a:p>
                  <a:pPr lvl="0" algn="ctr"/>
                  <a:r>
                    <a:rPr lang="zh-CN" altLang="en-US" sz="1300" dirty="0" smtClean="0">
                      <a:solidFill>
                        <a:schemeClr val="tx2">
                          <a:lumMod val="85000"/>
                          <a:lumOff val="15000"/>
                        </a:schemeClr>
                      </a:solidFill>
                      <a:latin typeface="Microsoft JhengHei" pitchFamily="34" charset="-120"/>
                    </a:rPr>
                    <a:t>传票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731789" y="4437160"/>
                  <a:ext cx="1080120" cy="504000"/>
                </a:xfrm>
                <a:prstGeom prst="rect">
                  <a:avLst/>
                </a:prstGeom>
                <a:solidFill>
                  <a:srgbClr val="FF9900">
                    <a:alpha val="80000"/>
                  </a:srgbClr>
                </a:solid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 anchor="ctr">
                  <a:spAutoFit/>
                </a:bodyPr>
                <a:lstStyle/>
                <a:p>
                  <a:pPr lvl="0" algn="ctr"/>
                  <a:r>
                    <a:rPr lang="zh-CN" altLang="en-US" sz="1300" dirty="0" smtClean="0">
                      <a:solidFill>
                        <a:schemeClr val="tx2">
                          <a:lumMod val="85000"/>
                          <a:lumOff val="15000"/>
                        </a:schemeClr>
                      </a:solidFill>
                      <a:latin typeface="Microsoft JhengHei" pitchFamily="34" charset="-120"/>
                    </a:rPr>
                    <a:t>主管签核</a:t>
                  </a:r>
                </a:p>
              </p:txBody>
            </p:sp>
            <p:cxnSp>
              <p:nvCxnSpPr>
                <p:cNvPr id="25" name="直接箭头连接符 24"/>
                <p:cNvCxnSpPr/>
                <p:nvPr/>
              </p:nvCxnSpPr>
              <p:spPr>
                <a:xfrm rot="5400000">
                  <a:off x="5864910" y="4154737"/>
                  <a:ext cx="540000" cy="0"/>
                </a:xfrm>
                <a:prstGeom prst="straightConnector1">
                  <a:avLst/>
                </a:prstGeom>
                <a:ln w="22225" cmpd="sng">
                  <a:solidFill>
                    <a:schemeClr val="accent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/>
                <p:cNvCxnSpPr/>
                <p:nvPr/>
              </p:nvCxnSpPr>
              <p:spPr>
                <a:xfrm rot="10800000">
                  <a:off x="4860112" y="4725144"/>
                  <a:ext cx="720000" cy="0"/>
                </a:xfrm>
                <a:prstGeom prst="straightConnector1">
                  <a:avLst/>
                </a:prstGeom>
                <a:ln w="22225" cmpd="sng">
                  <a:solidFill>
                    <a:schemeClr val="accent5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 rot="10800000">
                  <a:off x="2803723" y="4725144"/>
                  <a:ext cx="972000" cy="0"/>
                </a:xfrm>
                <a:prstGeom prst="straightConnector1">
                  <a:avLst/>
                </a:prstGeom>
                <a:ln w="22225" cmpd="sng">
                  <a:solidFill>
                    <a:schemeClr val="accent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1691680" y="2780928"/>
                  <a:ext cx="1584176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 smtClean="0">
                      <a:latin typeface="Microsoft JhengHei" pitchFamily="34" charset="-120"/>
                    </a:rPr>
                    <a:t>时间：</a:t>
                  </a:r>
                  <a:r>
                    <a:rPr lang="en-US" altLang="zh-CN" sz="1050" dirty="0" smtClean="0">
                      <a:latin typeface="Microsoft JhengHei" pitchFamily="34" charset="-120"/>
                    </a:rPr>
                    <a:t> 0.5min</a:t>
                  </a:r>
                </a:p>
                <a:p>
                  <a:r>
                    <a:rPr lang="zh-CN" altLang="en-US" sz="1050" dirty="0" smtClean="0">
                      <a:latin typeface="Microsoft JhengHei" pitchFamily="34" charset="-120"/>
                    </a:rPr>
                    <a:t>数量：</a:t>
                  </a:r>
                  <a:r>
                    <a:rPr lang="en-US" altLang="zh-CN" sz="1050" dirty="0" smtClean="0">
                      <a:latin typeface="Microsoft JhengHei" pitchFamily="34" charset="-120"/>
                    </a:rPr>
                    <a:t>1</a:t>
                  </a:r>
                  <a:r>
                    <a:rPr lang="zh-CN" altLang="en-US" sz="1050" dirty="0" smtClean="0">
                      <a:latin typeface="Microsoft JhengHei" pitchFamily="34" charset="-120"/>
                    </a:rPr>
                    <a:t>份</a:t>
                  </a:r>
                  <a:endParaRPr lang="zh-CN" altLang="en-US" sz="1050" dirty="0">
                    <a:latin typeface="Microsoft JhengHei" pitchFamily="34" charset="-120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779912" y="2780928"/>
                  <a:ext cx="1584176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b="1" dirty="0" smtClean="0">
                      <a:solidFill>
                        <a:srgbClr val="FF0000"/>
                      </a:solidFill>
                      <a:latin typeface="Microsoft JhengHei" pitchFamily="34" charset="-120"/>
                    </a:rPr>
                    <a:t>时间：</a:t>
                  </a:r>
                  <a:r>
                    <a:rPr lang="en-US" altLang="zh-CN" sz="1050" b="1" dirty="0" smtClean="0">
                      <a:solidFill>
                        <a:srgbClr val="FF0000"/>
                      </a:solidFill>
                      <a:latin typeface="Microsoft JhengHei" pitchFamily="34" charset="-120"/>
                    </a:rPr>
                    <a:t> 6min</a:t>
                  </a:r>
                </a:p>
                <a:p>
                  <a:r>
                    <a:rPr lang="zh-CN" altLang="en-US" sz="1050" dirty="0" smtClean="0">
                      <a:latin typeface="Microsoft JhengHei" pitchFamily="34" charset="-120"/>
                    </a:rPr>
                    <a:t>数量：</a:t>
                  </a:r>
                  <a:r>
                    <a:rPr lang="en-US" altLang="zh-CN" sz="1050" dirty="0" smtClean="0">
                      <a:latin typeface="Microsoft JhengHei" pitchFamily="34" charset="-120"/>
                    </a:rPr>
                    <a:t>1</a:t>
                  </a:r>
                  <a:r>
                    <a:rPr lang="zh-CN" altLang="en-US" sz="1050" dirty="0" smtClean="0">
                      <a:latin typeface="Microsoft JhengHei" pitchFamily="34" charset="-120"/>
                    </a:rPr>
                    <a:t>份</a:t>
                  </a:r>
                  <a:endParaRPr lang="zh-CN" altLang="en-US" sz="1050" dirty="0">
                    <a:latin typeface="Microsoft JhengHei" pitchFamily="34" charset="-12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697918" y="2236763"/>
                  <a:ext cx="1584176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 smtClean="0">
                      <a:latin typeface="Microsoft JhengHei" pitchFamily="34" charset="-120"/>
                    </a:rPr>
                    <a:t>时间：</a:t>
                  </a:r>
                  <a:r>
                    <a:rPr lang="en-US" altLang="zh-CN" sz="1050" dirty="0" smtClean="0">
                      <a:latin typeface="Microsoft JhengHei" pitchFamily="34" charset="-120"/>
                    </a:rPr>
                    <a:t> 0.5min</a:t>
                  </a:r>
                </a:p>
                <a:p>
                  <a:r>
                    <a:rPr lang="zh-CN" altLang="en-US" sz="1050" dirty="0" smtClean="0">
                      <a:latin typeface="Microsoft JhengHei" pitchFamily="34" charset="-120"/>
                    </a:rPr>
                    <a:t>数量：</a:t>
                  </a:r>
                  <a:r>
                    <a:rPr lang="en-US" altLang="zh-CN" sz="1050" dirty="0" smtClean="0">
                      <a:latin typeface="Microsoft JhengHei" pitchFamily="34" charset="-120"/>
                    </a:rPr>
                    <a:t>1</a:t>
                  </a:r>
                  <a:r>
                    <a:rPr lang="zh-CN" altLang="en-US" sz="1050" dirty="0" smtClean="0">
                      <a:latin typeface="Microsoft JhengHei" pitchFamily="34" charset="-120"/>
                    </a:rPr>
                    <a:t>份</a:t>
                  </a:r>
                  <a:endParaRPr lang="zh-CN" altLang="en-US" sz="1050" dirty="0">
                    <a:latin typeface="Microsoft JhengHei" pitchFamily="34" charset="-120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617700" y="3394808"/>
                  <a:ext cx="1584176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b="1" dirty="0" smtClean="0">
                      <a:solidFill>
                        <a:srgbClr val="FF0000"/>
                      </a:solidFill>
                      <a:latin typeface="Microsoft JhengHei" pitchFamily="34" charset="-120"/>
                    </a:rPr>
                    <a:t>时间：</a:t>
                  </a:r>
                  <a:r>
                    <a:rPr lang="en-US" altLang="zh-CN" sz="1050" b="1" dirty="0" smtClean="0">
                      <a:solidFill>
                        <a:srgbClr val="FF0000"/>
                      </a:solidFill>
                      <a:latin typeface="Microsoft JhengHei" pitchFamily="34" charset="-120"/>
                    </a:rPr>
                    <a:t> 4.5min</a:t>
                  </a:r>
                </a:p>
                <a:p>
                  <a:r>
                    <a:rPr lang="zh-CN" altLang="en-US" sz="1050" dirty="0" smtClean="0">
                      <a:latin typeface="Microsoft JhengHei" pitchFamily="34" charset="-120"/>
                    </a:rPr>
                    <a:t>数量：</a:t>
                  </a:r>
                  <a:r>
                    <a:rPr lang="en-US" altLang="zh-CN" sz="1050" dirty="0" smtClean="0">
                      <a:latin typeface="Microsoft JhengHei" pitchFamily="34" charset="-120"/>
                    </a:rPr>
                    <a:t>1</a:t>
                  </a:r>
                  <a:r>
                    <a:rPr lang="zh-CN" altLang="en-US" sz="1050" dirty="0" smtClean="0">
                      <a:latin typeface="Microsoft JhengHei" pitchFamily="34" charset="-120"/>
                    </a:rPr>
                    <a:t>份</a:t>
                  </a:r>
                  <a:endParaRPr lang="zh-CN" altLang="en-US" sz="1050" dirty="0">
                    <a:latin typeface="Microsoft JhengHei" pitchFamily="34" charset="-12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652120" y="4941168"/>
                  <a:ext cx="1584176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 smtClean="0">
                      <a:latin typeface="Microsoft JhengHei" pitchFamily="34" charset="-120"/>
                    </a:rPr>
                    <a:t>时间：</a:t>
                  </a:r>
                  <a:r>
                    <a:rPr lang="en-US" altLang="zh-CN" sz="1050" dirty="0" smtClean="0">
                      <a:latin typeface="Microsoft JhengHei" pitchFamily="34" charset="-120"/>
                    </a:rPr>
                    <a:t> 1min</a:t>
                  </a:r>
                </a:p>
                <a:p>
                  <a:r>
                    <a:rPr lang="zh-CN" altLang="en-US" sz="1050" dirty="0" smtClean="0">
                      <a:latin typeface="Microsoft JhengHei" pitchFamily="34" charset="-120"/>
                    </a:rPr>
                    <a:t>数量：</a:t>
                  </a:r>
                  <a:r>
                    <a:rPr lang="en-US" altLang="zh-CN" sz="1050" dirty="0" smtClean="0">
                      <a:latin typeface="Microsoft JhengHei" pitchFamily="34" charset="-120"/>
                    </a:rPr>
                    <a:t>1</a:t>
                  </a:r>
                  <a:r>
                    <a:rPr lang="zh-CN" altLang="en-US" sz="1050" dirty="0" smtClean="0">
                      <a:latin typeface="Microsoft JhengHei" pitchFamily="34" charset="-120"/>
                    </a:rPr>
                    <a:t>份</a:t>
                  </a:r>
                  <a:endParaRPr lang="zh-CN" altLang="en-US" sz="1050" dirty="0">
                    <a:latin typeface="Microsoft JhengHei" pitchFamily="34" charset="-120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851920" y="4941168"/>
                  <a:ext cx="1584176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 smtClean="0">
                      <a:latin typeface="Microsoft JhengHei" pitchFamily="34" charset="-120"/>
                    </a:rPr>
                    <a:t>时间：</a:t>
                  </a:r>
                  <a:r>
                    <a:rPr lang="en-US" altLang="zh-CN" sz="1050" dirty="0" smtClean="0">
                      <a:latin typeface="Microsoft JhengHei" pitchFamily="34" charset="-120"/>
                    </a:rPr>
                    <a:t> 1.5min</a:t>
                  </a:r>
                </a:p>
                <a:p>
                  <a:r>
                    <a:rPr lang="zh-CN" altLang="en-US" sz="1050" dirty="0" smtClean="0">
                      <a:latin typeface="Microsoft JhengHei" pitchFamily="34" charset="-120"/>
                    </a:rPr>
                    <a:t>数量：</a:t>
                  </a:r>
                  <a:r>
                    <a:rPr lang="en-US" altLang="zh-CN" sz="1050" dirty="0" smtClean="0">
                      <a:latin typeface="Microsoft JhengHei" pitchFamily="34" charset="-120"/>
                    </a:rPr>
                    <a:t>1</a:t>
                  </a:r>
                  <a:r>
                    <a:rPr lang="zh-CN" altLang="en-US" sz="1050" dirty="0" smtClean="0">
                      <a:latin typeface="Microsoft JhengHei" pitchFamily="34" charset="-120"/>
                    </a:rPr>
                    <a:t>份</a:t>
                  </a:r>
                  <a:endParaRPr lang="zh-CN" altLang="en-US" sz="1050" dirty="0">
                    <a:latin typeface="Microsoft JhengHei" pitchFamily="34" charset="-12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835696" y="4941168"/>
                  <a:ext cx="1584176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0" dirty="0" smtClean="0">
                      <a:latin typeface="Microsoft JhengHei" pitchFamily="34" charset="-120"/>
                    </a:rPr>
                    <a:t>时间：</a:t>
                  </a:r>
                  <a:r>
                    <a:rPr lang="en-US" altLang="zh-CN" sz="1050" dirty="0" smtClean="0">
                      <a:latin typeface="Microsoft JhengHei" pitchFamily="34" charset="-120"/>
                    </a:rPr>
                    <a:t> 1min</a:t>
                  </a:r>
                </a:p>
                <a:p>
                  <a:r>
                    <a:rPr lang="zh-CN" altLang="en-US" sz="1050" dirty="0" smtClean="0">
                      <a:latin typeface="Microsoft JhengHei" pitchFamily="34" charset="-120"/>
                    </a:rPr>
                    <a:t>数量：</a:t>
                  </a:r>
                  <a:r>
                    <a:rPr lang="en-US" altLang="zh-CN" sz="1050" dirty="0" smtClean="0">
                      <a:latin typeface="Microsoft JhengHei" pitchFamily="34" charset="-120"/>
                    </a:rPr>
                    <a:t>1</a:t>
                  </a:r>
                  <a:r>
                    <a:rPr lang="zh-CN" altLang="en-US" sz="1050" dirty="0" smtClean="0">
                      <a:latin typeface="Microsoft JhengHei" pitchFamily="34" charset="-120"/>
                    </a:rPr>
                    <a:t>份</a:t>
                  </a:r>
                  <a:endParaRPr lang="zh-CN" altLang="en-US" sz="1050" dirty="0">
                    <a:latin typeface="Microsoft JhengHei" pitchFamily="34" charset="-120"/>
                  </a:endParaRPr>
                </a:p>
              </p:txBody>
            </p:sp>
          </p:grpSp>
          <p:grpSp>
            <p:nvGrpSpPr>
              <p:cNvPr id="6" name="组合 46"/>
              <p:cNvGrpSpPr/>
              <p:nvPr/>
            </p:nvGrpSpPr>
            <p:grpSpPr>
              <a:xfrm>
                <a:off x="2627784" y="2132856"/>
                <a:ext cx="2492990" cy="595809"/>
                <a:chOff x="2699792" y="2060848"/>
                <a:chExt cx="2492990" cy="595809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2699792" y="2060848"/>
                  <a:ext cx="249299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 smtClean="0"/>
                    <a:t>运费请款单处理流程</a:t>
                  </a:r>
                  <a:endParaRPr lang="zh-CN" altLang="en-US" sz="2000" dirty="0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4139952" y="2348880"/>
                  <a:ext cx="8931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400" dirty="0" smtClean="0"/>
                    <a:t>2018.7.23</a:t>
                  </a:r>
                  <a:endParaRPr lang="zh-CN" altLang="en-US" sz="1400" dirty="0"/>
                </a:p>
              </p:txBody>
            </p:sp>
          </p:grpSp>
        </p:grpSp>
      </p:grpSp>
      <p:sp>
        <p:nvSpPr>
          <p:cNvPr id="49" name="椭圆 48"/>
          <p:cNvSpPr/>
          <p:nvPr/>
        </p:nvSpPr>
        <p:spPr bwMode="auto">
          <a:xfrm>
            <a:off x="2877844" y="3353008"/>
            <a:ext cx="1152000" cy="504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5796078" y="3954414"/>
            <a:ext cx="1152000" cy="504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43608" y="6165304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请款单</a:t>
            </a:r>
            <a:r>
              <a:rPr lang="zh-CN" altLang="en-US" b="1" dirty="0" smtClean="0">
                <a:solidFill>
                  <a:srgbClr val="FF0000"/>
                </a:solidFill>
              </a:rPr>
              <a:t>审核</a:t>
            </a:r>
            <a:r>
              <a:rPr lang="zh-CN" altLang="en-US" dirty="0" smtClean="0"/>
              <a:t>及</a:t>
            </a:r>
            <a:r>
              <a:rPr lang="zh-CN" altLang="en-US" b="1" dirty="0" smtClean="0">
                <a:solidFill>
                  <a:srgbClr val="FF0000"/>
                </a:solidFill>
              </a:rPr>
              <a:t>立账</a:t>
            </a:r>
            <a:r>
              <a:rPr lang="zh-CN" altLang="en-US" dirty="0" smtClean="0"/>
              <a:t>两个流程花费时间长，为改善重点</a:t>
            </a:r>
            <a:endParaRPr lang="zh-CN" altLang="en-US" dirty="0"/>
          </a:p>
        </p:txBody>
      </p:sp>
      <p:grpSp>
        <p:nvGrpSpPr>
          <p:cNvPr id="7" name="组合 51"/>
          <p:cNvGrpSpPr/>
          <p:nvPr/>
        </p:nvGrpSpPr>
        <p:grpSpPr>
          <a:xfrm>
            <a:off x="611560" y="6165304"/>
            <a:ext cx="389890" cy="387350"/>
            <a:chOff x="12572" y="3800"/>
            <a:chExt cx="614" cy="610"/>
          </a:xfrm>
        </p:grpSpPr>
        <p:cxnSp>
          <p:nvCxnSpPr>
            <p:cNvPr id="54" name="直接连接符 53"/>
            <p:cNvCxnSpPr/>
            <p:nvPr>
              <p:custDataLst>
                <p:tags r:id="rId1"/>
              </p:custDataLst>
            </p:nvPr>
          </p:nvCxnSpPr>
          <p:spPr>
            <a:xfrm flipH="1">
              <a:off x="12572" y="3800"/>
              <a:ext cx="615" cy="388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>
              <p:custDataLst>
                <p:tags r:id="rId2"/>
              </p:custDataLst>
            </p:nvPr>
          </p:nvCxnSpPr>
          <p:spPr>
            <a:xfrm>
              <a:off x="12572" y="4188"/>
              <a:ext cx="175" cy="70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3"/>
              </p:custDataLst>
            </p:nvPr>
          </p:nvCxnSpPr>
          <p:spPr>
            <a:xfrm>
              <a:off x="12747" y="4258"/>
              <a:ext cx="80" cy="13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4"/>
              </p:custDataLst>
            </p:nvPr>
          </p:nvCxnSpPr>
          <p:spPr>
            <a:xfrm flipV="1">
              <a:off x="12827" y="4323"/>
              <a:ext cx="53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5"/>
              </p:custDataLst>
            </p:nvPr>
          </p:nvCxnSpPr>
          <p:spPr>
            <a:xfrm>
              <a:off x="12879" y="4323"/>
              <a:ext cx="195" cy="73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6"/>
              </p:custDataLst>
            </p:nvPr>
          </p:nvCxnSpPr>
          <p:spPr>
            <a:xfrm flipH="1">
              <a:off x="13096" y="3800"/>
              <a:ext cx="91" cy="611"/>
            </a:xfrm>
            <a:prstGeom prst="line">
              <a:avLst/>
            </a:prstGeom>
            <a:ln w="158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7"/>
              </p:custDataLst>
            </p:nvPr>
          </p:nvCxnSpPr>
          <p:spPr>
            <a:xfrm flipH="1">
              <a:off x="12747" y="3834"/>
              <a:ext cx="419" cy="42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8"/>
              </p:custDataLst>
            </p:nvPr>
          </p:nvCxnSpPr>
          <p:spPr>
            <a:xfrm flipH="1">
              <a:off x="12867" y="3849"/>
              <a:ext cx="303" cy="477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1013" y="114300"/>
            <a:ext cx="4033837" cy="720725"/>
          </a:xfrm>
        </p:spPr>
        <p:txBody>
          <a:bodyPr/>
          <a:lstStyle/>
          <a:p>
            <a:r>
              <a:rPr lang="zh-CN" altLang="en-US" b="0" smtClean="0">
                <a:solidFill>
                  <a:schemeClr val="tx1"/>
                </a:solidFill>
                <a:ea typeface="Microsoft JhengHei" pitchFamily="34" charset="-120"/>
              </a:rPr>
              <a:t>分析问题发生原因</a:t>
            </a:r>
            <a:endParaRPr lang="zh-TW" altLang="en-US" b="0" smtClean="0">
              <a:solidFill>
                <a:schemeClr val="tx1"/>
              </a:solidFill>
              <a:ea typeface="Microsoft JhengHei" pitchFamily="34" charset="-120"/>
            </a:endParaRPr>
          </a:p>
        </p:txBody>
      </p:sp>
      <p:sp>
        <p:nvSpPr>
          <p:cNvPr id="34818" name="Rectangle 13"/>
          <p:cNvSpPr>
            <a:spLocks noChangeArrowheads="1"/>
          </p:cNvSpPr>
          <p:nvPr/>
        </p:nvSpPr>
        <p:spPr bwMode="auto">
          <a:xfrm>
            <a:off x="0" y="0"/>
            <a:ext cx="17272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000"/>
              <a:t>Analyze</a:t>
            </a:r>
          </a:p>
        </p:txBody>
      </p:sp>
      <p:sp>
        <p:nvSpPr>
          <p:cNvPr id="34819" name="Rectangle 85"/>
          <p:cNvSpPr>
            <a:spLocks noChangeArrowheads="1"/>
          </p:cNvSpPr>
          <p:nvPr/>
        </p:nvSpPr>
        <p:spPr bwMode="auto">
          <a:xfrm>
            <a:off x="358775" y="745861"/>
            <a:ext cx="87852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u="sng" dirty="0"/>
              <a:t>步骤内容导引</a:t>
            </a:r>
            <a:r>
              <a:rPr lang="zh-TW" altLang="en-US" b="1" dirty="0"/>
              <a:t>：</a:t>
            </a:r>
          </a:p>
          <a:p>
            <a:r>
              <a:rPr lang="en-US" altLang="zh-TW" b="1" dirty="0">
                <a:solidFill>
                  <a:schemeClr val="accent2"/>
                </a:solidFill>
              </a:rPr>
              <a:t>A-1</a:t>
            </a:r>
            <a:r>
              <a:rPr lang="zh-TW" altLang="en-US" b="1" dirty="0" smtClean="0">
                <a:solidFill>
                  <a:schemeClr val="accent2"/>
                </a:solidFill>
              </a:rPr>
              <a:t>、</a:t>
            </a:r>
            <a:r>
              <a:rPr lang="zh-CN" altLang="en-US" b="1" dirty="0" smtClean="0">
                <a:solidFill>
                  <a:schemeClr val="accent2"/>
                </a:solidFill>
              </a:rPr>
              <a:t>利用</a:t>
            </a:r>
            <a:r>
              <a:rPr lang="zh-CN" altLang="en-US" b="1" u="sng" dirty="0" smtClean="0">
                <a:solidFill>
                  <a:srgbClr val="CC0000"/>
                </a:solidFill>
              </a:rPr>
              <a:t>系统图</a:t>
            </a:r>
            <a:r>
              <a:rPr lang="zh-CN" altLang="en-US" b="1" dirty="0" smtClean="0">
                <a:solidFill>
                  <a:schemeClr val="accent2"/>
                </a:solidFill>
              </a:rPr>
              <a:t>分析</a:t>
            </a:r>
            <a:r>
              <a:rPr lang="zh-CN" altLang="en-US" b="1" dirty="0">
                <a:solidFill>
                  <a:schemeClr val="accent2"/>
                </a:solidFill>
              </a:rPr>
              <a:t>问题发生</a:t>
            </a:r>
            <a:r>
              <a:rPr lang="zh-CN" altLang="en-US" b="1" dirty="0" smtClean="0">
                <a:solidFill>
                  <a:schemeClr val="accent2"/>
                </a:solidFill>
              </a:rPr>
              <a:t>原因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4255410"/>
            <a:ext cx="1296144" cy="492443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solidFill>
              <a:schemeClr val="bg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 anchor="ctr">
            <a:spAutoFit/>
          </a:bodyPr>
          <a:lstStyle/>
          <a:p>
            <a:pPr lvl="0" algn="ctr"/>
            <a:r>
              <a:rPr lang="zh-CN" altLang="en-US" sz="13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Microsoft JhengHei" pitchFamily="34" charset="-120"/>
              </a:rPr>
              <a:t>运费请款单</a:t>
            </a:r>
            <a:endParaRPr lang="en-US" altLang="zh-CN" sz="1300" dirty="0" smtClean="0">
              <a:solidFill>
                <a:schemeClr val="tx2">
                  <a:lumMod val="85000"/>
                  <a:lumOff val="15000"/>
                </a:schemeClr>
              </a:solidFill>
              <a:latin typeface="Microsoft JhengHei" pitchFamily="34" charset="-120"/>
            </a:endParaRPr>
          </a:p>
          <a:p>
            <a:pPr lvl="0" algn="ctr"/>
            <a:r>
              <a:rPr lang="zh-CN" altLang="en-US" sz="13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Microsoft JhengHei" pitchFamily="34" charset="-120"/>
              </a:rPr>
              <a:t>处理时间长</a:t>
            </a:r>
          </a:p>
        </p:txBody>
      </p:sp>
      <p:grpSp>
        <p:nvGrpSpPr>
          <p:cNvPr id="2" name="组合 102"/>
          <p:cNvGrpSpPr/>
          <p:nvPr/>
        </p:nvGrpSpPr>
        <p:grpSpPr>
          <a:xfrm>
            <a:off x="3107972" y="1957262"/>
            <a:ext cx="2112100" cy="3055914"/>
            <a:chOff x="2963956" y="1957262"/>
            <a:chExt cx="2112100" cy="3055914"/>
          </a:xfrm>
        </p:grpSpPr>
        <p:sp>
          <p:nvSpPr>
            <p:cNvPr id="15" name="TextBox 14"/>
            <p:cNvSpPr txBox="1"/>
            <p:nvPr/>
          </p:nvSpPr>
          <p:spPr>
            <a:xfrm>
              <a:off x="3779912" y="1957262"/>
              <a:ext cx="1296144" cy="492443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审核项目明细</a:t>
              </a:r>
              <a:r>
                <a:rPr lang="en-US" altLang="zh-CN" sz="1300" dirty="0" smtClean="0">
                  <a:latin typeface="Microsoft JhengHei" pitchFamily="34" charset="-120"/>
                </a:rPr>
                <a:t>/</a:t>
              </a:r>
              <a:r>
                <a:rPr lang="zh-CN" altLang="en-US" sz="1300" dirty="0" smtClean="0">
                  <a:latin typeface="Microsoft JhengHei" pitchFamily="34" charset="-120"/>
                </a:rPr>
                <a:t>附件多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79912" y="2880519"/>
              <a:ext cx="1296144" cy="692497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报价单、报关单等请款资料未提供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79912" y="4120624"/>
              <a:ext cx="1296144" cy="892552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税额计算、付款日期、会科等请款信息有误</a:t>
              </a:r>
            </a:p>
          </p:txBody>
        </p:sp>
        <p:grpSp>
          <p:nvGrpSpPr>
            <p:cNvPr id="3" name="组合 40"/>
            <p:cNvGrpSpPr/>
            <p:nvPr/>
          </p:nvGrpSpPr>
          <p:grpSpPr>
            <a:xfrm>
              <a:off x="2963956" y="2245294"/>
              <a:ext cx="794688" cy="2412001"/>
              <a:chOff x="1556493" y="2852936"/>
              <a:chExt cx="353586" cy="2412269"/>
            </a:xfrm>
          </p:grpSpPr>
          <p:grpSp>
            <p:nvGrpSpPr>
              <p:cNvPr id="4" name="组合 37"/>
              <p:cNvGrpSpPr/>
              <p:nvPr/>
            </p:nvGrpSpPr>
            <p:grpSpPr>
              <a:xfrm>
                <a:off x="1691680" y="2852936"/>
                <a:ext cx="218399" cy="2412269"/>
                <a:chOff x="1689281" y="2852936"/>
                <a:chExt cx="218399" cy="2412269"/>
              </a:xfrm>
            </p:grpSpPr>
            <p:cxnSp>
              <p:nvCxnSpPr>
                <p:cNvPr id="44" name="直接连接符 43"/>
                <p:cNvCxnSpPr/>
                <p:nvPr/>
              </p:nvCxnSpPr>
              <p:spPr bwMode="auto">
                <a:xfrm>
                  <a:off x="1691680" y="2852937"/>
                  <a:ext cx="0" cy="241226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直接连接符 44"/>
                <p:cNvCxnSpPr/>
                <p:nvPr/>
              </p:nvCxnSpPr>
              <p:spPr bwMode="auto">
                <a:xfrm rot="5400000">
                  <a:off x="1797281" y="2744936"/>
                  <a:ext cx="0" cy="21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直接连接符 45"/>
                <p:cNvCxnSpPr/>
                <p:nvPr/>
              </p:nvCxnSpPr>
              <p:spPr bwMode="auto">
                <a:xfrm rot="5400000">
                  <a:off x="1799680" y="5153047"/>
                  <a:ext cx="0" cy="21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3" name="直接连接符 42"/>
              <p:cNvCxnSpPr/>
              <p:nvPr/>
            </p:nvCxnSpPr>
            <p:spPr bwMode="auto">
              <a:xfrm rot="5400000">
                <a:off x="1732688" y="3540836"/>
                <a:ext cx="0" cy="35239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" name="组合 101"/>
          <p:cNvGrpSpPr/>
          <p:nvPr/>
        </p:nvGrpSpPr>
        <p:grpSpPr>
          <a:xfrm>
            <a:off x="1547664" y="2965374"/>
            <a:ext cx="1584176" cy="3204286"/>
            <a:chOff x="1547664" y="2965374"/>
            <a:chExt cx="1584176" cy="3204286"/>
          </a:xfrm>
        </p:grpSpPr>
        <p:grpSp>
          <p:nvGrpSpPr>
            <p:cNvPr id="6" name="组合 39"/>
            <p:cNvGrpSpPr/>
            <p:nvPr/>
          </p:nvGrpSpPr>
          <p:grpSpPr>
            <a:xfrm>
              <a:off x="1547664" y="3109389"/>
              <a:ext cx="290407" cy="2916002"/>
              <a:chOff x="1619672" y="2852936"/>
              <a:chExt cx="290407" cy="1812853"/>
            </a:xfrm>
          </p:grpSpPr>
          <p:grpSp>
            <p:nvGrpSpPr>
              <p:cNvPr id="7" name="组合 37"/>
              <p:cNvGrpSpPr/>
              <p:nvPr/>
            </p:nvGrpSpPr>
            <p:grpSpPr>
              <a:xfrm>
                <a:off x="1683114" y="2852936"/>
                <a:ext cx="226965" cy="1812853"/>
                <a:chOff x="1680715" y="2852936"/>
                <a:chExt cx="226965" cy="1812853"/>
              </a:xfrm>
            </p:grpSpPr>
            <p:cxnSp>
              <p:nvCxnSpPr>
                <p:cNvPr id="34" name="直接连接符 33"/>
                <p:cNvCxnSpPr/>
                <p:nvPr/>
              </p:nvCxnSpPr>
              <p:spPr bwMode="auto">
                <a:xfrm>
                  <a:off x="1691680" y="2852937"/>
                  <a:ext cx="0" cy="181285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直接连接符 34"/>
                <p:cNvCxnSpPr/>
                <p:nvPr/>
              </p:nvCxnSpPr>
              <p:spPr bwMode="auto">
                <a:xfrm rot="5400000">
                  <a:off x="1788715" y="2744936"/>
                  <a:ext cx="0" cy="21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直接连接符 36"/>
                <p:cNvCxnSpPr/>
                <p:nvPr/>
              </p:nvCxnSpPr>
              <p:spPr bwMode="auto">
                <a:xfrm rot="5400000">
                  <a:off x="1799680" y="4555239"/>
                  <a:ext cx="0" cy="21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直接连接符 38"/>
              <p:cNvCxnSpPr/>
              <p:nvPr/>
            </p:nvCxnSpPr>
            <p:spPr bwMode="auto">
              <a:xfrm rot="5400000">
                <a:off x="1655672" y="3681032"/>
                <a:ext cx="0" cy="7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" name="TextBox 12"/>
            <p:cNvSpPr txBox="1"/>
            <p:nvPr/>
          </p:nvSpPr>
          <p:spPr>
            <a:xfrm>
              <a:off x="1835696" y="2965374"/>
              <a:ext cx="1296144" cy="292388"/>
            </a:xfrm>
            <a:prstGeom prst="rect">
              <a:avLst/>
            </a:prstGeom>
            <a:solidFill>
              <a:srgbClr val="FF9900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审核时间长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5696" y="5877272"/>
              <a:ext cx="1296144" cy="292388"/>
            </a:xfrm>
            <a:prstGeom prst="rect">
              <a:avLst/>
            </a:prstGeom>
            <a:solidFill>
              <a:srgbClr val="FF9900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立账时间长</a:t>
              </a:r>
            </a:p>
          </p:txBody>
        </p:sp>
      </p:grpSp>
      <p:grpSp>
        <p:nvGrpSpPr>
          <p:cNvPr id="8" name="组合 103"/>
          <p:cNvGrpSpPr/>
          <p:nvPr/>
        </p:nvGrpSpPr>
        <p:grpSpPr>
          <a:xfrm>
            <a:off x="3135958" y="5497267"/>
            <a:ext cx="2084114" cy="1160480"/>
            <a:chOff x="2991942" y="4981598"/>
            <a:chExt cx="2084114" cy="1160480"/>
          </a:xfrm>
        </p:grpSpPr>
        <p:sp>
          <p:nvSpPr>
            <p:cNvPr id="23" name="TextBox 22"/>
            <p:cNvSpPr txBox="1"/>
            <p:nvPr/>
          </p:nvSpPr>
          <p:spPr>
            <a:xfrm>
              <a:off x="3779912" y="4981598"/>
              <a:ext cx="1296144" cy="492443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系统抛入需要等待时间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79912" y="5649635"/>
              <a:ext cx="1296144" cy="492443"/>
            </a:xfrm>
            <a:prstGeom prst="rect">
              <a:avLst/>
            </a:prstGeom>
            <a:solidFill>
              <a:srgbClr val="5B9BD5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手动修改的地方多</a:t>
              </a:r>
            </a:p>
          </p:txBody>
        </p:sp>
        <p:grpSp>
          <p:nvGrpSpPr>
            <p:cNvPr id="9" name="组合 46"/>
            <p:cNvGrpSpPr/>
            <p:nvPr/>
          </p:nvGrpSpPr>
          <p:grpSpPr>
            <a:xfrm>
              <a:off x="2991942" y="5125615"/>
              <a:ext cx="751909" cy="812053"/>
              <a:chOff x="1575527" y="2852936"/>
              <a:chExt cx="334552" cy="812143"/>
            </a:xfrm>
          </p:grpSpPr>
          <p:grpSp>
            <p:nvGrpSpPr>
              <p:cNvPr id="10" name="组合 37"/>
              <p:cNvGrpSpPr/>
              <p:nvPr/>
            </p:nvGrpSpPr>
            <p:grpSpPr>
              <a:xfrm>
                <a:off x="1691680" y="2852936"/>
                <a:ext cx="218399" cy="812143"/>
                <a:chOff x="1689281" y="2852936"/>
                <a:chExt cx="218399" cy="812143"/>
              </a:xfrm>
            </p:grpSpPr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1691680" y="2852936"/>
                  <a:ext cx="0" cy="7920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直接连接符 50"/>
                <p:cNvCxnSpPr/>
                <p:nvPr/>
              </p:nvCxnSpPr>
              <p:spPr bwMode="auto">
                <a:xfrm rot="5400000">
                  <a:off x="1797281" y="2744936"/>
                  <a:ext cx="0" cy="21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直接连接符 51"/>
                <p:cNvCxnSpPr/>
                <p:nvPr/>
              </p:nvCxnSpPr>
              <p:spPr bwMode="auto">
                <a:xfrm rot="5400000">
                  <a:off x="1799680" y="3557079"/>
                  <a:ext cx="0" cy="21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bg2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9" name="直接连接符 48"/>
              <p:cNvCxnSpPr/>
              <p:nvPr/>
            </p:nvCxnSpPr>
            <p:spPr bwMode="auto">
              <a:xfrm rot="5400000">
                <a:off x="1631589" y="3176920"/>
                <a:ext cx="0" cy="11212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" name="组合 90"/>
          <p:cNvGrpSpPr/>
          <p:nvPr/>
        </p:nvGrpSpPr>
        <p:grpSpPr>
          <a:xfrm>
            <a:off x="5220404" y="2348880"/>
            <a:ext cx="2087900" cy="1284531"/>
            <a:chOff x="4788356" y="2348880"/>
            <a:chExt cx="2087900" cy="1284531"/>
          </a:xfrm>
        </p:grpSpPr>
        <p:sp>
          <p:nvSpPr>
            <p:cNvPr id="19" name="TextBox 18"/>
            <p:cNvSpPr txBox="1"/>
            <p:nvPr/>
          </p:nvSpPr>
          <p:spPr>
            <a:xfrm>
              <a:off x="5580112" y="2348880"/>
              <a:ext cx="1296144" cy="692497"/>
            </a:xfrm>
            <a:prstGeom prst="rect">
              <a:avLst/>
            </a:prstGeom>
            <a:solidFill>
              <a:srgbClr val="FF9900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检查意识不足，未认真检查请款资料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80112" y="3140968"/>
              <a:ext cx="1296144" cy="492443"/>
            </a:xfrm>
            <a:prstGeom prst="rect">
              <a:avLst/>
            </a:prstGeom>
            <a:solidFill>
              <a:srgbClr val="FF9900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异常情况，</a:t>
              </a:r>
              <a:endParaRPr lang="en-US" altLang="zh-CN" sz="1300" dirty="0" smtClean="0">
                <a:latin typeface="Microsoft JhengHei" pitchFamily="34" charset="-120"/>
              </a:endParaRPr>
            </a:p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经验不足</a:t>
              </a:r>
              <a:endParaRPr lang="en-US" altLang="zh-CN" sz="1300" dirty="0" smtClean="0">
                <a:latin typeface="Microsoft JhengHei" pitchFamily="34" charset="-12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5179963" y="2749430"/>
              <a:ext cx="0" cy="720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5382111" y="2551349"/>
              <a:ext cx="0" cy="39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直接连接符 60"/>
            <p:cNvCxnSpPr/>
            <p:nvPr/>
          </p:nvCxnSpPr>
          <p:spPr bwMode="auto">
            <a:xfrm rot="5400000">
              <a:off x="5374152" y="3271430"/>
              <a:ext cx="0" cy="39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直接连接符 61"/>
            <p:cNvCxnSpPr/>
            <p:nvPr/>
          </p:nvCxnSpPr>
          <p:spPr bwMode="auto">
            <a:xfrm rot="5400000">
              <a:off x="4986356" y="2839381"/>
              <a:ext cx="0" cy="39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" name="组合 89"/>
          <p:cNvGrpSpPr/>
          <p:nvPr/>
        </p:nvGrpSpPr>
        <p:grpSpPr>
          <a:xfrm>
            <a:off x="5220072" y="1794082"/>
            <a:ext cx="2088232" cy="492443"/>
            <a:chOff x="4788024" y="1794082"/>
            <a:chExt cx="2088232" cy="492443"/>
          </a:xfrm>
        </p:grpSpPr>
        <p:sp>
          <p:nvSpPr>
            <p:cNvPr id="18" name="TextBox 17"/>
            <p:cNvSpPr txBox="1"/>
            <p:nvPr/>
          </p:nvSpPr>
          <p:spPr>
            <a:xfrm>
              <a:off x="5580112" y="1794082"/>
              <a:ext cx="1296144" cy="492443"/>
            </a:xfrm>
            <a:prstGeom prst="rect">
              <a:avLst/>
            </a:prstGeom>
            <a:solidFill>
              <a:srgbClr val="FF9900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费用明细多样，检附资料多</a:t>
              </a:r>
            </a:p>
          </p:txBody>
        </p:sp>
        <p:cxnSp>
          <p:nvCxnSpPr>
            <p:cNvPr id="68" name="直接连接符 67"/>
            <p:cNvCxnSpPr/>
            <p:nvPr/>
          </p:nvCxnSpPr>
          <p:spPr bwMode="auto">
            <a:xfrm rot="5400000">
              <a:off x="5166024" y="1795286"/>
              <a:ext cx="0" cy="75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" name="TextBox 82"/>
          <p:cNvSpPr txBox="1"/>
          <p:nvPr/>
        </p:nvSpPr>
        <p:spPr>
          <a:xfrm>
            <a:off x="1979712" y="135961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一次因</a:t>
            </a:r>
            <a:endParaRPr lang="zh-CN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966460" y="135961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二次因</a:t>
            </a:r>
            <a:endParaRPr lang="zh-CN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156176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三次因</a:t>
            </a:r>
            <a:endParaRPr lang="zh-CN" altLang="en-US" b="1" dirty="0"/>
          </a:p>
        </p:txBody>
      </p:sp>
      <p:grpSp>
        <p:nvGrpSpPr>
          <p:cNvPr id="66" name="组合 65"/>
          <p:cNvGrpSpPr/>
          <p:nvPr/>
        </p:nvGrpSpPr>
        <p:grpSpPr>
          <a:xfrm>
            <a:off x="5244871" y="3690180"/>
            <a:ext cx="2063433" cy="1800412"/>
            <a:chOff x="5244871" y="3690180"/>
            <a:chExt cx="2063433" cy="1800412"/>
          </a:xfrm>
        </p:grpSpPr>
        <p:grpSp>
          <p:nvGrpSpPr>
            <p:cNvPr id="22" name="组合 91"/>
            <p:cNvGrpSpPr/>
            <p:nvPr/>
          </p:nvGrpSpPr>
          <p:grpSpPr>
            <a:xfrm>
              <a:off x="5616073" y="3690180"/>
              <a:ext cx="1692231" cy="1651387"/>
              <a:chOff x="5184025" y="3690180"/>
              <a:chExt cx="1692231" cy="165138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580112" y="3690180"/>
                <a:ext cx="1296144" cy="692497"/>
              </a:xfrm>
              <a:prstGeom prst="rect">
                <a:avLst/>
              </a:prstGeom>
              <a:solidFill>
                <a:srgbClr val="FF9900">
                  <a:alpha val="80000"/>
                </a:srgbClr>
              </a:solidFill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zh-CN" altLang="en-US" sz="1300" dirty="0" smtClean="0">
                    <a:latin typeface="Microsoft JhengHei" pitchFamily="34" charset="-120"/>
                  </a:rPr>
                  <a:t>未选定税率，手动计算税额耗时长</a:t>
                </a:r>
              </a:p>
            </p:txBody>
          </p:sp>
          <p:cxnSp>
            <p:nvCxnSpPr>
              <p:cNvPr id="63" name="直接连接符 62"/>
              <p:cNvCxnSpPr/>
              <p:nvPr/>
            </p:nvCxnSpPr>
            <p:spPr bwMode="auto">
              <a:xfrm>
                <a:off x="5184025" y="3973567"/>
                <a:ext cx="0" cy="136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直接连接符 63"/>
              <p:cNvCxnSpPr/>
              <p:nvPr/>
            </p:nvCxnSpPr>
            <p:spPr bwMode="auto">
              <a:xfrm rot="5400000">
                <a:off x="5386173" y="3775486"/>
                <a:ext cx="0" cy="396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0" name="直接连接符 239"/>
            <p:cNvCxnSpPr/>
            <p:nvPr/>
          </p:nvCxnSpPr>
          <p:spPr bwMode="auto">
            <a:xfrm rot="5400000">
              <a:off x="5622871" y="4275136"/>
              <a:ext cx="0" cy="75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直接连接符 240"/>
            <p:cNvCxnSpPr/>
            <p:nvPr/>
          </p:nvCxnSpPr>
          <p:spPr bwMode="auto">
            <a:xfrm rot="5400000">
              <a:off x="5814160" y="5144220"/>
              <a:ext cx="0" cy="396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" name="TextBox 165"/>
            <p:cNvSpPr txBox="1"/>
            <p:nvPr/>
          </p:nvSpPr>
          <p:spPr>
            <a:xfrm>
              <a:off x="6012160" y="4437112"/>
              <a:ext cx="1296144" cy="692497"/>
            </a:xfrm>
            <a:prstGeom prst="rect">
              <a:avLst/>
            </a:prstGeom>
            <a:solidFill>
              <a:srgbClr val="FF9900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同时申请两家公司，易混淆付款日</a:t>
              </a:r>
              <a:endParaRPr lang="en-US" altLang="zh-CN" sz="1300" dirty="0" smtClean="0">
                <a:latin typeface="Microsoft JhengHei" pitchFamily="34" charset="-12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6012160" y="5198204"/>
              <a:ext cx="1296144" cy="292388"/>
            </a:xfrm>
            <a:prstGeom prst="rect">
              <a:avLst/>
            </a:prstGeom>
            <a:solidFill>
              <a:srgbClr val="FF9900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会科手误选错</a:t>
              </a:r>
              <a:endParaRPr lang="en-US" altLang="zh-CN" sz="1300" dirty="0" smtClean="0">
                <a:latin typeface="Microsoft JhengHei" pitchFamily="34" charset="-12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220072" y="5575811"/>
            <a:ext cx="2098678" cy="1275382"/>
            <a:chOff x="5220072" y="5575811"/>
            <a:chExt cx="2098678" cy="1275382"/>
          </a:xfrm>
        </p:grpSpPr>
        <p:sp>
          <p:nvSpPr>
            <p:cNvPr id="230" name="TextBox 229"/>
            <p:cNvSpPr txBox="1"/>
            <p:nvPr/>
          </p:nvSpPr>
          <p:spPr>
            <a:xfrm>
              <a:off x="6012160" y="6358750"/>
              <a:ext cx="1296144" cy="492443"/>
            </a:xfrm>
            <a:prstGeom prst="rect">
              <a:avLst/>
            </a:prstGeom>
            <a:solidFill>
              <a:srgbClr val="FF9900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系统带出摘要或请款有误</a:t>
              </a:r>
              <a:endParaRPr lang="en-US" altLang="zh-CN" sz="1300" dirty="0" smtClean="0">
                <a:latin typeface="Microsoft JhengHei" pitchFamily="34" charset="-12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22606" y="5575811"/>
              <a:ext cx="1296144" cy="692497"/>
            </a:xfrm>
            <a:prstGeom prst="rect">
              <a:avLst/>
            </a:prstGeom>
            <a:solidFill>
              <a:srgbClr val="FF9900">
                <a:alpha val="80000"/>
              </a:srgbClr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300" dirty="0" smtClean="0">
                  <a:latin typeface="Microsoft JhengHei" pitchFamily="34" charset="-120"/>
                </a:rPr>
                <a:t>系统付款日逻辑与实际计算逻辑不一致</a:t>
              </a:r>
              <a:endParaRPr lang="en-US" altLang="zh-CN" sz="1300" dirty="0" smtClean="0">
                <a:latin typeface="Microsoft JhengHei" pitchFamily="34" charset="-120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5220072" y="5933782"/>
              <a:ext cx="791755" cy="720081"/>
              <a:chOff x="5372804" y="2901749"/>
              <a:chExt cx="791755" cy="720081"/>
            </a:xfrm>
          </p:grpSpPr>
          <p:cxnSp>
            <p:nvCxnSpPr>
              <p:cNvPr id="67" name="直接连接符 66"/>
              <p:cNvCxnSpPr/>
              <p:nvPr/>
            </p:nvCxnSpPr>
            <p:spPr bwMode="auto">
              <a:xfrm>
                <a:off x="5764411" y="2901830"/>
                <a:ext cx="0" cy="720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直接连接符 68"/>
              <p:cNvCxnSpPr/>
              <p:nvPr/>
            </p:nvCxnSpPr>
            <p:spPr bwMode="auto">
              <a:xfrm rot="5400000">
                <a:off x="5966559" y="2703749"/>
                <a:ext cx="0" cy="396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直接连接符 69"/>
              <p:cNvCxnSpPr/>
              <p:nvPr/>
            </p:nvCxnSpPr>
            <p:spPr bwMode="auto">
              <a:xfrm rot="5400000">
                <a:off x="5958600" y="3423830"/>
                <a:ext cx="0" cy="396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直接连接符 70"/>
              <p:cNvCxnSpPr/>
              <p:nvPr/>
            </p:nvCxnSpPr>
            <p:spPr bwMode="auto">
              <a:xfrm rot="5400000">
                <a:off x="5570804" y="3141279"/>
                <a:ext cx="0" cy="396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2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005_5*l_i*1_9"/>
  <p:tag name="KSO_WM_TEMPLATE_CATEGORY" val="diagram"/>
  <p:tag name="KSO_WM_TEMPLATE_INDEX" val="160005"/>
  <p:tag name="KSO_WM_UNIT_TYPE" val="l_i"/>
  <p:tag name="KSO_WM_UNIT_INDEX" val="1_9"/>
  <p:tag name="KSO_WM_UNIT_CLEAR" val="1"/>
  <p:tag name="KSO_WM_UNIT_LAYERLEVEL" val="1_1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005_5*l_h_f*1_2_1"/>
  <p:tag name="KSO_WM_TEMPLATE_CATEGORY" val="diagram"/>
  <p:tag name="KSO_WM_TEMPLATE_INDEX" val="160005"/>
  <p:tag name="KSO_WM_UNIT_TYPE" val="l_h_f"/>
  <p:tag name="KSO_WM_UNIT_INDEX" val="1_2_1"/>
  <p:tag name="KSO_WM_UNIT_CLEAR" val="1"/>
  <p:tag name="KSO_WM_UNIT_LAYERLEVEL" val="1_1_1"/>
  <p:tag name="KSO_WM_UNIT_VALUE" val="16"/>
  <p:tag name="KSO_WM_UNIT_HIGHLIGHT" val="0"/>
  <p:tag name="KSO_WM_UNIT_COMPATIBLE" val="0"/>
  <p:tag name="KSO_WM_DIAGRAM_GROUP_CODE" val="l1-1"/>
  <p:tag name="KSO_WM_UNIT_PRESET_TEXT" val="LOREM IPSUM DOLOR SIT"/>
  <p:tag name="KSO_WM_UNIT_TEXT_FILL_FORE_SCHEMECOLOR_INDEX" val="6"/>
  <p:tag name="KSO_WM_UNIT_TEXT_FILL_TYPE" val="1"/>
  <p:tag name="KSO_WM_UNIT_USESOURCEFORMAT_APPLY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005_5*l_i*1_3"/>
  <p:tag name="KSO_WM_TEMPLATE_CATEGORY" val="diagram"/>
  <p:tag name="KSO_WM_TEMPLATE_INDEX" val="160005"/>
  <p:tag name="KSO_WM_UNIT_TYPE" val="l_i"/>
  <p:tag name="KSO_WM_UNIT_INDEX" val="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005_5*l_i*1_4"/>
  <p:tag name="KSO_WM_TEMPLATE_CATEGORY" val="diagram"/>
  <p:tag name="KSO_WM_TEMPLATE_INDEX" val="160005"/>
  <p:tag name="KSO_WM_UNIT_TYPE" val="l_i"/>
  <p:tag name="KSO_WM_UNIT_INDEX" val="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005_5*l_h_f*1_1_1"/>
  <p:tag name="KSO_WM_TEMPLATE_CATEGORY" val="diagram"/>
  <p:tag name="KSO_WM_TEMPLATE_INDEX" val="160005"/>
  <p:tag name="KSO_WM_UNIT_TYPE" val="l_h_f"/>
  <p:tag name="KSO_WM_UNIT_INDEX" val="1_1_1"/>
  <p:tag name="KSO_WM_UNIT_CLEAR" val="1"/>
  <p:tag name="KSO_WM_UNIT_LAYERLEVEL" val="1_1_1"/>
  <p:tag name="KSO_WM_UNIT_VALUE" val="16"/>
  <p:tag name="KSO_WM_UNIT_HIGHLIGHT" val="0"/>
  <p:tag name="KSO_WM_UNIT_COMPATIBLE" val="0"/>
  <p:tag name="KSO_WM_DIAGRAM_GROUP_CODE" val="l1-1"/>
  <p:tag name="KSO_WM_UNIT_PRESET_TEXT" val="LOREM IPSUM DOLOR SIT"/>
  <p:tag name="KSO_WM_UNIT_TEXT_FILL_FORE_SCHEMECOLOR_INDEX" val="5"/>
  <p:tag name="KSO_WM_UNIT_TEXT_FILL_TYPE" val="1"/>
  <p:tag name="KSO_WM_UNIT_USESOURCEFORMAT_APPLY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005_5*l_i*1_1"/>
  <p:tag name="KSO_WM_TEMPLATE_CATEGORY" val="diagram"/>
  <p:tag name="KSO_WM_TEMPLATE_INDEX" val="160005"/>
  <p:tag name="KSO_WM_UNIT_TYPE" val="l_i"/>
  <p:tag name="KSO_WM_UNIT_INDEX" val="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005_5*l_i*1_2"/>
  <p:tag name="KSO_WM_TEMPLATE_CATEGORY" val="diagram"/>
  <p:tag name="KSO_WM_TEMPLATE_INDEX" val="160005"/>
  <p:tag name="KSO_WM_UNIT_TYPE" val="l_i"/>
  <p:tag name="KSO_WM_UNIT_INDEX" val="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h_f"/>
  <p:tag name="KSO_WM_UNIT_INDEX" val="1_1_1"/>
  <p:tag name="KSO_WM_UNIT_ID" val="diagram160667_3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h_f"/>
  <p:tag name="KSO_WM_UNIT_INDEX" val="1_1_1"/>
  <p:tag name="KSO_WM_UNIT_ID" val="diagram160667_3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67_3*i*2"/>
  <p:tag name="KSO_WM_TEMPLATE_CATEGORY" val="diagram"/>
  <p:tag name="KSO_WM_TEMPLATE_INDEX" val="160667"/>
  <p:tag name="KSO_WM_UNIT_INDEX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667_3*i*2"/>
  <p:tag name="KSO_WM_TEMPLATE_CATEGORY" val="diagram"/>
  <p:tag name="KSO_WM_TEMPLATE_INDEX" val="160667"/>
  <p:tag name="KSO_WM_UNIT_INDEX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h_f"/>
  <p:tag name="KSO_WM_UNIT_INDEX" val="1_1_1"/>
  <p:tag name="KSO_WM_UNIT_ID" val="diagram160667_3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h_f"/>
  <p:tag name="KSO_WM_UNIT_INDEX" val="1_1_1"/>
  <p:tag name="KSO_WM_UNIT_ID" val="diagram160667_3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i"/>
  <p:tag name="KSO_WM_UNIT_INDEX" val="1_1"/>
  <p:tag name="KSO_WM_UNIT_ID" val="diagram160667_3*l_i*1_1"/>
  <p:tag name="KSO_WM_UNIT_CLEAR" val="1"/>
  <p:tag name="KSO_WM_UNIT_LAYERLEVEL" val="1_1"/>
  <p:tag name="KSO_WM_DIAGRAM_GROUP_CODE" val="l1-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h_f"/>
  <p:tag name="KSO_WM_UNIT_INDEX" val="1_1_1"/>
  <p:tag name="KSO_WM_UNIT_ID" val="diagram160667_3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i"/>
  <p:tag name="KSO_WM_UNIT_INDEX" val="1_1"/>
  <p:tag name="KSO_WM_UNIT_ID" val="diagram160667_3*l_i*1_1"/>
  <p:tag name="KSO_WM_UNIT_CLEAR" val="1"/>
  <p:tag name="KSO_WM_UNIT_LAYERLEVEL" val="1_1"/>
  <p:tag name="KSO_WM_DIAGRAM_GROUP_CODE" val="l1-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h_f"/>
  <p:tag name="KSO_WM_UNIT_INDEX" val="1_1_1"/>
  <p:tag name="KSO_WM_UNIT_ID" val="diagram160667_3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005_5*l_i*1_10"/>
  <p:tag name="KSO_WM_TEMPLATE_CATEGORY" val="diagram"/>
  <p:tag name="KSO_WM_TEMPLATE_INDEX" val="160005"/>
  <p:tag name="KSO_WM_UNIT_TYPE" val="l_i"/>
  <p:tag name="KSO_WM_UNIT_INDEX" val="1_10"/>
  <p:tag name="KSO_WM_UNIT_CLEAR" val="1"/>
  <p:tag name="KSO_WM_UNIT_LAYERLEVEL" val="1_1"/>
  <p:tag name="KSO_WM_DIAGRAM_GROUP_CODE" val="l1-1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005_5*l_h_f*1_5_1"/>
  <p:tag name="KSO_WM_TEMPLATE_CATEGORY" val="diagram"/>
  <p:tag name="KSO_WM_TEMPLATE_INDEX" val="160005"/>
  <p:tag name="KSO_WM_UNIT_TYPE" val="l_h_f"/>
  <p:tag name="KSO_WM_UNIT_INDEX" val="1_5_1"/>
  <p:tag name="KSO_WM_UNIT_CLEAR" val="1"/>
  <p:tag name="KSO_WM_UNIT_LAYERLEVEL" val="1_1_1"/>
  <p:tag name="KSO_WM_UNIT_VALUE" val="16"/>
  <p:tag name="KSO_WM_UNIT_HIGHLIGHT" val="0"/>
  <p:tag name="KSO_WM_UNIT_COMPATIBLE" val="0"/>
  <p:tag name="KSO_WM_DIAGRAM_GROUP_CODE" val="l1-1"/>
  <p:tag name="KSO_WM_UNIT_PRESET_TEXT" val="LOREM IPSUM DOLOR SIT"/>
  <p:tag name="KSO_WM_UNIT_TEXT_FILL_FORE_SCHEMECOLOR_INDEX" val="9"/>
  <p:tag name="KSO_WM_UNIT_TEXT_FILL_TYPE" val="1"/>
  <p:tag name="KSO_WM_UNIT_USESOURCEFORMAT_APPLY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005_5*l_i*1_7"/>
  <p:tag name="KSO_WM_TEMPLATE_CATEGORY" val="diagram"/>
  <p:tag name="KSO_WM_TEMPLATE_INDEX" val="160005"/>
  <p:tag name="KSO_WM_UNIT_TYPE" val="l_i"/>
  <p:tag name="KSO_WM_UNIT_INDEX" val="1_7"/>
  <p:tag name="KSO_WM_UNIT_CLEAR" val="1"/>
  <p:tag name="KSO_WM_UNIT_LAYERLEVEL" val="1_1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136"/>
  <p:tag name="KSO_WM_UNIT_TYPE" val="a"/>
  <p:tag name="KSO_WM_UNIT_INDEX" val="1"/>
  <p:tag name="KSO_WM_UNIT_ID" val="diagram20170136_4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136"/>
  <p:tag name="KSO_WM_UNIT_TYPE" val="a"/>
  <p:tag name="KSO_WM_UNIT_INDEX" val="1"/>
  <p:tag name="KSO_WM_UNIT_ID" val="diagram20170136_4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136"/>
  <p:tag name="KSO_WM_UNIT_TYPE" val="a"/>
  <p:tag name="KSO_WM_UNIT_INDEX" val="1"/>
  <p:tag name="KSO_WM_UNIT_ID" val="diagram20170136_4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136"/>
  <p:tag name="KSO_WM_UNIT_TYPE" val="a"/>
  <p:tag name="KSO_WM_UNIT_INDEX" val="1"/>
  <p:tag name="KSO_WM_UNIT_ID" val="diagram20170136_4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0136"/>
  <p:tag name="KSO_WM_UNIT_TYPE" val="a"/>
  <p:tag name="KSO_WM_UNIT_INDEX" val="1"/>
  <p:tag name="KSO_WM_UNIT_ID" val="diagram20170136_4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005_5*l_i*1_8"/>
  <p:tag name="KSO_WM_TEMPLATE_CATEGORY" val="diagram"/>
  <p:tag name="KSO_WM_TEMPLATE_INDEX" val="160005"/>
  <p:tag name="KSO_WM_UNIT_TYPE" val="l_i"/>
  <p:tag name="KSO_WM_UNIT_INDEX" val="1_8"/>
  <p:tag name="KSO_WM_UNIT_CLEAR" val="1"/>
  <p:tag name="KSO_WM_UNIT_LAYERLEVEL" val="1_1"/>
  <p:tag name="KSO_WM_DIAGRAM_GROUP_CODE" val="l1-1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05_2*i*0"/>
  <p:tag name="KSO_WM_TEMPLATE_CATEGORY" val="diagram"/>
  <p:tag name="KSO_WM_TEMPLATE_INDEX" val="160205"/>
  <p:tag name="KSO_WM_UNIT_INDEX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05_2*i*9"/>
  <p:tag name="KSO_WM_TEMPLATE_CATEGORY" val="diagram"/>
  <p:tag name="KSO_WM_TEMPLATE_INDEX" val="160205"/>
  <p:tag name="KSO_WM_UNIT_INDEX" val="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205_2*i*18"/>
  <p:tag name="KSO_WM_TEMPLATE_CATEGORY" val="diagram"/>
  <p:tag name="KSO_WM_TEMPLATE_INDEX" val="160205"/>
  <p:tag name="KSO_WM_UNIT_INDEX" val="1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13"/>
  <p:tag name="KSO_WM_UNIT_ID" val="diagram160205_2*m_i*1_13"/>
  <p:tag name="KSO_WM_UNIT_CLEAR" val="1"/>
  <p:tag name="KSO_WM_UNIT_LAYERLEVEL" val="1_1"/>
  <p:tag name="KSO_WM_UNIT_FILL_FORE_SCHEMECOLOR_INDEX" val="14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14"/>
  <p:tag name="KSO_WM_UNIT_ID" val="diagram160205_2*m_i*1_14"/>
  <p:tag name="KSO_WM_UNIT_CLEAR" val="1"/>
  <p:tag name="KSO_WM_UNIT_LAYERLEVEL" val="1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UNIT_PRESET_TEXT_LEN" val="26"/>
  <p:tag name="KSO_WM_DIAGRAM_GROUP_CODE" val="m1-1"/>
  <p:tag name="KSO_WM_UNIT_TYPE" val="m_h_f"/>
  <p:tag name="KSO_WM_UNIT_INDEX" val="1_3_1"/>
  <p:tag name="KSO_WM_UNIT_ID" val="diagram160205_2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TEXT_FILL_FORE_SCHEMECOLOR_INDEX" val="13"/>
  <p:tag name="KSO_WM_UNIT_TEXT_FILL_TYPE" val="1"/>
  <p:tag name="KSO_WM_UNIT_USESOURCEFORMAT_APPLY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10"/>
  <p:tag name="KSO_WM_UNIT_ID" val="diagram160205_2*m_i*1_10"/>
  <p:tag name="KSO_WM_UNIT_CLEAR" val="1"/>
  <p:tag name="KSO_WM_UNIT_LAYERLEVEL" val="1_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005_5*l_h_f*1_4_1"/>
  <p:tag name="KSO_WM_TEMPLATE_CATEGORY" val="diagram"/>
  <p:tag name="KSO_WM_TEMPLATE_INDEX" val="160005"/>
  <p:tag name="KSO_WM_UNIT_TYPE" val="l_h_f"/>
  <p:tag name="KSO_WM_UNIT_INDEX" val="1_4_1"/>
  <p:tag name="KSO_WM_UNIT_CLEAR" val="1"/>
  <p:tag name="KSO_WM_UNIT_LAYERLEVEL" val="1_1_1"/>
  <p:tag name="KSO_WM_UNIT_VALUE" val="16"/>
  <p:tag name="KSO_WM_UNIT_HIGHLIGHT" val="0"/>
  <p:tag name="KSO_WM_UNIT_COMPATIBLE" val="0"/>
  <p:tag name="KSO_WM_DIAGRAM_GROUP_CODE" val="l1-1"/>
  <p:tag name="KSO_WM_UNIT_PRESET_TEXT" val="LOREM IPSUM DOLOR SIT"/>
  <p:tag name="KSO_WM_UNIT_TEXT_FILL_FORE_SCHEMECOLOR_INDEX" val="8"/>
  <p:tag name="KSO_WM_UNIT_TEXT_FILL_TYPE" val="1"/>
  <p:tag name="KSO_WM_UNIT_USESOURCEFORMAT_APPLY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11"/>
  <p:tag name="KSO_WM_UNIT_ID" val="diagram160205_2*m_i*1_11"/>
  <p:tag name="KSO_WM_UNIT_CLEAR" val="1"/>
  <p:tag name="KSO_WM_UNIT_LAYERLEVEL" val="1_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UNIT_PRESET_TEXT_LEN" val="26"/>
  <p:tag name="KSO_WM_DIAGRAM_GROUP_CODE" val="m1-1"/>
  <p:tag name="KSO_WM_UNIT_TYPE" val="m_h_f"/>
  <p:tag name="KSO_WM_UNIT_INDEX" val="1_2_1"/>
  <p:tag name="KSO_WM_UNIT_ID" val="diagram160205_2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TEXT_FILL_FORE_SCHEMECOLOR_INDEX" val="13"/>
  <p:tag name="KSO_WM_UNIT_TEXT_FILL_TYPE" val="1"/>
  <p:tag name="KSO_WM_UNIT_USESOURCEFORMAT_APPLY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UNIT_PRESET_TEXT_LEN" val="26"/>
  <p:tag name="KSO_WM_DIAGRAM_GROUP_CODE" val="m1-1"/>
  <p:tag name="KSO_WM_UNIT_TYPE" val="m_h_f"/>
  <p:tag name="KSO_WM_UNIT_INDEX" val="1_5_1"/>
  <p:tag name="KSO_WM_UNIT_ID" val="diagram160205_2*m_h_f*1_5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TEXT_FILL_FORE_SCHEMECOLOR_INDEX" val="13"/>
  <p:tag name="KSO_WM_UNIT_TEXT_FILL_TYPE" val="1"/>
  <p:tag name="KSO_WM_UNIT_USESOURCEFORMAT_APPLY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7"/>
  <p:tag name="KSO_WM_UNIT_ID" val="diagram160205_2*m_i*1_7"/>
  <p:tag name="KSO_WM_UNIT_CLEAR" val="1"/>
  <p:tag name="KSO_WM_UNIT_LAYERLEVEL" val="1_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8"/>
  <p:tag name="KSO_WM_UNIT_ID" val="diagram160205_2*m_i*1_8"/>
  <p:tag name="KSO_WM_UNIT_CLEAR" val="1"/>
  <p:tag name="KSO_WM_UNIT_LAYERLEVEL" val="1_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UNIT_PRESET_TEXT_LEN" val="26"/>
  <p:tag name="KSO_WM_DIAGRAM_GROUP_CODE" val="m1-1"/>
  <p:tag name="KSO_WM_UNIT_TYPE" val="m_h_f"/>
  <p:tag name="KSO_WM_UNIT_INDEX" val="1_4_1"/>
  <p:tag name="KSO_WM_UNIT_ID" val="diagram160205_2*m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4"/>
  <p:tag name="KSO_WM_UNIT_ID" val="diagram160205_2*m_i*1_4"/>
  <p:tag name="KSO_WM_UNIT_CLEAR" val="1"/>
  <p:tag name="KSO_WM_UNIT_LAYERLEVEL" val="1_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5"/>
  <p:tag name="KSO_WM_UNIT_ID" val="diagram160205_2*m_i*1_5"/>
  <p:tag name="KSO_WM_UNIT_CLEAR" val="1"/>
  <p:tag name="KSO_WM_UNIT_LAYERLEVEL" val="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1"/>
  <p:tag name="KSO_WM_UNIT_ID" val="diagram160205_2*m_i*1_1"/>
  <p:tag name="KSO_WM_UNIT_CLEAR" val="1"/>
  <p:tag name="KSO_WM_UNIT_LAYERLEVEL" val="1_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DIAGRAM_GROUP_CODE" val="m1-1"/>
  <p:tag name="KSO_WM_UNIT_TYPE" val="m_i"/>
  <p:tag name="KSO_WM_UNIT_INDEX" val="1_2"/>
  <p:tag name="KSO_WM_UNIT_ID" val="diagram160205_2*m_i*1_2"/>
  <p:tag name="KSO_WM_UNIT_CLEAR" val="1"/>
  <p:tag name="KSO_WM_UNIT_LAYERLEVEL" val="1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005_5*l_h_f*1_3_1"/>
  <p:tag name="KSO_WM_TEMPLATE_CATEGORY" val="diagram"/>
  <p:tag name="KSO_WM_TEMPLATE_INDEX" val="160005"/>
  <p:tag name="KSO_WM_UNIT_TYPE" val="l_h_f"/>
  <p:tag name="KSO_WM_UNIT_INDEX" val="1_3_1"/>
  <p:tag name="KSO_WM_UNIT_CLEAR" val="1"/>
  <p:tag name="KSO_WM_UNIT_LAYERLEVEL" val="1_1_1"/>
  <p:tag name="KSO_WM_UNIT_VALUE" val="16"/>
  <p:tag name="KSO_WM_UNIT_HIGHLIGHT" val="0"/>
  <p:tag name="KSO_WM_UNIT_COMPATIBLE" val="0"/>
  <p:tag name="KSO_WM_DIAGRAM_GROUP_CODE" val="l1-1"/>
  <p:tag name="KSO_WM_UNIT_PRESET_TEXT" val="LOREM IPSUM DOLOR SIT"/>
  <p:tag name="KSO_WM_UNIT_TEXT_FILL_FORE_SCHEMECOLOR_INDEX" val="7"/>
  <p:tag name="KSO_WM_UNIT_TEXT_FILL_TYPE" val="1"/>
  <p:tag name="KSO_WM_UNIT_USESOURCEFORMAT_APPLY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05"/>
  <p:tag name="KSO_WM_UNIT_PRESET_TEXT_LEN" val="26"/>
  <p:tag name="KSO_WM_DIAGRAM_GROUP_CODE" val="m1-1"/>
  <p:tag name="KSO_WM_UNIT_TYPE" val="m_h_f"/>
  <p:tag name="KSO_WM_UNIT_INDEX" val="1_1_1"/>
  <p:tag name="KSO_WM_UNIT_ID" val="diagram160205_2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4"/>
  <p:tag name="KSO_WM_UNIT_TEXT_FILL_FORE_SCHEMECOLOR_INDEX" val="13"/>
  <p:tag name="KSO_WM_UNIT_TEXT_FILL_TYPE" val="1"/>
  <p:tag name="KSO_WM_UNIT_USESOURCEFORMAT_APPLY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667"/>
  <p:tag name="KSO_WM_UNIT_TYPE" val="l_h_f"/>
  <p:tag name="KSO_WM_UNIT_INDEX" val="1_1_1"/>
  <p:tag name="KSO_WM_UNIT_ID" val="diagram160667_3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005_5*l_i*1_5"/>
  <p:tag name="KSO_WM_TEMPLATE_CATEGORY" val="diagram"/>
  <p:tag name="KSO_WM_TEMPLATE_INDEX" val="160005"/>
  <p:tag name="KSO_WM_UNIT_TYPE" val="l_i"/>
  <p:tag name="KSO_WM_UNIT_INDEX" val="1_5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diagram160005_5*l_i*1_6"/>
  <p:tag name="KSO_WM_TEMPLATE_CATEGORY" val="diagram"/>
  <p:tag name="KSO_WM_TEMPLATE_INDEX" val="160005"/>
  <p:tag name="KSO_WM_UNIT_TYPE" val="l_i"/>
  <p:tag name="KSO_WM_UNIT_INDEX" val="1_6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8"/>
  <p:tag name="KSO_WM_UNIT_ID" val="diagram20174772_3*l_h_i*1_3_8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9"/>
  <p:tag name="KSO_WM_UNIT_ID" val="diagram20174772_3*l_h_i*1_3_9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0"/>
  <p:tag name="KSO_WM_UNIT_ID" val="diagram20174772_3*l_h_i*1_3_10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11"/>
  <p:tag name="KSO_WM_UNIT_ID" val="diagram20174772_3*l_h_i*1_3_11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4"/>
  <p:tag name="KSO_WM_UNIT_ID" val="diagram20174772_3*l_h_i*1_3_4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5"/>
  <p:tag name="KSO_WM_UNIT_ID" val="diagram20174772_3*l_h_i*1_3_5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6"/>
  <p:tag name="KSO_WM_UNIT_ID" val="diagram20174772_3*l_h_i*1_3_6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74772"/>
  <p:tag name="KSO_WM_UNIT_TYPE" val="l_h_i"/>
  <p:tag name="KSO_WM_UNIT_INDEX" val="1_3_7"/>
  <p:tag name="KSO_WM_UNIT_ID" val="diagram20174772_3*l_h_i*1_3_7"/>
  <p:tag name="KSO_WM_UNIT_LAYERLEVEL" val="1_1_1"/>
  <p:tag name="KSO_WM_DIAGRAM_GROUP_CODE" val="l1-1"/>
  <p:tag name="KSO_WM_UNIT_LINE_FORE_SCHEMECOLOR_INDEX" val="6"/>
  <p:tag name="KSO_WM_UNIT_LINE_FILL_TYPE" val="2"/>
  <p:tag name="KSO_WM_UNIT_USESOURCEFORMAT_APPLY" val="0"/>
</p:tagLst>
</file>

<file path=ppt/theme/theme1.xml><?xml version="1.0" encoding="utf-8"?>
<a:theme xmlns:a="http://schemas.openxmlformats.org/drawingml/2006/main" name="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  <a:cs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  <a:cs typeface="PMingLiU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分隔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  <a:cs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  <a:cs typeface="PMingLiU" panose="02020500000000000000" pitchFamily="18" charset="-120"/>
          </a:defRPr>
        </a:defPPr>
      </a:lstStyle>
    </a:lnDef>
  </a:objectDefaults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微软雅黑"/>
        <a:cs typeface=""/>
      </a:majorFont>
      <a:minorFont>
        <a:latin typeface="Gill Sans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結束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新細明體"/>
        <a:cs typeface="新細明體"/>
      </a:majorFont>
      <a:minorFont>
        <a:latin typeface="Arial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  <a:cs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  <a:cs typeface="PMingLiU" panose="02020500000000000000" pitchFamily="18" charset="-120"/>
          </a:defRPr>
        </a:defPPr>
      </a:lstStyle>
    </a:lnDef>
  </a:objectDefaults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開始">
  <a:themeElements>
    <a:clrScheme name="1_開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開始">
      <a:majorFont>
        <a:latin typeface="Gill Sans MT"/>
        <a:ea typeface="PMingLiU"/>
        <a:cs typeface=""/>
      </a:majorFont>
      <a:minorFont>
        <a:latin typeface="Gill Sans MT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開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開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開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開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開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開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開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開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開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開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開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開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微軟正黑體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  <a:cs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  <a:cs typeface="PMingLiU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內文">
  <a:themeElements>
    <a:clrScheme name="內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內文">
      <a:majorFont>
        <a:latin typeface="Gill Sans MT"/>
        <a:ea typeface="Microsoft YaHei"/>
        <a:cs typeface=""/>
      </a:majorFont>
      <a:minorFont>
        <a:latin typeface="Gill Sans MT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內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內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內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大綱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文鼎黑體B"/>
        <a:cs typeface="文鼎黑體B"/>
      </a:majorFont>
      <a:minorFont>
        <a:latin typeface="Arial"/>
        <a:ea typeface="文鼎黑體M"/>
        <a:cs typeface="文鼎黑體M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  <a:cs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  <a:cs typeface="PMingLiU" panose="02020500000000000000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</TotalTime>
  <Pages>0</Pages>
  <Words>3784</Words>
  <Characters>0</Characters>
  <Application>Microsoft Office PowerPoint</Application>
  <DocSecurity>0</DocSecurity>
  <PresentationFormat>如螢幕大小 (4:3)</PresentationFormat>
  <Lines>0</Lines>
  <Paragraphs>522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19</vt:i4>
      </vt:variant>
      <vt:variant>
        <vt:lpstr>佈景主題</vt:lpstr>
      </vt:variant>
      <vt:variant>
        <vt:i4>9</vt:i4>
      </vt:variant>
      <vt:variant>
        <vt:lpstr>投影片標題</vt:lpstr>
      </vt:variant>
      <vt:variant>
        <vt:i4>26</vt:i4>
      </vt:variant>
    </vt:vector>
  </HeadingPairs>
  <TitlesOfParts>
    <vt:vector size="54" baseType="lpstr">
      <vt:lpstr>Arial Rounded MT Bold</vt:lpstr>
      <vt:lpstr>Arial Unicode MS</vt:lpstr>
      <vt:lpstr>Microsoft YaHei</vt:lpstr>
      <vt:lpstr>黑体</vt:lpstr>
      <vt:lpstr>SimSun</vt:lpstr>
      <vt:lpstr>文鼎黑體M</vt:lpstr>
      <vt:lpstr>華康中黑體</vt:lpstr>
      <vt:lpstr>微軟正黑體</vt:lpstr>
      <vt:lpstr>微軟正黑體</vt:lpstr>
      <vt:lpstr>新細明體</vt:lpstr>
      <vt:lpstr>新細明體</vt:lpstr>
      <vt:lpstr>標楷體</vt:lpstr>
      <vt:lpstr>Arial</vt:lpstr>
      <vt:lpstr>Calibri</vt:lpstr>
      <vt:lpstr>Gill Sans MT</vt:lpstr>
      <vt:lpstr>Stone Sans ITC TT-Semi</vt:lpstr>
      <vt:lpstr>Times New Roman</vt:lpstr>
      <vt:lpstr>Wingdings</vt:lpstr>
      <vt:lpstr>文鼎黑體B</vt:lpstr>
      <vt:lpstr>大綱</vt:lpstr>
      <vt:lpstr>分隔</vt:lpstr>
      <vt:lpstr>內文</vt:lpstr>
      <vt:lpstr>結束</vt:lpstr>
      <vt:lpstr>1_開始</vt:lpstr>
      <vt:lpstr>3_自訂設計</vt:lpstr>
      <vt:lpstr>1_大綱</vt:lpstr>
      <vt:lpstr>1_內文</vt:lpstr>
      <vt:lpstr>2_大綱</vt:lpstr>
      <vt:lpstr>PowerPoint 簡報</vt:lpstr>
      <vt:lpstr>描述项目来源</vt:lpstr>
      <vt:lpstr>流程介绍</vt:lpstr>
      <vt:lpstr>描述指標當前水準</vt:lpstr>
      <vt:lpstr>设定改善目标</vt:lpstr>
      <vt:lpstr>团队介绍&amp;项目计划表</vt:lpstr>
      <vt:lpstr>团队介绍&amp;项目计划表</vt:lpstr>
      <vt:lpstr>绘制详细流程图</vt:lpstr>
      <vt:lpstr>分析问题发生原因</vt:lpstr>
      <vt:lpstr>评估最佳对策</vt:lpstr>
      <vt:lpstr>评估最佳对策</vt:lpstr>
      <vt:lpstr>提出待评估改善对策</vt:lpstr>
      <vt:lpstr>实施并确认效果</vt:lpstr>
      <vt:lpstr>实施并确认效果</vt:lpstr>
      <vt:lpstr>实施并确认效果</vt:lpstr>
      <vt:lpstr>实施并确认效果</vt:lpstr>
      <vt:lpstr>实施并确认效果</vt:lpstr>
      <vt:lpstr>实施并确认效果</vt:lpstr>
      <vt:lpstr>实施并确认效果</vt:lpstr>
      <vt:lpstr>实施并确认效果</vt:lpstr>
      <vt:lpstr>实施并确认效果</vt:lpstr>
      <vt:lpstr>确认目标达成情况</vt:lpstr>
      <vt:lpstr>确认目标达成情况</vt:lpstr>
      <vt:lpstr>水平展开</vt:lpstr>
      <vt:lpstr>残余检讨与规划</vt:lpstr>
      <vt:lpstr>PowerPoint 簡報</vt:lpstr>
    </vt:vector>
  </TitlesOfParts>
  <Manager/>
  <Company>HOMGER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Tracy</dc:creator>
  <cp:keywords/>
  <dc:description/>
  <cp:lastModifiedBy>Joy WC Li 李文琪</cp:lastModifiedBy>
  <cp:revision>571</cp:revision>
  <dcterms:created xsi:type="dcterms:W3CDTF">2010-10-28T04:24:49Z</dcterms:created>
  <dcterms:modified xsi:type="dcterms:W3CDTF">2020-10-20T08:27:51Z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2052-10.8.0.6253</vt:lpwstr>
  </property>
</Properties>
</file>