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24"/>
  </p:notesMasterIdLst>
  <p:handoutMasterIdLst>
    <p:handoutMasterId r:id="rId25"/>
  </p:handoutMasterIdLst>
  <p:sldIdLst>
    <p:sldId id="1051" r:id="rId2"/>
    <p:sldId id="1055" r:id="rId3"/>
    <p:sldId id="1053" r:id="rId4"/>
    <p:sldId id="1057" r:id="rId5"/>
    <p:sldId id="1073" r:id="rId6"/>
    <p:sldId id="1074" r:id="rId7"/>
    <p:sldId id="1075" r:id="rId8"/>
    <p:sldId id="1059" r:id="rId9"/>
    <p:sldId id="1070" r:id="rId10"/>
    <p:sldId id="1072" r:id="rId11"/>
    <p:sldId id="1060" r:id="rId12"/>
    <p:sldId id="1061" r:id="rId13"/>
    <p:sldId id="1062" r:id="rId14"/>
    <p:sldId id="1063" r:id="rId15"/>
    <p:sldId id="1064" r:id="rId16"/>
    <p:sldId id="1065" r:id="rId17"/>
    <p:sldId id="1066" r:id="rId18"/>
    <p:sldId id="1071" r:id="rId19"/>
    <p:sldId id="1068" r:id="rId20"/>
    <p:sldId id="1069" r:id="rId21"/>
    <p:sldId id="1050" r:id="rId22"/>
    <p:sldId id="1013" r:id="rId23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6">
          <p15:clr>
            <a:srgbClr val="A4A3A4"/>
          </p15:clr>
        </p15:guide>
        <p15:guide id="2" pos="4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5B66"/>
    <a:srgbClr val="0083A2"/>
    <a:srgbClr val="449E9A"/>
    <a:srgbClr val="404040"/>
    <a:srgbClr val="424242"/>
    <a:srgbClr val="B2B2B2"/>
    <a:srgbClr val="E6E6E6"/>
    <a:srgbClr val="2772E1"/>
    <a:srgbClr val="7FACED"/>
    <a:srgbClr val="5B5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3978" autoAdjust="0"/>
    <p:restoredTop sz="96370" autoAdjust="0"/>
  </p:normalViewPr>
  <p:slideViewPr>
    <p:cSldViewPr showGuides="1">
      <p:cViewPr>
        <p:scale>
          <a:sx n="100" d="100"/>
          <a:sy n="100" d="100"/>
        </p:scale>
        <p:origin x="1506" y="942"/>
      </p:cViewPr>
      <p:guideLst>
        <p:guide orient="horz" pos="3236"/>
        <p:guide pos="4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38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24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160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99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22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AA5B013B-7480-43EE-B457-EA78BB4C6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746575" y="1536635"/>
            <a:ext cx="8010890" cy="2070230"/>
          </a:xfrm>
        </p:spPr>
        <p:txBody>
          <a:bodyPr>
            <a:normAutofit/>
          </a:bodyPr>
          <a:lstStyle>
            <a:lvl1pPr>
              <a:buNone/>
              <a:defRPr sz="4400" b="1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buNone/>
              <a:defRPr sz="36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buNone/>
              <a:defRPr sz="32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/>
              <a:t>Presentation Title</a:t>
            </a:r>
            <a:r>
              <a:rPr lang="zh-TW" altLang="en-US" dirty="0"/>
              <a:t> 標題</a:t>
            </a:r>
            <a:br>
              <a:rPr lang="en-US" altLang="zh-TW" dirty="0"/>
            </a:br>
            <a:r>
              <a:rPr lang="en-US" altLang="zh-TW" dirty="0"/>
              <a:t>[Gill Sans MT or</a:t>
            </a:r>
            <a:r>
              <a:rPr lang="zh-TW" altLang="en-US" dirty="0"/>
              <a:t> 微軟正黑</a:t>
            </a:r>
            <a:r>
              <a:rPr lang="en-US" altLang="zh-TW" dirty="0"/>
              <a:t>]</a:t>
            </a:r>
          </a:p>
        </p:txBody>
      </p:sp>
      <p:pic>
        <p:nvPicPr>
          <p:cNvPr id="2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22" name="Rectangle 3"/>
          <p:cNvSpPr>
            <a:spLocks noGrp="1" noChangeArrowheads="1"/>
          </p:cNvSpPr>
          <p:nvPr>
            <p:ph type="body" idx="4294967295" hasCustomPrompt="1"/>
          </p:nvPr>
        </p:nvSpPr>
        <p:spPr>
          <a:xfrm>
            <a:off x="836585" y="3831890"/>
            <a:ext cx="7470830" cy="855095"/>
          </a:xfrm>
        </p:spPr>
        <p:txBody>
          <a:bodyPr>
            <a:noAutofit/>
          </a:bodyPr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buFontTx/>
              <a:buNone/>
            </a:pP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Name   </a:t>
            </a:r>
          </a:p>
          <a:p>
            <a:pPr>
              <a:buFontTx/>
              <a:buNone/>
            </a:pP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[Gill Sans MT or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微軟正黑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]</a:t>
            </a:r>
          </a:p>
        </p:txBody>
      </p:sp>
      <p:sp>
        <p:nvSpPr>
          <p:cNvPr id="8" name="手繪多邊形 7"/>
          <p:cNvSpPr/>
          <p:nvPr userDrawn="1"/>
        </p:nvSpPr>
        <p:spPr>
          <a:xfrm rot="10800000" flipV="1">
            <a:off x="-1" y="167165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手繪多邊形 9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806666"/>
            <a:ext cx="7065785" cy="2970330"/>
          </a:xfrm>
        </p:spPr>
        <p:txBody>
          <a:bodyPr/>
          <a:lstStyle>
            <a:lvl1pPr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Divider Title</a:t>
            </a:r>
          </a:p>
          <a:p>
            <a:r>
              <a:rPr lang="en-US" altLang="zh-TW" dirty="0"/>
              <a:t>[Gill Sans MT</a:t>
            </a:r>
            <a:r>
              <a:rPr lang="zh-TW" altLang="en-US" dirty="0"/>
              <a:t> </a:t>
            </a:r>
            <a:r>
              <a:rPr lang="en-US" altLang="zh-TW" dirty="0"/>
              <a:t>or </a:t>
            </a:r>
            <a:r>
              <a:rPr lang="zh-TW" altLang="en-US" dirty="0"/>
              <a:t>微軟正黑</a:t>
            </a:r>
            <a:r>
              <a:rPr lang="en-US" altLang="zh-TW" dirty="0"/>
              <a:t>]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2019 AU </a:t>
            </a:r>
            <a:r>
              <a:rPr kumimoji="0" lang="en-US" altLang="zh-TW" sz="500" dirty="0" err="1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手繪多邊形 7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707015" cy="3582397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Divider Title</a:t>
            </a:r>
          </a:p>
          <a:p>
            <a:r>
              <a:rPr lang="en-US" altLang="zh-TW" dirty="0"/>
              <a:t>[Gill Sans MT</a:t>
            </a:r>
            <a:r>
              <a:rPr lang="zh-TW" altLang="en-US" dirty="0"/>
              <a:t> </a:t>
            </a:r>
            <a:r>
              <a:rPr lang="en-US" altLang="zh-TW" dirty="0"/>
              <a:t>or </a:t>
            </a:r>
            <a:r>
              <a:rPr lang="zh-TW" altLang="en-US" dirty="0"/>
              <a:t>微軟正黑</a:t>
            </a:r>
            <a:r>
              <a:rPr lang="en-US" altLang="zh-TW" dirty="0"/>
              <a:t>]</a:t>
            </a:r>
          </a:p>
          <a:p>
            <a:endParaRPr lang="zh-TW" altLang="en-US" dirty="0"/>
          </a:p>
        </p:txBody>
      </p:sp>
      <p:sp>
        <p:nvSpPr>
          <p:cNvPr id="11" name="手繪多邊形 10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2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530551" y="1698653"/>
            <a:ext cx="2421269" cy="1008112"/>
          </a:xfrm>
        </p:spPr>
        <p:txBody>
          <a:bodyPr>
            <a:norm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600" b="1" kern="1200" dirty="0" smtClean="0">
                <a:solidFill>
                  <a:srgbClr val="00698E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B040-459B-48F7-B35A-FC131373E12B}" type="datetimeFigureOut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手繪多邊形 8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0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手繪多邊形 20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7" name="Picture 4" descr="\\Auhqfs01\agm006$\Corpcom\Library\CIS\AUO\Logo Combination\AUO only\auologo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050" y="321501"/>
            <a:ext cx="1018096" cy="36004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FD75-497A-4179-8A57-B6792BED6E00}" type="datetimeFigureOut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7EEC-98D5-4AB8-A628-73FB01977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76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26645"/>
            <a:ext cx="8229600" cy="2967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fld id="{6C75B040-459B-48F7-B35A-FC131373E12B}" type="datetimeFigureOut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83A2"/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Regular" pitchFamily="34" charset="-128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40" r:id="rId2"/>
    <p:sldLayoutId id="2147483942" r:id="rId3"/>
    <p:sldLayoutId id="2147483941" r:id="rId4"/>
    <p:sldLayoutId id="2147483935" r:id="rId5"/>
    <p:sldLayoutId id="2147483943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85000"/>
              <a:lumOff val="15000"/>
            </a:schemeClr>
          </a:solidFill>
          <a:latin typeface="Gill Sans MT" pitchFamily="34" charset="0"/>
          <a:ea typeface="Noto Sans CJK SC Regular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TW" altLang="en-US" sz="3600" dirty="0"/>
              <a:t>圖像專班</a:t>
            </a:r>
            <a:endParaRPr lang="en-US" altLang="zh-TW" sz="3600" dirty="0"/>
          </a:p>
          <a:p>
            <a:pPr marL="0" indent="0"/>
            <a:r>
              <a:rPr lang="zh-TW" altLang="en-US" sz="3600" dirty="0"/>
              <a:t>學以致用專題發表</a:t>
            </a:r>
            <a:endParaRPr lang="en-US" altLang="zh-TW" sz="3600" dirty="0"/>
          </a:p>
          <a:p>
            <a:pPr marL="0" indent="0"/>
            <a:r>
              <a:rPr lang="en-US" altLang="zh-TW" sz="3600" dirty="0"/>
              <a:t>TAR MAP</a:t>
            </a:r>
            <a:r>
              <a:rPr lang="zh-TW" altLang="en-US" sz="3600" dirty="0"/>
              <a:t>判讀與預警</a:t>
            </a:r>
            <a:endParaRPr lang="en-US" altLang="zh-TW" sz="3600" dirty="0">
              <a:latin typeface="Gill Sans MT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6585" y="3696875"/>
            <a:ext cx="7470830" cy="855095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組員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: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楊青翰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/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林東儀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/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李文琪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ea typeface="微軟正黑體" pitchFamily="34" charset="-120"/>
            </a:endParaRP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L6A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2020.08.10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026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訊號擷取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感測器安裝的位置</a:t>
            </a:r>
            <a:endParaRPr lang="en-US" altLang="zh-TW" dirty="0"/>
          </a:p>
          <a:p>
            <a:r>
              <a:rPr lang="zh-TW" altLang="en-US" dirty="0"/>
              <a:t>以及感測器的參數設定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/>
              <a:t>sampling</a:t>
            </a:r>
            <a:r>
              <a:rPr lang="zh-TW" altLang="en-US" dirty="0"/>
              <a:t> </a:t>
            </a:r>
            <a:r>
              <a:rPr lang="en-US" altLang="zh-TW" dirty="0"/>
              <a:t>rate)</a:t>
            </a:r>
          </a:p>
          <a:p>
            <a:r>
              <a:rPr lang="zh-TW" altLang="en-US" dirty="0"/>
              <a:t>以及量測機器的作動方式為何</a:t>
            </a:r>
            <a:r>
              <a:rPr lang="en-US" altLang="zh-TW" dirty="0"/>
              <a:t>?(Healthy</a:t>
            </a:r>
            <a:r>
              <a:rPr lang="zh-TW" altLang="en-US" dirty="0"/>
              <a:t>與</a:t>
            </a:r>
            <a:r>
              <a:rPr lang="en-US" altLang="zh-TW" dirty="0"/>
              <a:t>Faulty</a:t>
            </a:r>
            <a:r>
              <a:rPr lang="zh-TW" altLang="en-US" dirty="0"/>
              <a:t>數據如何量測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026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說明資料切割與缺漏值處理方式</a:t>
            </a:r>
          </a:p>
        </p:txBody>
      </p:sp>
    </p:spTree>
    <p:extLst>
      <p:ext uri="{BB962C8B-B14F-4D97-AF65-F5344CB8AC3E}">
        <p14:creationId xmlns:p14="http://schemas.microsoft.com/office/powerpoint/2010/main" val="217904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特徵提取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如何提特徵</a:t>
            </a:r>
            <a:r>
              <a:rPr lang="en-US" altLang="zh-TW" dirty="0"/>
              <a:t>?</a:t>
            </a:r>
            <a:r>
              <a:rPr lang="zh-TW" altLang="en-US" dirty="0"/>
              <a:t>要說明提此特徵的原因為何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74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特徵篩選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可以使用</a:t>
            </a:r>
            <a:r>
              <a:rPr lang="en-US" altLang="zh-TW" dirty="0"/>
              <a:t>RF</a:t>
            </a:r>
            <a:r>
              <a:rPr lang="zh-TW" altLang="en-US" dirty="0"/>
              <a:t>、</a:t>
            </a:r>
            <a:r>
              <a:rPr lang="en-US" altLang="zh-TW" dirty="0"/>
              <a:t>SVC</a:t>
            </a:r>
            <a:r>
              <a:rPr lang="zh-TW" altLang="en-US" dirty="0"/>
              <a:t>、</a:t>
            </a:r>
            <a:r>
              <a:rPr lang="en-US" altLang="zh-TW" dirty="0"/>
              <a:t>Lasso</a:t>
            </a:r>
            <a:r>
              <a:rPr lang="zh-TW" altLang="en-US" dirty="0"/>
              <a:t>或</a:t>
            </a:r>
            <a:r>
              <a:rPr lang="en-US" altLang="zh-TW" dirty="0"/>
              <a:t>PCA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835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模型建置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請使用</a:t>
            </a:r>
            <a:r>
              <a:rPr lang="en-US" altLang="zh-TW" dirty="0"/>
              <a:t>LR</a:t>
            </a:r>
            <a:r>
              <a:rPr lang="zh-TW" altLang="en-US" dirty="0"/>
              <a:t>、</a:t>
            </a:r>
            <a:r>
              <a:rPr lang="en-US" altLang="zh-TW" dirty="0"/>
              <a:t>SVM</a:t>
            </a:r>
            <a:r>
              <a:rPr lang="zh-TW" altLang="en-US" dirty="0"/>
              <a:t>、</a:t>
            </a:r>
            <a:r>
              <a:rPr lang="en-US" altLang="zh-TW" dirty="0"/>
              <a:t>LOF</a:t>
            </a:r>
            <a:r>
              <a:rPr lang="zh-TW" altLang="en-US" dirty="0"/>
              <a:t>、</a:t>
            </a:r>
            <a:r>
              <a:rPr lang="en-US" altLang="zh-TW" dirty="0"/>
              <a:t>DL(CNN)</a:t>
            </a:r>
            <a:r>
              <a:rPr lang="zh-TW" altLang="en-US" dirty="0"/>
              <a:t>等等演算法，至少</a:t>
            </a:r>
            <a:r>
              <a:rPr lang="en-US" altLang="zh-TW" dirty="0"/>
              <a:t>2</a:t>
            </a:r>
            <a:r>
              <a:rPr lang="zh-TW" altLang="en-US" dirty="0"/>
              <a:t>種去做</a:t>
            </a:r>
            <a:endParaRPr lang="en-US" altLang="zh-TW" dirty="0"/>
          </a:p>
          <a:p>
            <a:r>
              <a:rPr lang="zh-TW" altLang="en-US" dirty="0"/>
              <a:t>跨設備的分析方法</a:t>
            </a:r>
            <a:r>
              <a:rPr lang="en-US" altLang="zh-TW" dirty="0"/>
              <a:t>?</a:t>
            </a:r>
            <a:r>
              <a:rPr lang="zh-TW" altLang="en-US" dirty="0"/>
              <a:t> 去除機差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187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模型驗證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請說明正確率為何</a:t>
            </a:r>
            <a:r>
              <a:rPr lang="en-US" altLang="zh-TW" dirty="0"/>
              <a:t>?</a:t>
            </a:r>
            <a:br>
              <a:rPr lang="en-US" altLang="zh-TW" dirty="0"/>
            </a:br>
            <a:r>
              <a:rPr lang="zh-TW" altLang="en-US" dirty="0"/>
              <a:t>混淆矩陣</a:t>
            </a:r>
            <a:endParaRPr lang="en-US" altLang="zh-TW" dirty="0"/>
          </a:p>
          <a:p>
            <a:r>
              <a:rPr lang="en-US" altLang="zh-TW" dirty="0"/>
              <a:t>10-fold cross validation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6745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結果與討論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是否達成目標</a:t>
            </a:r>
            <a:endParaRPr lang="en-US" altLang="zh-TW" dirty="0"/>
          </a:p>
          <a:p>
            <a:r>
              <a:rPr lang="zh-TW" altLang="en-US" dirty="0"/>
              <a:t>結果作一說明與問題討論</a:t>
            </a:r>
            <a:endParaRPr lang="en-US" altLang="zh-TW" dirty="0"/>
          </a:p>
          <a:p>
            <a:r>
              <a:rPr lang="zh-TW" altLang="en-US" dirty="0"/>
              <a:t>如何進一步改善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499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997332"/>
          </a:xfrm>
        </p:spPr>
        <p:txBody>
          <a:bodyPr>
            <a:normAutofit/>
          </a:bodyPr>
          <a:lstStyle/>
          <a:p>
            <a:r>
              <a:rPr lang="zh-TW" altLang="en-US" dirty="0"/>
              <a:t>心得分享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專題執行心得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困難點分享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課程學習心得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心得分享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專題執行、困難點、學習過程等心得</a:t>
            </a:r>
          </a:p>
        </p:txBody>
      </p:sp>
    </p:spTree>
    <p:extLst>
      <p:ext uri="{BB962C8B-B14F-4D97-AF65-F5344CB8AC3E}">
        <p14:creationId xmlns:p14="http://schemas.microsoft.com/office/powerpoint/2010/main" val="152160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3200" b="1" dirty="0"/>
              <a:t>專案題目介紹</a:t>
            </a:r>
            <a:endParaRPr lang="en-US" altLang="zh-TW" sz="3200" b="1" dirty="0"/>
          </a:p>
          <a:p>
            <a:pPr marL="457200" indent="-457200">
              <a:buAutoNum type="arabicPeriod"/>
            </a:pPr>
            <a:r>
              <a:rPr lang="zh-TW" altLang="en-US" sz="3200" b="1" dirty="0"/>
              <a:t>專題執行過程</a:t>
            </a:r>
            <a:endParaRPr lang="en-US" altLang="zh-TW" sz="3200" b="1" dirty="0"/>
          </a:p>
          <a:p>
            <a:pPr marL="457200" indent="-457200">
              <a:buAutoNum type="arabicPeriod"/>
            </a:pPr>
            <a:r>
              <a:rPr lang="zh-TW" altLang="en-US" sz="3200" b="1" dirty="0"/>
              <a:t>專題心得分享</a:t>
            </a:r>
            <a:endParaRPr lang="en-US" altLang="zh-TW" sz="32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請列出所使用到的參考資料等等</a:t>
            </a:r>
          </a:p>
        </p:txBody>
      </p:sp>
    </p:spTree>
    <p:extLst>
      <p:ext uri="{BB962C8B-B14F-4D97-AF65-F5344CB8AC3E}">
        <p14:creationId xmlns:p14="http://schemas.microsoft.com/office/powerpoint/2010/main" val="854633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\\Auhqfs01\agm006$\Corpcom\Library\CIS\AUO\Logo Combination\AUOInnovatingLing\AUOlogo_InnovatingLife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1830" y="1986685"/>
            <a:ext cx="2700300" cy="159939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772307"/>
          </a:xfrm>
        </p:spPr>
        <p:txBody>
          <a:bodyPr/>
          <a:lstStyle/>
          <a:p>
            <a:r>
              <a:rPr lang="zh-TW" altLang="en-US" dirty="0"/>
              <a:t>專案題目介紹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專題描述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專題目標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設備介紹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TW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專案題目介紹 </a:t>
            </a:r>
            <a:r>
              <a:rPr lang="en-US" altLang="zh-TW" dirty="0"/>
              <a:t>–</a:t>
            </a:r>
            <a:r>
              <a:rPr lang="zh-TW" altLang="en-US" dirty="0"/>
              <a:t>專題描述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7452320" y="951570"/>
            <a:ext cx="4077578" cy="4007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Noto Sans CJK SC Regular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Noto Sans CJK SC Regular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Noto Sans CJK SC Regular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Noto Sans CJK SC Regular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Noto Sans CJK SC Regular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Char char="ü"/>
            </a:pPr>
            <a:r>
              <a:rPr kumimoji="0" lang="zh-TW" altLang="en-US" b="1" dirty="0"/>
              <a:t>專案目的：</a:t>
            </a:r>
            <a:endParaRPr kumimoji="0" lang="en-US" altLang="zh-TW" b="1" dirty="0"/>
          </a:p>
          <a:p>
            <a:pPr marL="800100" lvl="1" indent="-342900" fontAlgn="auto">
              <a:spcAft>
                <a:spcPts val="0"/>
              </a:spcAft>
              <a:buFont typeface="+mj-lt"/>
              <a:buAutoNum type="arabicParenR"/>
            </a:pPr>
            <a:r>
              <a:rPr kumimoji="0" lang="zh-TW" altLang="en-US" dirty="0"/>
              <a:t>目的分類：效率提升</a:t>
            </a:r>
            <a:endParaRPr kumimoji="0" lang="en-US" altLang="zh-TW" dirty="0"/>
          </a:p>
          <a:p>
            <a:pPr marL="800100" lvl="1" indent="-342900" fontAlgn="auto">
              <a:spcAft>
                <a:spcPts val="0"/>
              </a:spcAft>
              <a:buFont typeface="+mj-lt"/>
              <a:buAutoNum type="arabicParenR"/>
            </a:pPr>
            <a:r>
              <a:rPr kumimoji="0" lang="zh-TW" altLang="en-US" dirty="0"/>
              <a:t>技術分類：</a:t>
            </a:r>
            <a:r>
              <a:rPr kumimoji="0" lang="en-US" altLang="zh-TW" dirty="0"/>
              <a:t>Image</a:t>
            </a:r>
          </a:p>
          <a:p>
            <a:pPr marL="800100" lvl="1" indent="-342900" fontAlgn="auto">
              <a:spcAft>
                <a:spcPts val="0"/>
              </a:spcAft>
              <a:buFont typeface="+mj-lt"/>
              <a:buAutoNum type="arabicParenR"/>
            </a:pPr>
            <a:r>
              <a:rPr kumimoji="0" lang="zh-TW" altLang="en-US" dirty="0"/>
              <a:t>說明：</a:t>
            </a:r>
            <a:endParaRPr kumimoji="0" lang="en-US" altLang="zh-TW" dirty="0"/>
          </a:p>
          <a:p>
            <a:pPr marL="1200150" lvl="2" indent="-342900" fontAlgn="auto">
              <a:spcAft>
                <a:spcPts val="0"/>
              </a:spcAft>
              <a:buFont typeface="Wingdings" pitchFamily="2" charset="2"/>
              <a:buAutoNum type="circleNumWdWhitePlain"/>
            </a:pPr>
            <a:r>
              <a:rPr kumimoji="0" lang="zh-TW" altLang="en-US" dirty="0"/>
              <a:t>流程痛點： </a:t>
            </a:r>
            <a:r>
              <a:rPr kumimoji="0" lang="en-US" altLang="zh-TW" dirty="0"/>
              <a:t>TAR </a:t>
            </a:r>
            <a:r>
              <a:rPr kumimoji="0" lang="zh-TW" altLang="en-US" dirty="0"/>
              <a:t>檢測出現異常，人員需要確認</a:t>
            </a:r>
            <a:r>
              <a:rPr kumimoji="0" lang="en-US" altLang="zh-TW" dirty="0"/>
              <a:t>MAP</a:t>
            </a:r>
            <a:r>
              <a:rPr kumimoji="0" lang="zh-TW" altLang="en-US" dirty="0"/>
              <a:t>狀況再發信給相關單位。</a:t>
            </a:r>
            <a:endParaRPr kumimoji="0" lang="en-US" altLang="zh-TW" dirty="0"/>
          </a:p>
          <a:p>
            <a:pPr marL="1200150" lvl="2" indent="-342900" fontAlgn="auto">
              <a:spcAft>
                <a:spcPts val="0"/>
              </a:spcAft>
              <a:buFont typeface="Wingdings" pitchFamily="2" charset="2"/>
              <a:buAutoNum type="circleNumWdWhitePlain"/>
            </a:pPr>
            <a:r>
              <a:rPr kumimoji="0" lang="zh-TW" altLang="en-US" dirty="0"/>
              <a:t>改善目標：</a:t>
            </a:r>
            <a:r>
              <a:rPr kumimoji="0" lang="zh-TW" altLang="zh-TW" dirty="0"/>
              <a:t>結合影像辨識與異常發報縮短通報時間 。</a:t>
            </a:r>
            <a:endParaRPr kumimoji="0" lang="en-US" altLang="zh-TW" dirty="0"/>
          </a:p>
          <a:p>
            <a:pPr marL="1200150" lvl="2" indent="-342900" fontAlgn="auto">
              <a:spcAft>
                <a:spcPts val="0"/>
              </a:spcAft>
              <a:buFont typeface="Wingdings" pitchFamily="2" charset="2"/>
              <a:buAutoNum type="circleNumWdWhitePlain"/>
            </a:pPr>
            <a:r>
              <a:rPr kumimoji="0" lang="zh-TW" altLang="en-US" dirty="0"/>
              <a:t>效果呈現：自動發報</a:t>
            </a:r>
            <a:r>
              <a:rPr kumimoji="0" lang="en-US" altLang="zh-TW" dirty="0"/>
              <a:t>To Do List</a:t>
            </a:r>
            <a:r>
              <a:rPr kumimoji="0" lang="zh-TW" altLang="en-US" dirty="0"/>
              <a:t>。</a:t>
            </a:r>
            <a:endParaRPr kumimoji="0" lang="en-US" altLang="zh-TW" dirty="0"/>
          </a:p>
          <a:p>
            <a:pPr marL="800100" lvl="1" indent="-342900" fontAlgn="auto">
              <a:spcAft>
                <a:spcPts val="0"/>
              </a:spcAft>
            </a:pPr>
            <a:endParaRPr kumimoji="0" lang="en-US" altLang="zh-TW" dirty="0"/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</a:pPr>
            <a:r>
              <a:rPr kumimoji="0" lang="zh-TW" altLang="en-US" b="1" dirty="0"/>
              <a:t>專案平展性：</a:t>
            </a:r>
            <a:r>
              <a:rPr kumimoji="0" lang="zh-TW" altLang="en-US" dirty="0"/>
              <a:t>同方法可以擴展到</a:t>
            </a:r>
            <a:r>
              <a:rPr kumimoji="0" lang="en-US" altLang="zh-TW" dirty="0"/>
              <a:t>GL-TOS / SL-TOS / </a:t>
            </a:r>
            <a:r>
              <a:rPr kumimoji="0" lang="zh-TW" altLang="en-US" dirty="0"/>
              <a:t>各站點</a:t>
            </a:r>
            <a:r>
              <a:rPr kumimoji="0" lang="en-US" altLang="zh-TW" dirty="0"/>
              <a:t>ORBO</a:t>
            </a:r>
            <a:r>
              <a:rPr kumimoji="0" lang="zh-TW" altLang="en-US" dirty="0"/>
              <a:t>。</a:t>
            </a:r>
            <a:endParaRPr kumimoji="0" lang="en-US" altLang="zh-TW" dirty="0"/>
          </a:p>
          <a:p>
            <a:pPr marL="0" indent="0" fontAlgn="auto">
              <a:spcAft>
                <a:spcPts val="0"/>
              </a:spcAft>
            </a:pPr>
            <a:endParaRPr kumimoji="0" lang="en-US" altLang="zh-TW" dirty="0"/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</a:pPr>
            <a:r>
              <a:rPr kumimoji="0" lang="zh-TW" altLang="en-US" b="1" dirty="0"/>
              <a:t>專案效益：</a:t>
            </a:r>
            <a:r>
              <a:rPr kumimoji="0" lang="zh-TW" altLang="zh-TW" dirty="0"/>
              <a:t>測試人員不需發信通知</a:t>
            </a:r>
            <a:r>
              <a:rPr kumimoji="0" lang="en-US" altLang="zh-TW" dirty="0"/>
              <a:t>~10min /</a:t>
            </a:r>
            <a:r>
              <a:rPr kumimoji="0" lang="zh-TW" altLang="zh-TW" dirty="0"/>
              <a:t>次</a:t>
            </a:r>
            <a:r>
              <a:rPr kumimoji="0" lang="en-US" altLang="zh-TW" dirty="0"/>
              <a:t>,  8 </a:t>
            </a:r>
            <a:r>
              <a:rPr kumimoji="0" lang="zh-TW" altLang="zh-TW" dirty="0"/>
              <a:t>次</a:t>
            </a:r>
            <a:r>
              <a:rPr kumimoji="0" lang="en-US" altLang="zh-TW" dirty="0"/>
              <a:t>/</a:t>
            </a:r>
            <a:r>
              <a:rPr kumimoji="0" lang="zh-TW" altLang="zh-TW" dirty="0"/>
              <a:t>天；</a:t>
            </a:r>
            <a:endParaRPr kumimoji="0" lang="en-US" altLang="zh-TW" dirty="0"/>
          </a:p>
          <a:p>
            <a:pPr marL="0" indent="0" fontAlgn="auto">
              <a:spcAft>
                <a:spcPts val="0"/>
              </a:spcAft>
            </a:pPr>
            <a:r>
              <a:rPr kumimoji="0" lang="en-US" altLang="zh-TW" dirty="0"/>
              <a:t>	</a:t>
            </a:r>
            <a:r>
              <a:rPr kumimoji="0" lang="zh-TW" altLang="en-US" dirty="0"/>
              <a:t>          </a:t>
            </a:r>
            <a:r>
              <a:rPr kumimoji="0" lang="zh-TW" altLang="zh-TW" dirty="0"/>
              <a:t>縮短異常釐清時間</a:t>
            </a:r>
            <a:r>
              <a:rPr kumimoji="0" lang="en-US" altLang="zh-TW" dirty="0"/>
              <a:t>~0.5 </a:t>
            </a:r>
            <a:r>
              <a:rPr kumimoji="0" lang="en-US" altLang="zh-TW" dirty="0" err="1"/>
              <a:t>hr</a:t>
            </a:r>
            <a:r>
              <a:rPr kumimoji="0" lang="en-US" altLang="zh-TW" dirty="0"/>
              <a:t> / </a:t>
            </a:r>
            <a:r>
              <a:rPr kumimoji="0" lang="zh-TW" altLang="zh-TW" dirty="0"/>
              <a:t>次。</a:t>
            </a:r>
            <a:endParaRPr kumimoji="0" lang="en-US" altLang="zh-TW" dirty="0"/>
          </a:p>
          <a:p>
            <a:pPr marL="800100" lvl="1" indent="-34290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737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專案題目介紹 </a:t>
            </a:r>
            <a:r>
              <a:rPr lang="en-US" altLang="zh-TW" dirty="0"/>
              <a:t>–</a:t>
            </a:r>
            <a:r>
              <a:rPr lang="zh-TW" altLang="en-US" dirty="0"/>
              <a:t>專題描述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434770" y="725968"/>
            <a:ext cx="53990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55600" indent="-355600" eaLnBrk="0" fontAlgn="base" hangingPunct="0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160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defRPr>
            </a:lvl1pPr>
            <a:lvl2pPr marL="627063" lvl="1" indent="-355600" eaLnBrk="0" fontAlgn="base" hangingPunct="0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60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latin typeface="Gill Sans MT" pitchFamily="34" charset="0"/>
                <a:ea typeface="微軟正黑體" pitchFamily="34" charset="-12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latin typeface="Gill Sans MT" pitchFamily="34" charset="0"/>
                <a:ea typeface="微軟正黑體" pitchFamily="34" charset="-12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latin typeface="Gill Sans MT" pitchFamily="34" charset="0"/>
                <a:ea typeface="微軟正黑體" pitchFamily="34" charset="-120"/>
              </a:defRPr>
            </a:lvl5pPr>
            <a:lvl6pPr>
              <a:defRPr kumimoji="1" sz="1400">
                <a:latin typeface="Gill Sans MT" pitchFamily="34" charset="0"/>
                <a:ea typeface="微軟正黑體" pitchFamily="34" charset="-120"/>
              </a:defRPr>
            </a:lvl6pPr>
            <a:lvl7pPr>
              <a:defRPr kumimoji="1" sz="1400">
                <a:latin typeface="Gill Sans MT" pitchFamily="34" charset="0"/>
                <a:ea typeface="微軟正黑體" pitchFamily="34" charset="-120"/>
              </a:defRPr>
            </a:lvl7pPr>
            <a:lvl8pPr>
              <a:defRPr kumimoji="1" sz="1400">
                <a:latin typeface="Gill Sans MT" pitchFamily="34" charset="0"/>
                <a:ea typeface="微軟正黑體" pitchFamily="34" charset="-120"/>
              </a:defRPr>
            </a:lvl8pPr>
            <a:lvl9pPr>
              <a:defRPr kumimoji="1" sz="1400">
                <a:latin typeface="Gill Sans MT" pitchFamily="34" charset="0"/>
                <a:ea typeface="微軟正黑體" pitchFamily="34" charset="-120"/>
              </a:defRPr>
            </a:lvl9pPr>
          </a:lstStyle>
          <a:p>
            <a:r>
              <a:rPr lang="zh-TW" altLang="en-US" dirty="0"/>
              <a:t> </a:t>
            </a:r>
            <a:r>
              <a:rPr lang="en-US" altLang="zh-TW" dirty="0"/>
              <a:t>PDI</a:t>
            </a:r>
            <a:r>
              <a:rPr lang="zh-TW" altLang="en-US" dirty="0"/>
              <a:t>機台上拋檔案</a:t>
            </a:r>
            <a:r>
              <a:rPr lang="en-US" altLang="zh-TW" dirty="0"/>
              <a:t>(Flaw Map)</a:t>
            </a:r>
            <a:r>
              <a:rPr lang="zh-TW" altLang="en-US" dirty="0"/>
              <a:t>到網頁上</a:t>
            </a:r>
            <a:endParaRPr lang="en-US" altLang="zh-TW" dirty="0"/>
          </a:p>
          <a:p>
            <a:r>
              <a:rPr lang="zh-TW" altLang="en-US" dirty="0"/>
              <a:t> 可得到上拋時間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lot id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測試機型 </a:t>
            </a:r>
            <a:r>
              <a:rPr lang="en-US" altLang="zh-TW" dirty="0"/>
              <a:t>/</a:t>
            </a:r>
            <a:r>
              <a:rPr lang="zh-TW" altLang="en-US" dirty="0"/>
              <a:t> 機台</a:t>
            </a:r>
            <a:endParaRPr lang="en-US" altLang="zh-TW" dirty="0"/>
          </a:p>
          <a:p>
            <a:r>
              <a:rPr lang="zh-TW" altLang="en-US" dirty="0"/>
              <a:t> 每一片需透過工程師點選後才能確認</a:t>
            </a:r>
            <a:r>
              <a:rPr lang="en-US" altLang="zh-TW" dirty="0"/>
              <a:t>map</a:t>
            </a:r>
            <a:r>
              <a:rPr lang="zh-TW" altLang="en-US" dirty="0"/>
              <a:t> </a:t>
            </a:r>
            <a:r>
              <a:rPr lang="en-US" altLang="zh-TW" dirty="0"/>
              <a:t>-&gt; </a:t>
            </a:r>
            <a:r>
              <a:rPr lang="zh-TW" altLang="en-US" dirty="0">
                <a:solidFill>
                  <a:srgbClr val="FF0000"/>
                </a:solidFill>
              </a:rPr>
              <a:t>耗時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75549" y="1896675"/>
            <a:ext cx="8810001" cy="2453383"/>
            <a:chOff x="165255" y="1479673"/>
            <a:chExt cx="8810001" cy="2453383"/>
          </a:xfrm>
        </p:grpSpPr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r="14028"/>
            <a:stretch>
              <a:fillRect/>
            </a:stretch>
          </p:blipFill>
          <p:spPr bwMode="auto">
            <a:xfrm>
              <a:off x="165255" y="1517835"/>
              <a:ext cx="4766785" cy="228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" name="矩形 44"/>
            <p:cNvSpPr/>
            <p:nvPr/>
          </p:nvSpPr>
          <p:spPr>
            <a:xfrm>
              <a:off x="425066" y="2217471"/>
              <a:ext cx="1800200" cy="163256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797014" y="2228488"/>
              <a:ext cx="792088" cy="163256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894057" y="3137447"/>
              <a:ext cx="360040" cy="72008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591828" y="2614878"/>
              <a:ext cx="1152128" cy="2880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1045198" y="2924944"/>
              <a:ext cx="502466" cy="276999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日期</a:t>
              </a: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2898893" y="2924149"/>
              <a:ext cx="614125" cy="276999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</a:rPr>
                <a:t>Lot id</a:t>
              </a:r>
              <a:endParaRPr lang="zh-TW" alt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3828750" y="3357787"/>
              <a:ext cx="468563" cy="276999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</a:rPr>
                <a:t>PDI</a:t>
              </a:r>
              <a:endParaRPr lang="zh-TW" alt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836246" y="2631801"/>
              <a:ext cx="591737" cy="276999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</a:rPr>
                <a:t>AKT</a:t>
              </a:r>
              <a:endParaRPr lang="zh-TW" alt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b="22566"/>
            <a:stretch>
              <a:fillRect/>
            </a:stretch>
          </p:blipFill>
          <p:spPr bwMode="auto">
            <a:xfrm>
              <a:off x="5148064" y="1479673"/>
              <a:ext cx="3274779" cy="2453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4" name="矩形 53"/>
            <p:cNvSpPr/>
            <p:nvPr/>
          </p:nvSpPr>
          <p:spPr>
            <a:xfrm>
              <a:off x="6804248" y="2348880"/>
              <a:ext cx="792088" cy="158417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6798342" y="2658151"/>
              <a:ext cx="864096" cy="276999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>
                  <a:solidFill>
                    <a:schemeClr val="bg1">
                      <a:lumMod val="50000"/>
                    </a:schemeClr>
                  </a:solidFill>
                </a:rPr>
                <a:t>Sheet id</a:t>
              </a:r>
              <a:endParaRPr lang="zh-TW" alt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向右箭號 55"/>
            <p:cNvSpPr/>
            <p:nvPr/>
          </p:nvSpPr>
          <p:spPr>
            <a:xfrm>
              <a:off x="4788024" y="2924944"/>
              <a:ext cx="1584176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</a:rPr>
                <a:t>點選其中一筆</a:t>
              </a:r>
            </a:p>
          </p:txBody>
        </p:sp>
        <p:pic>
          <p:nvPicPr>
            <p:cNvPr id="5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12360" y="2420888"/>
              <a:ext cx="1162896" cy="1512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8" name="直線單箭頭接點 57"/>
            <p:cNvCxnSpPr/>
            <p:nvPr/>
          </p:nvCxnSpPr>
          <p:spPr>
            <a:xfrm>
              <a:off x="7596336" y="3068960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9" name="圖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41715"/>
            <a:ext cx="9083459" cy="15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7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專案題目介紹 </a:t>
            </a:r>
            <a:r>
              <a:rPr lang="en-US" altLang="zh-TW" dirty="0"/>
              <a:t>–</a:t>
            </a:r>
            <a:r>
              <a:rPr lang="zh-TW" altLang="en-US" dirty="0"/>
              <a:t>專案目標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231087" y="1769515"/>
            <a:ext cx="1440160" cy="5847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TAR </a:t>
            </a: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報異常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(</a:t>
            </a: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電腦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098979" y="1769515"/>
            <a:ext cx="1440160" cy="5847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人員判定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(</a:t>
            </a: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人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966076" y="1769515"/>
            <a:ext cx="1440160" cy="5847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人發報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(</a:t>
            </a: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人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33562" y="3092972"/>
            <a:ext cx="1418894" cy="584775"/>
          </a:xfrm>
          <a:prstGeom prst="rect">
            <a:avLst/>
          </a:prstGeom>
          <a:gradFill rotWithShape="1">
            <a:gsLst>
              <a:gs pos="0">
                <a:srgbClr val="BBE0E3">
                  <a:tint val="50000"/>
                  <a:satMod val="300000"/>
                </a:srgbClr>
              </a:gs>
              <a:gs pos="35000">
                <a:srgbClr val="BBE0E3">
                  <a:tint val="37000"/>
                  <a:satMod val="300000"/>
                </a:srgbClr>
              </a:gs>
              <a:gs pos="100000">
                <a:srgbClr val="BBE0E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TAR </a:t>
            </a: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報異常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(</a:t>
            </a: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電腦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143986" y="3092972"/>
            <a:ext cx="1418894" cy="584775"/>
          </a:xfrm>
          <a:prstGeom prst="rect">
            <a:avLst/>
          </a:prstGeom>
          <a:gradFill rotWithShape="1">
            <a:gsLst>
              <a:gs pos="0">
                <a:srgbClr val="BBE0E3">
                  <a:tint val="50000"/>
                  <a:satMod val="300000"/>
                </a:srgbClr>
              </a:gs>
              <a:gs pos="35000">
                <a:srgbClr val="BBE0E3">
                  <a:tint val="37000"/>
                  <a:satMod val="300000"/>
                </a:srgbClr>
              </a:gs>
              <a:gs pos="100000">
                <a:srgbClr val="BBE0E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電腦判定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(</a:t>
            </a: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電腦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21716" y="3092972"/>
            <a:ext cx="1440160" cy="584775"/>
          </a:xfrm>
          <a:prstGeom prst="rect">
            <a:avLst/>
          </a:prstGeom>
          <a:gradFill rotWithShape="1">
            <a:gsLst>
              <a:gs pos="0">
                <a:srgbClr val="BBE0E3">
                  <a:tint val="50000"/>
                  <a:satMod val="300000"/>
                </a:srgbClr>
              </a:gs>
              <a:gs pos="35000">
                <a:srgbClr val="BBE0E3">
                  <a:tint val="37000"/>
                  <a:satMod val="300000"/>
                </a:srgbClr>
              </a:gs>
              <a:gs pos="100000">
                <a:srgbClr val="BBE0E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電腦發報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(</a:t>
            </a: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電腦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39" name="直線單箭頭接點 38"/>
          <p:cNvCxnSpPr>
            <a:stCxn id="33" idx="3"/>
            <a:endCxn id="34" idx="1"/>
          </p:cNvCxnSpPr>
          <p:nvPr/>
        </p:nvCxnSpPr>
        <p:spPr>
          <a:xfrm>
            <a:off x="2671247" y="2061903"/>
            <a:ext cx="427732" cy="0"/>
          </a:xfrm>
          <a:prstGeom prst="straightConnector1">
            <a:avLst/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0" name="直線單箭頭接點 39"/>
          <p:cNvCxnSpPr>
            <a:stCxn id="34" idx="3"/>
            <a:endCxn id="35" idx="1"/>
          </p:cNvCxnSpPr>
          <p:nvPr/>
        </p:nvCxnSpPr>
        <p:spPr>
          <a:xfrm>
            <a:off x="4539139" y="2061903"/>
            <a:ext cx="426937" cy="0"/>
          </a:xfrm>
          <a:prstGeom prst="straightConnector1">
            <a:avLst/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1" name="直線單箭頭接點 40"/>
          <p:cNvCxnSpPr>
            <a:stCxn id="36" idx="3"/>
            <a:endCxn id="37" idx="1"/>
          </p:cNvCxnSpPr>
          <p:nvPr/>
        </p:nvCxnSpPr>
        <p:spPr>
          <a:xfrm>
            <a:off x="2652456" y="3385360"/>
            <a:ext cx="491530" cy="0"/>
          </a:xfrm>
          <a:prstGeom prst="straightConnector1">
            <a:avLst/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2" name="直線單箭頭接點 41"/>
          <p:cNvCxnSpPr>
            <a:stCxn id="37" idx="3"/>
            <a:endCxn id="38" idx="1"/>
          </p:cNvCxnSpPr>
          <p:nvPr/>
        </p:nvCxnSpPr>
        <p:spPr>
          <a:xfrm>
            <a:off x="4562880" y="3385360"/>
            <a:ext cx="458836" cy="0"/>
          </a:xfrm>
          <a:prstGeom prst="straightConnector1">
            <a:avLst/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3" name="文字方塊 42"/>
          <p:cNvSpPr txBox="1"/>
          <p:nvPr/>
        </p:nvSpPr>
        <p:spPr>
          <a:xfrm>
            <a:off x="5422926" y="4461835"/>
            <a:ext cx="1517842" cy="5847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LSR Repair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(</a:t>
            </a: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人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422926" y="5397144"/>
            <a:ext cx="1517842" cy="584775"/>
          </a:xfrm>
          <a:prstGeom prst="rect">
            <a:avLst/>
          </a:prstGeom>
          <a:gradFill rotWithShape="1">
            <a:gsLst>
              <a:gs pos="0">
                <a:srgbClr val="BBE0E3">
                  <a:tint val="50000"/>
                  <a:satMod val="300000"/>
                </a:srgbClr>
              </a:gs>
              <a:gs pos="35000">
                <a:srgbClr val="BBE0E3">
                  <a:tint val="37000"/>
                  <a:satMod val="300000"/>
                </a:srgbClr>
              </a:gs>
              <a:gs pos="100000">
                <a:srgbClr val="BBE0E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Auto Repair</a:t>
            </a: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(</a:t>
            </a: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電腦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660848" y="4581128"/>
            <a:ext cx="1152128" cy="338554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出貨</a:t>
            </a:r>
          </a:p>
        </p:txBody>
      </p:sp>
      <p:cxnSp>
        <p:nvCxnSpPr>
          <p:cNvPr id="46" name="直線單箭頭接點 45"/>
          <p:cNvCxnSpPr>
            <a:stCxn id="43" idx="3"/>
            <a:endCxn id="45" idx="1"/>
          </p:cNvCxnSpPr>
          <p:nvPr/>
        </p:nvCxnSpPr>
        <p:spPr>
          <a:xfrm flipV="1">
            <a:off x="6940768" y="4750405"/>
            <a:ext cx="720080" cy="3818"/>
          </a:xfrm>
          <a:prstGeom prst="straightConnector1">
            <a:avLst/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7" name="肘形接點 46"/>
          <p:cNvCxnSpPr>
            <a:stCxn id="44" idx="3"/>
            <a:endCxn id="45" idx="1"/>
          </p:cNvCxnSpPr>
          <p:nvPr/>
        </p:nvCxnSpPr>
        <p:spPr>
          <a:xfrm flipV="1">
            <a:off x="6940768" y="4750405"/>
            <a:ext cx="720080" cy="93912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8" name="文字方塊 47"/>
          <p:cNvSpPr txBox="1"/>
          <p:nvPr/>
        </p:nvSpPr>
        <p:spPr>
          <a:xfrm>
            <a:off x="4577890" y="436985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>
                <a:solidFill>
                  <a:srgbClr val="FF0000"/>
                </a:solidFill>
                <a:latin typeface="Arial"/>
              </a:rPr>
              <a:t>Map </a:t>
            </a:r>
          </a:p>
          <a:p>
            <a:pPr algn="ctr"/>
            <a:r>
              <a:rPr lang="en-US" altLang="zh-TW" sz="1000" dirty="0">
                <a:solidFill>
                  <a:srgbClr val="FF0000"/>
                </a:solidFill>
                <a:latin typeface="Arial"/>
              </a:rPr>
              <a:t>abnormal</a:t>
            </a:r>
            <a:endParaRPr lang="zh-TW" altLang="en-US" sz="10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413795" y="5169427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>
                <a:solidFill>
                  <a:srgbClr val="FF0000"/>
                </a:solidFill>
                <a:latin typeface="Arial"/>
              </a:rPr>
              <a:t>Map </a:t>
            </a:r>
          </a:p>
          <a:p>
            <a:pPr algn="ctr"/>
            <a:r>
              <a:rPr lang="en-US" altLang="zh-TW" sz="1000" dirty="0">
                <a:solidFill>
                  <a:srgbClr val="FF0000"/>
                </a:solidFill>
                <a:latin typeface="Arial"/>
              </a:rPr>
              <a:t>normal</a:t>
            </a:r>
            <a:endParaRPr lang="zh-TW" altLang="en-US" sz="10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196998" y="4475009"/>
            <a:ext cx="1418894" cy="584775"/>
          </a:xfrm>
          <a:prstGeom prst="rect">
            <a:avLst/>
          </a:prstGeom>
          <a:gradFill rotWithShape="1">
            <a:gsLst>
              <a:gs pos="0">
                <a:srgbClr val="BBE0E3">
                  <a:tint val="50000"/>
                  <a:satMod val="300000"/>
                </a:srgbClr>
              </a:gs>
              <a:gs pos="35000">
                <a:srgbClr val="BBE0E3">
                  <a:tint val="37000"/>
                  <a:satMod val="300000"/>
                </a:srgbClr>
              </a:gs>
              <a:gs pos="100000">
                <a:srgbClr val="BBE0E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電腦判定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(</a:t>
            </a: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電腦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51" name="直線單箭頭接點 50"/>
          <p:cNvCxnSpPr>
            <a:stCxn id="50" idx="3"/>
            <a:endCxn id="43" idx="1"/>
          </p:cNvCxnSpPr>
          <p:nvPr/>
        </p:nvCxnSpPr>
        <p:spPr>
          <a:xfrm flipV="1">
            <a:off x="4615892" y="4754223"/>
            <a:ext cx="807034" cy="13174"/>
          </a:xfrm>
          <a:prstGeom prst="straightConnector1">
            <a:avLst/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2" name="肘形接點 51"/>
          <p:cNvCxnSpPr>
            <a:stCxn id="50" idx="3"/>
            <a:endCxn id="44" idx="1"/>
          </p:cNvCxnSpPr>
          <p:nvPr/>
        </p:nvCxnSpPr>
        <p:spPr>
          <a:xfrm>
            <a:off x="4615892" y="4767397"/>
            <a:ext cx="807034" cy="92213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3" name="向下箭號 52"/>
          <p:cNvSpPr/>
          <p:nvPr/>
        </p:nvSpPr>
        <p:spPr>
          <a:xfrm>
            <a:off x="539552" y="954925"/>
            <a:ext cx="216024" cy="5138371"/>
          </a:xfrm>
          <a:prstGeom prst="down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467544" y="1905815"/>
            <a:ext cx="360040" cy="288032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467544" y="3284984"/>
            <a:ext cx="360040" cy="288032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467544" y="4653136"/>
            <a:ext cx="360040" cy="288032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187624" y="4476069"/>
            <a:ext cx="1440160" cy="5847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TAR </a:t>
            </a: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報異常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(</a:t>
            </a: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電腦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58" name="直線單箭頭接點 57"/>
          <p:cNvCxnSpPr>
            <a:stCxn id="57" idx="3"/>
            <a:endCxn id="50" idx="1"/>
          </p:cNvCxnSpPr>
          <p:nvPr/>
        </p:nvCxnSpPr>
        <p:spPr>
          <a:xfrm flipV="1">
            <a:off x="2627784" y="4767397"/>
            <a:ext cx="569214" cy="1060"/>
          </a:xfrm>
          <a:prstGeom prst="straightConnector1">
            <a:avLst/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9" name="文字方塊 58"/>
          <p:cNvSpPr txBox="1"/>
          <p:nvPr/>
        </p:nvSpPr>
        <p:spPr>
          <a:xfrm>
            <a:off x="5422926" y="4077072"/>
            <a:ext cx="151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srgbClr val="000000"/>
                </a:solidFill>
                <a:latin typeface="Arial" charset="0"/>
              </a:rPr>
              <a:t>NG(</a:t>
            </a:r>
            <a:r>
              <a:rPr kumimoji="1" lang="zh-TW" altLang="en-US" dirty="0">
                <a:solidFill>
                  <a:srgbClr val="000000"/>
                </a:solidFill>
                <a:latin typeface="Arial" charset="0"/>
              </a:rPr>
              <a:t>嚴重</a:t>
            </a:r>
            <a:r>
              <a:rPr kumimoji="1" lang="en-US" altLang="zh-TW" dirty="0">
                <a:solidFill>
                  <a:srgbClr val="000000"/>
                </a:solidFill>
                <a:latin typeface="Arial" charset="0"/>
              </a:rPr>
              <a:t>)</a:t>
            </a:r>
            <a:endParaRPr kumimoji="1" lang="zh-TW" alt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369978" y="6028005"/>
            <a:ext cx="157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srgbClr val="000000"/>
                </a:solidFill>
                <a:latin typeface="Arial" charset="0"/>
              </a:rPr>
              <a:t>OK</a:t>
            </a:r>
            <a:r>
              <a:rPr kumimoji="1" lang="zh-TW" alt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kumimoji="1" lang="zh-TW" altLang="en-US" dirty="0">
                <a:solidFill>
                  <a:srgbClr val="000000"/>
                </a:solidFill>
                <a:latin typeface="Arial" charset="0"/>
              </a:rPr>
              <a:t>輕微</a:t>
            </a:r>
            <a:r>
              <a:rPr kumimoji="1" lang="en-US" altLang="zh-TW" dirty="0">
                <a:solidFill>
                  <a:srgbClr val="000000"/>
                </a:solidFill>
                <a:latin typeface="Arial" charset="0"/>
              </a:rPr>
              <a:t>)</a:t>
            </a:r>
            <a:endParaRPr kumimoji="1" lang="zh-TW" altLang="en-US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90" name="圖片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858" y="-196401"/>
            <a:ext cx="3775650" cy="23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專案題目介紹 </a:t>
            </a:r>
            <a:r>
              <a:rPr lang="en-US" altLang="zh-TW" dirty="0"/>
              <a:t>–</a:t>
            </a:r>
            <a:r>
              <a:rPr lang="zh-TW" altLang="en-US" dirty="0"/>
              <a:t>專案目標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1E0CA1F-57BE-4449-BF94-2E8852F4D512}"/>
              </a:ext>
            </a:extLst>
          </p:cNvPr>
          <p:cNvSpPr/>
          <p:nvPr/>
        </p:nvSpPr>
        <p:spPr>
          <a:xfrm>
            <a:off x="2254242" y="816556"/>
            <a:ext cx="4635515" cy="3178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判讀流程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914E9D-4CB0-4C6F-9071-AB0710CE43E4}"/>
              </a:ext>
            </a:extLst>
          </p:cNvPr>
          <p:cNvSpPr txBox="1"/>
          <p:nvPr/>
        </p:nvSpPr>
        <p:spPr>
          <a:xfrm>
            <a:off x="205127" y="1144250"/>
            <a:ext cx="1035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TW" sz="1600" kern="0" dirty="0">
                <a:solidFill>
                  <a:srgbClr val="000000"/>
                </a:solidFill>
                <a:latin typeface="Arial"/>
              </a:rPr>
              <a:t>Before : </a:t>
            </a:r>
            <a:endParaRPr kumimoji="0" lang="zh-TW" altLang="en-US" sz="16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5A10CA-60A1-4C65-B929-4A7C2846E9E1}"/>
              </a:ext>
            </a:extLst>
          </p:cNvPr>
          <p:cNvSpPr txBox="1"/>
          <p:nvPr/>
        </p:nvSpPr>
        <p:spPr>
          <a:xfrm>
            <a:off x="3707239" y="1144249"/>
            <a:ext cx="1035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TW" sz="1600" kern="0" dirty="0">
                <a:solidFill>
                  <a:srgbClr val="000000"/>
                </a:solidFill>
                <a:latin typeface="Arial"/>
              </a:rPr>
              <a:t>After : </a:t>
            </a:r>
            <a:endParaRPr kumimoji="0" lang="zh-TW" altLang="en-US" sz="16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2A5CEC-018D-4306-9C0C-4FBEC1FCD301}"/>
              </a:ext>
            </a:extLst>
          </p:cNvPr>
          <p:cNvSpPr txBox="1"/>
          <p:nvPr/>
        </p:nvSpPr>
        <p:spPr>
          <a:xfrm>
            <a:off x="208603" y="1651081"/>
            <a:ext cx="1800000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TAR 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報異常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(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電腦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endParaRPr kumimoji="0" lang="zh-TW" alt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6A6035-A0B8-47B3-B7DF-CE0AB23BFE24}"/>
              </a:ext>
            </a:extLst>
          </p:cNvPr>
          <p:cNvSpPr/>
          <p:nvPr/>
        </p:nvSpPr>
        <p:spPr>
          <a:xfrm>
            <a:off x="208603" y="2339826"/>
            <a:ext cx="1800000" cy="307777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  <a:ea typeface="微軟正黑體" pitchFamily="34" charset="-120"/>
              </a:rPr>
              <a:t>人工</a:t>
            </a:r>
            <a:r>
              <a:rPr kumimoji="0" lang="en-US" altLang="zh-TW" kern="0" dirty="0">
                <a:solidFill>
                  <a:srgbClr val="000000"/>
                </a:solidFill>
                <a:latin typeface="Arial"/>
                <a:ea typeface="微軟正黑體" pitchFamily="34" charset="-120"/>
              </a:rPr>
              <a:t>judge</a:t>
            </a:r>
            <a:endParaRPr kumimoji="0" lang="zh-TW" altLang="en-US" kern="0" dirty="0">
              <a:solidFill>
                <a:srgbClr val="000000"/>
              </a:solidFill>
              <a:latin typeface="Arial"/>
              <a:ea typeface="微軟正黑體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F81CCD-AB62-4E2F-A9BB-3CA180686709}"/>
              </a:ext>
            </a:extLst>
          </p:cNvPr>
          <p:cNvSpPr txBox="1"/>
          <p:nvPr/>
        </p:nvSpPr>
        <p:spPr>
          <a:xfrm>
            <a:off x="208603" y="3028571"/>
            <a:ext cx="1800000" cy="307777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人員發報</a:t>
            </a:r>
            <a:endParaRPr kumimoji="0" lang="zh-TW" alt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E6A6BF9-724F-4559-B0F0-60FA2DA717F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1108603" y="1958858"/>
            <a:ext cx="0" cy="38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B1D8DE8-742E-4D94-848A-4B33F8E9F43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1108603" y="2647603"/>
            <a:ext cx="0" cy="38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8A5461F-7C2E-4677-A1AE-53B45820B549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1108603" y="3336348"/>
            <a:ext cx="0" cy="38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0D91AE0-40C8-4A60-9114-63919EE14204}"/>
              </a:ext>
            </a:extLst>
          </p:cNvPr>
          <p:cNvSpPr txBox="1"/>
          <p:nvPr/>
        </p:nvSpPr>
        <p:spPr>
          <a:xfrm>
            <a:off x="208603" y="3717316"/>
            <a:ext cx="1800000" cy="307777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人員修復</a:t>
            </a:r>
            <a:endParaRPr kumimoji="0" lang="zh-TW" alt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631318-9EEB-4643-921F-C970AF92C565}"/>
              </a:ext>
            </a:extLst>
          </p:cNvPr>
          <p:cNvSpPr txBox="1"/>
          <p:nvPr/>
        </p:nvSpPr>
        <p:spPr>
          <a:xfrm>
            <a:off x="3707239" y="1651082"/>
            <a:ext cx="2010560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TAR 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報異常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(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電腦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endParaRPr kumimoji="0" lang="zh-TW" alt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87DF411-97B4-498A-91BF-5F3F686B9F7B}"/>
              </a:ext>
            </a:extLst>
          </p:cNvPr>
          <p:cNvSpPr/>
          <p:nvPr/>
        </p:nvSpPr>
        <p:spPr>
          <a:xfrm>
            <a:off x="3729740" y="2331336"/>
            <a:ext cx="196555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kern="0">
                <a:solidFill>
                  <a:srgbClr val="000000"/>
                </a:solidFill>
                <a:latin typeface="Arial"/>
                <a:ea typeface="微軟正黑體" pitchFamily="34" charset="-120"/>
              </a:rPr>
              <a:t>電腦</a:t>
            </a:r>
            <a:r>
              <a:rPr kumimoji="0" lang="en-US" altLang="zh-TW" kern="0" dirty="0">
                <a:solidFill>
                  <a:srgbClr val="000000"/>
                </a:solidFill>
                <a:latin typeface="Arial"/>
                <a:ea typeface="微軟正黑體" pitchFamily="34" charset="-120"/>
              </a:rPr>
              <a:t>judge</a:t>
            </a:r>
            <a:endParaRPr kumimoji="0" lang="zh-TW" altLang="en-US" kern="0" dirty="0">
              <a:solidFill>
                <a:srgbClr val="000000"/>
              </a:solidFill>
              <a:latin typeface="Arial"/>
              <a:ea typeface="微軟正黑體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C1FCEE5-2971-4103-8C2A-8032715E69E8}"/>
              </a:ext>
            </a:extLst>
          </p:cNvPr>
          <p:cNvSpPr txBox="1"/>
          <p:nvPr/>
        </p:nvSpPr>
        <p:spPr>
          <a:xfrm>
            <a:off x="3707239" y="2993425"/>
            <a:ext cx="2010560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電腦發報</a:t>
            </a:r>
            <a:endParaRPr kumimoji="0" lang="zh-TW" alt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AB43DE0-5816-4A38-A324-01E44B86D1B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712519" y="1958859"/>
            <a:ext cx="0" cy="3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7070B20-F5F9-4C05-BA94-F7E88A2B4A29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712519" y="2688546"/>
            <a:ext cx="0" cy="30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B7AA6A5-297B-498D-975F-4520700A404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712519" y="3301202"/>
            <a:ext cx="0" cy="45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號: 有線條的向右箭號 28">
            <a:extLst>
              <a:ext uri="{FF2B5EF4-FFF2-40B4-BE49-F238E27FC236}">
                <a16:creationId xmlns:a16="http://schemas.microsoft.com/office/drawing/2014/main" id="{40816CC8-46C3-4479-AC01-FCCD65EF73ED}"/>
              </a:ext>
            </a:extLst>
          </p:cNvPr>
          <p:cNvSpPr/>
          <p:nvPr/>
        </p:nvSpPr>
        <p:spPr>
          <a:xfrm>
            <a:off x="2507594" y="2571750"/>
            <a:ext cx="847246" cy="501117"/>
          </a:xfrm>
          <a:prstGeom prst="stripedRightArrow">
            <a:avLst>
              <a:gd name="adj1" fmla="val 51698"/>
              <a:gd name="adj2" fmla="val 31186"/>
            </a:avLst>
          </a:prstGeom>
          <a:solidFill>
            <a:srgbClr val="F75B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1FCF6F9-45CE-47FD-9F49-6CE2F71D6B37}"/>
              </a:ext>
            </a:extLst>
          </p:cNvPr>
          <p:cNvSpPr txBox="1"/>
          <p:nvPr/>
        </p:nvSpPr>
        <p:spPr>
          <a:xfrm>
            <a:off x="5809461" y="3914646"/>
            <a:ext cx="1765204" cy="307777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LSR Repair(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人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endParaRPr kumimoji="0" lang="zh-TW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5BBB799-1B0D-46A2-8299-DF0940F879CC}"/>
              </a:ext>
            </a:extLst>
          </p:cNvPr>
          <p:cNvSpPr txBox="1"/>
          <p:nvPr/>
        </p:nvSpPr>
        <p:spPr>
          <a:xfrm>
            <a:off x="5789512" y="4509995"/>
            <a:ext cx="1785153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Auto Repair(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電腦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endParaRPr kumimoji="0" lang="zh-TW" alt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1A6185D-CDD3-43EB-BDD2-F796579B148F}"/>
              </a:ext>
            </a:extLst>
          </p:cNvPr>
          <p:cNvSpPr txBox="1"/>
          <p:nvPr/>
        </p:nvSpPr>
        <p:spPr>
          <a:xfrm>
            <a:off x="7929531" y="3914664"/>
            <a:ext cx="1152128" cy="307777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出貨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E119A385-6010-435B-8FDA-A6E3D09C070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7574665" y="4068535"/>
            <a:ext cx="354866" cy="18"/>
          </a:xfrm>
          <a:prstGeom prst="straightConnector1">
            <a:avLst/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肘形接點 46">
            <a:extLst>
              <a:ext uri="{FF2B5EF4-FFF2-40B4-BE49-F238E27FC236}">
                <a16:creationId xmlns:a16="http://schemas.microsoft.com/office/drawing/2014/main" id="{435F731A-D232-48D6-900A-AEADCCB5CF5F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7574665" y="4068553"/>
            <a:ext cx="354866" cy="59533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B87E54E-F8C8-4BCC-B77B-C8E2B11011DE}"/>
              </a:ext>
            </a:extLst>
          </p:cNvPr>
          <p:cNvSpPr txBox="1"/>
          <p:nvPr/>
        </p:nvSpPr>
        <p:spPr>
          <a:xfrm>
            <a:off x="4992866" y="3782488"/>
            <a:ext cx="1042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000">
                <a:solidFill>
                  <a:srgbClr val="FF0000"/>
                </a:solidFill>
                <a:latin typeface="Arial"/>
              </a:defRPr>
            </a:lvl1pPr>
          </a:lstStyle>
          <a:p>
            <a:r>
              <a:rPr lang="en-US" altLang="zh-TW" dirty="0"/>
              <a:t>Abnormal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F3D5EA0-8AB0-4F1A-9B04-A8148A592836}"/>
              </a:ext>
            </a:extLst>
          </p:cNvPr>
          <p:cNvSpPr txBox="1"/>
          <p:nvPr/>
        </p:nvSpPr>
        <p:spPr>
          <a:xfrm>
            <a:off x="4842898" y="4597459"/>
            <a:ext cx="874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>
                <a:solidFill>
                  <a:srgbClr val="FF0000"/>
                </a:solidFill>
                <a:latin typeface="Arial"/>
              </a:rPr>
              <a:t>Normal</a:t>
            </a:r>
            <a:endParaRPr lang="zh-TW" altLang="en-US" sz="1000" dirty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942B267F-BA7B-4F8E-A197-C1345A6FF5D6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5333299" y="4059487"/>
            <a:ext cx="476162" cy="9048"/>
          </a:xfrm>
          <a:prstGeom prst="straightConnector1">
            <a:avLst/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0" name="肘形接點 51">
            <a:extLst>
              <a:ext uri="{FF2B5EF4-FFF2-40B4-BE49-F238E27FC236}">
                <a16:creationId xmlns:a16="http://schemas.microsoft.com/office/drawing/2014/main" id="{42098B9F-24AC-4C77-9580-8EC34DA5140E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 rot="16200000" flipH="1">
            <a:off x="5080479" y="3954851"/>
            <a:ext cx="310248" cy="1107817"/>
          </a:xfrm>
          <a:prstGeom prst="bentConnector2">
            <a:avLst/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1" name="流程圖: 決策 30">
            <a:extLst>
              <a:ext uri="{FF2B5EF4-FFF2-40B4-BE49-F238E27FC236}">
                <a16:creationId xmlns:a16="http://schemas.microsoft.com/office/drawing/2014/main" id="{3D2E5B40-4215-4A55-A471-9C60F0B519BF}"/>
              </a:ext>
            </a:extLst>
          </p:cNvPr>
          <p:cNvSpPr/>
          <p:nvPr/>
        </p:nvSpPr>
        <p:spPr>
          <a:xfrm>
            <a:off x="4030091" y="3765337"/>
            <a:ext cx="1303208" cy="588299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MAP</a:t>
            </a:r>
          </a:p>
          <a:p>
            <a:pPr algn="ctr"/>
            <a:r>
              <a:rPr lang="zh-TW" altLang="en-US" sz="1200" dirty="0"/>
              <a:t>異常度</a:t>
            </a:r>
          </a:p>
        </p:txBody>
      </p:sp>
      <p:sp>
        <p:nvSpPr>
          <p:cNvPr id="71" name="流程圖: 程序 70">
            <a:extLst>
              <a:ext uri="{FF2B5EF4-FFF2-40B4-BE49-F238E27FC236}">
                <a16:creationId xmlns:a16="http://schemas.microsoft.com/office/drawing/2014/main" id="{A1350099-A353-4AEE-8FC5-17A17F46ABAC}"/>
              </a:ext>
            </a:extLst>
          </p:cNvPr>
          <p:cNvSpPr/>
          <p:nvPr/>
        </p:nvSpPr>
        <p:spPr>
          <a:xfrm>
            <a:off x="3533963" y="2165082"/>
            <a:ext cx="5610036" cy="2836938"/>
          </a:xfrm>
          <a:prstGeom prst="flowChartProcess">
            <a:avLst/>
          </a:prstGeom>
          <a:noFill/>
          <a:ln>
            <a:solidFill>
              <a:srgbClr val="F75B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77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產線設備圖片，使用量測儀器設備</a:t>
            </a:r>
            <a:r>
              <a:rPr lang="en-US" altLang="zh-TW" dirty="0"/>
              <a:t>(</a:t>
            </a:r>
            <a:r>
              <a:rPr lang="zh-TW" altLang="en-US" dirty="0"/>
              <a:t>加速規</a:t>
            </a:r>
            <a:r>
              <a:rPr lang="en-US" altLang="zh-TW" dirty="0"/>
              <a:t>)</a:t>
            </a:r>
            <a:r>
              <a:rPr lang="zh-TW" altLang="en-US" dirty="0"/>
              <a:t>的規格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專案題目介紹 </a:t>
            </a:r>
            <a:r>
              <a:rPr lang="en-US" altLang="zh-TW" dirty="0"/>
              <a:t>–</a:t>
            </a:r>
            <a:r>
              <a:rPr lang="zh-TW" altLang="en-US" dirty="0"/>
              <a:t>設備介紹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040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997332"/>
          </a:xfrm>
        </p:spPr>
        <p:txBody>
          <a:bodyPr>
            <a:normAutofit fontScale="32500" lnSpcReduction="20000"/>
          </a:bodyPr>
          <a:lstStyle/>
          <a:p>
            <a:r>
              <a:rPr lang="zh-TW" altLang="en-US" sz="9800" dirty="0"/>
              <a:t>專題執行說明</a:t>
            </a:r>
            <a:endParaRPr lang="en-US" altLang="zh-TW" sz="9800" dirty="0"/>
          </a:p>
          <a:p>
            <a:pPr marL="514350" indent="-514350">
              <a:buAutoNum type="arabicPeriod"/>
            </a:pPr>
            <a:r>
              <a:rPr lang="zh-TW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執行流程說明</a:t>
            </a:r>
            <a:endParaRPr lang="en-US" altLang="zh-TW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資料收集</a:t>
            </a:r>
            <a:endParaRPr lang="en-US" altLang="zh-TW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資料前處理</a:t>
            </a:r>
            <a:endParaRPr lang="en-US" altLang="zh-TW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特徵提取</a:t>
            </a:r>
            <a:endParaRPr lang="en-US" altLang="zh-TW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特徵篩選</a:t>
            </a:r>
            <a:endParaRPr lang="en-US" altLang="zh-TW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模型建置</a:t>
            </a:r>
            <a:endParaRPr lang="en-US" altLang="zh-TW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模型驗證</a:t>
            </a:r>
            <a:endParaRPr lang="en-US" altLang="zh-TW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結果討論</a:t>
            </a:r>
            <a:endParaRPr lang="en-US" altLang="zh-TW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115451</TotalTime>
  <Words>557</Words>
  <Application>Microsoft Office PowerPoint</Application>
  <PresentationFormat>如螢幕大小 (16:9)</PresentationFormat>
  <Paragraphs>126</Paragraphs>
  <Slides>22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微軟正黑體</vt:lpstr>
      <vt:lpstr>Arial</vt:lpstr>
      <vt:lpstr>Calibri</vt:lpstr>
      <vt:lpstr>Gill Sans MT</vt:lpstr>
      <vt:lpstr>Wingdings</vt:lpstr>
      <vt:lpstr>Office 佈景主題</vt:lpstr>
      <vt:lpstr>PowerPoint 簡報</vt:lpstr>
      <vt:lpstr>PowerPoint 簡報</vt:lpstr>
      <vt:lpstr>PowerPoint 簡報</vt:lpstr>
      <vt:lpstr>專案題目介紹 –專題描述 </vt:lpstr>
      <vt:lpstr>專案題目介紹 –專題描述 </vt:lpstr>
      <vt:lpstr>專案題目介紹 –專案目標 </vt:lpstr>
      <vt:lpstr>專案題目介紹 –專案目標 </vt:lpstr>
      <vt:lpstr>專案題目介紹 –設備介紹 </vt:lpstr>
      <vt:lpstr>PowerPoint 簡報</vt:lpstr>
      <vt:lpstr>執行流程</vt:lpstr>
      <vt:lpstr>訊號擷取</vt:lpstr>
      <vt:lpstr>資料前處理</vt:lpstr>
      <vt:lpstr>特徵提取</vt:lpstr>
      <vt:lpstr>特徵篩選</vt:lpstr>
      <vt:lpstr>模型建置</vt:lpstr>
      <vt:lpstr>模型驗證</vt:lpstr>
      <vt:lpstr>結果與討論</vt:lpstr>
      <vt:lpstr>PowerPoint 簡報</vt:lpstr>
      <vt:lpstr>心得分享</vt:lpstr>
      <vt:lpstr>參考文獻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文琪 李</cp:lastModifiedBy>
  <cp:revision>3767</cp:revision>
  <dcterms:created xsi:type="dcterms:W3CDTF">2011-02-08T02:08:58Z</dcterms:created>
  <dcterms:modified xsi:type="dcterms:W3CDTF">2020-08-04T16:12:06Z</dcterms:modified>
</cp:coreProperties>
</file>