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2"/>
  </p:notesMasterIdLst>
  <p:handoutMasterIdLst>
    <p:handoutMasterId r:id="rId23"/>
  </p:handoutMasterIdLst>
  <p:sldIdLst>
    <p:sldId id="1051" r:id="rId2"/>
    <p:sldId id="1055" r:id="rId3"/>
    <p:sldId id="1053" r:id="rId4"/>
    <p:sldId id="1057" r:id="rId5"/>
    <p:sldId id="1075" r:id="rId6"/>
    <p:sldId id="1059" r:id="rId7"/>
    <p:sldId id="1070" r:id="rId8"/>
    <p:sldId id="1072" r:id="rId9"/>
    <p:sldId id="1061" r:id="rId10"/>
    <p:sldId id="1076" r:id="rId11"/>
    <p:sldId id="1062" r:id="rId12"/>
    <p:sldId id="1063" r:id="rId13"/>
    <p:sldId id="1064" r:id="rId14"/>
    <p:sldId id="1065" r:id="rId15"/>
    <p:sldId id="1066" r:id="rId16"/>
    <p:sldId id="1071" r:id="rId17"/>
    <p:sldId id="1068" r:id="rId18"/>
    <p:sldId id="1069" r:id="rId19"/>
    <p:sldId id="1050" r:id="rId20"/>
    <p:sldId id="1013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1DB"/>
    <a:srgbClr val="FF0000"/>
    <a:srgbClr val="FEB602"/>
    <a:srgbClr val="FDAA03"/>
    <a:srgbClr val="F79646"/>
    <a:srgbClr val="FFFFFF"/>
    <a:srgbClr val="FF00FF"/>
    <a:srgbClr val="66FF99"/>
    <a:srgbClr val="0083A2"/>
    <a:srgbClr val="449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429" autoAdjust="0"/>
  </p:normalViewPr>
  <p:slideViewPr>
    <p:cSldViewPr showGuides="1">
      <p:cViewPr>
        <p:scale>
          <a:sx n="125" d="100"/>
          <a:sy n="125" d="100"/>
        </p:scale>
        <p:origin x="1416" y="582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Presentation Title</a:t>
            </a:r>
            <a:r>
              <a:rPr lang="zh-TW" altLang="en-US" dirty="0" smtClean="0"/>
              <a:t> 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[Gill Sans MT or</a:t>
            </a:r>
            <a:r>
              <a:rPr lang="zh-TW" altLang="en-US" dirty="0" smtClean="0"/>
              <a:t> 微軟正黑</a:t>
            </a:r>
            <a:r>
              <a:rPr lang="en-US" altLang="zh-TW" dirty="0" smtClean="0"/>
              <a:t>]</a:t>
            </a:r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[Gill Sans MT or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]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1698653"/>
            <a:ext cx="2421269" cy="100811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FD75-497A-4179-8A57-B6792BED6E00}" type="datetimeFigureOut">
              <a:rPr lang="zh-TW" altLang="en-US" smtClean="0"/>
              <a:pPr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7EEC-98D5-4AB8-A628-73FB01977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41" r:id="rId4"/>
    <p:sldLayoutId id="2147483935" r:id="rId5"/>
    <p:sldLayoutId id="2147483943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3600" dirty="0" smtClean="0"/>
              <a:t>圖像專班</a:t>
            </a:r>
            <a:endParaRPr lang="en-US" altLang="zh-TW" sz="3600" dirty="0" smtClean="0"/>
          </a:p>
          <a:p>
            <a:pPr marL="0" indent="0"/>
            <a:r>
              <a:rPr lang="zh-TW" altLang="en-US" sz="3600" dirty="0" smtClean="0"/>
              <a:t>學以致用專題發表</a:t>
            </a:r>
            <a:endParaRPr lang="en-US" altLang="zh-TW" sz="3600" dirty="0" smtClean="0"/>
          </a:p>
          <a:p>
            <a:pPr marL="0" indent="0"/>
            <a:r>
              <a:rPr lang="en-US" altLang="zh-TW" sz="3600" dirty="0"/>
              <a:t>TAR MAP</a:t>
            </a:r>
            <a:r>
              <a:rPr lang="zh-TW" altLang="en-US" sz="3600" dirty="0"/>
              <a:t>判讀與預警</a:t>
            </a:r>
            <a:endParaRPr lang="en-US" altLang="zh-TW" sz="3600" dirty="0" smtClean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組員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: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楊青翰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林東儀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李文琪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L6A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1176595"/>
            <a:ext cx="6885765" cy="35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特徵提取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如何提特徵</a:t>
            </a:r>
            <a:r>
              <a:rPr lang="en-US" altLang="zh-TW" dirty="0" smtClean="0"/>
              <a:t>?</a:t>
            </a:r>
            <a:r>
              <a:rPr lang="zh-TW" altLang="en-US" dirty="0" smtClean="0"/>
              <a:t>要說明提此特徵的原因為何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7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特徵篩選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可以使用</a:t>
            </a:r>
            <a:r>
              <a:rPr lang="en-US" altLang="zh-TW" dirty="0" smtClean="0"/>
              <a:t>RF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SVC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Lasso</a:t>
            </a:r>
            <a:r>
              <a:rPr lang="zh-TW" altLang="en-US" dirty="0" smtClean="0"/>
              <a:t>或</a:t>
            </a:r>
            <a:r>
              <a:rPr lang="en-US" altLang="zh-TW" dirty="0" smtClean="0"/>
              <a:t>PCA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3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請使用</a:t>
            </a:r>
            <a:r>
              <a:rPr lang="en-US" altLang="zh-TW" dirty="0" smtClean="0"/>
              <a:t>LR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SVM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LOF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DL(CNN)</a:t>
            </a:r>
            <a:r>
              <a:rPr lang="zh-TW" altLang="en-US" dirty="0" smtClean="0"/>
              <a:t>等等演算法，至少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種去做</a:t>
            </a:r>
            <a:endParaRPr lang="en-US" altLang="zh-TW" dirty="0" smtClean="0"/>
          </a:p>
          <a:p>
            <a:r>
              <a:rPr lang="zh-TW" altLang="en-US" dirty="0" smtClean="0"/>
              <a:t>跨設備的分析方法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 去除機差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模型驗證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請說明正確率為何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zh-TW" altLang="en-US" dirty="0" smtClean="0"/>
              <a:t>混淆矩陣</a:t>
            </a:r>
            <a:endParaRPr lang="en-US" altLang="zh-TW" dirty="0" smtClean="0"/>
          </a:p>
          <a:p>
            <a:r>
              <a:rPr lang="en-US" altLang="zh-TW" dirty="0" smtClean="0"/>
              <a:t>10-fold cross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7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結果與討論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是否達成目標</a:t>
            </a:r>
            <a:endParaRPr lang="en-US" altLang="zh-TW" dirty="0" smtClean="0"/>
          </a:p>
          <a:p>
            <a:r>
              <a:rPr lang="zh-TW" altLang="en-US" dirty="0" smtClean="0"/>
              <a:t>結果作一說明與問題討論</a:t>
            </a:r>
            <a:endParaRPr lang="en-US" altLang="zh-TW" dirty="0" smtClean="0"/>
          </a:p>
          <a:p>
            <a:r>
              <a:rPr lang="zh-TW" altLang="en-US" dirty="0" smtClean="0"/>
              <a:t>如何進一步改善</a:t>
            </a:r>
            <a:r>
              <a:rPr lang="en-US" altLang="zh-TW" dirty="0" smtClean="0"/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9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心得分享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專題執行心得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困難點分享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課程學習心得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專題執行、困難點、學習過程等心得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6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請列出所使用到的參考資料等等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6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b="1" dirty="0" smtClean="0"/>
              <a:t>專案題目介紹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專題執行過程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專題心得分享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772307"/>
          </a:xfrm>
        </p:spPr>
        <p:txBody>
          <a:bodyPr/>
          <a:lstStyle/>
          <a:p>
            <a:r>
              <a:rPr lang="zh-TW" altLang="en-US" dirty="0" smtClean="0"/>
              <a:t>專案題目介紹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專題描述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專題目標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/>
              <a:t>預期效果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r="17143" b="17590"/>
          <a:stretch/>
        </p:blipFill>
        <p:spPr bwMode="auto">
          <a:xfrm>
            <a:off x="3238280" y="2005292"/>
            <a:ext cx="1026430" cy="98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AutoShape 2" descr="arcade, console, game, gaming, genres, machine, play, programing icon"/>
          <p:cNvSpPr>
            <a:spLocks noChangeAspect="1" noChangeArrowheads="1"/>
          </p:cNvSpPr>
          <p:nvPr/>
        </p:nvSpPr>
        <p:spPr bwMode="auto">
          <a:xfrm>
            <a:off x="63500" y="-136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arcade, console, game, gaming, genres, machine, play, progra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4" y="1571590"/>
            <a:ext cx="1215745" cy="12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82416" y="3030609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PDI</a:t>
            </a:r>
            <a:r>
              <a:rPr lang="zh-TW" altLang="en-US" sz="1600" dirty="0" smtClean="0">
                <a:latin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2664464" y="1293388"/>
            <a:ext cx="1006615" cy="1028585"/>
            <a:chOff x="612703" y="2817627"/>
            <a:chExt cx="1290716" cy="1389822"/>
          </a:xfrm>
        </p:grpSpPr>
        <p:pic>
          <p:nvPicPr>
            <p:cNvPr id="1032" name="Picture 8" descr="computer, sad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03" y="298824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142860" y="311860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67538" y="3112189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14376" y="327866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2663" y="3191835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02052" y="2950571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24179" y="2817627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data, database, file, repository, storage, stor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37" y="3051009"/>
              <a:ext cx="630070" cy="63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矩形 34"/>
          <p:cNvSpPr/>
          <p:nvPr/>
        </p:nvSpPr>
        <p:spPr>
          <a:xfrm>
            <a:off x="476545" y="1217437"/>
            <a:ext cx="1800000" cy="21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509295" y="3038883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Web / Database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09294" y="1225711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536458" y="3047157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判</a:t>
            </a:r>
            <a:r>
              <a:rPr lang="zh-TW" altLang="en-US" sz="1600" dirty="0">
                <a:latin typeface="微軟正黑體" panose="020B0604030504040204" pitchFamily="34" charset="-120"/>
              </a:rPr>
              <a:t>讀</a:t>
            </a:r>
          </a:p>
        </p:txBody>
      </p:sp>
      <p:sp>
        <p:nvSpPr>
          <p:cNvPr id="48" name="矩形 47"/>
          <p:cNvSpPr/>
          <p:nvPr/>
        </p:nvSpPr>
        <p:spPr>
          <a:xfrm>
            <a:off x="4536457" y="1225711"/>
            <a:ext cx="1800000" cy="21604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2143984"/>
            <a:ext cx="685852" cy="900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1245394"/>
            <a:ext cx="685852" cy="9000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8" y="2141473"/>
            <a:ext cx="685852" cy="9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8" y="1243984"/>
            <a:ext cx="685852" cy="900000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6563619" y="3030580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修</a:t>
            </a:r>
            <a:r>
              <a:rPr lang="zh-TW" altLang="en-US" sz="1600" dirty="0">
                <a:latin typeface="微軟正黑體" panose="020B0604030504040204" pitchFamily="34" charset="-120"/>
              </a:rPr>
              <a:t>復</a:t>
            </a:r>
          </a:p>
        </p:txBody>
      </p:sp>
      <p:sp>
        <p:nvSpPr>
          <p:cNvPr id="83" name="矩形 82"/>
          <p:cNvSpPr/>
          <p:nvPr/>
        </p:nvSpPr>
        <p:spPr>
          <a:xfrm>
            <a:off x="6563618" y="1217408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fix, fixing, phone, repair, tool, wrench icon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75" y="16426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st, run, running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3">
            <a:off x="2962043" y="3578520"/>
            <a:ext cx="890238" cy="8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直線圖說文字 1 85"/>
          <p:cNvSpPr/>
          <p:nvPr/>
        </p:nvSpPr>
        <p:spPr>
          <a:xfrm>
            <a:off x="3852281" y="3542673"/>
            <a:ext cx="3530778" cy="324036"/>
          </a:xfrm>
          <a:prstGeom prst="borderCallout1">
            <a:avLst>
              <a:gd name="adj1" fmla="val 832"/>
              <a:gd name="adj2" fmla="val 50121"/>
              <a:gd name="adj3" fmla="val -66193"/>
              <a:gd name="adj4" fmla="val 50367"/>
            </a:avLst>
          </a:prstGeom>
          <a:noFill/>
          <a:ln w="19050">
            <a:solidFill>
              <a:srgbClr val="FF99C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人員定時判讀，將問題發報相關人員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2188932" y="2206704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4245204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6266046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7" y="3745083"/>
            <a:ext cx="1398417" cy="1398417"/>
          </a:xfrm>
          <a:prstGeom prst="rect">
            <a:avLst/>
          </a:prstGeom>
        </p:spPr>
      </p:pic>
      <p:sp>
        <p:nvSpPr>
          <p:cNvPr id="94" name="手繪多邊形 93"/>
          <p:cNvSpPr/>
          <p:nvPr/>
        </p:nvSpPr>
        <p:spPr>
          <a:xfrm>
            <a:off x="2466012" y="4066071"/>
            <a:ext cx="611916" cy="349654"/>
          </a:xfrm>
          <a:custGeom>
            <a:avLst/>
            <a:gdLst>
              <a:gd name="connsiteX0" fmla="*/ 0 w 787400"/>
              <a:gd name="connsiteY0" fmla="*/ 400050 h 400050"/>
              <a:gd name="connsiteX1" fmla="*/ 577850 w 787400"/>
              <a:gd name="connsiteY1" fmla="*/ 241300 h 400050"/>
              <a:gd name="connsiteX2" fmla="*/ 787400 w 7874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400050">
                <a:moveTo>
                  <a:pt x="0" y="400050"/>
                </a:moveTo>
                <a:cubicBezTo>
                  <a:pt x="223308" y="354012"/>
                  <a:pt x="446617" y="307975"/>
                  <a:pt x="577850" y="241300"/>
                </a:cubicBezTo>
                <a:cubicBezTo>
                  <a:pt x="709083" y="174625"/>
                  <a:pt x="739775" y="45508"/>
                  <a:pt x="7874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="" xmlns:a16="http://schemas.microsoft.com/office/drawing/2014/main" id="{E8F3926D-CE35-4BD2-B456-4E7241F89FE2}"/>
              </a:ext>
            </a:extLst>
          </p:cNvPr>
          <p:cNvSpPr/>
          <p:nvPr/>
        </p:nvSpPr>
        <p:spPr>
          <a:xfrm>
            <a:off x="4149769" y="4209959"/>
            <a:ext cx="470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/>
              <a:t>測試人</a:t>
            </a:r>
            <a:r>
              <a:rPr lang="zh-TW" altLang="zh-TW" sz="1800" dirty="0" smtClean="0"/>
              <a:t>員發</a:t>
            </a:r>
            <a:r>
              <a:rPr lang="zh-TW" altLang="zh-TW" sz="1800" dirty="0"/>
              <a:t>信通知</a:t>
            </a:r>
            <a:r>
              <a:rPr lang="en-US" altLang="zh-TW" sz="1800" dirty="0"/>
              <a:t>~10min /</a:t>
            </a:r>
            <a:r>
              <a:rPr lang="zh-TW" altLang="zh-TW" sz="1800" dirty="0"/>
              <a:t>次</a:t>
            </a:r>
            <a:r>
              <a:rPr lang="en-US" altLang="zh-TW" sz="1800" dirty="0"/>
              <a:t>,  8 </a:t>
            </a:r>
            <a:r>
              <a:rPr lang="zh-TW" altLang="zh-TW" sz="1800" dirty="0"/>
              <a:t>次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天</a:t>
            </a:r>
            <a:endParaRPr lang="en-US" altLang="zh-TW" sz="1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 smtClean="0"/>
              <a:t>異</a:t>
            </a:r>
            <a:r>
              <a:rPr lang="zh-TW" altLang="zh-TW" sz="1800" dirty="0"/>
              <a:t>常釐清時間</a:t>
            </a:r>
            <a:r>
              <a:rPr lang="en-US" altLang="zh-TW" sz="1800" dirty="0" smtClean="0"/>
              <a:t>~</a:t>
            </a:r>
            <a:r>
              <a:rPr lang="en-US" altLang="zh-TW" sz="1800" dirty="0" smtClean="0">
                <a:solidFill>
                  <a:srgbClr val="FF0000"/>
                </a:solidFill>
              </a:rPr>
              <a:t>???</a:t>
            </a:r>
            <a:r>
              <a:rPr lang="en-US" altLang="zh-TW" sz="1800" dirty="0" smtClean="0"/>
              <a:t> </a:t>
            </a:r>
            <a:r>
              <a:rPr lang="en-US" altLang="zh-TW" sz="1800" dirty="0" err="1"/>
              <a:t>hr</a:t>
            </a:r>
            <a:r>
              <a:rPr lang="en-US" altLang="zh-TW" sz="1800" dirty="0"/>
              <a:t> / </a:t>
            </a:r>
            <a:r>
              <a:rPr lang="zh-TW" altLang="zh-TW" sz="1800" dirty="0"/>
              <a:t>次</a:t>
            </a:r>
            <a:r>
              <a:rPr lang="zh-TW" altLang="zh-TW" sz="1800" dirty="0" smtClean="0"/>
              <a:t>。</a:t>
            </a:r>
            <a:endParaRPr lang="en-US" altLang="zh-TW" sz="1800" dirty="0"/>
          </a:p>
        </p:txBody>
      </p:sp>
      <p:pic>
        <p:nvPicPr>
          <p:cNvPr id="1052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27" y="4182867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 smtClean="0"/>
              <a:t>專題目</a:t>
            </a:r>
            <a:r>
              <a:rPr lang="zh-TW" altLang="en-US" dirty="0"/>
              <a:t>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矩形: 圓角 2">
            <a:extLst>
              <a:ext uri="{FF2B5EF4-FFF2-40B4-BE49-F238E27FC236}"/>
            </a:extLst>
          </p:cNvPr>
          <p:cNvSpPr/>
          <p:nvPr/>
        </p:nvSpPr>
        <p:spPr>
          <a:xfrm>
            <a:off x="247608" y="906565"/>
            <a:ext cx="4635500" cy="31908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判讀流程</a:t>
            </a:r>
          </a:p>
        </p:txBody>
      </p:sp>
      <p:sp>
        <p:nvSpPr>
          <p:cNvPr id="13" name="文字方塊 12">
            <a:extLst>
              <a:ext uri="{FF2B5EF4-FFF2-40B4-BE49-F238E27FC236}"/>
            </a:extLst>
          </p:cNvPr>
          <p:cNvSpPr txBox="1"/>
          <p:nvPr/>
        </p:nvSpPr>
        <p:spPr>
          <a:xfrm>
            <a:off x="451213" y="2032660"/>
            <a:ext cx="1800225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" name="矩形 13">
            <a:extLst>
              <a:ext uri="{FF2B5EF4-FFF2-40B4-BE49-F238E27FC236}"/>
            </a:extLst>
          </p:cNvPr>
          <p:cNvSpPr/>
          <p:nvPr/>
        </p:nvSpPr>
        <p:spPr>
          <a:xfrm>
            <a:off x="449625" y="2589753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</a:t>
            </a:r>
            <a:r>
              <a:rPr kumimoji="0" lang="zh-TW" altLang="en-US" kern="0" dirty="0" smtClean="0">
                <a:solidFill>
                  <a:srgbClr val="000000"/>
                </a:solidFill>
                <a:latin typeface="Arial"/>
              </a:rPr>
              <a:t>判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讀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文字方塊 14">
            <a:extLst>
              <a:ext uri="{FF2B5EF4-FFF2-40B4-BE49-F238E27FC236}"/>
            </a:extLst>
          </p:cNvPr>
          <p:cNvSpPr txBox="1"/>
          <p:nvPr/>
        </p:nvSpPr>
        <p:spPr>
          <a:xfrm>
            <a:off x="449625" y="3170666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16" name="直線單箭頭接點 15">
            <a:extLst>
              <a:ext uri="{FF2B5EF4-FFF2-40B4-BE49-F238E27FC236}"/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349738" y="2340635"/>
            <a:ext cx="1588" cy="24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/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49738" y="28977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/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48797" y="3478641"/>
            <a:ext cx="941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/>
            </a:extLst>
          </p:cNvPr>
          <p:cNvSpPr txBox="1"/>
          <p:nvPr/>
        </p:nvSpPr>
        <p:spPr>
          <a:xfrm>
            <a:off x="448684" y="3748767"/>
            <a:ext cx="1800225" cy="309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en-US" altLang="zh-TW" dirty="0"/>
              <a:t>LSR Repair(</a:t>
            </a:r>
            <a:r>
              <a:rPr lang="zh-TW" altLang="en-US" dirty="0"/>
              <a:t>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/>
            </a:extLst>
          </p:cNvPr>
          <p:cNvSpPr txBox="1"/>
          <p:nvPr/>
        </p:nvSpPr>
        <p:spPr>
          <a:xfrm>
            <a:off x="3432163" y="2035513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矩形 20">
            <a:extLst>
              <a:ext uri="{FF2B5EF4-FFF2-40B4-BE49-F238E27FC236}"/>
            </a:extLst>
          </p:cNvPr>
          <p:cNvSpPr/>
          <p:nvPr/>
        </p:nvSpPr>
        <p:spPr>
          <a:xfrm>
            <a:off x="3432163" y="2595633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文字方塊 21">
            <a:extLst>
              <a:ext uri="{FF2B5EF4-FFF2-40B4-BE49-F238E27FC236}"/>
            </a:extLst>
          </p:cNvPr>
          <p:cNvSpPr txBox="1"/>
          <p:nvPr/>
        </p:nvSpPr>
        <p:spPr>
          <a:xfrm>
            <a:off x="3432163" y="3157378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23" name="直線單箭頭接點 22">
            <a:extLst>
              <a:ext uri="{FF2B5EF4-FFF2-40B4-BE49-F238E27FC236}"/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422163" y="2343488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/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422163" y="2905233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/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4422163" y="3466978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/>
            </a:extLst>
          </p:cNvPr>
          <p:cNvSpPr txBox="1"/>
          <p:nvPr/>
        </p:nvSpPr>
        <p:spPr>
          <a:xfrm>
            <a:off x="5700059" y="3858677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文字方塊 27">
            <a:extLst>
              <a:ext uri="{FF2B5EF4-FFF2-40B4-BE49-F238E27FC236}"/>
            </a:extLst>
          </p:cNvPr>
          <p:cNvSpPr txBox="1"/>
          <p:nvPr/>
        </p:nvSpPr>
        <p:spPr>
          <a:xfrm>
            <a:off x="5689740" y="4504162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文字方塊 28">
            <a:extLst>
              <a:ext uri="{FF2B5EF4-FFF2-40B4-BE49-F238E27FC236}"/>
            </a:extLst>
          </p:cNvPr>
          <p:cNvSpPr txBox="1"/>
          <p:nvPr/>
        </p:nvSpPr>
        <p:spPr>
          <a:xfrm>
            <a:off x="7829965" y="3852926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30" name="直線單箭頭接點 34"/>
          <p:cNvCxnSpPr>
            <a:cxnSpLocks/>
            <a:stCxn id="27" idx="3"/>
            <a:endCxn id="29" idx="1"/>
          </p:cNvCxnSpPr>
          <p:nvPr/>
        </p:nvCxnSpPr>
        <p:spPr bwMode="auto">
          <a:xfrm flipV="1">
            <a:off x="7463772" y="4006914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肘形接點 46"/>
          <p:cNvCxnSpPr>
            <a:cxnSpLocks/>
            <a:stCxn id="28" idx="3"/>
            <a:endCxn id="29" idx="1"/>
          </p:cNvCxnSpPr>
          <p:nvPr/>
        </p:nvCxnSpPr>
        <p:spPr bwMode="auto">
          <a:xfrm flipV="1">
            <a:off x="7453740" y="4006914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字方塊 36"/>
          <p:cNvSpPr txBox="1">
            <a:spLocks noChangeArrowheads="1"/>
          </p:cNvSpPr>
          <p:nvPr/>
        </p:nvSpPr>
        <p:spPr bwMode="auto">
          <a:xfrm>
            <a:off x="4798971" y="3760852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7"/>
          <p:cNvSpPr txBox="1">
            <a:spLocks noChangeArrowheads="1"/>
          </p:cNvSpPr>
          <p:nvPr/>
        </p:nvSpPr>
        <p:spPr bwMode="auto">
          <a:xfrm>
            <a:off x="4883108" y="4412085"/>
            <a:ext cx="874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直線單箭頭接點 38"/>
          <p:cNvCxnSpPr>
            <a:cxnSpLocks/>
            <a:stCxn id="36" idx="3"/>
            <a:endCxn id="27" idx="1"/>
          </p:cNvCxnSpPr>
          <p:nvPr/>
        </p:nvCxnSpPr>
        <p:spPr bwMode="auto">
          <a:xfrm flipV="1">
            <a:off x="5073831" y="4012665"/>
            <a:ext cx="62622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接點 51"/>
          <p:cNvCxnSpPr>
            <a:cxnSpLocks/>
            <a:stCxn id="36" idx="2"/>
            <a:endCxn id="28" idx="1"/>
          </p:cNvCxnSpPr>
          <p:nvPr/>
        </p:nvCxnSpPr>
        <p:spPr bwMode="auto">
          <a:xfrm rot="16200000" flipH="1">
            <a:off x="4880053" y="3848462"/>
            <a:ext cx="351797" cy="126757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流程圖: 決策 35">
            <a:extLst>
              <a:ext uri="{FF2B5EF4-FFF2-40B4-BE49-F238E27FC236}"/>
            </a:extLst>
          </p:cNvPr>
          <p:cNvSpPr/>
          <p:nvPr/>
        </p:nvSpPr>
        <p:spPr>
          <a:xfrm>
            <a:off x="3770494" y="3718978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sp>
        <p:nvSpPr>
          <p:cNvPr id="38" name="流程圖: 程序 37">
            <a:extLst>
              <a:ext uri="{FF2B5EF4-FFF2-40B4-BE49-F238E27FC236}"/>
            </a:extLst>
          </p:cNvPr>
          <p:cNvSpPr/>
          <p:nvPr/>
        </p:nvSpPr>
        <p:spPr>
          <a:xfrm>
            <a:off x="310896" y="2442954"/>
            <a:ext cx="2034527" cy="1717947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/>
            </a:extLst>
          </p:cNvPr>
          <p:cNvSpPr txBox="1"/>
          <p:nvPr/>
        </p:nvSpPr>
        <p:spPr>
          <a:xfrm>
            <a:off x="448684" y="4328493"/>
            <a:ext cx="1800000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zh-TW" altLang="en-US" dirty="0"/>
              <a:t>出貨</a:t>
            </a:r>
          </a:p>
        </p:txBody>
      </p:sp>
      <p:cxnSp>
        <p:nvCxnSpPr>
          <p:cNvPr id="45" name="直線單箭頭接點 44">
            <a:extLst>
              <a:ext uri="{FF2B5EF4-FFF2-40B4-BE49-F238E27FC236}"/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 flipH="1">
            <a:off x="1348684" y="4058367"/>
            <a:ext cx="113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332223" y="1323591"/>
            <a:ext cx="1103668" cy="540000"/>
            <a:chOff x="-648580" y="815975"/>
            <a:chExt cx="1103668" cy="540000"/>
          </a:xfrm>
        </p:grpSpPr>
        <p:sp>
          <p:nvSpPr>
            <p:cNvPr id="47" name="橢圓 4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66FF9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文字方塊 1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579962" y="932869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Before </a:t>
              </a: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432163" y="1317384"/>
            <a:ext cx="1035050" cy="540000"/>
            <a:chOff x="-896105" y="815975"/>
            <a:chExt cx="1035050" cy="540000"/>
          </a:xfrm>
        </p:grpSpPr>
        <p:sp>
          <p:nvSpPr>
            <p:cNvPr id="57" name="橢圓 5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FF00FF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9" name="文字方塊 58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896105" y="939076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After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62" name="肘形接點 61"/>
          <p:cNvCxnSpPr/>
          <p:nvPr/>
        </p:nvCxnSpPr>
        <p:spPr>
          <a:xfrm flipV="1">
            <a:off x="817026" y="1609554"/>
            <a:ext cx="2736000" cy="150850"/>
          </a:xfrm>
          <a:prstGeom prst="bentConnector3">
            <a:avLst/>
          </a:prstGeom>
          <a:ln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程序 125">
            <a:extLst>
              <a:ext uri="{FF2B5EF4-FFF2-40B4-BE49-F238E27FC236}"/>
            </a:extLst>
          </p:cNvPr>
          <p:cNvSpPr/>
          <p:nvPr/>
        </p:nvSpPr>
        <p:spPr>
          <a:xfrm>
            <a:off x="3329042" y="2442954"/>
            <a:ext cx="4393308" cy="2552048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7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專案平展性：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同方法可以擴展到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GL-TOS / SL-TOS 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ORBO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專案效益：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測試人員不需發信通知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~10min 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 8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天；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短異常釐清時間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~0.5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預期效果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4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 fontScale="32500" lnSpcReduction="20000"/>
          </a:bodyPr>
          <a:lstStyle/>
          <a:p>
            <a:r>
              <a:rPr lang="zh-TW" altLang="en-US" sz="9800" dirty="0" smtClean="0"/>
              <a:t>專題執行說明</a:t>
            </a:r>
            <a:endParaRPr lang="en-US" altLang="zh-TW" sz="9800" dirty="0" smtClean="0"/>
          </a:p>
          <a:p>
            <a:pPr marL="514350" indent="-514350">
              <a:buAutoNum type="arabicPeriod"/>
            </a:pPr>
            <a:r>
              <a:rPr lang="zh-TW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</a:t>
            </a:r>
            <a:r>
              <a:rPr lang="zh-TW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料收集</a:t>
            </a:r>
            <a:endParaRPr lang="en-US" altLang="zh-TW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資料前處理</a:t>
            </a:r>
            <a:endParaRPr lang="en-US" altLang="zh-TW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特徵提取</a:t>
            </a:r>
            <a:endParaRPr lang="en-US" altLang="zh-TW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特徵篩選</a:t>
            </a:r>
            <a:endParaRPr lang="en-US" altLang="zh-TW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模型建置</a:t>
            </a:r>
            <a:endParaRPr lang="en-US" altLang="zh-TW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模型驗證</a:t>
            </a:r>
            <a:endParaRPr lang="en-US" altLang="zh-TW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結果討論</a:t>
            </a:r>
            <a:endParaRPr lang="en-US" altLang="zh-TW" sz="6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</a:t>
            </a:r>
            <a:r>
              <a:rPr lang="zh-TW" altLang="en-US" dirty="0" smtClean="0"/>
              <a:t>明 </a:t>
            </a:r>
            <a:r>
              <a:rPr lang="en-US" altLang="zh-TW" dirty="0" smtClean="0"/>
              <a:t>–</a:t>
            </a:r>
            <a:r>
              <a:rPr lang="zh-TW" altLang="en-US" dirty="0"/>
              <a:t>資料收集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049" name="矩形 2048"/>
          <p:cNvSpPr/>
          <p:nvPr/>
        </p:nvSpPr>
        <p:spPr>
          <a:xfrm>
            <a:off x="5674278" y="1097599"/>
            <a:ext cx="243688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可</a:t>
            </a:r>
            <a:r>
              <a:rPr lang="zh-TW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取</a:t>
            </a:r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得資訊 </a:t>
            </a:r>
            <a:r>
              <a:rPr lang="en-US" altLang="zh-TW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資料上拋</a:t>
            </a:r>
            <a:r>
              <a:rPr lang="zh-TW" altLang="en-US" sz="2000" dirty="0">
                <a:latin typeface="微軟正黑體" panose="020B0604030504040204" pitchFamily="34" charset="-120"/>
              </a:rPr>
              <a:t>時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間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Lot ID / Sheet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測試</a:t>
            </a:r>
            <a:r>
              <a:rPr lang="zh-TW" altLang="en-US" sz="2000" dirty="0">
                <a:latin typeface="微軟正黑體" panose="020B0604030504040204" pitchFamily="34" charset="-120"/>
              </a:rPr>
              <a:t>機型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機</a:t>
            </a:r>
            <a:r>
              <a:rPr lang="zh-TW" altLang="en-US" sz="2000" dirty="0">
                <a:latin typeface="微軟正黑體" panose="020B0604030504040204" pitchFamily="34" charset="-120"/>
              </a:rPr>
              <a:t>台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TAR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</a:endParaRPr>
          </a:p>
        </p:txBody>
      </p:sp>
      <p:grpSp>
        <p:nvGrpSpPr>
          <p:cNvPr id="2055" name="群組 2054"/>
          <p:cNvGrpSpPr/>
          <p:nvPr/>
        </p:nvGrpSpPr>
        <p:grpSpPr>
          <a:xfrm>
            <a:off x="431540" y="816555"/>
            <a:ext cx="4610986" cy="3937537"/>
            <a:chOff x="431540" y="790608"/>
            <a:chExt cx="4610986" cy="3937537"/>
          </a:xfrm>
        </p:grpSpPr>
        <p:pic>
          <p:nvPicPr>
            <p:cNvPr id="2062" name="Picture 14" descr="halloween, spider, spiderwe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326" y="274629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/>
            <p:cNvSpPr/>
            <p:nvPr/>
          </p:nvSpPr>
          <p:spPr>
            <a:xfrm>
              <a:off x="656565" y="1041580"/>
              <a:ext cx="3600000" cy="3600000"/>
            </a:xfrm>
            <a:prstGeom prst="ellipse">
              <a:avLst/>
            </a:prstGeom>
            <a:solidFill>
              <a:srgbClr val="FEB60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493" y="1756859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25" y="2142697"/>
              <a:ext cx="2318004" cy="8556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590" y="2649455"/>
              <a:ext cx="2103226" cy="8572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864" y="2931669"/>
              <a:ext cx="2544894" cy="10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60" name="Picture 12" descr="python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3613342"/>
              <a:ext cx="928794" cy="92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直線圖說文字 2 (加上強調線) 22"/>
            <p:cNvSpPr/>
            <p:nvPr/>
          </p:nvSpPr>
          <p:spPr>
            <a:xfrm rot="16200000">
              <a:off x="390370" y="2941893"/>
              <a:ext cx="2070230" cy="8280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3290"/>
                <a:gd name="adj6" fmla="val -158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3086835" y="4188085"/>
              <a:ext cx="924609" cy="54006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545" y="2550288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48" name="圖片 2047"/>
            <p:cNvPicPr>
              <a:picLocks noChangeAspect="1"/>
            </p:cNvPicPr>
            <p:nvPr/>
          </p:nvPicPr>
          <p:blipFill rotWithShape="1">
            <a:blip r:embed="rId8"/>
            <a:srcRect t="-2002" r="30811" b="59043"/>
            <a:stretch/>
          </p:blipFill>
          <p:spPr>
            <a:xfrm>
              <a:off x="431540" y="790608"/>
              <a:ext cx="2758650" cy="1710189"/>
            </a:xfrm>
            <a:prstGeom prst="rect">
              <a:avLst/>
            </a:prstGeom>
          </p:spPr>
        </p:pic>
        <p:sp>
          <p:nvSpPr>
            <p:cNvPr id="2051" name="甜甜圈 2050"/>
            <p:cNvSpPr/>
            <p:nvPr/>
          </p:nvSpPr>
          <p:spPr>
            <a:xfrm>
              <a:off x="441629" y="2503126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甜甜圈 43"/>
            <p:cNvSpPr/>
            <p:nvPr/>
          </p:nvSpPr>
          <p:spPr>
            <a:xfrm>
              <a:off x="3190190" y="1005579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資料前</a:t>
            </a:r>
            <a:r>
              <a:rPr lang="zh-TW" altLang="en-US" dirty="0"/>
              <a:t>處</a:t>
            </a:r>
            <a:r>
              <a:rPr lang="zh-TW" altLang="en-US" dirty="0" smtClean="0"/>
              <a:t>理 </a:t>
            </a:r>
            <a:r>
              <a:rPr lang="en-US" altLang="zh-TW" dirty="0" smtClean="0"/>
              <a:t>(I)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5174385" y="951570"/>
            <a:ext cx="2727985" cy="1044174"/>
          </a:xfrm>
          <a:custGeom>
            <a:avLst/>
            <a:gdLst>
              <a:gd name="connsiteX0" fmla="*/ 0 w 1977263"/>
              <a:gd name="connsiteY0" fmla="*/ 63874 h 638741"/>
              <a:gd name="connsiteX1" fmla="*/ 63874 w 1977263"/>
              <a:gd name="connsiteY1" fmla="*/ 0 h 638741"/>
              <a:gd name="connsiteX2" fmla="*/ 1913389 w 1977263"/>
              <a:gd name="connsiteY2" fmla="*/ 0 h 638741"/>
              <a:gd name="connsiteX3" fmla="*/ 1977263 w 1977263"/>
              <a:gd name="connsiteY3" fmla="*/ 63874 h 638741"/>
              <a:gd name="connsiteX4" fmla="*/ 1977263 w 1977263"/>
              <a:gd name="connsiteY4" fmla="*/ 574867 h 638741"/>
              <a:gd name="connsiteX5" fmla="*/ 1913389 w 1977263"/>
              <a:gd name="connsiteY5" fmla="*/ 638741 h 638741"/>
              <a:gd name="connsiteX6" fmla="*/ 63874 w 1977263"/>
              <a:gd name="connsiteY6" fmla="*/ 638741 h 638741"/>
              <a:gd name="connsiteX7" fmla="*/ 0 w 1977263"/>
              <a:gd name="connsiteY7" fmla="*/ 574867 h 638741"/>
              <a:gd name="connsiteX8" fmla="*/ 0 w 1977263"/>
              <a:gd name="connsiteY8" fmla="*/ 63874 h 6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7263" h="638741">
                <a:moveTo>
                  <a:pt x="0" y="63874"/>
                </a:moveTo>
                <a:cubicBezTo>
                  <a:pt x="0" y="28597"/>
                  <a:pt x="28597" y="0"/>
                  <a:pt x="63874" y="0"/>
                </a:cubicBezTo>
                <a:lnTo>
                  <a:pt x="1913389" y="0"/>
                </a:lnTo>
                <a:cubicBezTo>
                  <a:pt x="1948666" y="0"/>
                  <a:pt x="1977263" y="28597"/>
                  <a:pt x="1977263" y="63874"/>
                </a:cubicBezTo>
                <a:lnTo>
                  <a:pt x="1977263" y="574867"/>
                </a:lnTo>
                <a:cubicBezTo>
                  <a:pt x="1977263" y="610144"/>
                  <a:pt x="1948666" y="638741"/>
                  <a:pt x="1913389" y="638741"/>
                </a:cubicBezTo>
                <a:lnTo>
                  <a:pt x="63874" y="638741"/>
                </a:lnTo>
                <a:cubicBezTo>
                  <a:pt x="28597" y="638741"/>
                  <a:pt x="0" y="610144"/>
                  <a:pt x="0" y="574867"/>
                </a:cubicBezTo>
                <a:lnTo>
                  <a:pt x="0" y="638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273874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背景值處理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359781" y="1560549"/>
            <a:ext cx="3262669" cy="3307780"/>
          </a:xfrm>
          <a:prstGeom prst="round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3056" tIns="173056" rIns="173056" bIns="173056" numCol="1" spcCol="1270" anchor="t" anchorCtr="0">
            <a:noAutofit/>
          </a:bodyPr>
          <a:lstStyle/>
          <a:p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16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1600" b="1" u="sng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圖片二值化</a:t>
            </a:r>
            <a:endParaRPr lang="en-US" altLang="zh-TW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淡藍色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188 / 208,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173)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210, chip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 id 0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設定灰階超過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的部分轉成黑色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及其他顏色均一化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926595" y="951570"/>
            <a:ext cx="2068289" cy="2295255"/>
            <a:chOff x="116505" y="951570"/>
            <a:chExt cx="2623111" cy="283903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03" y="999905"/>
              <a:ext cx="2351518" cy="274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橢圓 54"/>
            <p:cNvSpPr/>
            <p:nvPr/>
          </p:nvSpPr>
          <p:spPr>
            <a:xfrm>
              <a:off x="116505" y="951570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81648" y="3574577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926595" y="3426845"/>
            <a:ext cx="2617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雜訊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數字及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英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文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浮水字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不同產品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取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面數不同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顏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色的</a:t>
            </a:r>
            <a:r>
              <a:rPr lang="en-US" altLang="zh-TW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Defect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3652287" y="1658206"/>
            <a:ext cx="1057811" cy="675075"/>
          </a:xfrm>
          <a:prstGeom prst="rightArrow">
            <a:avLst/>
          </a:prstGeom>
          <a:solidFill>
            <a:srgbClr val="B2C1DB"/>
          </a:solidFill>
          <a:ln>
            <a:solidFill>
              <a:srgbClr val="B2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olution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116795</TotalTime>
  <Words>642</Words>
  <Application>Microsoft Office PowerPoint</Application>
  <PresentationFormat>如螢幕大小 (16:9)</PresentationFormat>
  <Paragraphs>102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Noto Sans CJK SC Regular</vt:lpstr>
      <vt:lpstr>微軟正黑體</vt:lpstr>
      <vt:lpstr>新細明體</vt:lpstr>
      <vt:lpstr>Arial</vt:lpstr>
      <vt:lpstr>Calibri</vt:lpstr>
      <vt:lpstr>Gill Sans MT</vt:lpstr>
      <vt:lpstr>Segoe UI Black</vt:lpstr>
      <vt:lpstr>Symbol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專案題目介紹 –專題描述 </vt:lpstr>
      <vt:lpstr>專案題目介紹 –專題目標 </vt:lpstr>
      <vt:lpstr>專案題目介紹 –預期效果</vt:lpstr>
      <vt:lpstr>PowerPoint 簡報</vt:lpstr>
      <vt:lpstr>專題執行說明 –資料收集 </vt:lpstr>
      <vt:lpstr>專題執行說明 –資料前處理 (I)</vt:lpstr>
      <vt:lpstr>專題執行說明 –資料前處理 (II)</vt:lpstr>
      <vt:lpstr>特徵提取</vt:lpstr>
      <vt:lpstr>特徵篩選</vt:lpstr>
      <vt:lpstr>模型建置</vt:lpstr>
      <vt:lpstr>模型驗證</vt:lpstr>
      <vt:lpstr>結果與討論</vt:lpstr>
      <vt:lpstr>PowerPoint 簡報</vt:lpstr>
      <vt:lpstr>心得分享</vt:lpstr>
      <vt:lpstr>參考文獻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3803</cp:revision>
  <dcterms:created xsi:type="dcterms:W3CDTF">2011-02-08T02:08:58Z</dcterms:created>
  <dcterms:modified xsi:type="dcterms:W3CDTF">2020-08-05T10:05:26Z</dcterms:modified>
</cp:coreProperties>
</file>