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3"/>
  </p:notesMasterIdLst>
  <p:sldIdLst>
    <p:sldId id="266" r:id="rId4"/>
    <p:sldId id="283" r:id="rId5"/>
    <p:sldId id="268" r:id="rId6"/>
    <p:sldId id="276" r:id="rId7"/>
    <p:sldId id="284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271" r:id="rId18"/>
    <p:sldId id="269" r:id="rId19"/>
    <p:sldId id="270" r:id="rId20"/>
    <p:sldId id="272" r:id="rId21"/>
    <p:sldId id="303" r:id="rId22"/>
    <p:sldId id="304" r:id="rId23"/>
    <p:sldId id="275" r:id="rId24"/>
    <p:sldId id="277" r:id="rId25"/>
    <p:sldId id="279" r:id="rId26"/>
    <p:sldId id="280" r:id="rId27"/>
    <p:sldId id="281" r:id="rId28"/>
    <p:sldId id="278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20" r:id="rId38"/>
    <p:sldId id="322" r:id="rId39"/>
    <p:sldId id="321" r:id="rId40"/>
    <p:sldId id="289" r:id="rId41"/>
    <p:sldId id="324" r:id="rId42"/>
    <p:sldId id="305" r:id="rId43"/>
    <p:sldId id="327" r:id="rId44"/>
    <p:sldId id="307" r:id="rId45"/>
    <p:sldId id="306" r:id="rId46"/>
    <p:sldId id="318" r:id="rId47"/>
    <p:sldId id="319" r:id="rId48"/>
    <p:sldId id="323" r:id="rId49"/>
    <p:sldId id="325" r:id="rId50"/>
    <p:sldId id="326" r:id="rId51"/>
    <p:sldId id="328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FF5050"/>
    <a:srgbClr val="00FFFF"/>
    <a:srgbClr val="66CCFF"/>
    <a:srgbClr val="A5E9A5"/>
    <a:srgbClr val="FFFFCC"/>
    <a:srgbClr val="FF99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 autoAdjust="0"/>
    <p:restoredTop sz="86745" autoAdjust="0"/>
  </p:normalViewPr>
  <p:slideViewPr>
    <p:cSldViewPr>
      <p:cViewPr>
        <p:scale>
          <a:sx n="100" d="100"/>
          <a:sy n="100" d="100"/>
        </p:scale>
        <p:origin x="1338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50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7C2DC-A650-42E6-BDD9-B49231CEE964}" type="datetimeFigureOut">
              <a:rPr lang="zh-TW" altLang="en-US" smtClean="0"/>
              <a:pPr/>
              <a:t>2020/6/11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D1486-157D-4FB3-AD49-476BFF819A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55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#AKT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廠商</a:t>
            </a:r>
            <a:r>
              <a:rPr lang="zh-TW" altLang="en-US" dirty="0" smtClean="0"/>
              <a:t> </a:t>
            </a:r>
            <a:r>
              <a:rPr lang="en-US" altLang="zh-TW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AKT</a:t>
            </a:r>
            <a:r>
              <a:rPr lang="en-US" altLang="zh-TW" dirty="0" smtClean="0"/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</a:t>
            </a:r>
            <a:r>
              <a:rPr lang="en-US" altLang="zh-TW" dirty="0" smtClean="0"/>
              <a:t>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CVD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Tester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機台製造商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9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圖片的輸入是重點</a:t>
            </a:r>
            <a:endParaRPr lang="en-US" altLang="zh-TW" dirty="0" smtClean="0"/>
          </a:p>
          <a:p>
            <a:r>
              <a:rPr lang="zh-TW" altLang="en-US" dirty="0" smtClean="0"/>
              <a:t>調參次要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每一類建一個分類器</a:t>
            </a:r>
            <a:r>
              <a:rPr lang="en-US" altLang="zh-TW" dirty="0" smtClean="0"/>
              <a:t>…(</a:t>
            </a:r>
            <a:r>
              <a:rPr lang="zh-TW" altLang="en-US" dirty="0" smtClean="0"/>
              <a:t>新聞分類</a:t>
            </a:r>
            <a:r>
              <a:rPr lang="en-US" altLang="zh-TW" dirty="0" smtClean="0"/>
              <a:t>), </a:t>
            </a:r>
            <a:r>
              <a:rPr lang="zh-TW" altLang="en-US" dirty="0" smtClean="0"/>
              <a:t>當每一個都不知道分哪一類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就在讓他輸入一個模型強制分類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8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22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底圖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210,</a:t>
            </a:r>
            <a:r>
              <a:rPr lang="en-US" altLang="zh-TW" baseline="0" dirty="0" smtClean="0"/>
              <a:t> chip </a:t>
            </a:r>
            <a:r>
              <a:rPr lang="zh-TW" altLang="en-US" baseline="0" dirty="0" smtClean="0"/>
              <a:t>框</a:t>
            </a:r>
            <a:r>
              <a:rPr lang="en-US" altLang="zh-TW" baseline="0" dirty="0" smtClean="0"/>
              <a:t>0,  id 0)</a:t>
            </a:r>
            <a:endParaRPr lang="en-US" altLang="zh-TW" dirty="0" smtClean="0"/>
          </a:p>
          <a:p>
            <a:r>
              <a:rPr lang="en-US" altLang="zh-TW" dirty="0" smtClean="0"/>
              <a:t>Defect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顏色 </a:t>
            </a:r>
            <a:r>
              <a:rPr lang="en-US" altLang="zh-TW" baseline="0" dirty="0" smtClean="0"/>
              <a:t>(</a:t>
            </a:r>
            <a:r>
              <a:rPr lang="zh-TW" altLang="en-US" dirty="0" smtClean="0"/>
              <a:t>深藍色</a:t>
            </a:r>
            <a:r>
              <a:rPr lang="en-US" altLang="zh-TW" dirty="0" smtClean="0"/>
              <a:t>29,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淡藍色</a:t>
            </a:r>
            <a:r>
              <a:rPr lang="en-US" altLang="zh-TW" dirty="0" smtClean="0"/>
              <a:t>188,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橘色</a:t>
            </a:r>
            <a:r>
              <a:rPr lang="en-US" altLang="zh-TW" dirty="0" smtClean="0"/>
              <a:t>173)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35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2019/04/08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簡單分 </a:t>
            </a:r>
            <a:r>
              <a:rPr lang="en-US" altLang="zh-TW" baseline="0" dirty="0" smtClean="0"/>
              <a:t>OK/NG </a:t>
            </a:r>
            <a:r>
              <a:rPr lang="zh-TW" altLang="en-US" baseline="0" dirty="0" smtClean="0"/>
              <a:t>兩類</a:t>
            </a:r>
            <a:endParaRPr lang="en-US" altLang="zh-TW" baseline="0" dirty="0" smtClean="0"/>
          </a:p>
          <a:p>
            <a:r>
              <a:rPr lang="en-US" altLang="zh-TW" dirty="0" smtClean="0"/>
              <a:t>Train</a:t>
            </a:r>
            <a:r>
              <a:rPr lang="en-US" altLang="zh-TW" baseline="0" dirty="0" smtClean="0"/>
              <a:t> test 1st</a:t>
            </a:r>
            <a:r>
              <a:rPr lang="en-US" altLang="zh-TW" baseline="0" dirty="0" smtClean="0">
                <a:sym typeface="Wingdings" pitchFamily="2" charset="2"/>
              </a:rPr>
              <a:t> </a:t>
            </a:r>
            <a:r>
              <a:rPr lang="zh-TW" altLang="en-US" baseline="0" dirty="0" smtClean="0">
                <a:sym typeface="Wingdings" pitchFamily="2" charset="2"/>
              </a:rPr>
              <a:t>數量太少</a:t>
            </a:r>
            <a:r>
              <a:rPr lang="en-US" altLang="zh-TW" baseline="0" dirty="0" smtClean="0">
                <a:sym typeface="Wingdings" pitchFamily="2" charset="2"/>
              </a:rPr>
              <a:t>train </a:t>
            </a:r>
            <a:r>
              <a:rPr lang="zh-TW" altLang="en-US" baseline="0" dirty="0" smtClean="0">
                <a:sym typeface="Wingdings" pitchFamily="2" charset="2"/>
              </a:rPr>
              <a:t>不好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en-US" altLang="zh-TW" dirty="0" smtClean="0"/>
              <a:t>Train</a:t>
            </a:r>
            <a:r>
              <a:rPr lang="en-US" altLang="zh-TW" baseline="0" dirty="0" smtClean="0"/>
              <a:t> test 2st </a:t>
            </a:r>
            <a:r>
              <a:rPr lang="en-US" altLang="zh-TW" baseline="0" dirty="0" smtClean="0">
                <a:sym typeface="Wingdings" pitchFamily="2" charset="2"/>
              </a:rPr>
              <a:t> ok/</a:t>
            </a:r>
            <a:r>
              <a:rPr lang="en-US" altLang="zh-TW" baseline="0" dirty="0" err="1" smtClean="0">
                <a:sym typeface="Wingdings" pitchFamily="2" charset="2"/>
              </a:rPr>
              <a:t>ng</a:t>
            </a:r>
            <a:r>
              <a:rPr lang="en-US" altLang="zh-TW" baseline="0" dirty="0" smtClean="0">
                <a:sym typeface="Wingdings" pitchFamily="2" charset="2"/>
              </a:rPr>
              <a:t> </a:t>
            </a:r>
            <a:r>
              <a:rPr lang="zh-TW" altLang="en-US" baseline="0" dirty="0" smtClean="0">
                <a:sym typeface="Wingdings" pitchFamily="2" charset="2"/>
              </a:rPr>
              <a:t>比例懸殊</a:t>
            </a:r>
            <a:r>
              <a:rPr lang="en-US" altLang="zh-TW" baseline="0" dirty="0" smtClean="0">
                <a:sym typeface="Wingdings" pitchFamily="2" charset="2"/>
              </a:rPr>
              <a:t>, </a:t>
            </a:r>
            <a:r>
              <a:rPr lang="zh-TW" altLang="en-US" baseline="0" dirty="0" smtClean="0">
                <a:sym typeface="Wingdings" pitchFamily="2" charset="2"/>
              </a:rPr>
              <a:t>結果</a:t>
            </a:r>
            <a:r>
              <a:rPr lang="en-US" altLang="zh-TW" baseline="0" dirty="0" smtClean="0">
                <a:sym typeface="Wingdings" pitchFamily="2" charset="2"/>
              </a:rPr>
              <a:t>test </a:t>
            </a:r>
            <a:r>
              <a:rPr lang="zh-TW" altLang="en-US" baseline="0" dirty="0" smtClean="0">
                <a:sym typeface="Wingdings" pitchFamily="2" charset="2"/>
              </a:rPr>
              <a:t>集都預測成</a:t>
            </a:r>
            <a:r>
              <a:rPr lang="en-US" altLang="zh-TW" baseline="0" dirty="0" smtClean="0">
                <a:sym typeface="Wingdings" pitchFamily="2" charset="2"/>
              </a:rPr>
              <a:t>NG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7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4/16</a:t>
            </a:r>
            <a:r>
              <a:rPr lang="zh-TW" altLang="en-US" dirty="0" smtClean="0"/>
              <a:t>試不同的</a:t>
            </a:r>
            <a:r>
              <a:rPr lang="en-US" altLang="zh-TW" dirty="0" smtClean="0"/>
              <a:t>resize</a:t>
            </a:r>
            <a:r>
              <a:rPr lang="zh-TW" altLang="en-US" baseline="0" dirty="0" smtClean="0"/>
              <a:t> 發現電腦只要跑不動就會</a:t>
            </a:r>
            <a:r>
              <a:rPr lang="en-US" altLang="zh-TW" baseline="0" dirty="0" smtClean="0"/>
              <a:t>down…</a:t>
            </a:r>
            <a:r>
              <a:rPr lang="zh-TW" altLang="en-US" baseline="0" dirty="0" smtClean="0"/>
              <a:t>縮小到 </a:t>
            </a:r>
            <a:r>
              <a:rPr lang="en-US" altLang="zh-TW" baseline="0" dirty="0" smtClean="0"/>
              <a:t>158*208 </a:t>
            </a:r>
            <a:r>
              <a:rPr lang="zh-TW" altLang="en-US" baseline="0" dirty="0" smtClean="0"/>
              <a:t>可以跑完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但在最後一步</a:t>
            </a:r>
            <a:r>
              <a:rPr lang="en-US" altLang="zh-TW" baseline="0" dirty="0" smtClean="0"/>
              <a:t>down </a:t>
            </a:r>
            <a:r>
              <a:rPr lang="zh-TW" altLang="en-US" baseline="0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7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78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Train &amp;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資料都來自</a:t>
            </a:r>
            <a:r>
              <a:rPr lang="en-US" altLang="zh-TW" dirty="0" smtClean="0"/>
              <a:t>train</a:t>
            </a:r>
            <a:r>
              <a:rPr lang="en-US" altLang="zh-TW" baseline="0" dirty="0" smtClean="0"/>
              <a:t>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4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195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37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14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底圖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</a:t>
            </a:r>
            <a:r>
              <a:rPr lang="en-US" altLang="zh-TW" smtClean="0"/>
              <a:t>210~211,</a:t>
            </a:r>
            <a:r>
              <a:rPr lang="en-US" altLang="zh-TW" baseline="0" smtClean="0"/>
              <a:t> </a:t>
            </a:r>
            <a:r>
              <a:rPr lang="en-US" altLang="zh-TW" baseline="0" dirty="0" smtClean="0"/>
              <a:t>chip </a:t>
            </a:r>
            <a:r>
              <a:rPr lang="zh-TW" altLang="en-US" baseline="0" dirty="0" smtClean="0"/>
              <a:t>框</a:t>
            </a:r>
            <a:r>
              <a:rPr lang="en-US" altLang="zh-TW" baseline="0" dirty="0" smtClean="0"/>
              <a:t>0,  id 0)</a:t>
            </a:r>
            <a:endParaRPr lang="en-US" altLang="zh-TW" dirty="0" smtClean="0"/>
          </a:p>
          <a:p>
            <a:r>
              <a:rPr lang="en-US" altLang="zh-TW" dirty="0" smtClean="0"/>
              <a:t>Defect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顏色 </a:t>
            </a:r>
            <a:r>
              <a:rPr lang="en-US" altLang="zh-TW" baseline="0" dirty="0" smtClean="0"/>
              <a:t>(</a:t>
            </a:r>
            <a:r>
              <a:rPr lang="zh-TW" altLang="en-US" dirty="0" smtClean="0"/>
              <a:t>深藍色</a:t>
            </a:r>
            <a:r>
              <a:rPr lang="en-US" altLang="zh-TW" dirty="0" smtClean="0"/>
              <a:t>29,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淡藍色</a:t>
            </a:r>
            <a:r>
              <a:rPr lang="en-US" altLang="zh-TW" dirty="0" smtClean="0"/>
              <a:t>188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208,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橘色</a:t>
            </a:r>
            <a:r>
              <a:rPr lang="en-US" altLang="zh-TW" dirty="0" smtClean="0"/>
              <a:t>173)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80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44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Train &amp;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資料都來自</a:t>
            </a:r>
            <a:r>
              <a:rPr lang="en-US" altLang="zh-TW" dirty="0" smtClean="0"/>
              <a:t>train</a:t>
            </a:r>
            <a:r>
              <a:rPr lang="en-US" altLang="zh-TW" baseline="0" dirty="0" smtClean="0"/>
              <a:t> 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5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8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7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Simple CNN (without data augmentation)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TW" altLang="en-US" dirty="0" smtClean="0">
                <a:solidFill>
                  <a:srgbClr val="0000FF"/>
                </a:solidFill>
                <a:sym typeface="Wingdings" pitchFamily="2" charset="2"/>
              </a:rPr>
              <a:t> 設定</a:t>
            </a:r>
            <a:r>
              <a:rPr lang="en-US" altLang="zh-TW" dirty="0" smtClean="0">
                <a:solidFill>
                  <a:srgbClr val="0000FF"/>
                </a:solidFill>
                <a:sym typeface="Wingdings" pitchFamily="2" charset="2"/>
              </a:rPr>
              <a:t>epochs =100, </a:t>
            </a:r>
            <a:r>
              <a:rPr lang="zh-TW" altLang="en-US" dirty="0" smtClean="0">
                <a:solidFill>
                  <a:srgbClr val="0000FF"/>
                </a:solidFill>
                <a:sym typeface="Wingdings" pitchFamily="2" charset="2"/>
              </a:rPr>
              <a:t>但實際上</a:t>
            </a:r>
            <a:r>
              <a:rPr lang="en-US" altLang="zh-TW" dirty="0" smtClean="0">
                <a:solidFill>
                  <a:srgbClr val="0000FF"/>
                </a:solidFill>
                <a:sym typeface="Wingdings" pitchFamily="2" charset="2"/>
              </a:rPr>
              <a:t>epochs =13</a:t>
            </a:r>
            <a:r>
              <a:rPr lang="zh-TW" altLang="en-US" baseline="0" dirty="0" smtClean="0">
                <a:solidFill>
                  <a:srgbClr val="0000FF"/>
                </a:solidFill>
                <a:sym typeface="Wingdings" pitchFamily="2" charset="2"/>
              </a:rPr>
              <a:t> 就</a:t>
            </a:r>
            <a:r>
              <a:rPr lang="en-US" altLang="zh-TW" baseline="0" dirty="0" err="1" smtClean="0">
                <a:solidFill>
                  <a:srgbClr val="0000FF"/>
                </a:solidFill>
                <a:sym typeface="Wingdings" pitchFamily="2" charset="2"/>
              </a:rPr>
              <a:t>earlystop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0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model-20190429.h5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40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model-TL-20190502.h5</a:t>
            </a:r>
            <a:r>
              <a:rPr lang="zh-TW" altLang="en-US" baseline="0" dirty="0" smtClean="0"/>
              <a:t>    </a:t>
            </a:r>
            <a:r>
              <a:rPr lang="en-US" altLang="zh-TW" baseline="0" dirty="0" smtClean="0"/>
              <a:t>(</a:t>
            </a:r>
            <a:r>
              <a:rPr lang="en-US" altLang="zh-TW" dirty="0" smtClean="0"/>
              <a:t>40 epochs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 33 epochs</a:t>
            </a:r>
            <a:r>
              <a:rPr lang="zh-TW" altLang="en-US" baseline="0" dirty="0" smtClean="0">
                <a:sym typeface="Wingdings" pitchFamily="2" charset="2"/>
              </a:rPr>
              <a:t>，</a:t>
            </a:r>
            <a:r>
              <a:rPr lang="en-US" altLang="zh-TW" baseline="0" dirty="0" smtClean="0">
                <a:sym typeface="Wingdings" pitchFamily="2" charset="2"/>
              </a:rPr>
              <a:t>early stop)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刪除點數較少的</a:t>
            </a:r>
            <a:r>
              <a:rPr lang="en-US" altLang="zh-TW" dirty="0" smtClean="0"/>
              <a:t>NG map </a:t>
            </a:r>
            <a:r>
              <a:rPr lang="zh-TW" altLang="en-US" dirty="0" smtClean="0"/>
              <a:t>重新</a:t>
            </a:r>
            <a:r>
              <a:rPr lang="en-US" altLang="zh-TW" dirty="0" smtClean="0"/>
              <a:t>training 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model-TL-20190516.h5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刪除點數較少的</a:t>
            </a:r>
            <a:r>
              <a:rPr lang="en-US" altLang="zh-TW" dirty="0" smtClean="0"/>
              <a:t>NG map </a:t>
            </a:r>
            <a:r>
              <a:rPr lang="zh-TW" altLang="en-US" dirty="0" smtClean="0"/>
              <a:t>重新</a:t>
            </a:r>
            <a:r>
              <a:rPr lang="en-US" altLang="zh-TW" dirty="0" smtClean="0"/>
              <a:t>training 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model-TL-20190524.h5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刪除點數較少的</a:t>
            </a:r>
            <a:r>
              <a:rPr lang="en-US" altLang="zh-TW" dirty="0" smtClean="0"/>
              <a:t>NG map </a:t>
            </a:r>
            <a:r>
              <a:rPr lang="zh-TW" altLang="en-US" dirty="0" smtClean="0"/>
              <a:t>重新</a:t>
            </a:r>
            <a:r>
              <a:rPr lang="en-US" altLang="zh-TW" dirty="0" smtClean="0"/>
              <a:t>training  + </a:t>
            </a:r>
            <a:r>
              <a:rPr lang="zh-TW" altLang="en-US" dirty="0" smtClean="0"/>
              <a:t>實際上線後點數少且拚到</a:t>
            </a:r>
            <a:r>
              <a:rPr lang="en-US" altLang="zh-TW" dirty="0" smtClean="0"/>
              <a:t>NG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的圖 </a:t>
            </a:r>
            <a:r>
              <a:rPr lang="en-US" altLang="zh-TW" baseline="0" dirty="0" smtClean="0">
                <a:sym typeface="Wingdings" pitchFamily="2" charset="2"/>
              </a:rPr>
              <a:t></a:t>
            </a:r>
            <a:r>
              <a:rPr lang="zh-TW" altLang="en-US" baseline="0" dirty="0" smtClean="0">
                <a:sym typeface="Wingdings" pitchFamily="2" charset="2"/>
              </a:rPr>
              <a:t> </a:t>
            </a:r>
            <a:r>
              <a:rPr lang="en-US" altLang="zh-TW" dirty="0" smtClean="0"/>
              <a:t>model-TL-201905241.h5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>
                <a:sym typeface="Wingdings" pitchFamily="2" charset="2"/>
              </a:rPr>
              <a:t>只反應嚴重的 </a:t>
            </a:r>
            <a:r>
              <a:rPr lang="en-US" altLang="zh-TW" baseline="0" dirty="0" smtClean="0">
                <a:sym typeface="Wingdings" pitchFamily="2" charset="2"/>
              </a:rPr>
              <a:t></a:t>
            </a:r>
            <a:r>
              <a:rPr lang="zh-TW" altLang="en-US" baseline="0" dirty="0" smtClean="0">
                <a:sym typeface="Wingdings" pitchFamily="2" charset="2"/>
              </a:rPr>
              <a:t> 資料集用</a:t>
            </a:r>
            <a:r>
              <a:rPr lang="en-US" altLang="zh-TW" baseline="0" dirty="0" smtClean="0">
                <a:sym typeface="Wingdings" pitchFamily="2" charset="2"/>
              </a:rPr>
              <a:t>( </a:t>
            </a:r>
            <a:r>
              <a:rPr lang="en-US" altLang="zh-TW" baseline="0" dirty="0" err="1" smtClean="0">
                <a:sym typeface="Wingdings" pitchFamily="2" charset="2"/>
              </a:rPr>
              <a:t>train_serious</a:t>
            </a:r>
            <a:r>
              <a:rPr lang="en-US" altLang="zh-TW" baseline="0" dirty="0" smtClean="0">
                <a:sym typeface="Wingdings" pitchFamily="2" charset="2"/>
              </a:rPr>
              <a:t>)  </a:t>
            </a:r>
            <a:r>
              <a:rPr lang="en-US" altLang="zh-TW" dirty="0" smtClean="0"/>
              <a:t>model-TL-20190529.h5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model-TL-20190529.h5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仍有判一些無關緊要的</a:t>
            </a:r>
            <a:r>
              <a:rPr lang="en-US" altLang="zh-TW" dirty="0" smtClean="0"/>
              <a:t>NG</a:t>
            </a:r>
            <a:r>
              <a:rPr lang="en-US" altLang="zh-TW" baseline="0" dirty="0" smtClean="0"/>
              <a:t> , </a:t>
            </a:r>
            <a:r>
              <a:rPr lang="zh-TW" altLang="en-US" baseline="0" dirty="0" smtClean="0"/>
              <a:t>把它加入</a:t>
            </a:r>
            <a:r>
              <a:rPr lang="en-US" altLang="zh-TW" baseline="0" dirty="0" smtClean="0"/>
              <a:t>OK, </a:t>
            </a:r>
            <a:r>
              <a:rPr lang="zh-TW" altLang="en-US" baseline="0" dirty="0" smtClean="0"/>
              <a:t>再重</a:t>
            </a:r>
            <a:r>
              <a:rPr lang="en-US" altLang="zh-TW" baseline="0" dirty="0" smtClean="0"/>
              <a:t>training </a:t>
            </a:r>
            <a:r>
              <a:rPr lang="en-US" altLang="zh-TW" baseline="0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model-TL-20190611.h5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model-TL-20190611.h5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單</a:t>
            </a:r>
            <a:r>
              <a:rPr lang="en-US" altLang="zh-TW" dirty="0" smtClean="0"/>
              <a:t>chip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百條 判 </a:t>
            </a:r>
            <a:r>
              <a:rPr lang="en-US" altLang="zh-TW" dirty="0" smtClean="0"/>
              <a:t>NG</a:t>
            </a:r>
            <a:r>
              <a:rPr lang="en-US" altLang="zh-TW" baseline="0" dirty="0" smtClean="0"/>
              <a:t> , </a:t>
            </a:r>
            <a:r>
              <a:rPr lang="zh-TW" altLang="en-US" baseline="0" dirty="0" smtClean="0"/>
              <a:t>把它加入</a:t>
            </a:r>
            <a:r>
              <a:rPr lang="en-US" altLang="zh-TW" baseline="0" dirty="0" smtClean="0"/>
              <a:t>OK, </a:t>
            </a:r>
            <a:r>
              <a:rPr lang="zh-TW" altLang="en-US" baseline="0" dirty="0" smtClean="0"/>
              <a:t>再重</a:t>
            </a:r>
            <a:r>
              <a:rPr lang="en-US" altLang="zh-TW" baseline="0" dirty="0" smtClean="0"/>
              <a:t>training </a:t>
            </a:r>
            <a:r>
              <a:rPr lang="en-US" altLang="zh-TW" baseline="0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model-TL-20190620.h5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model-TL-20190620.h5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再重</a:t>
            </a:r>
            <a:r>
              <a:rPr lang="en-US" altLang="zh-TW" baseline="0" dirty="0" smtClean="0"/>
              <a:t>training </a:t>
            </a:r>
            <a:r>
              <a:rPr lang="en-US" altLang="zh-TW" baseline="0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model-TL-20190723.h5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Inception V3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model-TL-20190723-V3.h5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>
                <a:sym typeface="Wingdings" pitchFamily="2" charset="2"/>
              </a:rPr>
              <a:t>資料統一灰階 </a:t>
            </a:r>
            <a:r>
              <a:rPr lang="en-US" altLang="zh-TW" baseline="0" dirty="0" smtClean="0">
                <a:sym typeface="Wingdings" pitchFamily="2" charset="2"/>
              </a:rPr>
              <a:t>(train_serious2)</a:t>
            </a:r>
            <a:r>
              <a:rPr lang="zh-TW" altLang="en-US" baseline="0" dirty="0" smtClean="0">
                <a:sym typeface="Wingdings" pitchFamily="2" charset="2"/>
              </a:rPr>
              <a:t> </a:t>
            </a:r>
            <a:r>
              <a:rPr lang="en-US" altLang="zh-TW" baseline="0" smtClean="0">
                <a:sym typeface="Wingdings" pitchFamily="2" charset="2"/>
              </a:rPr>
              <a:t>(</a:t>
            </a:r>
            <a:r>
              <a:rPr lang="en-US" altLang="zh-TW" smtClean="0"/>
              <a:t>Inception V3) </a:t>
            </a:r>
            <a:r>
              <a:rPr lang="en-US" altLang="zh-TW" smtClean="0">
                <a:sym typeface="Wingdings" pitchFamily="2" charset="2"/>
              </a:rPr>
              <a:t> </a:t>
            </a:r>
            <a:r>
              <a:rPr lang="en-US" altLang="zh-TW" smtClean="0"/>
              <a:t>model-TL-20190725-V3.h5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>
              <a:sym typeface="Wingdings" pitchFamily="2" charset="2"/>
            </a:endParaRPr>
          </a:p>
          <a:p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37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6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Train &amp;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資料都來自</a:t>
            </a:r>
            <a:r>
              <a:rPr lang="en-US" altLang="zh-TW" dirty="0" smtClean="0"/>
              <a:t>train</a:t>
            </a:r>
            <a:r>
              <a:rPr lang="en-US" altLang="zh-TW" baseline="0" dirty="0" smtClean="0"/>
              <a:t> 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6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1486-157D-4FB3-AD49-476BFF819A7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8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auo_ppt_color_01_2008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596188" y="6597650"/>
            <a:ext cx="1509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700" b="1">
                <a:solidFill>
                  <a:srgbClr val="808080"/>
                </a:solidFill>
                <a:ea typeface="細明體" pitchFamily="49" charset="-120"/>
              </a:rPr>
              <a:t>AUO Proprietary &amp; Confidential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137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596188" y="6597650"/>
            <a:ext cx="1509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700" b="1">
                <a:solidFill>
                  <a:srgbClr val="808080"/>
                </a:solidFill>
                <a:ea typeface="細明體" pitchFamily="49" charset="-120"/>
              </a:rPr>
              <a:t>AUO Proprietary &amp; Confidential</a:t>
            </a:r>
          </a:p>
        </p:txBody>
      </p:sp>
      <p:pic>
        <p:nvPicPr>
          <p:cNvPr id="1034" name="Picture 10" descr="auo_ppt_color_02_20081007_p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C8CDDDF3-9854-408D-A068-370DB29603AF}" type="slidenum">
              <a:rPr lang="en-US" altLang="zh-TW" sz="100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>
              <a:solidFill>
                <a:schemeClr val="bg2"/>
              </a:solidFill>
              <a:ea typeface="細明體" pitchFamily="49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auo_ppt_color_02_2008100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596188" y="6597650"/>
            <a:ext cx="1509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700" b="1">
                <a:solidFill>
                  <a:srgbClr val="808080"/>
                </a:solidFill>
                <a:ea typeface="細明體" pitchFamily="49" charset="-120"/>
              </a:rPr>
              <a:t>AUO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596188" y="6597650"/>
            <a:ext cx="1509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700" b="1">
                <a:solidFill>
                  <a:srgbClr val="808080"/>
                </a:solidFill>
                <a:ea typeface="細明體" pitchFamily="49" charset="-120"/>
              </a:rPr>
              <a:t>AUO Proprietary &amp; Confidential</a:t>
            </a:r>
          </a:p>
        </p:txBody>
      </p:sp>
      <p:pic>
        <p:nvPicPr>
          <p:cNvPr id="5132" name="Picture 12" descr="auo_01d_2009100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-14288"/>
            <a:ext cx="9153526" cy="688657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55.png"/><Relationship Id="rId7" Type="http://schemas.openxmlformats.org/officeDocument/2006/relationships/image" Target="../media/image13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1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36.png"/><Relationship Id="rId7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10.96.50.217:8008/ARYODS.H_LOT_TRANS_ODS_v1.1.aspx?lot_id=JA9AADB000" TargetMode="External"/><Relationship Id="rId2" Type="http://schemas.openxmlformats.org/officeDocument/2006/relationships/hyperlink" Target="http://10.96.50.217:8008/aryods.h_sheet_trans_ods_v1.1.aspx?sheet_id=UB9AABM9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zh-TW" altLang="en-US" kern="1200" dirty="0" smtClean="0">
                <a:solidFill>
                  <a:srgbClr val="222A35"/>
                </a:solidFill>
                <a:ea typeface="微軟正黑體" pitchFamily="34" charset="-120"/>
                <a:cs typeface="Arial"/>
              </a:rPr>
              <a:t>題目</a:t>
            </a:r>
            <a:r>
              <a:rPr lang="en-US" altLang="zh-TW" kern="1200" dirty="0" smtClean="0">
                <a:solidFill>
                  <a:srgbClr val="222A35"/>
                </a:solidFill>
                <a:ea typeface="微軟正黑體" pitchFamily="34" charset="-120"/>
                <a:cs typeface="Arial"/>
              </a:rPr>
              <a:t> – </a:t>
            </a:r>
            <a:r>
              <a:rPr lang="zh-TW" altLang="en-US" kern="1200" dirty="0" smtClean="0">
                <a:solidFill>
                  <a:srgbClr val="222A35"/>
                </a:solidFill>
                <a:ea typeface="微軟正黑體" pitchFamily="34" charset="-120"/>
                <a:cs typeface="Arial"/>
              </a:rPr>
              <a:t>由</a:t>
            </a:r>
            <a:r>
              <a:rPr lang="en-US" altLang="zh-TW" kern="1200" dirty="0" smtClean="0">
                <a:solidFill>
                  <a:srgbClr val="222A35"/>
                </a:solidFill>
                <a:ea typeface="微軟正黑體" pitchFamily="34" charset="-120"/>
                <a:cs typeface="Arial"/>
              </a:rPr>
              <a:t>TAR map</a:t>
            </a:r>
            <a:r>
              <a:rPr lang="zh-TW" altLang="en-US" kern="1200" dirty="0" smtClean="0">
                <a:solidFill>
                  <a:srgbClr val="222A35"/>
                </a:solidFill>
                <a:ea typeface="微軟正黑體" pitchFamily="34" charset="-120"/>
                <a:cs typeface="Arial"/>
              </a:rPr>
              <a:t>進行良率預警</a:t>
            </a:r>
            <a:endParaRPr lang="zh-TW" altLang="en-US" kern="1200" dirty="0">
              <a:solidFill>
                <a:srgbClr val="222A35"/>
              </a:solidFill>
              <a:ea typeface="微軟正黑體" pitchFamily="34" charset="-120"/>
              <a:cs typeface="Arial"/>
            </a:endParaRPr>
          </a:p>
        </p:txBody>
      </p:sp>
      <p:sp>
        <p:nvSpPr>
          <p:cNvPr id="34819" name="文字方塊 7"/>
          <p:cNvSpPr txBox="1">
            <a:spLocks noChangeArrowheads="1"/>
          </p:cNvSpPr>
          <p:nvPr/>
        </p:nvSpPr>
        <p:spPr bwMode="auto">
          <a:xfrm>
            <a:off x="158246" y="596999"/>
            <a:ext cx="90730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u"/>
            </a:pP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目前現狀為何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?</a:t>
            </a: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此專案目的為何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?</a:t>
            </a:r>
          </a:p>
          <a:p>
            <a:r>
              <a:rPr lang="zh-TW" altLang="en-US" sz="1600" dirty="0" smtClean="0"/>
              <a:t>    現況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TAR Map </a:t>
            </a:r>
            <a:r>
              <a:rPr lang="zh-TW" altLang="en-US" sz="1600" dirty="0" smtClean="0"/>
              <a:t>如有異常產出後須進行</a:t>
            </a:r>
            <a:r>
              <a:rPr lang="en-US" altLang="zh-TW" sz="1600" dirty="0" smtClean="0"/>
              <a:t>LSR Repair</a:t>
            </a:r>
            <a:r>
              <a:rPr lang="zh-TW" altLang="en-US" sz="1600" dirty="0" smtClean="0"/>
              <a:t>才可得知異常原因</a:t>
            </a:r>
            <a:endParaRPr lang="en-US" altLang="zh-TW" sz="1600" dirty="0" smtClean="0"/>
          </a:p>
          <a:p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  目的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: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藉由影像辨識判斷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MAP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特殊性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,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結合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Tableau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進行相關資料比對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,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提前推測出異常站點</a:t>
            </a:r>
            <a:endParaRPr lang="en-US" altLang="zh-TW" sz="1600" dirty="0" smtClean="0">
              <a:latin typeface="Gill Sans MT" pitchFamily="34" charset="0"/>
              <a:ea typeface="微軟正黑體" pitchFamily="34" charset="-120"/>
            </a:endParaRPr>
          </a:p>
          <a:p>
            <a:endParaRPr lang="en-US" altLang="zh-TW" sz="1600" dirty="0">
              <a:solidFill>
                <a:srgbClr val="0000FF"/>
              </a:solidFill>
              <a:latin typeface="Gill Sans MT" pitchFamily="34" charset="0"/>
              <a:ea typeface="微軟正黑體" pitchFamily="34" charset="-120"/>
            </a:endParaRPr>
          </a:p>
          <a:p>
            <a:pPr algn="l">
              <a:buFont typeface="Wingdings" pitchFamily="2" charset="2"/>
              <a:buChar char="u"/>
            </a:pP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所需要的資料有哪些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?</a:t>
            </a: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所需要的技術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?</a:t>
            </a:r>
          </a:p>
          <a:p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  資料需求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: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影像辨識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TAR Flaw map (AKT &amp; PDI)</a:t>
            </a:r>
          </a:p>
          <a:p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                  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Tableau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撈取相關資料進行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sorting</a:t>
            </a:r>
          </a:p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                                  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(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相關資料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: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生產時間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, 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前後批產出狀況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, 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建表查詢過往經驗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…) </a:t>
            </a:r>
            <a:endParaRPr lang="en-US" altLang="zh-TW" sz="1000" dirty="0" smtClean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  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技術需求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: 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模型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Deep learning (transfer learning)</a:t>
            </a:r>
          </a:p>
          <a:p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                   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站點推測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異常確認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rule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建置</a:t>
            </a:r>
            <a:endParaRPr lang="en-US" altLang="zh-TW" sz="1600" dirty="0" smtClean="0">
              <a:latin typeface="Gill Sans MT" pitchFamily="34" charset="0"/>
              <a:ea typeface="微軟正黑體" pitchFamily="34" charset="-120"/>
            </a:endParaRPr>
          </a:p>
          <a:p>
            <a:endParaRPr lang="en-US" altLang="zh-TW" sz="1600" dirty="0">
              <a:solidFill>
                <a:srgbClr val="0000FF"/>
              </a:solidFill>
              <a:latin typeface="Gill Sans MT" pitchFamily="34" charset="0"/>
              <a:ea typeface="微軟正黑體" pitchFamily="34" charset="-120"/>
            </a:endParaRPr>
          </a:p>
          <a:p>
            <a:pPr algn="l">
              <a:buFont typeface="Wingdings" pitchFamily="2" charset="2"/>
              <a:buChar char="u"/>
            </a:pP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所需要的資料是否有困難之處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?</a:t>
            </a:r>
            <a:r>
              <a:rPr lang="zh-TW" altLang="en-US" dirty="0">
                <a:solidFill>
                  <a:srgbClr val="7F7F7F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endParaRPr lang="en-US" altLang="zh-TW" dirty="0">
              <a:solidFill>
                <a:srgbClr val="7F7F7F"/>
              </a:solidFill>
              <a:latin typeface="Gill Sans MT" pitchFamily="34" charset="0"/>
              <a:ea typeface="微軟正黑體" pitchFamily="34" charset="-120"/>
            </a:endParaRPr>
          </a:p>
          <a:p>
            <a:pPr algn="l"/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  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Image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分類原則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by TAR </a:t>
            </a:r>
            <a:r>
              <a:rPr lang="en-US" altLang="zh-TW" sz="1600" dirty="0" err="1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tyep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, by model, by defect type (point / line /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塊狀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), by map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(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需要建議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)</a:t>
            </a:r>
          </a:p>
          <a:p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    Tableau 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依照異常確認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rule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進行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tableau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的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sheet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建立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(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目前尚未有明確想法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)</a:t>
            </a:r>
          </a:p>
          <a:p>
            <a:pPr algn="l"/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  <a:sym typeface="Wingdings" pitchFamily="2" charset="2"/>
              </a:rPr>
              <a:t>      </a:t>
            </a:r>
            <a:endParaRPr lang="en-US" altLang="zh-TW" sz="1600" dirty="0">
              <a:solidFill>
                <a:srgbClr val="7F7F7F"/>
              </a:solidFill>
              <a:latin typeface="Gill Sans MT" pitchFamily="34" charset="0"/>
              <a:ea typeface="微軟正黑體" pitchFamily="34" charset="-120"/>
            </a:endParaRPr>
          </a:p>
          <a:p>
            <a:pPr algn="l">
              <a:buFont typeface="Wingdings" pitchFamily="2" charset="2"/>
              <a:buChar char="u"/>
            </a:pP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此專案的目的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效益</a:t>
            </a:r>
            <a:r>
              <a:rPr lang="en-US" altLang="zh-TW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平展性為何</a:t>
            </a:r>
            <a:r>
              <a:rPr lang="en-US" altLang="zh-TW" dirty="0" smtClean="0">
                <a:solidFill>
                  <a:srgbClr val="0000FF"/>
                </a:solidFill>
                <a:latin typeface="Gill Sans MT" pitchFamily="34" charset="0"/>
                <a:ea typeface="微軟正黑體" pitchFamily="34" charset="-120"/>
              </a:rPr>
              <a:t>?</a:t>
            </a:r>
          </a:p>
          <a:p>
            <a:r>
              <a:rPr lang="zh-TW" altLang="en-US" sz="1600" dirty="0" smtClean="0"/>
              <a:t>    目的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由</a:t>
            </a:r>
            <a:r>
              <a:rPr lang="en-US" altLang="zh-TW" sz="1600" dirty="0" smtClean="0"/>
              <a:t>TAR map </a:t>
            </a:r>
            <a:r>
              <a:rPr lang="zh-TW" altLang="en-US" sz="1600" dirty="0" smtClean="0"/>
              <a:t>進行良率預警</a:t>
            </a:r>
            <a:endParaRPr lang="en-US" altLang="zh-TW" sz="1600" dirty="0" smtClean="0"/>
          </a:p>
          <a:p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  效益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: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提早得知可能造成異常的原因並先進行確認</a:t>
            </a:r>
            <a:endParaRPr lang="en-US" altLang="zh-TW" sz="1600" dirty="0" smtClean="0">
              <a:latin typeface="Gill Sans MT" pitchFamily="34" charset="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   平展性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: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 相同方法可以擴展到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GL-TOS / SL-TOS / </a:t>
            </a:r>
            <a:r>
              <a:rPr lang="zh-TW" altLang="en-US" sz="1600" dirty="0" smtClean="0">
                <a:latin typeface="Gill Sans MT" pitchFamily="34" charset="0"/>
                <a:ea typeface="微軟正黑體" pitchFamily="34" charset="-120"/>
              </a:rPr>
              <a:t>各站點</a:t>
            </a:r>
            <a:r>
              <a:rPr lang="en-US" altLang="zh-TW" sz="1600" dirty="0" smtClean="0">
                <a:latin typeface="Gill Sans MT" pitchFamily="34" charset="0"/>
                <a:ea typeface="微軟正黑體" pitchFamily="34" charset="-120"/>
              </a:rPr>
              <a:t>ORBO</a:t>
            </a:r>
            <a:endParaRPr lang="en-US" altLang="zh-TW" sz="1600" dirty="0">
              <a:latin typeface="Gill Sans MT" pitchFamily="34" charset="0"/>
              <a:ea typeface="微軟正黑體" pitchFamily="34" charset="-120"/>
            </a:endParaRPr>
          </a:p>
          <a:p>
            <a:pPr algn="l"/>
            <a:endParaRPr lang="zh-TW" altLang="en-US" sz="1600" dirty="0">
              <a:solidFill>
                <a:srgbClr val="0000FF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55723" y="5493544"/>
            <a:ext cx="360040" cy="1077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下</a:t>
            </a:r>
            <a:endParaRPr lang="en-US" altLang="zh-TW" sz="1600" dirty="0" smtClean="0"/>
          </a:p>
          <a:p>
            <a:r>
              <a:rPr lang="zh-TW" altLang="en-US" sz="1600" dirty="0" smtClean="0"/>
              <a:t>載</a:t>
            </a:r>
            <a:endParaRPr lang="en-US" altLang="zh-TW" sz="1600" dirty="0" smtClean="0"/>
          </a:p>
          <a:p>
            <a:r>
              <a:rPr lang="zh-TW" altLang="en-US" sz="1600" dirty="0" smtClean="0"/>
              <a:t>圖</a:t>
            </a:r>
            <a:endParaRPr lang="en-US" altLang="zh-TW" sz="1600" dirty="0" smtClean="0"/>
          </a:p>
          <a:p>
            <a:r>
              <a:rPr lang="zh-TW" altLang="en-US" sz="1600" dirty="0" smtClean="0"/>
              <a:t>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703795" y="5735679"/>
            <a:ext cx="360040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分類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02609" y="5735679"/>
            <a:ext cx="360040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建模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50681" y="5735679"/>
            <a:ext cx="360040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測試</a:t>
            </a:r>
            <a:endParaRPr lang="zh-TW" altLang="en-US" sz="1600" dirty="0"/>
          </a:p>
        </p:txBody>
      </p:sp>
      <p:cxnSp>
        <p:nvCxnSpPr>
          <p:cNvPr id="20" name="直線單箭頭接點 19"/>
          <p:cNvCxnSpPr>
            <a:stCxn id="14" idx="3"/>
            <a:endCxn id="15" idx="1"/>
          </p:cNvCxnSpPr>
          <p:nvPr/>
        </p:nvCxnSpPr>
        <p:spPr>
          <a:xfrm flipV="1">
            <a:off x="1415763" y="6028067"/>
            <a:ext cx="288032" cy="4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5" idx="3"/>
            <a:endCxn id="16" idx="1"/>
          </p:cNvCxnSpPr>
          <p:nvPr/>
        </p:nvCxnSpPr>
        <p:spPr>
          <a:xfrm>
            <a:off x="2063835" y="6028067"/>
            <a:ext cx="338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17" idx="1"/>
          </p:cNvCxnSpPr>
          <p:nvPr/>
        </p:nvCxnSpPr>
        <p:spPr>
          <a:xfrm>
            <a:off x="2762649" y="6028067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6" idx="2"/>
            <a:endCxn id="15" idx="2"/>
          </p:cNvCxnSpPr>
          <p:nvPr/>
        </p:nvCxnSpPr>
        <p:spPr>
          <a:xfrm rot="5400000">
            <a:off x="2233222" y="5971047"/>
            <a:ext cx="12700" cy="698814"/>
          </a:xfrm>
          <a:prstGeom prst="bentConnector3">
            <a:avLst>
              <a:gd name="adj1" fmla="val 18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7" idx="0"/>
            <a:endCxn id="15" idx="0"/>
          </p:cNvCxnSpPr>
          <p:nvPr/>
        </p:nvCxnSpPr>
        <p:spPr>
          <a:xfrm rot="16200000" flipV="1">
            <a:off x="2557258" y="5062236"/>
            <a:ext cx="12700" cy="1346886"/>
          </a:xfrm>
          <a:prstGeom prst="bentConnector3">
            <a:avLst>
              <a:gd name="adj1" fmla="val 18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873" y="5811051"/>
            <a:ext cx="1438275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文字方塊 38"/>
          <p:cNvSpPr txBox="1"/>
          <p:nvPr/>
        </p:nvSpPr>
        <p:spPr>
          <a:xfrm>
            <a:off x="3677487" y="5741466"/>
            <a:ext cx="360040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上線</a:t>
            </a:r>
            <a:endParaRPr lang="zh-TW" altLang="en-US" sz="1600" dirty="0"/>
          </a:p>
        </p:txBody>
      </p:sp>
      <p:cxnSp>
        <p:nvCxnSpPr>
          <p:cNvPr id="41" name="直線單箭頭接點 40"/>
          <p:cNvCxnSpPr>
            <a:stCxn id="17" idx="3"/>
            <a:endCxn id="39" idx="1"/>
          </p:cNvCxnSpPr>
          <p:nvPr/>
        </p:nvCxnSpPr>
        <p:spPr>
          <a:xfrm>
            <a:off x="3410721" y="6028067"/>
            <a:ext cx="266766" cy="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9" idx="3"/>
            <a:endCxn id="1027" idx="1"/>
          </p:cNvCxnSpPr>
          <p:nvPr/>
        </p:nvCxnSpPr>
        <p:spPr>
          <a:xfrm>
            <a:off x="4037527" y="6033854"/>
            <a:ext cx="250346" cy="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940152" y="587727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zh-TW" altLang="en-US" sz="1200" dirty="0" smtClean="0"/>
              <a:t>模型</a:t>
            </a:r>
            <a:r>
              <a:rPr lang="en-US" altLang="zh-TW" sz="1200" dirty="0" smtClean="0">
                <a:sym typeface="Wingdings" pitchFamily="2" charset="2"/>
              </a:rPr>
              <a:t></a:t>
            </a:r>
            <a:r>
              <a:rPr lang="zh-TW" altLang="en-US" sz="1200" dirty="0" smtClean="0"/>
              <a:t>分類</a:t>
            </a:r>
            <a:r>
              <a:rPr lang="en-US" altLang="zh-TW" sz="1200" dirty="0" smtClean="0"/>
              <a:t>map type</a:t>
            </a:r>
          </a:p>
          <a:p>
            <a:pPr>
              <a:buFont typeface="Arial" charset="0"/>
              <a:buChar char="•"/>
            </a:pPr>
            <a:r>
              <a:rPr lang="en-US" altLang="zh-TW" sz="1200" dirty="0" smtClean="0"/>
              <a:t> tableau </a:t>
            </a:r>
            <a:r>
              <a:rPr lang="en-US" altLang="zh-TW" sz="1200" dirty="0" smtClean="0">
                <a:sym typeface="Wingdings" pitchFamily="2" charset="2"/>
              </a:rPr>
              <a:t></a:t>
            </a:r>
            <a:r>
              <a:rPr lang="zh-TW" altLang="en-US" sz="1200" dirty="0" smtClean="0">
                <a:sym typeface="Wingdings" pitchFamily="2" charset="2"/>
              </a:rPr>
              <a:t> 異常確認</a:t>
            </a:r>
            <a:endParaRPr lang="en-US" altLang="zh-TW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790719"/>
            <a:ext cx="3691411" cy="24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08720"/>
            <a:ext cx="8676456" cy="4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群組 20"/>
          <p:cNvGrpSpPr/>
          <p:nvPr/>
        </p:nvGrpSpPr>
        <p:grpSpPr>
          <a:xfrm>
            <a:off x="5580112" y="1694115"/>
            <a:ext cx="2078980" cy="2736304"/>
            <a:chOff x="5580112" y="1694115"/>
            <a:chExt cx="2078980" cy="2736304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80112" y="1694115"/>
              <a:ext cx="2078980" cy="273630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  <p:sp>
          <p:nvSpPr>
            <p:cNvPr id="7" name="橢圓 6"/>
            <p:cNvSpPr/>
            <p:nvPr/>
          </p:nvSpPr>
          <p:spPr>
            <a:xfrm>
              <a:off x="6052269" y="2168695"/>
              <a:ext cx="216024" cy="216024"/>
            </a:xfrm>
            <a:prstGeom prst="ellipse">
              <a:avLst/>
            </a:prstGeom>
            <a:solidFill>
              <a:srgbClr val="A5E9A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417329" y="2597553"/>
              <a:ext cx="216024" cy="216024"/>
            </a:xfrm>
            <a:prstGeom prst="ellipse">
              <a:avLst/>
            </a:prstGeom>
            <a:solidFill>
              <a:srgbClr val="A5E9A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69729" y="3068943"/>
              <a:ext cx="216024" cy="216024"/>
            </a:xfrm>
            <a:prstGeom prst="ellipse">
              <a:avLst/>
            </a:prstGeom>
            <a:solidFill>
              <a:srgbClr val="A5E9A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743395" y="3306407"/>
              <a:ext cx="216024" cy="216024"/>
            </a:xfrm>
            <a:prstGeom prst="ellipse">
              <a:avLst/>
            </a:prstGeom>
            <a:solidFill>
              <a:srgbClr val="A5E9A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065923" y="3735265"/>
              <a:ext cx="216024" cy="216024"/>
            </a:xfrm>
            <a:prstGeom prst="ellipse">
              <a:avLst/>
            </a:prstGeom>
            <a:solidFill>
              <a:srgbClr val="A5E9A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228956" y="3972729"/>
              <a:ext cx="216024" cy="216024"/>
            </a:xfrm>
            <a:prstGeom prst="ellipse">
              <a:avLst/>
            </a:prstGeom>
            <a:solidFill>
              <a:srgbClr val="A5E9A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23928" y="1844824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1111" y="4725144"/>
          <a:ext cx="7128793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/>
                <a:gridCol w="1080120"/>
                <a:gridCol w="1008112"/>
                <a:gridCol w="3024337"/>
              </a:tblGrid>
              <a:tr h="30126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分類錯誤原因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Ratio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Solution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分類明顯錯誤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12.5%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修正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點數太少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12.5%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點數少的不放入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模糊的分類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37.5%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重新定義分類方式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32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不懂模型的邏輯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37.5%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zh-TW" u="none" dirty="0" smtClean="0"/>
              <a:t>Type 2: </a:t>
            </a:r>
            <a:r>
              <a:rPr lang="en-US" altLang="zh-TW" u="none" dirty="0" smtClean="0">
                <a:solidFill>
                  <a:schemeClr val="dk1"/>
                </a:solidFill>
              </a:rPr>
              <a:t>Model building </a:t>
            </a:r>
            <a:r>
              <a:rPr lang="en-US" altLang="zh-TW" sz="1400" u="none" dirty="0" smtClean="0">
                <a:solidFill>
                  <a:schemeClr val="dk1"/>
                </a:solidFill>
              </a:rPr>
              <a:t>(</a:t>
            </a:r>
            <a:r>
              <a:rPr lang="en-US" altLang="zh-TW" sz="1400" u="none" dirty="0" smtClean="0"/>
              <a:t>class 10 </a:t>
            </a:r>
            <a:r>
              <a:rPr lang="en-US" altLang="zh-TW" sz="1400" u="none" dirty="0" smtClean="0">
                <a:solidFill>
                  <a:schemeClr val="dk1"/>
                </a:solidFill>
              </a:rPr>
              <a:t>)</a:t>
            </a:r>
            <a:endParaRPr lang="zh-TW" altLang="en-US" u="none" dirty="0"/>
          </a:p>
        </p:txBody>
      </p:sp>
      <p:sp>
        <p:nvSpPr>
          <p:cNvPr id="18" name="矩形 17"/>
          <p:cNvSpPr/>
          <p:nvPr/>
        </p:nvSpPr>
        <p:spPr>
          <a:xfrm>
            <a:off x="5220072" y="100685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196207" y="71882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準確度低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796136" y="1268760"/>
            <a:ext cx="14401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527860" y="1412776"/>
            <a:ext cx="27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u="sng" dirty="0" smtClean="0"/>
              <a:t>confusion matrix</a:t>
            </a:r>
            <a:r>
              <a:rPr lang="zh-TW" altLang="en-US" sz="1200" u="sng" dirty="0" smtClean="0"/>
              <a:t> </a:t>
            </a:r>
            <a:endParaRPr lang="zh-TW" altLang="en-US" sz="1200" u="sng" dirty="0"/>
          </a:p>
        </p:txBody>
      </p:sp>
      <p:sp>
        <p:nvSpPr>
          <p:cNvPr id="27" name="爆炸 1 26"/>
          <p:cNvSpPr/>
          <p:nvPr/>
        </p:nvSpPr>
        <p:spPr>
          <a:xfrm>
            <a:off x="6156176" y="5085184"/>
            <a:ext cx="2664296" cy="136815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電腦看到的跟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我們想的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不一樣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18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u="none" dirty="0" smtClean="0"/>
              <a:t>分類錯誤原因</a:t>
            </a:r>
            <a:endParaRPr lang="zh-TW" altLang="en-US" u="non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3"/>
            <a:ext cx="2066261" cy="291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395536" y="292494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預測為平行短邊</a:t>
            </a:r>
            <a:endParaRPr lang="en-US" altLang="zh-TW" sz="1200" dirty="0" smtClean="0">
              <a:solidFill>
                <a:srgbClr val="66CCFF"/>
              </a:solidFill>
            </a:endParaRP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corner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535" y="843734"/>
            <a:ext cx="2006245" cy="288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2555776" y="303614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side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00074"/>
            <a:ext cx="2031966" cy="29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360040" y="452499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A5E9A5"/>
                </a:solidFill>
              </a:rPr>
              <a:t>預測為</a:t>
            </a:r>
            <a:r>
              <a:rPr lang="en-US" altLang="zh-TW" sz="1200" dirty="0" smtClean="0">
                <a:solidFill>
                  <a:srgbClr val="A5E9A5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A5E9A5"/>
                </a:solidFill>
              </a:rPr>
              <a:t>side</a:t>
            </a:r>
          </a:p>
          <a:p>
            <a:r>
              <a:rPr lang="en-US" altLang="zh-TW" sz="1200" dirty="0" smtClean="0">
                <a:solidFill>
                  <a:srgbClr val="A5E9A5"/>
                </a:solidFill>
              </a:rPr>
              <a:t>Why ?</a:t>
            </a:r>
            <a:endParaRPr lang="zh-TW" altLang="en-US" sz="1200" dirty="0">
              <a:solidFill>
                <a:srgbClr val="A5E9A5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3925795"/>
            <a:ext cx="2014819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字方塊 10"/>
          <p:cNvSpPr txBox="1"/>
          <p:nvPr/>
        </p:nvSpPr>
        <p:spPr>
          <a:xfrm>
            <a:off x="2663280" y="45811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A5E9A5"/>
                </a:solidFill>
              </a:rPr>
              <a:t>預測為</a:t>
            </a:r>
            <a:r>
              <a:rPr lang="en-US" altLang="zh-TW" sz="1200" dirty="0" err="1" smtClean="0">
                <a:solidFill>
                  <a:srgbClr val="A5E9A5"/>
                </a:solidFill>
              </a:rPr>
              <a:t>ak</a:t>
            </a:r>
            <a:endParaRPr lang="en-US" altLang="zh-TW" sz="1200" dirty="0" smtClean="0">
              <a:solidFill>
                <a:srgbClr val="A5E9A5"/>
              </a:solidFill>
            </a:endParaRP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A5E9A5"/>
                </a:solidFill>
              </a:rPr>
              <a:t>pl </a:t>
            </a:r>
          </a:p>
          <a:p>
            <a:r>
              <a:rPr lang="en-US" altLang="zh-TW" sz="1200" dirty="0" smtClean="0">
                <a:solidFill>
                  <a:srgbClr val="A5E9A5"/>
                </a:solidFill>
              </a:rPr>
              <a:t>Why ?</a:t>
            </a:r>
            <a:endParaRPr lang="zh-TW" altLang="en-US" sz="1200" dirty="0">
              <a:solidFill>
                <a:srgbClr val="A5E9A5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3891501"/>
            <a:ext cx="1989098" cy="29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文字方塊 14"/>
          <p:cNvSpPr txBox="1"/>
          <p:nvPr/>
        </p:nvSpPr>
        <p:spPr>
          <a:xfrm>
            <a:off x="4679504" y="45091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A5E9A5"/>
                </a:solidFill>
              </a:rPr>
              <a:t>預測為</a:t>
            </a:r>
            <a:r>
              <a:rPr lang="en-US" altLang="zh-TW" sz="1200" dirty="0" smtClean="0">
                <a:solidFill>
                  <a:srgbClr val="A5E9A5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A5E9A5"/>
                </a:solidFill>
              </a:rPr>
              <a:t>ak</a:t>
            </a:r>
            <a:r>
              <a:rPr lang="en-US" altLang="zh-TW" sz="1200" dirty="0" smtClean="0">
                <a:solidFill>
                  <a:srgbClr val="A5E9A5"/>
                </a:solidFill>
              </a:rPr>
              <a:t> </a:t>
            </a:r>
          </a:p>
          <a:p>
            <a:r>
              <a:rPr lang="en-US" altLang="zh-TW" sz="1200" dirty="0" smtClean="0">
                <a:solidFill>
                  <a:srgbClr val="A5E9A5"/>
                </a:solidFill>
              </a:rPr>
              <a:t>Why ?</a:t>
            </a:r>
            <a:endParaRPr lang="zh-TW" altLang="en-US" sz="1200" dirty="0">
              <a:solidFill>
                <a:srgbClr val="A5E9A5"/>
              </a:solidFill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836712"/>
            <a:ext cx="2014819" cy="29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字方塊 16"/>
          <p:cNvSpPr txBox="1"/>
          <p:nvPr/>
        </p:nvSpPr>
        <p:spPr>
          <a:xfrm>
            <a:off x="4716016" y="306896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預測為平行長邊</a:t>
            </a:r>
            <a:endParaRPr lang="en-US" altLang="zh-TW" sz="1200" dirty="0" smtClean="0">
              <a:solidFill>
                <a:srgbClr val="66CCFF"/>
              </a:solidFill>
            </a:endParaRP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917895"/>
            <a:ext cx="1954803" cy="285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文字方塊 18"/>
          <p:cNvSpPr txBox="1"/>
          <p:nvPr/>
        </p:nvSpPr>
        <p:spPr>
          <a:xfrm>
            <a:off x="7092280" y="593878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A5E9A5"/>
                </a:solidFill>
              </a:rPr>
              <a:t>預測為環狀</a:t>
            </a:r>
            <a:r>
              <a:rPr lang="en-US" altLang="zh-TW" sz="1200" dirty="0" smtClean="0">
                <a:solidFill>
                  <a:srgbClr val="A5E9A5"/>
                </a:solidFill>
              </a:rPr>
              <a:t>map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實際分類平行短邊</a:t>
            </a:r>
            <a:endParaRPr lang="en-US" altLang="zh-TW" sz="1200" dirty="0" smtClean="0">
              <a:solidFill>
                <a:srgbClr val="A5E9A5"/>
              </a:solidFill>
            </a:endParaRPr>
          </a:p>
          <a:p>
            <a:r>
              <a:rPr lang="en-US" altLang="zh-TW" sz="1200" dirty="0" smtClean="0">
                <a:solidFill>
                  <a:srgbClr val="A5E9A5"/>
                </a:solidFill>
              </a:rPr>
              <a:t>Why ? 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240" y="836712"/>
            <a:ext cx="2040540" cy="29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文字方塊 20"/>
          <p:cNvSpPr txBox="1"/>
          <p:nvPr/>
        </p:nvSpPr>
        <p:spPr>
          <a:xfrm>
            <a:off x="7051096" y="146289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預測為環狀</a:t>
            </a:r>
            <a:r>
              <a:rPr lang="en-US" altLang="zh-TW" sz="1200" dirty="0" smtClean="0">
                <a:solidFill>
                  <a:srgbClr val="66CCFF"/>
                </a:solidFill>
              </a:rPr>
              <a:t>map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center 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836712"/>
            <a:ext cx="9144000" cy="30243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20688"/>
            <a:ext cx="147565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/>
              <a:t>模糊的分類</a:t>
            </a:r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0" y="3717032"/>
            <a:ext cx="1907704" cy="3693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不懂模型的邏輯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u="none" dirty="0" smtClean="0"/>
              <a:t>Next step</a:t>
            </a:r>
            <a:endParaRPr lang="zh-TW" altLang="en-US" u="none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1560" y="1412776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Type 1(binary classification )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將模型的判讀結果上到</a:t>
            </a:r>
            <a:r>
              <a:rPr lang="en-US" altLang="zh-TW" dirty="0" smtClean="0"/>
              <a:t>To Do list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</a:t>
            </a:r>
            <a:r>
              <a:rPr lang="en-US" altLang="zh-TW" dirty="0" smtClean="0"/>
              <a:t>AKT </a:t>
            </a:r>
            <a:r>
              <a:rPr lang="zh-TW" altLang="en-US" dirty="0" smtClean="0"/>
              <a:t>機型的</a:t>
            </a:r>
            <a:r>
              <a:rPr lang="en-US" altLang="zh-TW" dirty="0" smtClean="0"/>
              <a:t>flaw map</a:t>
            </a:r>
            <a:r>
              <a:rPr lang="zh-TW" altLang="en-US" dirty="0" smtClean="0"/>
              <a:t>進行前處理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endParaRPr lang="en-US" altLang="zh-TW" dirty="0" smtClean="0"/>
          </a:p>
          <a:p>
            <a:r>
              <a:rPr lang="en-US" altLang="zh-TW" u="sng" dirty="0" smtClean="0"/>
              <a:t>Type 2(class 10)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 </a:t>
            </a:r>
            <a:r>
              <a:rPr lang="zh-TW" altLang="en-US" dirty="0" smtClean="0"/>
              <a:t>將圖型特徵化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分類項目明確化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u="sng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Do list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6516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2" y="1877643"/>
            <a:ext cx="65262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394" y="2494732"/>
            <a:ext cx="797401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技師確認流程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80683" y="1848949"/>
            <a:ext cx="144016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+mn-ea"/>
              </a:rPr>
              <a:t>發報</a:t>
            </a:r>
            <a:r>
              <a:rPr lang="en-US" altLang="zh-TW" sz="1400" dirty="0" smtClean="0">
                <a:latin typeface="+mn-ea"/>
              </a:rPr>
              <a:t>To Do List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1760" y="1066768"/>
            <a:ext cx="144016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+mn-ea"/>
              </a:rPr>
              <a:t>PDI MAP NG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04048" y="2060848"/>
            <a:ext cx="3096344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有特殊</a:t>
            </a:r>
            <a:r>
              <a:rPr lang="en-US" altLang="zh-TW" sz="1200" b="1" dirty="0" smtClean="0">
                <a:solidFill>
                  <a:srgbClr val="0000FF"/>
                </a:solidFill>
                <a:latin typeface="+mn-ea"/>
              </a:rPr>
              <a:t>map 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 process</a:t>
            </a:r>
            <a:endParaRPr lang="en-US" altLang="zh-TW" sz="12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sz="1200" dirty="0" smtClean="0">
                <a:latin typeface="+mn-ea"/>
              </a:rPr>
              <a:t>    </a:t>
            </a:r>
            <a:r>
              <a:rPr lang="en-US" altLang="zh-TW" sz="1200" dirty="0" err="1" smtClean="0">
                <a:latin typeface="+mn-ea"/>
              </a:rPr>
              <a:t>ak</a:t>
            </a:r>
            <a:r>
              <a:rPr lang="en-US" altLang="zh-TW" sz="1200" dirty="0" smtClean="0">
                <a:latin typeface="+mn-ea"/>
              </a:rPr>
              <a:t> map, point defect , wait </a:t>
            </a:r>
            <a:r>
              <a:rPr lang="en-US" altLang="zh-TW" sz="1200" dirty="0" err="1" smtClean="0">
                <a:latin typeface="+mn-ea"/>
              </a:rPr>
              <a:t>lsr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    平行長邊</a:t>
            </a:r>
            <a:r>
              <a:rPr lang="en-US" altLang="zh-TW" sz="1200" dirty="0" smtClean="0">
                <a:latin typeface="+mn-ea"/>
              </a:rPr>
              <a:t>, line defect, wait </a:t>
            </a:r>
            <a:r>
              <a:rPr lang="en-US" altLang="zh-TW" sz="1200" dirty="0" err="1" smtClean="0">
                <a:latin typeface="+mn-ea"/>
              </a:rPr>
              <a:t>lsr</a:t>
            </a:r>
            <a:endParaRPr lang="en-US" altLang="zh-TW" sz="1200" dirty="0" smtClean="0">
              <a:latin typeface="+mn-ea"/>
            </a:endParaRPr>
          </a:p>
          <a:p>
            <a:endParaRPr lang="en-US" altLang="zh-TW" sz="1200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無</a:t>
            </a:r>
            <a:r>
              <a:rPr lang="en-US" altLang="zh-TW" sz="1200" b="1" dirty="0" smtClean="0">
                <a:solidFill>
                  <a:srgbClr val="0000FF"/>
                </a:solidFill>
                <a:latin typeface="+mn-ea"/>
              </a:rPr>
              <a:t>map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但百條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</a:t>
            </a:r>
            <a:r>
              <a:rPr lang="zh-TW" altLang="en-US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process</a:t>
            </a:r>
          </a:p>
          <a:p>
            <a:r>
              <a:rPr lang="zh-TW" altLang="en-US" sz="1200" dirty="0" smtClean="0">
                <a:latin typeface="+mn-ea"/>
                <a:sym typeface="Wingdings" pitchFamily="2" charset="2"/>
              </a:rPr>
              <a:t>    </a:t>
            </a:r>
            <a:r>
              <a:rPr lang="en-US" altLang="zh-TW" sz="1200" dirty="0" smtClean="0">
                <a:latin typeface="+mn-ea"/>
                <a:sym typeface="Wingdings" pitchFamily="2" charset="2"/>
              </a:rPr>
              <a:t>no map, </a:t>
            </a:r>
            <a:r>
              <a:rPr lang="zh-TW" altLang="en-US" sz="1200" dirty="0" smtClean="0">
                <a:latin typeface="+mn-ea"/>
                <a:sym typeface="Wingdings" pitchFamily="2" charset="2"/>
              </a:rPr>
              <a:t>百條</a:t>
            </a:r>
            <a:r>
              <a:rPr lang="en-US" altLang="zh-TW" sz="1200" dirty="0" smtClean="0">
                <a:latin typeface="+mn-ea"/>
                <a:sym typeface="Wingdings" pitchFamily="2" charset="2"/>
              </a:rPr>
              <a:t>, wait </a:t>
            </a:r>
            <a:r>
              <a:rPr lang="en-US" altLang="zh-TW" sz="1200" dirty="0" err="1" smtClean="0">
                <a:latin typeface="+mn-ea"/>
                <a:sym typeface="Wingdings" pitchFamily="2" charset="2"/>
              </a:rPr>
              <a:t>lsr</a:t>
            </a:r>
            <a:endParaRPr lang="en-US" altLang="zh-TW" sz="1200" dirty="0" smtClean="0">
              <a:latin typeface="+mn-ea"/>
              <a:sym typeface="Wingdings" pitchFamily="2" charset="2"/>
            </a:endParaRPr>
          </a:p>
          <a:p>
            <a:r>
              <a:rPr lang="zh-TW" altLang="en-US" sz="1200" dirty="0" smtClean="0">
                <a:latin typeface="+mn-ea"/>
                <a:sym typeface="Wingdings" pitchFamily="2" charset="2"/>
              </a:rPr>
              <a:t>    </a:t>
            </a:r>
            <a:r>
              <a:rPr lang="en-US" altLang="zh-TW" sz="1200" dirty="0" smtClean="0">
                <a:latin typeface="+mn-ea"/>
                <a:sym typeface="Wingdings" pitchFamily="2" charset="2"/>
              </a:rPr>
              <a:t>no map, line defect, wait </a:t>
            </a:r>
            <a:r>
              <a:rPr lang="en-US" altLang="zh-TW" sz="1200" dirty="0" err="1" smtClean="0">
                <a:latin typeface="+mn-ea"/>
                <a:sym typeface="Wingdings" pitchFamily="2" charset="2"/>
              </a:rPr>
              <a:t>lsr</a:t>
            </a:r>
            <a:endParaRPr lang="en-US" altLang="zh-TW" sz="1200" dirty="0" smtClean="0">
              <a:latin typeface="+mn-ea"/>
            </a:endParaRPr>
          </a:p>
          <a:p>
            <a:endParaRPr lang="en-US" altLang="zh-TW" sz="1200" dirty="0" smtClean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無</a:t>
            </a:r>
            <a:r>
              <a:rPr lang="en-US" altLang="zh-TW" sz="1200" b="1" dirty="0" smtClean="0">
                <a:solidFill>
                  <a:srgbClr val="0000FF"/>
                </a:solidFill>
                <a:latin typeface="+mn-ea"/>
              </a:rPr>
              <a:t>map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且還好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 close</a:t>
            </a:r>
            <a:endParaRPr lang="en-US" altLang="zh-TW" sz="12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sz="1200" dirty="0" smtClean="0">
                <a:latin typeface="+mn-ea"/>
              </a:rPr>
              <a:t>    no map,</a:t>
            </a:r>
            <a:r>
              <a:rPr lang="zh-TW" altLang="en-US" sz="1200" dirty="0" smtClean="0">
                <a:latin typeface="+mn-ea"/>
              </a:rPr>
              <a:t> </a:t>
            </a:r>
            <a:r>
              <a:rPr lang="en-US" altLang="zh-TW" sz="1200" dirty="0" smtClean="0">
                <a:latin typeface="+mn-ea"/>
              </a:rPr>
              <a:t>monitor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331640" y="1858856"/>
            <a:ext cx="114012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+mn-ea"/>
              </a:rPr>
              <a:t>LSR repair</a:t>
            </a:r>
            <a:endParaRPr lang="zh-TW" altLang="en-US" sz="1400" dirty="0">
              <a:latin typeface="+mn-ea"/>
            </a:endParaRPr>
          </a:p>
        </p:txBody>
      </p:sp>
      <p:cxnSp>
        <p:nvCxnSpPr>
          <p:cNvPr id="12" name="肘形接點 11"/>
          <p:cNvCxnSpPr>
            <a:stCxn id="5" idx="2"/>
            <a:endCxn id="9" idx="0"/>
          </p:cNvCxnSpPr>
          <p:nvPr/>
        </p:nvCxnSpPr>
        <p:spPr>
          <a:xfrm rot="5400000">
            <a:off x="2274617" y="1001632"/>
            <a:ext cx="484311" cy="1230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31640" y="2866968"/>
            <a:ext cx="114012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+mn-ea"/>
              </a:rPr>
              <a:t>LCV repair</a:t>
            </a:r>
            <a:endParaRPr lang="zh-TW" altLang="en-US" sz="1400" dirty="0">
              <a:latin typeface="+mn-ea"/>
            </a:endParaRPr>
          </a:p>
        </p:txBody>
      </p:sp>
      <p:cxnSp>
        <p:nvCxnSpPr>
          <p:cNvPr id="18" name="直線單箭頭接點 17"/>
          <p:cNvCxnSpPr>
            <a:stCxn id="9" idx="2"/>
            <a:endCxn id="16" idx="0"/>
          </p:cNvCxnSpPr>
          <p:nvPr/>
        </p:nvCxnSpPr>
        <p:spPr>
          <a:xfrm>
            <a:off x="1901704" y="2166633"/>
            <a:ext cx="0" cy="7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486441" y="3881549"/>
            <a:ext cx="84009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+mn-ea"/>
              </a:rPr>
              <a:t>AR-FI</a:t>
            </a:r>
            <a:endParaRPr lang="zh-TW" altLang="en-US" sz="1400" dirty="0">
              <a:latin typeface="+mn-ea"/>
            </a:endParaRPr>
          </a:p>
        </p:txBody>
      </p:sp>
      <p:cxnSp>
        <p:nvCxnSpPr>
          <p:cNvPr id="21" name="直線單箭頭接點 20"/>
          <p:cNvCxnSpPr>
            <a:stCxn id="16" idx="2"/>
            <a:endCxn id="19" idx="0"/>
          </p:cNvCxnSpPr>
          <p:nvPr/>
        </p:nvCxnSpPr>
        <p:spPr>
          <a:xfrm>
            <a:off x="1901704" y="3174745"/>
            <a:ext cx="4784" cy="706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09322" y="4854564"/>
            <a:ext cx="99276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+mn-ea"/>
              </a:rPr>
              <a:t>Dummy</a:t>
            </a:r>
            <a:endParaRPr lang="zh-TW" altLang="en-US" sz="1400" dirty="0">
              <a:latin typeface="+mn-ea"/>
            </a:endParaRPr>
          </a:p>
        </p:txBody>
      </p:sp>
      <p:cxnSp>
        <p:nvCxnSpPr>
          <p:cNvPr id="24" name="直線單箭頭接點 23"/>
          <p:cNvCxnSpPr>
            <a:stCxn id="19" idx="2"/>
            <a:endCxn id="22" idx="0"/>
          </p:cNvCxnSpPr>
          <p:nvPr/>
        </p:nvCxnSpPr>
        <p:spPr>
          <a:xfrm flipH="1">
            <a:off x="1905704" y="4189326"/>
            <a:ext cx="784" cy="665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380683" y="4202624"/>
            <a:ext cx="144016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latin typeface="+mn-ea"/>
              </a:rPr>
              <a:t>更新</a:t>
            </a:r>
            <a:r>
              <a:rPr lang="en-US" altLang="zh-TW" sz="1400" dirty="0" smtClean="0">
                <a:latin typeface="+mn-ea"/>
              </a:rPr>
              <a:t>To Do List</a:t>
            </a:r>
            <a:endParaRPr lang="zh-TW" altLang="en-US" sz="1400" dirty="0">
              <a:latin typeface="+mn-ea"/>
            </a:endParaRPr>
          </a:p>
        </p:txBody>
      </p:sp>
      <p:cxnSp>
        <p:nvCxnSpPr>
          <p:cNvPr id="27" name="直線單箭頭接點 26"/>
          <p:cNvCxnSpPr>
            <a:stCxn id="4" idx="2"/>
            <a:endCxn id="25" idx="0"/>
          </p:cNvCxnSpPr>
          <p:nvPr/>
        </p:nvCxnSpPr>
        <p:spPr>
          <a:xfrm>
            <a:off x="4100763" y="2156726"/>
            <a:ext cx="0" cy="2045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26082" y="4581128"/>
            <a:ext cx="316835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有特殊</a:t>
            </a:r>
            <a:r>
              <a:rPr lang="en-US" altLang="zh-TW" sz="1200" b="1" dirty="0" smtClean="0">
                <a:solidFill>
                  <a:srgbClr val="0000FF"/>
                </a:solidFill>
                <a:latin typeface="+mn-ea"/>
              </a:rPr>
              <a:t>map 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 process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</a:t>
            </a:r>
            <a:r>
              <a:rPr lang="zh-TW" altLang="en-US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close</a:t>
            </a:r>
            <a:endParaRPr lang="en-US" altLang="zh-TW" sz="12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sz="1200" dirty="0" smtClean="0">
                <a:latin typeface="+mn-ea"/>
              </a:rPr>
              <a:t>    </a:t>
            </a:r>
            <a:r>
              <a:rPr lang="en-US" altLang="zh-TW" sz="1200" dirty="0" err="1" smtClean="0">
                <a:latin typeface="+mn-ea"/>
              </a:rPr>
              <a:t>ak</a:t>
            </a:r>
            <a:r>
              <a:rPr lang="en-US" altLang="zh-TW" sz="1200" dirty="0" smtClean="0">
                <a:latin typeface="+mn-ea"/>
              </a:rPr>
              <a:t> map, point defect , p-m2-residue</a:t>
            </a:r>
            <a:endParaRPr lang="en-US" altLang="zh-TW" sz="12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    平行長邊</a:t>
            </a:r>
            <a:r>
              <a:rPr lang="en-US" altLang="zh-TW" sz="1200" dirty="0" smtClean="0">
                <a:latin typeface="+mn-ea"/>
              </a:rPr>
              <a:t>, line defect, </a:t>
            </a:r>
            <a:r>
              <a:rPr lang="en-US" altLang="zh-TW" sz="1200" dirty="0" smtClean="0">
                <a:solidFill>
                  <a:srgbClr val="FF0000"/>
                </a:solidFill>
                <a:latin typeface="+mn-ea"/>
              </a:rPr>
              <a:t>defect </a:t>
            </a:r>
            <a:r>
              <a:rPr lang="zh-TW" altLang="en-US" sz="1200" dirty="0" smtClean="0">
                <a:solidFill>
                  <a:srgbClr val="FF0000"/>
                </a:solidFill>
                <a:latin typeface="+mn-ea"/>
              </a:rPr>
              <a:t>分散</a:t>
            </a:r>
            <a:endParaRPr lang="en-US" altLang="zh-TW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sz="1200" dirty="0" smtClean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無</a:t>
            </a:r>
            <a:r>
              <a:rPr lang="en-US" altLang="zh-TW" sz="1200" b="1" dirty="0" smtClean="0">
                <a:solidFill>
                  <a:srgbClr val="0000FF"/>
                </a:solidFill>
                <a:latin typeface="+mn-ea"/>
              </a:rPr>
              <a:t>map </a:t>
            </a:r>
            <a:r>
              <a:rPr lang="zh-TW" altLang="en-US" sz="1200" b="1" dirty="0" smtClean="0">
                <a:solidFill>
                  <a:srgbClr val="0000FF"/>
                </a:solidFill>
                <a:latin typeface="+mn-ea"/>
              </a:rPr>
              <a:t>但百條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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process </a:t>
            </a:r>
            <a:r>
              <a:rPr lang="en-US" altLang="zh-TW" sz="1200" dirty="0" smtClean="0">
                <a:solidFill>
                  <a:srgbClr val="0000FF"/>
                </a:solidFill>
                <a:latin typeface="+mn-ea"/>
                <a:sym typeface="Wingdings" pitchFamily="2" charset="2"/>
              </a:rPr>
              <a:t> close</a:t>
            </a:r>
          </a:p>
          <a:p>
            <a:r>
              <a:rPr lang="zh-TW" altLang="en-US" sz="1200" dirty="0" smtClean="0">
                <a:latin typeface="+mn-ea"/>
                <a:sym typeface="Wingdings" pitchFamily="2" charset="2"/>
              </a:rPr>
              <a:t>    </a:t>
            </a:r>
            <a:r>
              <a:rPr lang="en-US" altLang="zh-TW" sz="1200" dirty="0" smtClean="0">
                <a:latin typeface="+mn-ea"/>
                <a:sym typeface="Wingdings" pitchFamily="2" charset="2"/>
              </a:rPr>
              <a:t>no map, </a:t>
            </a:r>
            <a:r>
              <a:rPr lang="zh-TW" altLang="en-US" sz="1200" dirty="0" smtClean="0">
                <a:latin typeface="+mn-ea"/>
                <a:sym typeface="Wingdings" pitchFamily="2" charset="2"/>
              </a:rPr>
              <a:t>百條</a:t>
            </a:r>
            <a:r>
              <a:rPr lang="en-US" altLang="zh-TW" sz="1200" dirty="0" smtClean="0">
                <a:latin typeface="+mn-ea"/>
                <a:sym typeface="Wingdings" pitchFamily="2" charset="2"/>
              </a:rPr>
              <a:t>,  </a:t>
            </a:r>
            <a:r>
              <a:rPr lang="en-US" altLang="zh-TW" sz="1200" dirty="0" err="1" smtClean="0">
                <a:latin typeface="+mn-ea"/>
                <a:sym typeface="Wingdings" pitchFamily="2" charset="2"/>
              </a:rPr>
              <a:t>lnf</a:t>
            </a:r>
            <a:r>
              <a:rPr lang="en-US" altLang="zh-TW" sz="1200" dirty="0" smtClean="0">
                <a:latin typeface="+mn-ea"/>
                <a:sym typeface="Wingdings" pitchFamily="2" charset="2"/>
              </a:rPr>
              <a:t> , monitor</a:t>
            </a:r>
            <a:endParaRPr lang="en-US" altLang="zh-TW" sz="1200" dirty="0" smtClean="0">
              <a:latin typeface="+mn-ea"/>
            </a:endParaRPr>
          </a:p>
          <a:p>
            <a:endParaRPr lang="en-US" altLang="zh-TW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668344" y="332656"/>
            <a:ext cx="1296144" cy="16004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特殊</a:t>
            </a:r>
            <a:r>
              <a:rPr lang="en-US" altLang="zh-TW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</a:p>
          <a:p>
            <a:r>
              <a:rPr lang="en-US" altLang="zh-TW" sz="1400" dirty="0" err="1" smtClean="0">
                <a:latin typeface="+mn-ea"/>
              </a:rPr>
              <a:t>ak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center map</a:t>
            </a:r>
          </a:p>
          <a:p>
            <a:r>
              <a:rPr lang="en-US" altLang="zh-TW" sz="1400" dirty="0" smtClean="0">
                <a:latin typeface="+mn-ea"/>
              </a:rPr>
              <a:t>around (</a:t>
            </a:r>
            <a:r>
              <a:rPr lang="zh-TW" altLang="en-US" sz="1400" dirty="0" smtClean="0">
                <a:latin typeface="+mn-ea"/>
              </a:rPr>
              <a:t>環狀</a:t>
            </a:r>
            <a:r>
              <a:rPr lang="en-US" altLang="zh-TW" sz="1400" dirty="0" smtClean="0">
                <a:latin typeface="+mn-ea"/>
              </a:rPr>
              <a:t>)</a:t>
            </a:r>
          </a:p>
          <a:p>
            <a:r>
              <a:rPr lang="en-US" altLang="zh-TW" sz="1400" dirty="0" smtClean="0">
                <a:latin typeface="+mn-ea"/>
              </a:rPr>
              <a:t>cluster (</a:t>
            </a:r>
            <a:r>
              <a:rPr lang="zh-TW" altLang="en-US" sz="1400" dirty="0" smtClean="0">
                <a:latin typeface="+mn-ea"/>
              </a:rPr>
              <a:t>聚集</a:t>
            </a:r>
            <a:r>
              <a:rPr lang="en-US" altLang="zh-TW" sz="1400" dirty="0" smtClean="0">
                <a:latin typeface="+mn-ea"/>
              </a:rPr>
              <a:t>)</a:t>
            </a:r>
          </a:p>
          <a:p>
            <a:r>
              <a:rPr lang="zh-TW" altLang="en-US" sz="1400" dirty="0" smtClean="0">
                <a:latin typeface="+mn-ea"/>
              </a:rPr>
              <a:t>平行長邊</a:t>
            </a:r>
            <a:endParaRPr lang="en-US" altLang="zh-TW" sz="1400" dirty="0" smtClean="0">
              <a:latin typeface="+mn-ea"/>
            </a:endParaRPr>
          </a:p>
          <a:p>
            <a:r>
              <a:rPr lang="zh-TW" altLang="en-US" sz="1400" dirty="0" smtClean="0">
                <a:latin typeface="+mn-ea"/>
              </a:rPr>
              <a:t>平行短邊</a:t>
            </a:r>
            <a:endParaRPr lang="en-US" altLang="zh-TW" sz="1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6917" y="2420888"/>
            <a:ext cx="701998" cy="9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文字方塊 33"/>
          <p:cNvSpPr txBox="1"/>
          <p:nvPr/>
        </p:nvSpPr>
        <p:spPr>
          <a:xfrm>
            <a:off x="8207896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000" b="1" dirty="0" smtClean="0">
                <a:solidFill>
                  <a:srgbClr val="FF0000"/>
                </a:solidFill>
              </a:rPr>
              <a:t>百條會滿框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8" name="肘形接點 37"/>
          <p:cNvCxnSpPr>
            <a:stCxn id="5" idx="2"/>
            <a:endCxn id="4" idx="0"/>
          </p:cNvCxnSpPr>
          <p:nvPr/>
        </p:nvCxnSpPr>
        <p:spPr>
          <a:xfrm rot="16200000" flipH="1">
            <a:off x="3379099" y="1127285"/>
            <a:ext cx="474404" cy="968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5364088" y="2010874"/>
            <a:ext cx="792088" cy="288032"/>
          </a:xfrm>
          <a:prstGeom prst="ellipse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6084168" y="980728"/>
            <a:ext cx="1512168" cy="1008112"/>
          </a:xfrm>
          <a:prstGeom prst="straightConnector1">
            <a:avLst/>
          </a:prstGeom>
          <a:ln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5918118" y="2769911"/>
            <a:ext cx="360040" cy="288032"/>
          </a:xfrm>
          <a:prstGeom prst="ellipse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444208" y="2852936"/>
            <a:ext cx="1872208" cy="0"/>
          </a:xfrm>
          <a:prstGeom prst="straightConnector1">
            <a:avLst/>
          </a:prstGeom>
          <a:ln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5347" y="3622990"/>
            <a:ext cx="683568" cy="8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文字方塊 48"/>
          <p:cNvSpPr txBox="1"/>
          <p:nvPr/>
        </p:nvSpPr>
        <p:spPr>
          <a:xfrm>
            <a:off x="8249519" y="3246822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000" b="1" dirty="0" smtClean="0">
                <a:solidFill>
                  <a:srgbClr val="FF0000"/>
                </a:solidFill>
              </a:rPr>
              <a:t>百條有格狀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==============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Flaw map</a:t>
            </a:r>
            <a:r>
              <a:rPr lang="zh-TW" altLang="en-US" dirty="0" smtClean="0"/>
              <a:t> 分類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95536" y="836712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400" dirty="0" smtClean="0"/>
              <a:t> Map </a:t>
            </a:r>
            <a:endParaRPr lang="zh-TW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1"/>
            <a:ext cx="2713609" cy="4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268760"/>
            <a:ext cx="3044996" cy="441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4371" y="1268760"/>
            <a:ext cx="290709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71975"/>
            <a:ext cx="2252977" cy="2924584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3131840" y="1556792"/>
            <a:ext cx="4536504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solidFill>
                  <a:srgbClr val="FFFF00"/>
                </a:solidFill>
              </a:rPr>
              <a:t>AK map</a:t>
            </a:r>
            <a:r>
              <a:rPr lang="en-US" altLang="zh-TW" dirty="0" smtClean="0"/>
              <a:t>, </a:t>
            </a:r>
            <a:r>
              <a:rPr lang="zh-TW" altLang="en-US" dirty="0" smtClean="0"/>
              <a:t>建議查詢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</a:rPr>
              <a:t>異常片的生產履歷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</a:rPr>
              <a:t>CVD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&amp; </a:t>
            </a:r>
            <a:r>
              <a:rPr lang="zh-TW" altLang="en-US" dirty="0" smtClean="0">
                <a:solidFill>
                  <a:srgbClr val="FFFF00"/>
                </a:solidFill>
              </a:rPr>
              <a:t>濕製程機台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zh-TW" altLang="en-US" dirty="0" smtClean="0"/>
              <a:t>後續如有新發現請提供資料已加入模型</a:t>
            </a:r>
            <a:endParaRPr lang="en-US" altLang="zh-TW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27043"/>
            <a:ext cx="2195819" cy="287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3203848" y="4725144"/>
            <a:ext cx="4536504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solidFill>
                  <a:srgbClr val="FFFF00"/>
                </a:solidFill>
              </a:rPr>
              <a:t>center map</a:t>
            </a:r>
            <a:r>
              <a:rPr lang="en-US" altLang="zh-TW" dirty="0" smtClean="0"/>
              <a:t>, </a:t>
            </a:r>
            <a:r>
              <a:rPr lang="zh-TW" altLang="en-US" dirty="0" smtClean="0"/>
              <a:t>建議查詢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</a:rPr>
              <a:t> AS-CVD </a:t>
            </a:r>
            <a:r>
              <a:rPr lang="zh-TW" altLang="en-US" dirty="0" smtClean="0">
                <a:solidFill>
                  <a:srgbClr val="FFFF00"/>
                </a:solidFill>
              </a:rPr>
              <a:t>生產履歷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zh-TW" altLang="en-US" dirty="0" smtClean="0"/>
              <a:t>後續如有新發現請提供資料已加入模型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@@</a:t>
            </a:r>
            <a:r>
              <a:rPr lang="zh-TW" altLang="en-US" dirty="0" smtClean="0"/>
              <a:t> 問題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0" y="764704"/>
          <a:ext cx="8136904" cy="355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/>
                <a:gridCol w="2448272"/>
                <a:gridCol w="4608512"/>
              </a:tblGrid>
              <a:tr h="295452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Step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Item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Status</a:t>
                      </a:r>
                      <a:endParaRPr lang="zh-TW" altLang="en-US" sz="1000" dirty="0"/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下載圖片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python code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PDI</a:t>
                      </a:r>
                      <a:r>
                        <a:rPr lang="en-US" altLang="zh-TW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/ AKT </a:t>
                      </a:r>
                      <a:r>
                        <a:rPr lang="zh-TW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皆可下載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4256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Image</a:t>
                      </a:r>
                      <a:r>
                        <a:rPr lang="en-US" altLang="zh-TW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zh-TW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分類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去背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AKT</a:t>
                      </a:r>
                      <a:r>
                        <a:rPr lang="en-US" altLang="zh-TW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&amp; PDI </a:t>
                      </a:r>
                      <a:r>
                        <a:rPr lang="zh-TW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框架不一樣</a:t>
                      </a:r>
                      <a:endParaRPr lang="en-US" altLang="zh-TW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同樣為</a:t>
                      </a:r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PDI </a:t>
                      </a:r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但機台不同框架也不同</a:t>
                      </a:r>
                      <a:endParaRPr lang="en-US" altLang="zh-TW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4256"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Training data </a:t>
                      </a:r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去背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By</a:t>
                      </a:r>
                      <a:r>
                        <a:rPr lang="en-US" altLang="zh-TW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TAR </a:t>
                      </a:r>
                      <a:r>
                        <a:rPr lang="zh-TW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去背</a:t>
                      </a:r>
                      <a:r>
                        <a:rPr lang="en-US" altLang="zh-TW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zh-TW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itchFamily="2" charset="2"/>
                        </a:rPr>
                        <a:t>截圖去</a:t>
                      </a:r>
                      <a:r>
                        <a:rPr lang="en-US" altLang="zh-TW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itchFamily="2" charset="2"/>
                        </a:rPr>
                        <a:t>ID  </a:t>
                      </a:r>
                      <a:r>
                        <a:rPr lang="zh-TW" altLang="en-US" sz="1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itchFamily="2" charset="2"/>
                        </a:rPr>
                        <a:t>存圖</a:t>
                      </a:r>
                      <a:endParaRPr lang="en-US" altLang="zh-TW" sz="10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TARG00 </a:t>
                      </a:r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對位不穩</a:t>
                      </a:r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無法用同一個背景去除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圖片補黑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將灰階小於</a:t>
                      </a:r>
                      <a:r>
                        <a:rPr lang="en-US" altLang="zh-TW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</a:t>
                      </a:r>
                      <a:r>
                        <a:rPr lang="zh-TW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的部分都補黑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rgbClr val="0000FF"/>
                          </a:solidFill>
                        </a:rPr>
                        <a:t>特徵增強</a:t>
                      </a:r>
                      <a:endParaRPr lang="zh-TW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rgbClr val="0000FF"/>
                          </a:solidFill>
                        </a:rPr>
                        <a:t>寫個迴圈確認每一種</a:t>
                      </a:r>
                      <a:r>
                        <a:rPr lang="en-US" altLang="zh-TW" sz="1000" dirty="0" smtClean="0">
                          <a:solidFill>
                            <a:srgbClr val="0000FF"/>
                          </a:solidFill>
                        </a:rPr>
                        <a:t>size </a:t>
                      </a:r>
                      <a:r>
                        <a:rPr lang="zh-TW" altLang="en-US" sz="1000" dirty="0" smtClean="0">
                          <a:solidFill>
                            <a:srgbClr val="0000FF"/>
                          </a:solidFill>
                        </a:rPr>
                        <a:t>呈現出來的狀況</a:t>
                      </a:r>
                      <a:r>
                        <a:rPr lang="en-US" altLang="zh-TW" sz="1000" dirty="0" smtClean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zh-TW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0000FF"/>
                          </a:solidFill>
                        </a:rPr>
                        <a:t>Lot</a:t>
                      </a:r>
                      <a:r>
                        <a:rPr lang="en-US" altLang="zh-TW" sz="1000" baseline="0" dirty="0" smtClean="0">
                          <a:solidFill>
                            <a:srgbClr val="0000FF"/>
                          </a:solidFill>
                        </a:rPr>
                        <a:t> map</a:t>
                      </a:r>
                      <a:endParaRPr lang="zh-TW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rgbClr val="0000FF"/>
                          </a:solidFill>
                        </a:rPr>
                        <a:t>判一整批的</a:t>
                      </a:r>
                      <a:r>
                        <a:rPr lang="en-US" altLang="zh-TW" sz="1000" dirty="0" smtClean="0">
                          <a:solidFill>
                            <a:srgbClr val="0000FF"/>
                          </a:solidFill>
                        </a:rPr>
                        <a:t>map </a:t>
                      </a:r>
                      <a:r>
                        <a:rPr lang="zh-TW" altLang="en-US" sz="1000" dirty="0" smtClean="0">
                          <a:solidFill>
                            <a:srgbClr val="0000FF"/>
                          </a:solidFill>
                        </a:rPr>
                        <a:t>疊圖有沒有異常</a:t>
                      </a:r>
                      <a:endParaRPr lang="zh-TW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64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建模</a:t>
                      </a:r>
                    </a:p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手刻</a:t>
                      </a:r>
                      <a:r>
                        <a:rPr lang="en-US" altLang="zh-TW" sz="1000" dirty="0" smtClean="0"/>
                        <a:t>CNN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手刻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CNN + data augmentation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Transfer learning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跑很慢</a:t>
                      </a:r>
                      <a:r>
                        <a:rPr lang="en-US" altLang="zh-TW" sz="1000" dirty="0" smtClean="0"/>
                        <a:t>,</a:t>
                      </a:r>
                      <a:r>
                        <a:rPr lang="en-US" altLang="zh-TW" sz="1000" baseline="0" dirty="0" smtClean="0"/>
                        <a:t> </a:t>
                      </a:r>
                      <a:r>
                        <a:rPr lang="zh-TW" altLang="en-US" sz="1000" baseline="0" dirty="0" smtClean="0"/>
                        <a:t>一個</a:t>
                      </a:r>
                      <a:r>
                        <a:rPr lang="en-US" altLang="zh-TW" sz="1000" baseline="0" dirty="0" smtClean="0"/>
                        <a:t>epoch </a:t>
                      </a:r>
                      <a:r>
                        <a:rPr lang="zh-TW" altLang="en-US" sz="1000" baseline="0" dirty="0" smtClean="0"/>
                        <a:t>需要</a:t>
                      </a:r>
                      <a:r>
                        <a:rPr lang="en-US" altLang="zh-TW" sz="1000" baseline="0" dirty="0" smtClean="0"/>
                        <a:t>3</a:t>
                      </a:r>
                      <a:r>
                        <a:rPr lang="zh-TW" altLang="en-US" sz="1000" baseline="0" dirty="0" smtClean="0"/>
                        <a:t>分鐘</a:t>
                      </a:r>
                      <a:endParaRPr lang="zh-TW" altLang="en-US" sz="1000" dirty="0"/>
                    </a:p>
                  </a:txBody>
                  <a:tcPr/>
                </a:tc>
              </a:tr>
              <a:tr h="295452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23528" y="4365104"/>
            <a:ext cx="4536504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u="sng" dirty="0" smtClean="0"/>
              <a:t>To Do list</a:t>
            </a:r>
          </a:p>
          <a:p>
            <a:pPr>
              <a:buFont typeface="Arial" pitchFamily="34" charset="0"/>
              <a:buChar char="•"/>
            </a:pPr>
            <a:endParaRPr lang="en-US" altLang="zh-TW" sz="1200" b="1" u="sng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把測試集</a:t>
            </a:r>
            <a:r>
              <a:rPr lang="en-US" altLang="zh-TW" sz="1200" dirty="0" smtClean="0"/>
              <a:t>(pre) </a:t>
            </a:r>
            <a:r>
              <a:rPr lang="zh-TW" altLang="en-US" sz="1200" dirty="0" smtClean="0"/>
              <a:t>丟入</a:t>
            </a:r>
            <a:r>
              <a:rPr lang="en-US" altLang="zh-TW" sz="1200" dirty="0" smtClean="0"/>
              <a:t>training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>
                <a:solidFill>
                  <a:srgbClr val="0000FF"/>
                </a:solidFill>
              </a:rPr>
              <a:t>開始建分類型模型</a:t>
            </a:r>
            <a:r>
              <a:rPr lang="en-US" altLang="zh-TW" sz="1200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zh-TW" altLang="en-US" sz="1200" dirty="0" smtClean="0">
                <a:solidFill>
                  <a:srgbClr val="0000FF"/>
                </a:solidFill>
                <a:sym typeface="Wingdings" pitchFamily="2" charset="2"/>
              </a:rPr>
              <a:t>需要重新分類</a:t>
            </a:r>
            <a:endParaRPr lang="en-US" altLang="zh-TW" sz="1200" dirty="0" smtClean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altLang="zh-TW" sz="1200" dirty="0" smtClean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zh-TW" altLang="en-US" sz="1200" dirty="0" smtClean="0">
                <a:solidFill>
                  <a:srgbClr val="0000FF"/>
                </a:solidFill>
                <a:sym typeface="Wingdings" pitchFamily="2" charset="2"/>
              </a:rPr>
              <a:t>特徵不明顯的不加入</a:t>
            </a:r>
            <a:r>
              <a:rPr lang="en-US" altLang="zh-TW" sz="1200" dirty="0" smtClean="0">
                <a:solidFill>
                  <a:srgbClr val="0000FF"/>
                </a:solidFill>
                <a:sym typeface="Wingdings" pitchFamily="2" charset="2"/>
              </a:rPr>
              <a:t>training ?  </a:t>
            </a:r>
          </a:p>
          <a:p>
            <a:endParaRPr lang="en-US" altLang="zh-TW" sz="1200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200" dirty="0" smtClean="0"/>
              <a:t>Transfer learning , </a:t>
            </a:r>
            <a:r>
              <a:rPr lang="zh-TW" altLang="en-US" sz="1200" dirty="0" smtClean="0"/>
              <a:t>如何讓它發揮 </a:t>
            </a:r>
            <a:r>
              <a:rPr lang="en-US" altLang="zh-TW" sz="1200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US" altLang="zh-TW" sz="12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應用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串接 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落地</a:t>
            </a:r>
            <a:endParaRPr lang="en-US" altLang="zh-TW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200" dirty="0" smtClean="0"/>
              <a:t>Map </a:t>
            </a:r>
            <a:r>
              <a:rPr lang="en-US" altLang="zh-TW" sz="1200" dirty="0" smtClean="0">
                <a:sym typeface="Wingdings" pitchFamily="2" charset="2"/>
              </a:rPr>
              <a:t> 1. </a:t>
            </a:r>
            <a:r>
              <a:rPr lang="zh-TW" altLang="en-US" sz="1200" dirty="0" smtClean="0">
                <a:sym typeface="Wingdings" pitchFamily="2" charset="2"/>
              </a:rPr>
              <a:t>幫助了解異常</a:t>
            </a:r>
            <a:endParaRPr lang="en-US" altLang="zh-TW" sz="1200" dirty="0" smtClean="0">
              <a:sym typeface="Wingdings" pitchFamily="2" charset="2"/>
            </a:endParaRPr>
          </a:p>
          <a:p>
            <a:r>
              <a:rPr lang="zh-TW" altLang="en-US" sz="1200" dirty="0" smtClean="0">
                <a:sym typeface="Wingdings" pitchFamily="2" charset="2"/>
              </a:rPr>
              <a:t>              </a:t>
            </a:r>
            <a:r>
              <a:rPr lang="en-US" altLang="zh-TW" sz="1200" dirty="0" smtClean="0">
                <a:sym typeface="Wingdings" pitchFamily="2" charset="2"/>
              </a:rPr>
              <a:t>2.</a:t>
            </a:r>
            <a:r>
              <a:rPr lang="zh-TW" altLang="en-US" sz="1200" dirty="0" smtClean="0">
                <a:sym typeface="Wingdings" pitchFamily="2" charset="2"/>
              </a:rPr>
              <a:t> 幫助</a:t>
            </a:r>
            <a:r>
              <a:rPr lang="en-US" altLang="zh-TW" sz="1200" dirty="0" smtClean="0">
                <a:sym typeface="Wingdings" pitchFamily="2" charset="2"/>
              </a:rPr>
              <a:t>auto repair </a:t>
            </a:r>
            <a:r>
              <a:rPr lang="zh-TW" altLang="en-US" sz="1200" dirty="0" smtClean="0">
                <a:sym typeface="Wingdings" pitchFamily="2" charset="2"/>
              </a:rPr>
              <a:t>分流 </a:t>
            </a:r>
            <a:r>
              <a:rPr lang="en-US" altLang="zh-TW" sz="1200" dirty="0" smtClean="0">
                <a:sym typeface="Wingdings" pitchFamily="2" charset="2"/>
              </a:rPr>
              <a:t>, </a:t>
            </a:r>
            <a:r>
              <a:rPr lang="zh-TW" altLang="en-US" sz="1200" dirty="0" smtClean="0">
                <a:sym typeface="Wingdings" pitchFamily="2" charset="2"/>
              </a:rPr>
              <a:t>目前現況</a:t>
            </a:r>
            <a:endParaRPr lang="en-US" altLang="zh-TW" sz="1200" dirty="0" smtClean="0">
              <a:sym typeface="Wingdings" pitchFamily="2" charset="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04048" y="4437112"/>
            <a:ext cx="3456384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u="sng" dirty="0" smtClean="0"/>
              <a:t>補充</a:t>
            </a:r>
            <a:endParaRPr lang="en-US" altLang="zh-TW" sz="1200" b="1" u="sng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如何讓</a:t>
            </a:r>
            <a:r>
              <a:rPr lang="en-US" altLang="zh-TW" sz="1200" dirty="0" smtClean="0"/>
              <a:t>CNN </a:t>
            </a:r>
            <a:r>
              <a:rPr lang="zh-TW" altLang="en-US" sz="1200" dirty="0" smtClean="0"/>
              <a:t>模型更強壯</a:t>
            </a:r>
            <a:endParaRPr lang="en-US" altLang="zh-TW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1200" dirty="0" smtClean="0"/>
              <a:t>MAP </a:t>
            </a:r>
            <a:r>
              <a:rPr lang="zh-TW" altLang="en-US" sz="1200" dirty="0" smtClean="0"/>
              <a:t>分析的</a:t>
            </a:r>
            <a:r>
              <a:rPr lang="en-US" altLang="zh-TW" sz="1200" dirty="0" smtClean="0"/>
              <a:t>Paper </a:t>
            </a:r>
            <a:r>
              <a:rPr lang="zh-TW" altLang="en-US" sz="1200" dirty="0" smtClean="0"/>
              <a:t>重看</a:t>
            </a:r>
            <a:endParaRPr lang="en-US" altLang="zh-TW" sz="12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1200" dirty="0" smtClean="0"/>
              <a:t> </a:t>
            </a:r>
            <a:r>
              <a:rPr lang="en-US" altLang="zh-TW" sz="1200" dirty="0" smtClean="0"/>
              <a:t>confusion matrix</a:t>
            </a:r>
          </a:p>
          <a:p>
            <a:pPr>
              <a:buFont typeface="Arial" pitchFamily="34" charset="0"/>
              <a:buChar char="•"/>
            </a:pP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48064" y="56612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OK/NG </a:t>
            </a:r>
            <a:r>
              <a:rPr lang="zh-TW" altLang="en-US" dirty="0" smtClean="0"/>
              <a:t>模型從挑從訓練</a:t>
            </a:r>
            <a:endParaRPr lang="en-US" altLang="zh-TW" dirty="0" smtClean="0"/>
          </a:p>
          <a:p>
            <a:r>
              <a:rPr lang="zh-TW" altLang="en-US" dirty="0" smtClean="0"/>
              <a:t>把輕微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的挑掉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99"/>
          </a:xfrm>
        </p:spPr>
        <p:txBody>
          <a:bodyPr/>
          <a:lstStyle/>
          <a:p>
            <a:r>
              <a:rPr lang="zh-TW" altLang="en-US" dirty="0" smtClean="0"/>
              <a:t>排程建立手順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5536" y="1314367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 程式內容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依照時間進行檔案下載並判讀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zh-TW" altLang="en-US" dirty="0" smtClean="0"/>
              <a:t>  電腦排程建立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多久執行一次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>
                <a:sym typeface="Wingdings" pitchFamily="2" charset="2"/>
              </a:rPr>
              <a:t>     </a:t>
            </a:r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 建立</a:t>
            </a:r>
            <a:r>
              <a:rPr lang="en-US" altLang="zh-TW" dirty="0" smtClean="0">
                <a:sym typeface="Wingdings" pitchFamily="2" charset="2"/>
              </a:rPr>
              <a:t>bat.</a:t>
            </a:r>
            <a:r>
              <a:rPr lang="zh-TW" altLang="en-US" dirty="0" smtClean="0">
                <a:sym typeface="Wingdings" pitchFamily="2" charset="2"/>
              </a:rPr>
              <a:t>檔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類似命令提示字元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r>
              <a:rPr lang="zh-TW" altLang="en-US" dirty="0" smtClean="0">
                <a:sym typeface="Wingdings" pitchFamily="2" charset="2"/>
              </a:rPr>
              <a:t>         * 要執行的檔案</a:t>
            </a:r>
            <a:r>
              <a:rPr lang="en-US" altLang="zh-TW" dirty="0" smtClean="0">
                <a:sym typeface="Wingdings" pitchFamily="2" charset="2"/>
              </a:rPr>
              <a:t>(.</a:t>
            </a:r>
            <a:r>
              <a:rPr lang="en-US" altLang="zh-TW" dirty="0" err="1" smtClean="0">
                <a:sym typeface="Wingdings" pitchFamily="2" charset="2"/>
              </a:rPr>
              <a:t>py</a:t>
            </a:r>
            <a:r>
              <a:rPr lang="en-US" altLang="zh-TW" dirty="0" smtClean="0">
                <a:sym typeface="Wingdings" pitchFamily="2" charset="2"/>
              </a:rPr>
              <a:t>)</a:t>
            </a:r>
            <a:r>
              <a:rPr lang="zh-TW" altLang="en-US" dirty="0" smtClean="0">
                <a:sym typeface="Wingdings" pitchFamily="2" charset="2"/>
              </a:rPr>
              <a:t> 需要更改</a:t>
            </a:r>
            <a:r>
              <a:rPr lang="en-US" altLang="zh-TW" dirty="0" smtClean="0">
                <a:sym typeface="Wingdings" pitchFamily="2" charset="2"/>
              </a:rPr>
              <a:t>”</a:t>
            </a:r>
            <a:r>
              <a:rPr lang="zh-TW" altLang="en-US" dirty="0" smtClean="0">
                <a:sym typeface="Wingdings" pitchFamily="2" charset="2"/>
              </a:rPr>
              <a:t>開啟檔案</a:t>
            </a:r>
            <a:r>
              <a:rPr lang="en-US" altLang="zh-TW" dirty="0" smtClean="0">
                <a:sym typeface="Wingdings" pitchFamily="2" charset="2"/>
              </a:rPr>
              <a:t>”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     </a:t>
            </a:r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 設定</a:t>
            </a:r>
            <a:r>
              <a:rPr lang="en-US" altLang="zh-TW" dirty="0" smtClean="0">
                <a:sym typeface="Wingdings" pitchFamily="2" charset="2"/>
              </a:rPr>
              <a:t>“</a:t>
            </a:r>
            <a:r>
              <a:rPr lang="zh-TW" altLang="en-US" dirty="0" smtClean="0">
                <a:sym typeface="Wingdings" pitchFamily="2" charset="2"/>
              </a:rPr>
              <a:t>電腦管理</a:t>
            </a:r>
            <a:r>
              <a:rPr lang="en-US" altLang="zh-TW" dirty="0" smtClean="0">
                <a:sym typeface="Wingdings" pitchFamily="2" charset="2"/>
              </a:rPr>
              <a:t>”</a:t>
            </a:r>
            <a:r>
              <a:rPr lang="zh-TW" altLang="en-US" dirty="0" smtClean="0">
                <a:sym typeface="Wingdings" pitchFamily="2" charset="2"/>
              </a:rPr>
              <a:t> 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6263680" y="1530391"/>
            <a:ext cx="2880320" cy="1829817"/>
            <a:chOff x="6084168" y="1988840"/>
            <a:chExt cx="2880320" cy="182981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168" y="1988840"/>
              <a:ext cx="2880320" cy="1327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矩形 4"/>
            <p:cNvSpPr/>
            <p:nvPr/>
          </p:nvSpPr>
          <p:spPr>
            <a:xfrm>
              <a:off x="6156176" y="2996952"/>
              <a:ext cx="144016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84168" y="3356992"/>
              <a:ext cx="2111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/>
                <a:t>這個</a:t>
              </a:r>
              <a:r>
                <a:rPr lang="en-US" altLang="zh-TW" sz="1200" dirty="0" smtClean="0"/>
                <a:t>Python </a:t>
              </a:r>
              <a:r>
                <a:rPr lang="zh-TW" altLang="en-US" sz="1200" dirty="0" smtClean="0"/>
                <a:t>程式在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C:\ProgramData\Anaconda3</a:t>
              </a:r>
              <a:endParaRPr lang="zh-TW" altLang="en-US" sz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5220072" y="2322479"/>
            <a:ext cx="1152128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05647"/>
            <a:ext cx="790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2650" y="333639"/>
            <a:ext cx="31813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698" y="3762639"/>
            <a:ext cx="890830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7380312" y="4842759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55576" y="4698743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635896" y="5130791"/>
            <a:ext cx="1512168" cy="369332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4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建立新工作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endCxn id="1027" idx="2"/>
          </p:cNvCxnSpPr>
          <p:nvPr/>
        </p:nvCxnSpPr>
        <p:spPr>
          <a:xfrm flipV="1">
            <a:off x="4283968" y="1120022"/>
            <a:ext cx="1187376" cy="1444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964612" cy="620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kern="1200" dirty="0" smtClean="0">
                <a:solidFill>
                  <a:srgbClr val="222A35"/>
                </a:solidFill>
                <a:ea typeface="微軟正黑體" pitchFamily="34" charset="-120"/>
                <a:cs typeface="Arial"/>
              </a:rPr>
              <a:t>Data Source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086" y="782422"/>
            <a:ext cx="539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>
                <a:solidFill>
                  <a:srgbClr val="0000FF"/>
                </a:solidFill>
              </a:rPr>
              <a:t> 機台上拋檔案到網頁上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solidFill>
                  <a:srgbClr val="0000FF"/>
                </a:solidFill>
              </a:rPr>
              <a:t> 可得到上拋時間 </a:t>
            </a:r>
            <a:r>
              <a:rPr lang="en-US" altLang="zh-TW" dirty="0" smtClean="0">
                <a:solidFill>
                  <a:srgbClr val="0000FF"/>
                </a:solidFill>
              </a:rPr>
              <a:t>&amp;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lot id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&amp;</a:t>
            </a:r>
            <a:r>
              <a:rPr lang="zh-TW" altLang="en-US" dirty="0" smtClean="0">
                <a:solidFill>
                  <a:srgbClr val="0000FF"/>
                </a:solidFill>
              </a:rPr>
              <a:t> 測試機型 </a:t>
            </a:r>
            <a:r>
              <a:rPr lang="en-US" altLang="zh-TW" dirty="0" smtClean="0">
                <a:solidFill>
                  <a:srgbClr val="0000FF"/>
                </a:solidFill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</a:rPr>
              <a:t> 機台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14028"/>
          <a:stretch>
            <a:fillRect/>
          </a:stretch>
        </p:blipFill>
        <p:spPr bwMode="auto">
          <a:xfrm>
            <a:off x="165255" y="1517835"/>
            <a:ext cx="4766785" cy="22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25066" y="2217471"/>
            <a:ext cx="1800200" cy="16325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97014" y="2228488"/>
            <a:ext cx="792088" cy="16325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94057" y="3137447"/>
            <a:ext cx="360040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91828" y="2614878"/>
            <a:ext cx="1152128" cy="2880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45198" y="2924944"/>
            <a:ext cx="502466" cy="2769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日期</a:t>
            </a:r>
            <a:endParaRPr lang="zh-TW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98893" y="2924149"/>
            <a:ext cx="614125" cy="2769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</a:rPr>
              <a:t>Lot id</a:t>
            </a:r>
            <a:endParaRPr lang="zh-TW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28750" y="3357787"/>
            <a:ext cx="468563" cy="2769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</a:rPr>
              <a:t>PDI</a:t>
            </a:r>
            <a:endParaRPr lang="zh-TW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836246" y="2631801"/>
            <a:ext cx="591737" cy="2769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</a:rPr>
              <a:t>AKT</a:t>
            </a:r>
            <a:endParaRPr lang="zh-TW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b="22566"/>
          <a:stretch>
            <a:fillRect/>
          </a:stretch>
        </p:blipFill>
        <p:spPr bwMode="auto">
          <a:xfrm>
            <a:off x="5148064" y="1479673"/>
            <a:ext cx="3274779" cy="245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804248" y="2348880"/>
            <a:ext cx="792088" cy="15841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798342" y="2658151"/>
            <a:ext cx="864096" cy="276999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</a:rPr>
              <a:t>Sheet id</a:t>
            </a:r>
            <a:endParaRPr lang="zh-TW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788024" y="2924944"/>
            <a:ext cx="15841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點選其中一筆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2420888"/>
            <a:ext cx="11628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線單箭頭接點 22"/>
          <p:cNvCxnSpPr/>
          <p:nvPr/>
        </p:nvCxnSpPr>
        <p:spPr>
          <a:xfrm>
            <a:off x="7596336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0" y="407707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>
                <a:solidFill>
                  <a:srgbClr val="0000FF"/>
                </a:solidFill>
              </a:rPr>
              <a:t> 每一片需點選後才能確認</a:t>
            </a:r>
            <a:r>
              <a:rPr lang="en-US" altLang="zh-TW" dirty="0" smtClean="0">
                <a:solidFill>
                  <a:srgbClr val="0000FF"/>
                </a:solidFill>
              </a:rPr>
              <a:t>map, </a:t>
            </a:r>
            <a:r>
              <a:rPr lang="zh-TW" altLang="en-US" dirty="0" smtClean="0">
                <a:solidFill>
                  <a:srgbClr val="0000FF"/>
                </a:solidFill>
              </a:rPr>
              <a:t>耗時 </a:t>
            </a:r>
            <a:r>
              <a:rPr lang="en-US" altLang="zh-TW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zh-TW" altLang="en-US" dirty="0" smtClean="0">
                <a:solidFill>
                  <a:srgbClr val="0000FF"/>
                </a:solidFill>
              </a:rPr>
              <a:t>進行批次下載圖片到電腦再進行觀察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48820"/>
            <a:ext cx="3010917" cy="145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648820"/>
            <a:ext cx="2232248" cy="20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文字方塊 27"/>
          <p:cNvSpPr txBox="1"/>
          <p:nvPr/>
        </p:nvSpPr>
        <p:spPr>
          <a:xfrm>
            <a:off x="2987824" y="5229200"/>
            <a:ext cx="864096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528" y="4482770"/>
            <a:ext cx="6840760" cy="2186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" y="548681"/>
            <a:ext cx="4644008" cy="3384376"/>
            <a:chOff x="0" y="548680"/>
            <a:chExt cx="6002337" cy="4810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48680"/>
              <a:ext cx="6002337" cy="481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>
            <a:xfrm>
              <a:off x="0" y="836712"/>
              <a:ext cx="68356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51512" y="0"/>
            <a:ext cx="4392488" cy="3744416"/>
            <a:chOff x="1475656" y="1196752"/>
            <a:chExt cx="6097587" cy="5276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1196752"/>
              <a:ext cx="6097587" cy="527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2051720" y="1556792"/>
              <a:ext cx="64807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4427984" y="1916832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7" y="4077072"/>
            <a:ext cx="4788023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4644008" y="5445224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6732240" y="3501008"/>
            <a:ext cx="72008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87624" y="1700808"/>
            <a:ext cx="1296144" cy="369332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4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設定名稱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28184" y="1844824"/>
            <a:ext cx="1728192" cy="369332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4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多久觸發一次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940152" y="6093296"/>
            <a:ext cx="1440160" cy="369332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4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執行的指令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M24HT</a:t>
            </a:r>
            <a:r>
              <a:rPr lang="zh-TW" altLang="en-US" dirty="0" smtClean="0"/>
              <a:t> 去邊界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64" y="1412776"/>
            <a:ext cx="2639566" cy="340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6651" y="1437490"/>
            <a:ext cx="2651016" cy="335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266011" y="947925"/>
            <a:ext cx="93610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TARG00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03848" y="943657"/>
            <a:ext cx="122413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Other PDI</a:t>
            </a:r>
            <a:endParaRPr lang="zh-TW" altLang="en-US" sz="1400" dirty="0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0" y="1556792"/>
            <a:ext cx="6156176" cy="2471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0" y="4653136"/>
            <a:ext cx="6300192" cy="349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28184" y="141277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26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00192" y="4509120"/>
            <a:ext cx="6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597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3528" y="5085184"/>
            <a:ext cx="504056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去背後會發現</a:t>
            </a:r>
            <a:r>
              <a:rPr lang="en-US" altLang="zh-TW" sz="1400" dirty="0" smtClean="0"/>
              <a:t>sheet id </a:t>
            </a:r>
            <a:r>
              <a:rPr lang="zh-TW" altLang="en-US" sz="1400" dirty="0" smtClean="0"/>
              <a:t>無法去除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所以直接找出座標直接截圖</a:t>
            </a:r>
            <a:endParaRPr lang="en-US" altLang="zh-TW" sz="1400" dirty="0" smtClean="0"/>
          </a:p>
          <a:p>
            <a:r>
              <a:rPr lang="en-US" altLang="zh-TW" sz="1400" dirty="0" smtClean="0">
                <a:sym typeface="Wingdings" pitchFamily="2" charset="2"/>
              </a:rPr>
              <a:t></a:t>
            </a:r>
            <a:r>
              <a:rPr lang="zh-TW" altLang="en-US" sz="1400" dirty="0" smtClean="0">
                <a:sym typeface="Wingdings" pitchFamily="2" charset="2"/>
              </a:rPr>
              <a:t> 不管是</a:t>
            </a:r>
            <a:r>
              <a:rPr lang="en-US" altLang="zh-TW" sz="1400" dirty="0" smtClean="0">
                <a:sym typeface="Wingdings" pitchFamily="2" charset="2"/>
              </a:rPr>
              <a:t>PDI </a:t>
            </a:r>
            <a:r>
              <a:rPr lang="zh-TW" altLang="en-US" sz="1400" dirty="0" smtClean="0">
                <a:sym typeface="Wingdings" pitchFamily="2" charset="2"/>
              </a:rPr>
              <a:t>的新機或是舊機邊界均相同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8704" y="1340769"/>
            <a:ext cx="3042193" cy="366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8536" y="1340768"/>
            <a:ext cx="304546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68760"/>
            <a:ext cx="2922738" cy="382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3059832" y="5085184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去背</a:t>
            </a:r>
            <a:r>
              <a:rPr lang="en-US" altLang="zh-TW" dirty="0" smtClean="0"/>
              <a:t>+</a:t>
            </a:r>
            <a:r>
              <a:rPr lang="zh-TW" altLang="en-US" dirty="0" smtClean="0"/>
              <a:t>截圖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8536" y="507840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&gt;220</a:t>
            </a:r>
            <a:r>
              <a:rPr lang="zh-TW" altLang="en-US" dirty="0" smtClean="0"/>
              <a:t> 轉黑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b="1" dirty="0" smtClean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2019/04/08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26879" cy="163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28800"/>
            <a:ext cx="253700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9144000" cy="15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119335"/>
            <a:ext cx="2545263" cy="173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4860032" y="5517232"/>
            <a:ext cx="208823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NG: 128 / OK: 33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60032" y="1124744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NG: 34 / OK: 33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2019/04/16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64704"/>
            <a:ext cx="9144000" cy="118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16832"/>
            <a:ext cx="4238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060848"/>
            <a:ext cx="1533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6588224" y="26369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128*128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2019/04/18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76470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OK: 147 </a:t>
            </a:r>
          </a:p>
          <a:p>
            <a:r>
              <a:rPr lang="en-US" altLang="zh-TW" sz="1400" dirty="0" smtClean="0"/>
              <a:t>NG: 164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Train: 198</a:t>
            </a:r>
          </a:p>
          <a:p>
            <a:r>
              <a:rPr lang="en-US" altLang="zh-TW" sz="1400" dirty="0" smtClean="0"/>
              <a:t>Val: 50</a:t>
            </a:r>
          </a:p>
          <a:p>
            <a:r>
              <a:rPr lang="en-US" altLang="zh-TW" sz="1400" dirty="0" smtClean="0"/>
              <a:t>Test: 63</a:t>
            </a:r>
            <a:endParaRPr lang="zh-TW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53136"/>
            <a:ext cx="4600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9" y="2276872"/>
            <a:ext cx="3168352" cy="211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908720"/>
            <a:ext cx="3888432" cy="122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05725" cy="1143000"/>
          </a:xfrm>
        </p:spPr>
        <p:txBody>
          <a:bodyPr/>
          <a:lstStyle/>
          <a:p>
            <a:r>
              <a:rPr lang="en-US" altLang="zh-TW" dirty="0" smtClean="0"/>
              <a:t>2019/04/22 (</a:t>
            </a:r>
            <a:r>
              <a:rPr lang="zh-TW" altLang="en-US" dirty="0" smtClean="0"/>
              <a:t>二分法模型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83568" y="1052736"/>
            <a:ext cx="5878513" cy="3240360"/>
            <a:chOff x="539552" y="836712"/>
            <a:chExt cx="5878513" cy="3888432"/>
          </a:xfrm>
        </p:grpSpPr>
        <p:sp>
          <p:nvSpPr>
            <p:cNvPr id="9" name="向下箭號 8"/>
            <p:cNvSpPr/>
            <p:nvPr/>
          </p:nvSpPr>
          <p:spPr>
            <a:xfrm>
              <a:off x="2980446" y="836712"/>
              <a:ext cx="1008112" cy="3888432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88210" y="1380502"/>
              <a:ext cx="4772025" cy="4381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2466" y="2132856"/>
              <a:ext cx="4086225" cy="342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2852936"/>
              <a:ext cx="5878513" cy="3524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8664" y="3573016"/>
              <a:ext cx="2895600" cy="3619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3" name="文字方塊 12"/>
          <p:cNvSpPr txBox="1"/>
          <p:nvPr/>
        </p:nvSpPr>
        <p:spPr>
          <a:xfrm>
            <a:off x="6762786" y="1461078"/>
            <a:ext cx="104957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下載圖片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70246" y="2105592"/>
            <a:ext cx="125813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圖片前處理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20272" y="2728993"/>
            <a:ext cx="72008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建模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16974" y="3298344"/>
            <a:ext cx="72008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預測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4509120"/>
            <a:ext cx="421196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/>
              <a:t>*</a:t>
            </a:r>
            <a:r>
              <a:rPr lang="zh-TW" altLang="en-US" sz="1200" dirty="0" smtClean="0"/>
              <a:t>目前</a:t>
            </a:r>
            <a:r>
              <a:rPr lang="en-US" altLang="zh-TW" sz="1200" dirty="0" smtClean="0"/>
              <a:t>(4/22)</a:t>
            </a:r>
            <a:r>
              <a:rPr lang="zh-TW" altLang="en-US" sz="1200" dirty="0" smtClean="0"/>
              <a:t>建模使用</a:t>
            </a:r>
            <a:r>
              <a:rPr lang="en-US" altLang="zh-TW" sz="1200" dirty="0" smtClean="0"/>
              <a:t>311</a:t>
            </a:r>
            <a:r>
              <a:rPr lang="zh-TW" altLang="en-US" sz="1200" dirty="0" smtClean="0"/>
              <a:t>張圖片</a:t>
            </a:r>
            <a:r>
              <a:rPr lang="en-US" altLang="zh-TW" sz="1200" dirty="0" smtClean="0"/>
              <a:t>(ok:147 ,ng:164)</a:t>
            </a:r>
            <a:endParaRPr lang="zh-TW" altLang="en-US" sz="1200" dirty="0" smtClean="0"/>
          </a:p>
          <a:p>
            <a:r>
              <a:rPr lang="en-US" altLang="zh-TW" sz="1200" dirty="0" smtClean="0"/>
              <a:t>*</a:t>
            </a:r>
            <a:r>
              <a:rPr lang="zh-TW" altLang="en-US" sz="1200" dirty="0" smtClean="0"/>
              <a:t>最後的預測使用</a:t>
            </a:r>
            <a:r>
              <a:rPr lang="en-US" altLang="zh-TW" sz="1200" dirty="0" smtClean="0"/>
              <a:t>21</a:t>
            </a:r>
            <a:r>
              <a:rPr lang="zh-TW" altLang="en-US" sz="1200" dirty="0" smtClean="0"/>
              <a:t>張圖片</a:t>
            </a:r>
            <a:r>
              <a:rPr lang="en-US" altLang="zh-TW" sz="1200" dirty="0" smtClean="0"/>
              <a:t>(ok:16 ,ng:5)</a:t>
            </a:r>
            <a:r>
              <a:rPr lang="zh-TW" altLang="en-US" sz="1200" dirty="0" smtClean="0"/>
              <a:t> </a:t>
            </a:r>
            <a:r>
              <a:rPr lang="zh-TW" altLang="en-US" sz="1200" dirty="0" smtClean="0">
                <a:solidFill>
                  <a:srgbClr val="FF0000"/>
                </a:solidFill>
              </a:rPr>
              <a:t>持續收集</a:t>
            </a:r>
            <a:r>
              <a:rPr lang="en-US" altLang="zh-TW" sz="1200" dirty="0" smtClean="0">
                <a:solidFill>
                  <a:srgbClr val="FF0000"/>
                </a:solidFill>
              </a:rPr>
              <a:t>NG map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445224"/>
            <a:ext cx="3895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5157192"/>
            <a:ext cx="1300295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爆炸 1 20"/>
          <p:cNvSpPr/>
          <p:nvPr/>
        </p:nvSpPr>
        <p:spPr>
          <a:xfrm>
            <a:off x="5292080" y="5589240"/>
            <a:ext cx="2304256" cy="100811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Center map</a:t>
            </a:r>
          </a:p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點數少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?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 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0" y="6165304"/>
            <a:ext cx="1763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581128"/>
            <a:ext cx="2019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直線接點 24"/>
          <p:cNvCxnSpPr/>
          <p:nvPr/>
        </p:nvCxnSpPr>
        <p:spPr>
          <a:xfrm>
            <a:off x="0" y="5408385"/>
            <a:ext cx="467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**2019/5/3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10 + only CNN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1560" y="4725144"/>
          <a:ext cx="7128793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/>
                <a:gridCol w="1080120"/>
                <a:gridCol w="1008112"/>
                <a:gridCol w="3024337"/>
              </a:tblGrid>
              <a:tr h="30126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分類錯誤原因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Ratio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Solution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分類明顯錯誤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10.3%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修正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點數太少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24.1%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點數少的不放入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r>
                        <a:rPr lang="en-US" altLang="zh-TW" sz="1600" b="1" baseline="0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模糊的分類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58.6%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重新定義分類方式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32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需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by model 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訓練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6.9%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後續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follow item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337627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圓角矩形 23"/>
          <p:cNvSpPr/>
          <p:nvPr/>
        </p:nvSpPr>
        <p:spPr>
          <a:xfrm>
            <a:off x="0" y="1556792"/>
            <a:ext cx="269979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6712"/>
            <a:ext cx="9073008" cy="10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群組 22"/>
          <p:cNvGrpSpPr/>
          <p:nvPr/>
        </p:nvGrpSpPr>
        <p:grpSpPr>
          <a:xfrm>
            <a:off x="4572000" y="1340768"/>
            <a:ext cx="2056333" cy="3058658"/>
            <a:chOff x="3523779" y="1810502"/>
            <a:chExt cx="2592288" cy="3490706"/>
          </a:xfrm>
        </p:grpSpPr>
        <p:grpSp>
          <p:nvGrpSpPr>
            <p:cNvPr id="15" name="群組 14"/>
            <p:cNvGrpSpPr/>
            <p:nvPr/>
          </p:nvGrpSpPr>
          <p:grpSpPr>
            <a:xfrm>
              <a:off x="3523779" y="1810502"/>
              <a:ext cx="2592288" cy="3490706"/>
              <a:chOff x="3491880" y="1916832"/>
              <a:chExt cx="2592288" cy="3490706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491880" y="1916832"/>
                <a:ext cx="2543175" cy="3409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圓角矩形 8"/>
              <p:cNvSpPr/>
              <p:nvPr/>
            </p:nvSpPr>
            <p:spPr>
              <a:xfrm>
                <a:off x="3748013" y="2815250"/>
                <a:ext cx="2336155" cy="25922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>
              <a:off x="4141371" y="2458574"/>
              <a:ext cx="216024" cy="216024"/>
            </a:xfrm>
            <a:prstGeom prst="ellipse">
              <a:avLst/>
            </a:prstGeom>
            <a:solidFill>
              <a:srgbClr val="A5E9A5">
                <a:alpha val="50000"/>
              </a:srgbClr>
            </a:solidFill>
            <a:ln>
              <a:solidFill>
                <a:srgbClr val="A5E9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4588659" y="3307430"/>
              <a:ext cx="216024" cy="216024"/>
            </a:xfrm>
            <a:prstGeom prst="ellipse">
              <a:avLst/>
            </a:prstGeom>
            <a:solidFill>
              <a:srgbClr val="A5E9A5">
                <a:alpha val="50000"/>
              </a:srgbClr>
            </a:solidFill>
            <a:ln>
              <a:solidFill>
                <a:srgbClr val="A5E9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4786779" y="3581750"/>
              <a:ext cx="216024" cy="216024"/>
            </a:xfrm>
            <a:prstGeom prst="ellipse">
              <a:avLst/>
            </a:prstGeom>
            <a:solidFill>
              <a:srgbClr val="A5E9A5">
                <a:alpha val="50000"/>
              </a:srgbClr>
            </a:solidFill>
            <a:ln>
              <a:solidFill>
                <a:srgbClr val="A5E9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201272" y="4116744"/>
              <a:ext cx="216024" cy="216024"/>
            </a:xfrm>
            <a:prstGeom prst="ellipse">
              <a:avLst/>
            </a:prstGeom>
            <a:solidFill>
              <a:srgbClr val="A5E9A5">
                <a:alpha val="50000"/>
              </a:srgbClr>
            </a:solidFill>
            <a:ln>
              <a:solidFill>
                <a:srgbClr val="A5E9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5609739" y="4694270"/>
              <a:ext cx="216024" cy="216024"/>
            </a:xfrm>
            <a:prstGeom prst="ellipse">
              <a:avLst/>
            </a:prstGeom>
            <a:solidFill>
              <a:srgbClr val="A5E9A5">
                <a:alpha val="50000"/>
              </a:srgbClr>
            </a:solidFill>
            <a:ln>
              <a:solidFill>
                <a:srgbClr val="A5E9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爆炸 1 13"/>
          <p:cNvSpPr/>
          <p:nvPr/>
        </p:nvSpPr>
        <p:spPr>
          <a:xfrm>
            <a:off x="5940152" y="2348880"/>
            <a:ext cx="1908720" cy="1440160"/>
          </a:xfrm>
          <a:prstGeom prst="irregularSeal1">
            <a:avLst/>
          </a:prstGeom>
          <a:solidFill>
            <a:srgbClr val="FFFFCC">
              <a:alpha val="4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NG </a:t>
            </a:r>
            <a:r>
              <a:rPr lang="zh-TW" altLang="en-US" sz="1400" b="1" dirty="0" smtClean="0">
                <a:solidFill>
                  <a:schemeClr val="tx1"/>
                </a:solidFill>
              </a:rPr>
              <a:t>品分類錯誤率高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772400" y="1916832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around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side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分類錯誤原因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764705"/>
            <a:ext cx="2074835" cy="298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7393" y="764705"/>
            <a:ext cx="2040540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40552" y="548680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side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323528" y="299695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5576" y="256490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點數太少</a:t>
            </a:r>
            <a:r>
              <a:rPr lang="en-US" altLang="zh-TW" sz="1200" dirty="0" smtClean="0">
                <a:solidFill>
                  <a:srgbClr val="92D050"/>
                </a:solidFill>
              </a:rPr>
              <a:t>?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555505" y="1340768"/>
            <a:ext cx="648072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51449" y="14847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點數太少</a:t>
            </a:r>
            <a:r>
              <a:rPr lang="en-US" altLang="zh-TW" sz="1200" dirty="0" smtClean="0">
                <a:solidFill>
                  <a:srgbClr val="92D050"/>
                </a:solidFill>
              </a:rPr>
              <a:t>?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3381" y="764704"/>
            <a:ext cx="2031966" cy="29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字方塊 11"/>
          <p:cNvSpPr txBox="1"/>
          <p:nvPr/>
        </p:nvSpPr>
        <p:spPr>
          <a:xfrm>
            <a:off x="5243421" y="292494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high, 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side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5243421" y="1375198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5768" y="739588"/>
            <a:ext cx="2074835" cy="29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文字方塊 14"/>
          <p:cNvSpPr txBox="1"/>
          <p:nvPr/>
        </p:nvSpPr>
        <p:spPr>
          <a:xfrm>
            <a:off x="7559824" y="29413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170" y="3917222"/>
            <a:ext cx="2083408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字方塊 16"/>
          <p:cNvSpPr txBox="1"/>
          <p:nvPr/>
        </p:nvSpPr>
        <p:spPr>
          <a:xfrm>
            <a:off x="649218" y="458112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high, 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side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77210" y="5805264"/>
            <a:ext cx="1584176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3170" y="3897886"/>
            <a:ext cx="2049114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文字方塊 19"/>
          <p:cNvSpPr txBox="1"/>
          <p:nvPr/>
        </p:nvSpPr>
        <p:spPr>
          <a:xfrm>
            <a:off x="2953210" y="608003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3720712" y="4762299"/>
            <a:ext cx="758688" cy="1519501"/>
          </a:xfrm>
          <a:custGeom>
            <a:avLst/>
            <a:gdLst>
              <a:gd name="connsiteX0" fmla="*/ 0 w 758688"/>
              <a:gd name="connsiteY0" fmla="*/ 0 h 1519501"/>
              <a:gd name="connsiteX1" fmla="*/ 12526 w 758688"/>
              <a:gd name="connsiteY1" fmla="*/ 663880 h 1519501"/>
              <a:gd name="connsiteX2" fmla="*/ 37578 w 758688"/>
              <a:gd name="connsiteY2" fmla="*/ 739036 h 1519501"/>
              <a:gd name="connsiteX3" fmla="*/ 75157 w 758688"/>
              <a:gd name="connsiteY3" fmla="*/ 851770 h 1519501"/>
              <a:gd name="connsiteX4" fmla="*/ 150313 w 758688"/>
              <a:gd name="connsiteY4" fmla="*/ 964505 h 1519501"/>
              <a:gd name="connsiteX5" fmla="*/ 175365 w 758688"/>
              <a:gd name="connsiteY5" fmla="*/ 1002083 h 1519501"/>
              <a:gd name="connsiteX6" fmla="*/ 212943 w 758688"/>
              <a:gd name="connsiteY6" fmla="*/ 1077239 h 1519501"/>
              <a:gd name="connsiteX7" fmla="*/ 250521 w 758688"/>
              <a:gd name="connsiteY7" fmla="*/ 1127343 h 1519501"/>
              <a:gd name="connsiteX8" fmla="*/ 288099 w 758688"/>
              <a:gd name="connsiteY8" fmla="*/ 1139869 h 1519501"/>
              <a:gd name="connsiteX9" fmla="*/ 350729 w 758688"/>
              <a:gd name="connsiteY9" fmla="*/ 1189973 h 1519501"/>
              <a:gd name="connsiteX10" fmla="*/ 425885 w 758688"/>
              <a:gd name="connsiteY10" fmla="*/ 1240077 h 1519501"/>
              <a:gd name="connsiteX11" fmla="*/ 488515 w 758688"/>
              <a:gd name="connsiteY11" fmla="*/ 1290181 h 1519501"/>
              <a:gd name="connsiteX12" fmla="*/ 526094 w 758688"/>
              <a:gd name="connsiteY12" fmla="*/ 1327759 h 1519501"/>
              <a:gd name="connsiteX13" fmla="*/ 563672 w 758688"/>
              <a:gd name="connsiteY13" fmla="*/ 1352811 h 1519501"/>
              <a:gd name="connsiteX14" fmla="*/ 588724 w 758688"/>
              <a:gd name="connsiteY14" fmla="*/ 1377864 h 1519501"/>
              <a:gd name="connsiteX15" fmla="*/ 626302 w 758688"/>
              <a:gd name="connsiteY15" fmla="*/ 1402916 h 1519501"/>
              <a:gd name="connsiteX16" fmla="*/ 663880 w 758688"/>
              <a:gd name="connsiteY16" fmla="*/ 1440494 h 1519501"/>
              <a:gd name="connsiteX17" fmla="*/ 726510 w 758688"/>
              <a:gd name="connsiteY17" fmla="*/ 1490598 h 151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8688" h="1519501">
                <a:moveTo>
                  <a:pt x="0" y="0"/>
                </a:moveTo>
                <a:cubicBezTo>
                  <a:pt x="4175" y="221293"/>
                  <a:pt x="1286" y="442833"/>
                  <a:pt x="12526" y="663880"/>
                </a:cubicBezTo>
                <a:cubicBezTo>
                  <a:pt x="13867" y="690253"/>
                  <a:pt x="29227" y="713984"/>
                  <a:pt x="37578" y="739036"/>
                </a:cubicBezTo>
                <a:lnTo>
                  <a:pt x="75157" y="851770"/>
                </a:lnTo>
                <a:cubicBezTo>
                  <a:pt x="75158" y="851772"/>
                  <a:pt x="137786" y="945715"/>
                  <a:pt x="150313" y="964505"/>
                </a:cubicBezTo>
                <a:cubicBezTo>
                  <a:pt x="158664" y="977031"/>
                  <a:pt x="170604" y="987801"/>
                  <a:pt x="175365" y="1002083"/>
                </a:cubicBezTo>
                <a:cubicBezTo>
                  <a:pt x="190877" y="1048619"/>
                  <a:pt x="182590" y="1034745"/>
                  <a:pt x="212943" y="1077239"/>
                </a:cubicBezTo>
                <a:cubicBezTo>
                  <a:pt x="225077" y="1094227"/>
                  <a:pt x="234483" y="1113978"/>
                  <a:pt x="250521" y="1127343"/>
                </a:cubicBezTo>
                <a:cubicBezTo>
                  <a:pt x="260664" y="1135796"/>
                  <a:pt x="275573" y="1135694"/>
                  <a:pt x="288099" y="1139869"/>
                </a:cubicBezTo>
                <a:cubicBezTo>
                  <a:pt x="334388" y="1209302"/>
                  <a:pt x="286667" y="1154383"/>
                  <a:pt x="350729" y="1189973"/>
                </a:cubicBezTo>
                <a:cubicBezTo>
                  <a:pt x="377049" y="1204595"/>
                  <a:pt x="425885" y="1240077"/>
                  <a:pt x="425885" y="1240077"/>
                </a:cubicBezTo>
                <a:cubicBezTo>
                  <a:pt x="481912" y="1324117"/>
                  <a:pt x="415912" y="1241780"/>
                  <a:pt x="488515" y="1290181"/>
                </a:cubicBezTo>
                <a:cubicBezTo>
                  <a:pt x="503255" y="1300007"/>
                  <a:pt x="512485" y="1316418"/>
                  <a:pt x="526094" y="1327759"/>
                </a:cubicBezTo>
                <a:cubicBezTo>
                  <a:pt x="537659" y="1337397"/>
                  <a:pt x="551917" y="1343406"/>
                  <a:pt x="563672" y="1352811"/>
                </a:cubicBezTo>
                <a:cubicBezTo>
                  <a:pt x="572894" y="1360189"/>
                  <a:pt x="579502" y="1370486"/>
                  <a:pt x="588724" y="1377864"/>
                </a:cubicBezTo>
                <a:cubicBezTo>
                  <a:pt x="600479" y="1387269"/>
                  <a:pt x="614737" y="1393278"/>
                  <a:pt x="626302" y="1402916"/>
                </a:cubicBezTo>
                <a:cubicBezTo>
                  <a:pt x="639911" y="1414257"/>
                  <a:pt x="650271" y="1429153"/>
                  <a:pt x="663880" y="1440494"/>
                </a:cubicBezTo>
                <a:cubicBezTo>
                  <a:pt x="758688" y="1519501"/>
                  <a:pt x="653626" y="1417714"/>
                  <a:pt x="726510" y="1490598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891501"/>
            <a:ext cx="2023393" cy="29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圓角矩形 22"/>
          <p:cNvSpPr/>
          <p:nvPr/>
        </p:nvSpPr>
        <p:spPr>
          <a:xfrm>
            <a:off x="5292080" y="4509120"/>
            <a:ext cx="1584176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292080" y="60932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corner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pw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03460" y="3917222"/>
            <a:ext cx="2040540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線接點 27"/>
          <p:cNvCxnSpPr/>
          <p:nvPr/>
        </p:nvCxnSpPr>
        <p:spPr>
          <a:xfrm>
            <a:off x="8244408" y="4941168"/>
            <a:ext cx="72008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380312" y="60932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分類錯誤原因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40552" y="548680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2031966" cy="29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8890" y="764704"/>
            <a:ext cx="2057687" cy="29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文字方塊 30"/>
          <p:cNvSpPr txBox="1"/>
          <p:nvPr/>
        </p:nvSpPr>
        <p:spPr>
          <a:xfrm>
            <a:off x="467544" y="299695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點數太少</a:t>
            </a:r>
            <a:r>
              <a:rPr lang="en-US" altLang="zh-TW" sz="1200" dirty="0" smtClean="0">
                <a:solidFill>
                  <a:srgbClr val="92D050"/>
                </a:solidFill>
              </a:rPr>
              <a:t>?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99592" y="191683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461018" y="2852936"/>
            <a:ext cx="2880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668930" y="141277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cluster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764704"/>
            <a:ext cx="2074835" cy="29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字方塊 34"/>
          <p:cNvSpPr txBox="1"/>
          <p:nvPr/>
        </p:nvSpPr>
        <p:spPr>
          <a:xfrm>
            <a:off x="5292080" y="28529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預測為</a:t>
            </a:r>
            <a:r>
              <a:rPr lang="en-US" altLang="zh-TW" sz="1200" dirty="0" smtClean="0">
                <a:solidFill>
                  <a:srgbClr val="FF0000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0000"/>
                </a:solidFill>
              </a:rPr>
              <a:t>corner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=&gt; </a:t>
            </a:r>
            <a:r>
              <a:rPr lang="zh-TW" altLang="en-US" sz="1200" dirty="0" smtClean="0">
                <a:solidFill>
                  <a:srgbClr val="FF0000"/>
                </a:solidFill>
              </a:rPr>
              <a:t>分類錯誤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04048" y="1340768"/>
            <a:ext cx="360040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02544" y="734988"/>
            <a:ext cx="2057687" cy="29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圓角矩形 38"/>
          <p:cNvSpPr/>
          <p:nvPr/>
        </p:nvSpPr>
        <p:spPr>
          <a:xfrm>
            <a:off x="7884368" y="1340768"/>
            <a:ext cx="360040" cy="2088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308304" y="134076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925795"/>
            <a:ext cx="2014819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圓角矩形 40"/>
          <p:cNvSpPr/>
          <p:nvPr/>
        </p:nvSpPr>
        <p:spPr>
          <a:xfrm>
            <a:off x="323528" y="4509120"/>
            <a:ext cx="360040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95536" y="5589240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FF00"/>
                </a:solidFill>
              </a:rPr>
              <a:t>預測為</a:t>
            </a:r>
            <a:r>
              <a:rPr lang="en-US" altLang="zh-TW" sz="1200" dirty="0" smtClean="0">
                <a:solidFill>
                  <a:srgbClr val="FFFF00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FFFF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FF00"/>
                </a:solidFill>
              </a:rPr>
              <a:t>no defect</a:t>
            </a:r>
          </a:p>
          <a:p>
            <a:r>
              <a:rPr lang="en-US" altLang="zh-TW" sz="1200" dirty="0" smtClean="0">
                <a:solidFill>
                  <a:srgbClr val="FFFF00"/>
                </a:solidFill>
              </a:rPr>
              <a:t>=&gt; 12 </a:t>
            </a:r>
            <a:r>
              <a:rPr lang="zh-TW" altLang="en-US" sz="1200" dirty="0" smtClean="0">
                <a:solidFill>
                  <a:srgbClr val="FFFF00"/>
                </a:solidFill>
              </a:rPr>
              <a:t>切中</a:t>
            </a:r>
            <a:r>
              <a:rPr lang="en-US" altLang="zh-TW" sz="1200" dirty="0" smtClean="0">
                <a:solidFill>
                  <a:srgbClr val="FFFF00"/>
                </a:solidFill>
              </a:rPr>
              <a:t>1chip </a:t>
            </a:r>
            <a:r>
              <a:rPr lang="zh-TW" altLang="en-US" sz="1200" dirty="0" smtClean="0">
                <a:solidFill>
                  <a:srgbClr val="FFFF00"/>
                </a:solidFill>
              </a:rPr>
              <a:t>有</a:t>
            </a:r>
            <a:r>
              <a:rPr lang="en-US" altLang="zh-TW" sz="1200" dirty="0" smtClean="0">
                <a:solidFill>
                  <a:srgbClr val="FFFF00"/>
                </a:solidFill>
              </a:rPr>
              <a:t>line defect, by model train ?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3942943"/>
            <a:ext cx="2066261" cy="291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圓角矩形 43"/>
          <p:cNvSpPr/>
          <p:nvPr/>
        </p:nvSpPr>
        <p:spPr>
          <a:xfrm>
            <a:off x="3923928" y="4869160"/>
            <a:ext cx="360040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699792" y="458112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016" y="3951517"/>
            <a:ext cx="2031966" cy="290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圓角矩形 46"/>
          <p:cNvSpPr/>
          <p:nvPr/>
        </p:nvSpPr>
        <p:spPr>
          <a:xfrm>
            <a:off x="5076056" y="6093296"/>
            <a:ext cx="3600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076056" y="45811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預測為</a:t>
            </a:r>
            <a:r>
              <a:rPr lang="en-US" altLang="zh-TW" sz="1200" dirty="0" smtClean="0">
                <a:solidFill>
                  <a:srgbClr val="92D050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92D050"/>
                </a:solidFill>
              </a:rPr>
              <a:t>corner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點數太少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34871" y="3917222"/>
            <a:ext cx="2109129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文字方塊 49"/>
          <p:cNvSpPr txBox="1"/>
          <p:nvPr/>
        </p:nvSpPr>
        <p:spPr>
          <a:xfrm>
            <a:off x="7380312" y="451254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cluster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center</a:t>
            </a:r>
          </a:p>
        </p:txBody>
      </p:sp>
      <p:sp>
        <p:nvSpPr>
          <p:cNvPr id="51" name="橢圓 50"/>
          <p:cNvSpPr/>
          <p:nvPr/>
        </p:nvSpPr>
        <p:spPr>
          <a:xfrm>
            <a:off x="7884368" y="5229200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smtClean="0"/>
              <a:t>Data Exploration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9264" y="69892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00FF"/>
                </a:solidFill>
              </a:rPr>
              <a:t> AKT &amp; PDI </a:t>
            </a:r>
            <a:r>
              <a:rPr lang="zh-TW" altLang="en-US" dirty="0" smtClean="0">
                <a:solidFill>
                  <a:srgbClr val="0000FF"/>
                </a:solidFill>
              </a:rPr>
              <a:t>圖框不一樣</a:t>
            </a:r>
            <a:r>
              <a:rPr lang="en-US" altLang="zh-TW" dirty="0" smtClean="0">
                <a:solidFill>
                  <a:srgbClr val="0000FF"/>
                </a:solidFill>
              </a:rPr>
              <a:t>, PDI </a:t>
            </a:r>
            <a:r>
              <a:rPr lang="zh-TW" altLang="en-US" dirty="0" smtClean="0">
                <a:solidFill>
                  <a:srgbClr val="0000FF"/>
                </a:solidFill>
              </a:rPr>
              <a:t>圖框旁有</a:t>
            </a:r>
            <a:r>
              <a:rPr lang="en-US" altLang="zh-TW" dirty="0" smtClean="0">
                <a:solidFill>
                  <a:srgbClr val="0000FF"/>
                </a:solidFill>
              </a:rPr>
              <a:t>sheet id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1140598" cy="157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文字方塊 25"/>
          <p:cNvSpPr txBox="1"/>
          <p:nvPr/>
        </p:nvSpPr>
        <p:spPr>
          <a:xfrm>
            <a:off x="2162685" y="1268760"/>
            <a:ext cx="60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PDI</a:t>
            </a:r>
            <a:endParaRPr lang="zh-TW" altLang="en-US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12961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文字方塊 26"/>
          <p:cNvSpPr txBox="1"/>
          <p:nvPr/>
        </p:nvSpPr>
        <p:spPr>
          <a:xfrm>
            <a:off x="702079" y="1273265"/>
            <a:ext cx="67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AKT</a:t>
            </a:r>
            <a:endParaRPr lang="zh-TW" altLang="en-US" sz="12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53110" y="2832344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不同產品面取數不一樣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框底有的是數字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zh-TW" altLang="en-US" dirty="0" smtClean="0">
                <a:solidFill>
                  <a:srgbClr val="0000FF"/>
                </a:solidFill>
              </a:rPr>
              <a:t>有的是英文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10025"/>
            <a:ext cx="1116992" cy="146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917" y="3510024"/>
            <a:ext cx="1132436" cy="148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60374" y="3510024"/>
            <a:ext cx="1141251" cy="150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4450" y="5223949"/>
            <a:ext cx="1144036" cy="141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94697" y="5223948"/>
            <a:ext cx="1146572" cy="141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5223949"/>
            <a:ext cx="1141500" cy="14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21256" y="5223949"/>
            <a:ext cx="1152128" cy="142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爆炸 1 19"/>
          <p:cNvSpPr/>
          <p:nvPr/>
        </p:nvSpPr>
        <p:spPr>
          <a:xfrm>
            <a:off x="5436096" y="2852936"/>
            <a:ext cx="3528392" cy="187220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如何將圖片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背景轉成一樣 </a:t>
            </a:r>
            <a:r>
              <a:rPr lang="en-US" altLang="zh-TW" b="1" dirty="0" smtClean="0">
                <a:solidFill>
                  <a:schemeClr val="bg1"/>
                </a:solidFill>
              </a:rPr>
              <a:t>??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9286" y="1434809"/>
            <a:ext cx="3223710" cy="16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橢圓 21"/>
          <p:cNvSpPr/>
          <p:nvPr/>
        </p:nvSpPr>
        <p:spPr>
          <a:xfrm>
            <a:off x="2123728" y="1052736"/>
            <a:ext cx="1368152" cy="216024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051720" y="2564904"/>
            <a:ext cx="1368152" cy="216024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0056" y="1988840"/>
            <a:ext cx="3231331" cy="12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直線單箭頭接點 33"/>
          <p:cNvCxnSpPr/>
          <p:nvPr/>
        </p:nvCxnSpPr>
        <p:spPr>
          <a:xfrm flipV="1">
            <a:off x="3347864" y="2060848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2" idx="5"/>
          </p:cNvCxnSpPr>
          <p:nvPr/>
        </p:nvCxnSpPr>
        <p:spPr>
          <a:xfrm>
            <a:off x="3291519" y="1237124"/>
            <a:ext cx="488393" cy="24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分類錯誤原因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40552" y="548680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1997672" cy="29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圓角矩形 28"/>
          <p:cNvSpPr/>
          <p:nvPr/>
        </p:nvSpPr>
        <p:spPr>
          <a:xfrm>
            <a:off x="338386" y="2959234"/>
            <a:ext cx="3600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95536" y="141277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預測為</a:t>
            </a:r>
            <a:r>
              <a:rPr lang="en-US" altLang="zh-TW" sz="1200" dirty="0" smtClean="0">
                <a:solidFill>
                  <a:srgbClr val="92D050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92D050"/>
                </a:solidFill>
              </a:rPr>
              <a:t>corner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點數太少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810424"/>
            <a:ext cx="2049114" cy="297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文字方塊 36"/>
          <p:cNvSpPr txBox="1"/>
          <p:nvPr/>
        </p:nvSpPr>
        <p:spPr>
          <a:xfrm>
            <a:off x="2555776" y="13864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cluster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sp>
        <p:nvSpPr>
          <p:cNvPr id="43" name="手繪多邊形 42"/>
          <p:cNvSpPr/>
          <p:nvPr/>
        </p:nvSpPr>
        <p:spPr>
          <a:xfrm>
            <a:off x="2671451" y="1518920"/>
            <a:ext cx="1303649" cy="1683892"/>
          </a:xfrm>
          <a:custGeom>
            <a:avLst/>
            <a:gdLst>
              <a:gd name="connsiteX0" fmla="*/ 1303649 w 1303649"/>
              <a:gd name="connsiteY0" fmla="*/ 0 h 1683892"/>
              <a:gd name="connsiteX1" fmla="*/ 1297299 w 1303649"/>
              <a:gd name="connsiteY1" fmla="*/ 241300 h 1683892"/>
              <a:gd name="connsiteX2" fmla="*/ 1284599 w 1303649"/>
              <a:gd name="connsiteY2" fmla="*/ 368300 h 1683892"/>
              <a:gd name="connsiteX3" fmla="*/ 1278249 w 1303649"/>
              <a:gd name="connsiteY3" fmla="*/ 444500 h 1683892"/>
              <a:gd name="connsiteX4" fmla="*/ 1271899 w 1303649"/>
              <a:gd name="connsiteY4" fmla="*/ 546100 h 1683892"/>
              <a:gd name="connsiteX5" fmla="*/ 1259199 w 1303649"/>
              <a:gd name="connsiteY5" fmla="*/ 622300 h 1683892"/>
              <a:gd name="connsiteX6" fmla="*/ 1252849 w 1303649"/>
              <a:gd name="connsiteY6" fmla="*/ 692150 h 1683892"/>
              <a:gd name="connsiteX7" fmla="*/ 1246499 w 1303649"/>
              <a:gd name="connsiteY7" fmla="*/ 730250 h 1683892"/>
              <a:gd name="connsiteX8" fmla="*/ 1227449 w 1303649"/>
              <a:gd name="connsiteY8" fmla="*/ 876300 h 1683892"/>
              <a:gd name="connsiteX9" fmla="*/ 1214749 w 1303649"/>
              <a:gd name="connsiteY9" fmla="*/ 996950 h 1683892"/>
              <a:gd name="connsiteX10" fmla="*/ 1208399 w 1303649"/>
              <a:gd name="connsiteY10" fmla="*/ 1028700 h 1683892"/>
              <a:gd name="connsiteX11" fmla="*/ 1182999 w 1303649"/>
              <a:gd name="connsiteY11" fmla="*/ 1168400 h 1683892"/>
              <a:gd name="connsiteX12" fmla="*/ 1170299 w 1303649"/>
              <a:gd name="connsiteY12" fmla="*/ 1206500 h 1683892"/>
              <a:gd name="connsiteX13" fmla="*/ 1163949 w 1303649"/>
              <a:gd name="connsiteY13" fmla="*/ 1225550 h 1683892"/>
              <a:gd name="connsiteX14" fmla="*/ 1151249 w 1303649"/>
              <a:gd name="connsiteY14" fmla="*/ 1282700 h 1683892"/>
              <a:gd name="connsiteX15" fmla="*/ 1132199 w 1303649"/>
              <a:gd name="connsiteY15" fmla="*/ 1346200 h 1683892"/>
              <a:gd name="connsiteX16" fmla="*/ 1119499 w 1303649"/>
              <a:gd name="connsiteY16" fmla="*/ 1365250 h 1683892"/>
              <a:gd name="connsiteX17" fmla="*/ 1100449 w 1303649"/>
              <a:gd name="connsiteY17" fmla="*/ 1454150 h 1683892"/>
              <a:gd name="connsiteX18" fmla="*/ 1094099 w 1303649"/>
              <a:gd name="connsiteY18" fmla="*/ 1479550 h 1683892"/>
              <a:gd name="connsiteX19" fmla="*/ 1081399 w 1303649"/>
              <a:gd name="connsiteY19" fmla="*/ 1498600 h 1683892"/>
              <a:gd name="connsiteX20" fmla="*/ 1075049 w 1303649"/>
              <a:gd name="connsiteY20" fmla="*/ 1517650 h 1683892"/>
              <a:gd name="connsiteX21" fmla="*/ 1055999 w 1303649"/>
              <a:gd name="connsiteY21" fmla="*/ 1543050 h 1683892"/>
              <a:gd name="connsiteX22" fmla="*/ 979799 w 1303649"/>
              <a:gd name="connsiteY22" fmla="*/ 1606550 h 1683892"/>
              <a:gd name="connsiteX23" fmla="*/ 960749 w 1303649"/>
              <a:gd name="connsiteY23" fmla="*/ 1612900 h 1683892"/>
              <a:gd name="connsiteX24" fmla="*/ 941699 w 1303649"/>
              <a:gd name="connsiteY24" fmla="*/ 1625600 h 1683892"/>
              <a:gd name="connsiteX25" fmla="*/ 871849 w 1303649"/>
              <a:gd name="connsiteY25" fmla="*/ 1644650 h 1683892"/>
              <a:gd name="connsiteX26" fmla="*/ 827399 w 1303649"/>
              <a:gd name="connsiteY26" fmla="*/ 1651000 h 1683892"/>
              <a:gd name="connsiteX27" fmla="*/ 681349 w 1303649"/>
              <a:gd name="connsiteY27" fmla="*/ 1663700 h 1683892"/>
              <a:gd name="connsiteX28" fmla="*/ 643249 w 1303649"/>
              <a:gd name="connsiteY28" fmla="*/ 1670050 h 1683892"/>
              <a:gd name="connsiteX29" fmla="*/ 567049 w 1303649"/>
              <a:gd name="connsiteY29" fmla="*/ 1682750 h 1683892"/>
              <a:gd name="connsiteX30" fmla="*/ 370199 w 1303649"/>
              <a:gd name="connsiteY30" fmla="*/ 1670050 h 1683892"/>
              <a:gd name="connsiteX31" fmla="*/ 325749 w 1303649"/>
              <a:gd name="connsiteY31" fmla="*/ 1657350 h 1683892"/>
              <a:gd name="connsiteX32" fmla="*/ 287649 w 1303649"/>
              <a:gd name="connsiteY32" fmla="*/ 1644650 h 1683892"/>
              <a:gd name="connsiteX33" fmla="*/ 268599 w 1303649"/>
              <a:gd name="connsiteY33" fmla="*/ 1625600 h 1683892"/>
              <a:gd name="connsiteX34" fmla="*/ 249549 w 1303649"/>
              <a:gd name="connsiteY34" fmla="*/ 1612900 h 1683892"/>
              <a:gd name="connsiteX35" fmla="*/ 211449 w 1303649"/>
              <a:gd name="connsiteY35" fmla="*/ 1574800 h 1683892"/>
              <a:gd name="connsiteX36" fmla="*/ 179699 w 1303649"/>
              <a:gd name="connsiteY36" fmla="*/ 1549400 h 1683892"/>
              <a:gd name="connsiteX37" fmla="*/ 166999 w 1303649"/>
              <a:gd name="connsiteY37" fmla="*/ 1530350 h 1683892"/>
              <a:gd name="connsiteX38" fmla="*/ 128899 w 1303649"/>
              <a:gd name="connsiteY38" fmla="*/ 1492250 h 1683892"/>
              <a:gd name="connsiteX39" fmla="*/ 90799 w 1303649"/>
              <a:gd name="connsiteY39" fmla="*/ 1435100 h 1683892"/>
              <a:gd name="connsiteX40" fmla="*/ 84449 w 1303649"/>
              <a:gd name="connsiteY40" fmla="*/ 1416050 h 1683892"/>
              <a:gd name="connsiteX41" fmla="*/ 39999 w 1303649"/>
              <a:gd name="connsiteY41" fmla="*/ 1352550 h 1683892"/>
              <a:gd name="connsiteX42" fmla="*/ 27299 w 1303649"/>
              <a:gd name="connsiteY42" fmla="*/ 1314450 h 1683892"/>
              <a:gd name="connsiteX43" fmla="*/ 20949 w 1303649"/>
              <a:gd name="connsiteY43" fmla="*/ 1295400 h 1683892"/>
              <a:gd name="connsiteX44" fmla="*/ 8249 w 1303649"/>
              <a:gd name="connsiteY44" fmla="*/ 1193800 h 1683892"/>
              <a:gd name="connsiteX45" fmla="*/ 1899 w 1303649"/>
              <a:gd name="connsiteY45" fmla="*/ 1168400 h 1683892"/>
              <a:gd name="connsiteX46" fmla="*/ 1899 w 1303649"/>
              <a:gd name="connsiteY46" fmla="*/ 946150 h 168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03649" h="1683892">
                <a:moveTo>
                  <a:pt x="1303649" y="0"/>
                </a:moveTo>
                <a:cubicBezTo>
                  <a:pt x="1301532" y="80433"/>
                  <a:pt x="1300452" y="160901"/>
                  <a:pt x="1297299" y="241300"/>
                </a:cubicBezTo>
                <a:cubicBezTo>
                  <a:pt x="1292705" y="358451"/>
                  <a:pt x="1293277" y="285858"/>
                  <a:pt x="1284599" y="368300"/>
                </a:cubicBezTo>
                <a:cubicBezTo>
                  <a:pt x="1281931" y="393648"/>
                  <a:pt x="1280065" y="419077"/>
                  <a:pt x="1278249" y="444500"/>
                </a:cubicBezTo>
                <a:cubicBezTo>
                  <a:pt x="1275831" y="478347"/>
                  <a:pt x="1275514" y="512360"/>
                  <a:pt x="1271899" y="546100"/>
                </a:cubicBezTo>
                <a:cubicBezTo>
                  <a:pt x="1269156" y="571704"/>
                  <a:pt x="1263432" y="596900"/>
                  <a:pt x="1259199" y="622300"/>
                </a:cubicBezTo>
                <a:cubicBezTo>
                  <a:pt x="1255355" y="645361"/>
                  <a:pt x="1255581" y="668931"/>
                  <a:pt x="1252849" y="692150"/>
                </a:cubicBezTo>
                <a:cubicBezTo>
                  <a:pt x="1251345" y="704937"/>
                  <a:pt x="1248033" y="717467"/>
                  <a:pt x="1246499" y="730250"/>
                </a:cubicBezTo>
                <a:cubicBezTo>
                  <a:pt x="1229220" y="874240"/>
                  <a:pt x="1244398" y="808505"/>
                  <a:pt x="1227449" y="876300"/>
                </a:cubicBezTo>
                <a:cubicBezTo>
                  <a:pt x="1223778" y="916680"/>
                  <a:pt x="1220916" y="956867"/>
                  <a:pt x="1214749" y="996950"/>
                </a:cubicBezTo>
                <a:cubicBezTo>
                  <a:pt x="1213108" y="1007617"/>
                  <a:pt x="1210330" y="1018081"/>
                  <a:pt x="1208399" y="1028700"/>
                </a:cubicBezTo>
                <a:cubicBezTo>
                  <a:pt x="1180498" y="1182155"/>
                  <a:pt x="1198575" y="1090519"/>
                  <a:pt x="1182999" y="1168400"/>
                </a:cubicBezTo>
                <a:cubicBezTo>
                  <a:pt x="1180374" y="1181527"/>
                  <a:pt x="1174532" y="1193800"/>
                  <a:pt x="1170299" y="1206500"/>
                </a:cubicBezTo>
                <a:cubicBezTo>
                  <a:pt x="1168182" y="1212850"/>
                  <a:pt x="1165049" y="1218948"/>
                  <a:pt x="1163949" y="1225550"/>
                </a:cubicBezTo>
                <a:cubicBezTo>
                  <a:pt x="1152489" y="1294308"/>
                  <a:pt x="1163755" y="1238930"/>
                  <a:pt x="1151249" y="1282700"/>
                </a:cubicBezTo>
                <a:cubicBezTo>
                  <a:pt x="1146812" y="1298230"/>
                  <a:pt x="1139744" y="1334882"/>
                  <a:pt x="1132199" y="1346200"/>
                </a:cubicBezTo>
                <a:lnTo>
                  <a:pt x="1119499" y="1365250"/>
                </a:lnTo>
                <a:cubicBezTo>
                  <a:pt x="1111489" y="1429334"/>
                  <a:pt x="1118545" y="1399861"/>
                  <a:pt x="1100449" y="1454150"/>
                </a:cubicBezTo>
                <a:cubicBezTo>
                  <a:pt x="1097689" y="1462429"/>
                  <a:pt x="1097537" y="1471528"/>
                  <a:pt x="1094099" y="1479550"/>
                </a:cubicBezTo>
                <a:cubicBezTo>
                  <a:pt x="1091093" y="1486565"/>
                  <a:pt x="1084812" y="1491774"/>
                  <a:pt x="1081399" y="1498600"/>
                </a:cubicBezTo>
                <a:cubicBezTo>
                  <a:pt x="1078406" y="1504587"/>
                  <a:pt x="1078370" y="1511838"/>
                  <a:pt x="1075049" y="1517650"/>
                </a:cubicBezTo>
                <a:cubicBezTo>
                  <a:pt x="1069798" y="1526839"/>
                  <a:pt x="1063079" y="1535183"/>
                  <a:pt x="1055999" y="1543050"/>
                </a:cubicBezTo>
                <a:cubicBezTo>
                  <a:pt x="1019329" y="1583794"/>
                  <a:pt x="1022455" y="1578112"/>
                  <a:pt x="979799" y="1606550"/>
                </a:cubicBezTo>
                <a:cubicBezTo>
                  <a:pt x="974230" y="1610263"/>
                  <a:pt x="967099" y="1610783"/>
                  <a:pt x="960749" y="1612900"/>
                </a:cubicBezTo>
                <a:cubicBezTo>
                  <a:pt x="954399" y="1617133"/>
                  <a:pt x="948673" y="1622500"/>
                  <a:pt x="941699" y="1625600"/>
                </a:cubicBezTo>
                <a:cubicBezTo>
                  <a:pt x="919375" y="1635522"/>
                  <a:pt x="895752" y="1640666"/>
                  <a:pt x="871849" y="1644650"/>
                </a:cubicBezTo>
                <a:cubicBezTo>
                  <a:pt x="857086" y="1647111"/>
                  <a:pt x="842292" y="1649511"/>
                  <a:pt x="827399" y="1651000"/>
                </a:cubicBezTo>
                <a:cubicBezTo>
                  <a:pt x="778774" y="1655862"/>
                  <a:pt x="730032" y="1659467"/>
                  <a:pt x="681349" y="1663700"/>
                </a:cubicBezTo>
                <a:cubicBezTo>
                  <a:pt x="668522" y="1664815"/>
                  <a:pt x="655974" y="1668092"/>
                  <a:pt x="643249" y="1670050"/>
                </a:cubicBezTo>
                <a:cubicBezTo>
                  <a:pt x="574987" y="1680552"/>
                  <a:pt x="622942" y="1671571"/>
                  <a:pt x="567049" y="1682750"/>
                </a:cubicBezTo>
                <a:cubicBezTo>
                  <a:pt x="520295" y="1680880"/>
                  <a:pt x="430182" y="1683892"/>
                  <a:pt x="370199" y="1670050"/>
                </a:cubicBezTo>
                <a:cubicBezTo>
                  <a:pt x="355184" y="1666585"/>
                  <a:pt x="340477" y="1661882"/>
                  <a:pt x="325749" y="1657350"/>
                </a:cubicBezTo>
                <a:cubicBezTo>
                  <a:pt x="312954" y="1653413"/>
                  <a:pt x="287649" y="1644650"/>
                  <a:pt x="287649" y="1644650"/>
                </a:cubicBezTo>
                <a:cubicBezTo>
                  <a:pt x="281299" y="1638300"/>
                  <a:pt x="275498" y="1631349"/>
                  <a:pt x="268599" y="1625600"/>
                </a:cubicBezTo>
                <a:cubicBezTo>
                  <a:pt x="262736" y="1620714"/>
                  <a:pt x="255253" y="1617970"/>
                  <a:pt x="249549" y="1612900"/>
                </a:cubicBezTo>
                <a:cubicBezTo>
                  <a:pt x="236125" y="1600968"/>
                  <a:pt x="224149" y="1587500"/>
                  <a:pt x="211449" y="1574800"/>
                </a:cubicBezTo>
                <a:cubicBezTo>
                  <a:pt x="201865" y="1565216"/>
                  <a:pt x="189283" y="1558984"/>
                  <a:pt x="179699" y="1549400"/>
                </a:cubicBezTo>
                <a:cubicBezTo>
                  <a:pt x="174303" y="1544004"/>
                  <a:pt x="172069" y="1536054"/>
                  <a:pt x="166999" y="1530350"/>
                </a:cubicBezTo>
                <a:cubicBezTo>
                  <a:pt x="155067" y="1516926"/>
                  <a:pt x="138862" y="1507194"/>
                  <a:pt x="128899" y="1492250"/>
                </a:cubicBezTo>
                <a:lnTo>
                  <a:pt x="90799" y="1435100"/>
                </a:lnTo>
                <a:cubicBezTo>
                  <a:pt x="87086" y="1429531"/>
                  <a:pt x="87700" y="1421901"/>
                  <a:pt x="84449" y="1416050"/>
                </a:cubicBezTo>
                <a:cubicBezTo>
                  <a:pt x="73281" y="1395947"/>
                  <a:pt x="54269" y="1371576"/>
                  <a:pt x="39999" y="1352550"/>
                </a:cubicBezTo>
                <a:lnTo>
                  <a:pt x="27299" y="1314450"/>
                </a:lnTo>
                <a:lnTo>
                  <a:pt x="20949" y="1295400"/>
                </a:lnTo>
                <a:cubicBezTo>
                  <a:pt x="17919" y="1268130"/>
                  <a:pt x="13427" y="1222276"/>
                  <a:pt x="8249" y="1193800"/>
                </a:cubicBezTo>
                <a:cubicBezTo>
                  <a:pt x="6688" y="1185214"/>
                  <a:pt x="2123" y="1177124"/>
                  <a:pt x="1899" y="1168400"/>
                </a:cubicBezTo>
                <a:cubicBezTo>
                  <a:pt x="0" y="1094341"/>
                  <a:pt x="1899" y="1020233"/>
                  <a:pt x="1899" y="94615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1706" y="772706"/>
            <a:ext cx="2057687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文字方塊 45"/>
          <p:cNvSpPr txBox="1"/>
          <p:nvPr/>
        </p:nvSpPr>
        <p:spPr>
          <a:xfrm>
            <a:off x="4932040" y="263691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預測為</a:t>
            </a:r>
            <a:r>
              <a:rPr lang="en-US" altLang="zh-TW" sz="1200" dirty="0" smtClean="0">
                <a:solidFill>
                  <a:srgbClr val="FF0000"/>
                </a:solidFill>
              </a:rPr>
              <a:t>side</a:t>
            </a: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0000"/>
                </a:solidFill>
              </a:rPr>
              <a:t>corner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=&gt; </a:t>
            </a:r>
            <a:r>
              <a:rPr lang="zh-TW" altLang="en-US" sz="1200" dirty="0" smtClean="0">
                <a:solidFill>
                  <a:srgbClr val="FF0000"/>
                </a:solidFill>
              </a:rPr>
              <a:t>分類錯誤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5076056" y="1340768"/>
            <a:ext cx="936104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764704"/>
            <a:ext cx="2074835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文字方塊 51"/>
          <p:cNvSpPr txBox="1"/>
          <p:nvPr/>
        </p:nvSpPr>
        <p:spPr>
          <a:xfrm>
            <a:off x="7092280" y="141277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FF00"/>
                </a:solidFill>
              </a:rPr>
              <a:t>預測為</a:t>
            </a:r>
            <a:r>
              <a:rPr lang="en-US" altLang="zh-TW" sz="1200" dirty="0" smtClean="0">
                <a:solidFill>
                  <a:srgbClr val="FFFF00"/>
                </a:solidFill>
              </a:rPr>
              <a:t>side</a:t>
            </a:r>
          </a:p>
          <a:p>
            <a:r>
              <a:rPr lang="zh-TW" altLang="en-US" sz="1200" dirty="0" smtClean="0">
                <a:solidFill>
                  <a:srgbClr val="FFFF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FF00"/>
                </a:solidFill>
              </a:rPr>
              <a:t>no defect</a:t>
            </a:r>
          </a:p>
          <a:p>
            <a:r>
              <a:rPr lang="en-US" altLang="zh-TW" sz="1200" dirty="0" smtClean="0">
                <a:solidFill>
                  <a:srgbClr val="FFFF00"/>
                </a:solidFill>
              </a:rPr>
              <a:t>=&gt; 12 </a:t>
            </a:r>
            <a:r>
              <a:rPr lang="zh-TW" altLang="en-US" sz="1200" dirty="0" smtClean="0">
                <a:solidFill>
                  <a:srgbClr val="FFFF00"/>
                </a:solidFill>
              </a:rPr>
              <a:t>切中</a:t>
            </a:r>
            <a:r>
              <a:rPr lang="en-US" altLang="zh-TW" sz="1200" dirty="0" smtClean="0">
                <a:solidFill>
                  <a:srgbClr val="FFFF00"/>
                </a:solidFill>
              </a:rPr>
              <a:t>1chip </a:t>
            </a:r>
            <a:r>
              <a:rPr lang="zh-TW" altLang="en-US" sz="1200" dirty="0" smtClean="0">
                <a:solidFill>
                  <a:srgbClr val="FFFF00"/>
                </a:solidFill>
              </a:rPr>
              <a:t>有</a:t>
            </a:r>
            <a:r>
              <a:rPr lang="en-US" altLang="zh-TW" sz="1200" dirty="0" smtClean="0">
                <a:solidFill>
                  <a:srgbClr val="FFFF00"/>
                </a:solidFill>
              </a:rPr>
              <a:t>line defect, by model train ?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977238"/>
            <a:ext cx="1989098" cy="288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文字方塊 52"/>
          <p:cNvSpPr txBox="1"/>
          <p:nvPr/>
        </p:nvSpPr>
        <p:spPr>
          <a:xfrm>
            <a:off x="323528" y="623731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5736" y="3934369"/>
            <a:ext cx="2057687" cy="29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圓角矩形 53"/>
          <p:cNvSpPr/>
          <p:nvPr/>
        </p:nvSpPr>
        <p:spPr>
          <a:xfrm>
            <a:off x="3779912" y="4581128"/>
            <a:ext cx="360040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555776" y="45091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預測為</a:t>
            </a:r>
            <a:r>
              <a:rPr lang="en-US" altLang="zh-TW" sz="1200" dirty="0" smtClean="0">
                <a:solidFill>
                  <a:srgbClr val="92D050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92D050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點數太少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21148" y="3908648"/>
            <a:ext cx="2014819" cy="29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文字方塊 55"/>
          <p:cNvSpPr txBox="1"/>
          <p:nvPr/>
        </p:nvSpPr>
        <p:spPr>
          <a:xfrm>
            <a:off x="4981188" y="61653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04248" y="3908648"/>
            <a:ext cx="2031966" cy="29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文字方塊 56"/>
          <p:cNvSpPr txBox="1"/>
          <p:nvPr/>
        </p:nvSpPr>
        <p:spPr>
          <a:xfrm>
            <a:off x="7164288" y="4509120"/>
            <a:ext cx="15841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預測為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ak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0000"/>
                </a:solidFill>
              </a:rPr>
              <a:t>side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=&gt; </a:t>
            </a:r>
            <a:r>
              <a:rPr lang="zh-TW" altLang="en-US" sz="1200" dirty="0" smtClean="0">
                <a:solidFill>
                  <a:srgbClr val="FF0000"/>
                </a:solidFill>
              </a:rPr>
              <a:t>分類錯誤</a:t>
            </a:r>
          </a:p>
          <a:p>
            <a:endParaRPr lang="zh-TW" altLang="en-US" sz="1200" dirty="0">
              <a:solidFill>
                <a:srgbClr val="66CCFF"/>
              </a:solidFill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7308304" y="5301208"/>
            <a:ext cx="1368152" cy="504056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分類錯誤原因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40552" y="548680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36713"/>
            <a:ext cx="2006245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文字方塊 25"/>
          <p:cNvSpPr txBox="1"/>
          <p:nvPr/>
        </p:nvSpPr>
        <p:spPr>
          <a:xfrm>
            <a:off x="395536" y="141277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92D050"/>
                </a:solidFill>
              </a:rPr>
              <a:t>預測為</a:t>
            </a:r>
            <a:r>
              <a:rPr lang="en-US" altLang="zh-TW" sz="1200" dirty="0" smtClean="0">
                <a:solidFill>
                  <a:srgbClr val="92D050"/>
                </a:solidFill>
              </a:rPr>
              <a:t>cluster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92D050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92D050"/>
                </a:solidFill>
              </a:rPr>
              <a:t>點數少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836712"/>
            <a:ext cx="2057687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文字方塊 27"/>
          <p:cNvSpPr txBox="1"/>
          <p:nvPr/>
        </p:nvSpPr>
        <p:spPr>
          <a:xfrm>
            <a:off x="2699792" y="141277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cluster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836712"/>
            <a:ext cx="2023393" cy="29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文字方塊 30"/>
          <p:cNvSpPr txBox="1"/>
          <p:nvPr/>
        </p:nvSpPr>
        <p:spPr>
          <a:xfrm>
            <a:off x="5220072" y="206084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</a:p>
          <a:p>
            <a:r>
              <a:rPr lang="en-US" altLang="zh-TW" sz="1200" dirty="0" smtClean="0">
                <a:solidFill>
                  <a:srgbClr val="66CCFF"/>
                </a:solidFill>
              </a:rPr>
              <a:t>(</a:t>
            </a:r>
            <a:r>
              <a:rPr lang="zh-TW" altLang="en-US" sz="1200" dirty="0" smtClean="0">
                <a:solidFill>
                  <a:srgbClr val="66CCFF"/>
                </a:solidFill>
              </a:rPr>
              <a:t>短邊點少</a:t>
            </a:r>
            <a:r>
              <a:rPr lang="en-US" altLang="zh-TW" sz="1200" dirty="0" smtClean="0">
                <a:solidFill>
                  <a:srgbClr val="66CCFF"/>
                </a:solidFill>
              </a:rPr>
              <a:t>)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197212" y="1484784"/>
            <a:ext cx="0" cy="1872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44208" y="1988840"/>
            <a:ext cx="0" cy="1440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2295" y="792138"/>
            <a:ext cx="2031966" cy="29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文字方塊 38"/>
          <p:cNvSpPr txBox="1"/>
          <p:nvPr/>
        </p:nvSpPr>
        <p:spPr>
          <a:xfrm>
            <a:off x="7308304" y="220486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corner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900074"/>
            <a:ext cx="2040540" cy="29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文字方塊 40"/>
          <p:cNvSpPr txBox="1"/>
          <p:nvPr/>
        </p:nvSpPr>
        <p:spPr>
          <a:xfrm>
            <a:off x="395536" y="45091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center</a:t>
            </a:r>
          </a:p>
          <a:p>
            <a:r>
              <a:rPr lang="en-US" altLang="zh-TW" sz="1200" dirty="0" smtClean="0">
                <a:solidFill>
                  <a:srgbClr val="66CCFF"/>
                </a:solidFill>
              </a:rPr>
              <a:t>Why ?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**2019/5/6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10 + transfer learning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790718"/>
            <a:ext cx="3851920" cy="253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14654"/>
            <a:ext cx="8676456" cy="4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1718710"/>
            <a:ext cx="20789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橢圓 6"/>
          <p:cNvSpPr/>
          <p:nvPr/>
        </p:nvSpPr>
        <p:spPr>
          <a:xfrm>
            <a:off x="4468093" y="2193290"/>
            <a:ext cx="216024" cy="216024"/>
          </a:xfrm>
          <a:prstGeom prst="ellipse">
            <a:avLst/>
          </a:prstGeom>
          <a:solidFill>
            <a:srgbClr val="A5E9A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33153" y="2622148"/>
            <a:ext cx="216024" cy="216024"/>
          </a:xfrm>
          <a:prstGeom prst="ellipse">
            <a:avLst/>
          </a:prstGeom>
          <a:solidFill>
            <a:srgbClr val="A5E9A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85553" y="3093538"/>
            <a:ext cx="216024" cy="216024"/>
          </a:xfrm>
          <a:prstGeom prst="ellipse">
            <a:avLst/>
          </a:prstGeom>
          <a:solidFill>
            <a:srgbClr val="A5E9A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59219" y="3331002"/>
            <a:ext cx="216024" cy="216024"/>
          </a:xfrm>
          <a:prstGeom prst="ellipse">
            <a:avLst/>
          </a:prstGeom>
          <a:solidFill>
            <a:srgbClr val="A5E9A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481747" y="3759860"/>
            <a:ext cx="216024" cy="216024"/>
          </a:xfrm>
          <a:prstGeom prst="ellipse">
            <a:avLst/>
          </a:prstGeom>
          <a:solidFill>
            <a:srgbClr val="A5E9A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44780" y="3997324"/>
            <a:ext cx="216024" cy="216024"/>
          </a:xfrm>
          <a:prstGeom prst="ellipse">
            <a:avLst/>
          </a:prstGeom>
          <a:solidFill>
            <a:srgbClr val="A5E9A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516216" y="1790718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1560" y="4725144"/>
          <a:ext cx="7128793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/>
                <a:gridCol w="1080120"/>
                <a:gridCol w="1008112"/>
                <a:gridCol w="3024337"/>
              </a:tblGrid>
              <a:tr h="301267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分類錯誤原因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Ratio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Solution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分類明顯錯誤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12.5%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修正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點數太少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12.5%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點數少的不放入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6477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模糊的分類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37.5%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重新定義分類方式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32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</a:rPr>
                        <a:t>不懂模型的邏輯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37.5%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爆炸 1 14"/>
          <p:cNvSpPr/>
          <p:nvPr/>
        </p:nvSpPr>
        <p:spPr>
          <a:xfrm>
            <a:off x="4932040" y="6093296"/>
            <a:ext cx="720080" cy="504056"/>
          </a:xfrm>
          <a:prstGeom prst="irregularSeal1">
            <a:avLst/>
          </a:prstGeom>
          <a:solidFill>
            <a:srgbClr val="FFFF00">
              <a:alpha val="49000"/>
            </a:srgb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分類錯誤原因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96536" y="908720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3"/>
            <a:ext cx="2066261" cy="291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395536" y="292494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pw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corner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535" y="804545"/>
            <a:ext cx="2006245" cy="288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2555776" y="299695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side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787854"/>
            <a:ext cx="2031966" cy="29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4716016" y="141277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side</a:t>
            </a:r>
          </a:p>
          <a:p>
            <a:r>
              <a:rPr lang="en-US" altLang="zh-TW" sz="1200" dirty="0" smtClean="0">
                <a:solidFill>
                  <a:srgbClr val="00FFFF"/>
                </a:solidFill>
              </a:rPr>
              <a:t>Why ?</a:t>
            </a:r>
            <a:endParaRPr lang="zh-TW" altLang="en-US" sz="1200" dirty="0">
              <a:solidFill>
                <a:srgbClr val="00FFFF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764704"/>
            <a:ext cx="2014819" cy="29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字方塊 11"/>
          <p:cNvSpPr txBox="1"/>
          <p:nvPr/>
        </p:nvSpPr>
        <p:spPr>
          <a:xfrm>
            <a:off x="6948264" y="299695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endParaRPr lang="zh-TW" altLang="en-US" sz="1200" dirty="0">
              <a:solidFill>
                <a:srgbClr val="66CCFF"/>
              </a:solidFill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925795"/>
            <a:ext cx="2014819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395536" y="45811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endParaRPr lang="en-US" altLang="zh-TW" sz="1200" dirty="0" smtClean="0">
              <a:solidFill>
                <a:srgbClr val="66CCFF"/>
              </a:solidFill>
            </a:endParaRP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pl </a:t>
            </a:r>
          </a:p>
          <a:p>
            <a:r>
              <a:rPr lang="en-US" altLang="zh-TW" sz="1200" dirty="0" smtClean="0">
                <a:solidFill>
                  <a:srgbClr val="00FFFF"/>
                </a:solidFill>
              </a:rPr>
              <a:t>Why ?</a:t>
            </a:r>
            <a:endParaRPr lang="zh-TW" altLang="en-US" sz="1200" dirty="0">
              <a:solidFill>
                <a:srgbClr val="00FFFF"/>
              </a:solidFill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3951517"/>
            <a:ext cx="2049114" cy="290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文字方塊 15"/>
          <p:cNvSpPr txBox="1"/>
          <p:nvPr/>
        </p:nvSpPr>
        <p:spPr>
          <a:xfrm>
            <a:off x="2627784" y="46531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side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line high</a:t>
            </a:r>
          </a:p>
          <a:p>
            <a:r>
              <a:rPr lang="en-US" altLang="zh-TW" sz="1200" dirty="0" smtClean="0">
                <a:solidFill>
                  <a:srgbClr val="00FFFF"/>
                </a:solidFill>
              </a:rPr>
              <a:t>Why ?</a:t>
            </a:r>
            <a:endParaRPr lang="zh-TW" altLang="en-US" sz="1200" dirty="0">
              <a:solidFill>
                <a:srgbClr val="00FFFF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0975" y="3985811"/>
            <a:ext cx="2040540" cy="287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文字方塊 17"/>
          <p:cNvSpPr txBox="1"/>
          <p:nvPr/>
        </p:nvSpPr>
        <p:spPr>
          <a:xfrm>
            <a:off x="4860032" y="61653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corner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center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23223" y="3924039"/>
            <a:ext cx="2066261" cy="29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文字方塊 19"/>
          <p:cNvSpPr txBox="1"/>
          <p:nvPr/>
        </p:nvSpPr>
        <p:spPr>
          <a:xfrm>
            <a:off x="7092280" y="486916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預測為</a:t>
            </a:r>
            <a:r>
              <a:rPr lang="en-US" altLang="zh-TW" sz="1200" dirty="0" smtClean="0">
                <a:solidFill>
                  <a:srgbClr val="FF0000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0000"/>
                </a:solidFill>
              </a:rPr>
              <a:t>corner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=&gt; </a:t>
            </a:r>
            <a:r>
              <a:rPr lang="zh-TW" altLang="en-US" sz="1200" dirty="0" smtClean="0">
                <a:solidFill>
                  <a:srgbClr val="FF0000"/>
                </a:solidFill>
              </a:rPr>
              <a:t>分類錯誤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分類錯誤原因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96536" y="908720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2066261" cy="29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橢圓 20"/>
          <p:cNvSpPr/>
          <p:nvPr/>
        </p:nvSpPr>
        <p:spPr>
          <a:xfrm>
            <a:off x="971600" y="1916832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95536" y="27809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A5E9A5"/>
                </a:solidFill>
              </a:rPr>
              <a:t>預測為</a:t>
            </a:r>
            <a:r>
              <a:rPr lang="en-US" altLang="zh-TW" sz="1200" dirty="0" smtClean="0">
                <a:solidFill>
                  <a:srgbClr val="A5E9A5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A5E9A5"/>
                </a:solidFill>
              </a:rPr>
              <a:t>center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點數少</a:t>
            </a:r>
            <a:endParaRPr lang="en-US" altLang="zh-TW" sz="1200" dirty="0" smtClean="0">
              <a:solidFill>
                <a:srgbClr val="A5E9A5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67262"/>
            <a:ext cx="2040540" cy="29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文字方塊 23"/>
          <p:cNvSpPr txBox="1"/>
          <p:nvPr/>
        </p:nvSpPr>
        <p:spPr>
          <a:xfrm>
            <a:off x="2555776" y="28529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center </a:t>
            </a:r>
          </a:p>
          <a:p>
            <a:r>
              <a:rPr lang="en-US" altLang="zh-TW" sz="1200" dirty="0" smtClean="0">
                <a:solidFill>
                  <a:srgbClr val="00FFFF"/>
                </a:solidFill>
              </a:rPr>
              <a:t>Why ?</a:t>
            </a:r>
            <a:endParaRPr lang="zh-TW" altLang="en-US" sz="1200" dirty="0">
              <a:solidFill>
                <a:srgbClr val="00FFFF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987824" y="206084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764704"/>
            <a:ext cx="2014819" cy="29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文字方塊 26"/>
          <p:cNvSpPr txBox="1"/>
          <p:nvPr/>
        </p:nvSpPr>
        <p:spPr>
          <a:xfrm>
            <a:off x="4716016" y="1484784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A5E9A5"/>
                </a:solidFill>
              </a:rPr>
              <a:t>預測為</a:t>
            </a:r>
            <a:r>
              <a:rPr lang="en-US" altLang="zh-TW" sz="1200" dirty="0" smtClean="0">
                <a:solidFill>
                  <a:srgbClr val="A5E9A5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A5E9A5"/>
                </a:solidFill>
              </a:rPr>
              <a:t>corner</a:t>
            </a:r>
          </a:p>
          <a:p>
            <a:r>
              <a:rPr lang="zh-TW" altLang="en-US" sz="1200" dirty="0" smtClean="0">
                <a:solidFill>
                  <a:srgbClr val="A5E9A5"/>
                </a:solidFill>
              </a:rPr>
              <a:t>點數少</a:t>
            </a:r>
            <a:endParaRPr lang="en-US" altLang="zh-TW" sz="1200" dirty="0" smtClean="0">
              <a:solidFill>
                <a:srgbClr val="A5E9A5"/>
              </a:solidFill>
            </a:endParaRPr>
          </a:p>
          <a:p>
            <a:endParaRPr lang="zh-TW" altLang="en-US" sz="1200" dirty="0">
              <a:solidFill>
                <a:srgbClr val="00FFFF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716016" y="2852936"/>
            <a:ext cx="3600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715846"/>
            <a:ext cx="2014819" cy="292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文字方塊 29"/>
          <p:cNvSpPr txBox="1"/>
          <p:nvPr/>
        </p:nvSpPr>
        <p:spPr>
          <a:xfrm>
            <a:off x="6948264" y="1268760"/>
            <a:ext cx="15841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預測為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ak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FF0000"/>
                </a:solidFill>
              </a:rPr>
              <a:t>side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=&gt; </a:t>
            </a:r>
            <a:r>
              <a:rPr lang="zh-TW" altLang="en-US" sz="1200" dirty="0" smtClean="0">
                <a:solidFill>
                  <a:srgbClr val="FF0000"/>
                </a:solidFill>
              </a:rPr>
              <a:t>分類錯誤</a:t>
            </a:r>
          </a:p>
          <a:p>
            <a:endParaRPr lang="zh-TW" altLang="en-US" sz="1200" dirty="0">
              <a:solidFill>
                <a:srgbClr val="66CCFF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7092280" y="2060848"/>
            <a:ext cx="1368152" cy="504056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891501"/>
            <a:ext cx="1989098" cy="29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文字方塊 32"/>
          <p:cNvSpPr txBox="1"/>
          <p:nvPr/>
        </p:nvSpPr>
        <p:spPr>
          <a:xfrm>
            <a:off x="395536" y="45091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no defect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err="1" smtClean="0">
                <a:solidFill>
                  <a:srgbClr val="66CCFF"/>
                </a:solidFill>
              </a:rPr>
              <a:t>ak</a:t>
            </a:r>
            <a:r>
              <a:rPr lang="en-US" altLang="zh-TW" sz="1200" dirty="0" smtClean="0">
                <a:solidFill>
                  <a:srgbClr val="66CCFF"/>
                </a:solidFill>
              </a:rPr>
              <a:t> </a:t>
            </a:r>
          </a:p>
          <a:p>
            <a:r>
              <a:rPr lang="en-US" altLang="zh-TW" sz="1200" dirty="0" smtClean="0">
                <a:solidFill>
                  <a:srgbClr val="00FFFF"/>
                </a:solidFill>
              </a:rPr>
              <a:t>Why ?</a:t>
            </a:r>
            <a:endParaRPr lang="zh-TW" altLang="en-US" sz="1200" dirty="0">
              <a:solidFill>
                <a:srgbClr val="00FFFF"/>
              </a:solidFill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2195" y="3933056"/>
            <a:ext cx="2029553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字方塊 34"/>
          <p:cNvSpPr txBox="1"/>
          <p:nvPr/>
        </p:nvSpPr>
        <p:spPr>
          <a:xfrm>
            <a:off x="2627784" y="602128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pl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 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7001" y="3908648"/>
            <a:ext cx="2040540" cy="29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文字方塊 36"/>
          <p:cNvSpPr txBox="1"/>
          <p:nvPr/>
        </p:nvSpPr>
        <p:spPr>
          <a:xfrm>
            <a:off x="4755857" y="453482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center </a:t>
            </a: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240" y="3917895"/>
            <a:ext cx="1954803" cy="285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文字方塊 39"/>
          <p:cNvSpPr txBox="1"/>
          <p:nvPr/>
        </p:nvSpPr>
        <p:spPr>
          <a:xfrm>
            <a:off x="7092280" y="593878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CCFF"/>
                </a:solidFill>
              </a:rPr>
              <a:t>預測為</a:t>
            </a:r>
            <a:r>
              <a:rPr lang="en-US" altLang="zh-TW" sz="1200" dirty="0" smtClean="0">
                <a:solidFill>
                  <a:srgbClr val="66CCFF"/>
                </a:solidFill>
              </a:rPr>
              <a:t>around</a:t>
            </a:r>
          </a:p>
          <a:p>
            <a:r>
              <a:rPr lang="zh-TW" altLang="en-US" sz="1200" dirty="0" smtClean="0">
                <a:solidFill>
                  <a:srgbClr val="66CCFF"/>
                </a:solidFill>
              </a:rPr>
              <a:t>實際分類</a:t>
            </a:r>
            <a:r>
              <a:rPr lang="en-US" altLang="zh-TW" sz="1200" dirty="0" smtClean="0">
                <a:solidFill>
                  <a:srgbClr val="66CCFF"/>
                </a:solidFill>
              </a:rPr>
              <a:t>pw</a:t>
            </a:r>
          </a:p>
          <a:p>
            <a:r>
              <a:rPr lang="en-US" altLang="zh-TW" sz="1200" dirty="0" smtClean="0">
                <a:solidFill>
                  <a:srgbClr val="00FFFF"/>
                </a:solidFill>
              </a:rPr>
              <a:t>Why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** </a:t>
            </a:r>
            <a:r>
              <a:rPr lang="en-US" altLang="zh-TW" dirty="0" smtClean="0"/>
              <a:t>2019/6/13 </a:t>
            </a:r>
            <a:r>
              <a:rPr lang="zh-TW" altLang="en-US" dirty="0" smtClean="0"/>
              <a:t>特徵轉換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58325" y="996856"/>
            <a:ext cx="1993395" cy="1928088"/>
            <a:chOff x="168495" y="908720"/>
            <a:chExt cx="2848975" cy="27363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495" y="908720"/>
              <a:ext cx="2848975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文字方塊 7"/>
            <p:cNvSpPr txBox="1"/>
            <p:nvPr/>
          </p:nvSpPr>
          <p:spPr>
            <a:xfrm>
              <a:off x="1314717" y="98072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</a:t>
              </a:r>
              <a:endParaRPr lang="zh-TW" altLang="en-US" sz="1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83768" y="2070316"/>
              <a:ext cx="50405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a</a:t>
              </a:r>
              <a:endParaRPr lang="zh-TW" altLang="en-US" sz="1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347864" y="1858890"/>
            <a:ext cx="3096345" cy="465039"/>
            <a:chOff x="4355976" y="1980782"/>
            <a:chExt cx="4680521" cy="6572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864"/>
            <a:stretch>
              <a:fillRect/>
            </a:stretch>
          </p:blipFill>
          <p:spPr bwMode="auto">
            <a:xfrm>
              <a:off x="4355976" y="1988840"/>
              <a:ext cx="2442592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t="4850" b="4002"/>
            <a:stretch>
              <a:fillRect/>
            </a:stretch>
          </p:blipFill>
          <p:spPr bwMode="auto">
            <a:xfrm rot="16200000">
              <a:off x="7483749" y="1085260"/>
              <a:ext cx="657225" cy="244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文字方塊 8"/>
            <p:cNvSpPr txBox="1"/>
            <p:nvPr/>
          </p:nvSpPr>
          <p:spPr>
            <a:xfrm>
              <a:off x="5292080" y="2111445"/>
              <a:ext cx="504056" cy="43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b</a:t>
              </a:r>
              <a:endParaRPr lang="zh-TW" altLang="en-US" sz="1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553231" y="2111448"/>
              <a:ext cx="504056" cy="434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a</a:t>
              </a:r>
              <a:endParaRPr lang="zh-TW" altLang="en-US" sz="1400" dirty="0"/>
            </a:p>
          </p:txBody>
        </p:sp>
      </p:grpSp>
      <p:sp>
        <p:nvSpPr>
          <p:cNvPr id="5" name="向右箭號 4"/>
          <p:cNvSpPr/>
          <p:nvPr/>
        </p:nvSpPr>
        <p:spPr>
          <a:xfrm>
            <a:off x="2123728" y="1700808"/>
            <a:ext cx="1080120" cy="648072"/>
          </a:xfrm>
          <a:prstGeom prst="rightArrow">
            <a:avLst>
              <a:gd name="adj1" fmla="val 50000"/>
              <a:gd name="adj2" fmla="val 5612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transfer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79504" y="2780928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準確度</a:t>
            </a:r>
            <a:r>
              <a:rPr lang="en-US" altLang="zh-TW" sz="1200" dirty="0" smtClean="0"/>
              <a:t>~0.75</a:t>
            </a:r>
          </a:p>
          <a:p>
            <a:r>
              <a:rPr lang="zh-TW" altLang="en-US" sz="1200" dirty="0" smtClean="0"/>
              <a:t>分類的類別很重要</a:t>
            </a:r>
            <a:endParaRPr lang="en-US" altLang="zh-TW" sz="1200" dirty="0" smtClean="0"/>
          </a:p>
          <a:p>
            <a:r>
              <a:rPr lang="en-US" altLang="zh-TW" sz="1200" dirty="0" smtClean="0"/>
              <a:t>C </a:t>
            </a:r>
            <a:r>
              <a:rPr lang="zh-TW" altLang="en-US" sz="1200" dirty="0" smtClean="0"/>
              <a:t>要不要做標準化 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 </a:t>
            </a:r>
          </a:p>
          <a:p>
            <a:r>
              <a:rPr lang="zh-TW" altLang="en-US" sz="1200" dirty="0" smtClean="0">
                <a:sym typeface="Wingdings" pitchFamily="2" charset="2"/>
              </a:rPr>
              <a:t>     </a:t>
            </a:r>
            <a:r>
              <a:rPr lang="en-US" altLang="zh-TW" sz="1200" dirty="0" smtClean="0">
                <a:sym typeface="Wingdings" pitchFamily="2" charset="2"/>
              </a:rPr>
              <a:t> </a:t>
            </a:r>
            <a:r>
              <a:rPr lang="zh-TW" altLang="en-US" sz="1200" dirty="0" smtClean="0">
                <a:sym typeface="Wingdings" pitchFamily="2" charset="2"/>
              </a:rPr>
              <a:t>數字的大小代表整行或整列的狀況</a:t>
            </a:r>
            <a:r>
              <a:rPr lang="zh-TW" altLang="en-US" sz="1200" dirty="0" smtClean="0"/>
              <a:t> 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39952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 = a + b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6660232" y="1700808"/>
            <a:ext cx="648072" cy="648072"/>
          </a:xfrm>
          <a:prstGeom prst="rightArrow">
            <a:avLst>
              <a:gd name="adj1" fmla="val 50000"/>
              <a:gd name="adj2" fmla="val 5612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6336" y="1700808"/>
            <a:ext cx="115212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Machine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Learning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1520" y="3861048"/>
          <a:ext cx="5832648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7926"/>
                <a:gridCol w="1125599"/>
                <a:gridCol w="347912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方法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Accuracy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Only</a:t>
                      </a:r>
                      <a:r>
                        <a:rPr lang="en-US" altLang="zh-TW" sz="1000" baseline="0" dirty="0" smtClean="0"/>
                        <a:t> CNN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0.5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比猜的還差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DensNet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0.7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不好解釋</a:t>
                      </a:r>
                      <a:r>
                        <a:rPr lang="en-US" altLang="zh-TW" sz="1000" dirty="0" smtClean="0"/>
                        <a:t>, </a:t>
                      </a:r>
                      <a:r>
                        <a:rPr lang="zh-TW" altLang="en-US" sz="1000" dirty="0" smtClean="0"/>
                        <a:t>看不懂為什麼 </a:t>
                      </a:r>
                      <a:r>
                        <a:rPr lang="en-US" altLang="zh-TW" sz="1000" dirty="0" smtClean="0"/>
                        <a:t>?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特徵轉換</a:t>
                      </a:r>
                      <a:r>
                        <a:rPr lang="en-US" altLang="zh-TW" sz="1000" dirty="0" smtClean="0"/>
                        <a:t>(c)+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ML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RF:</a:t>
                      </a:r>
                      <a:r>
                        <a:rPr lang="en-US" altLang="zh-TW" sz="1000" baseline="0" dirty="0" smtClean="0"/>
                        <a:t> 0.75</a:t>
                      </a:r>
                    </a:p>
                    <a:p>
                      <a:r>
                        <a:rPr lang="en-US" altLang="zh-TW" sz="1000" baseline="0" dirty="0" smtClean="0"/>
                        <a:t>XGB: 0.77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特徵轉換</a:t>
                      </a:r>
                      <a:r>
                        <a:rPr lang="en-US" altLang="zh-TW" sz="1000" dirty="0" smtClean="0"/>
                        <a:t>(c)+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ML</a:t>
                      </a:r>
                    </a:p>
                    <a:p>
                      <a:r>
                        <a:rPr lang="en-US" altLang="zh-TW" sz="1000" dirty="0" smtClean="0"/>
                        <a:t>C&lt; 5  </a:t>
                      </a:r>
                      <a:r>
                        <a:rPr lang="en-US" altLang="zh-TW" sz="1000" dirty="0" smtClean="0">
                          <a:sym typeface="Wingdings" pitchFamily="2" charset="2"/>
                        </a:rPr>
                        <a:t> =0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RF:</a:t>
                      </a:r>
                      <a:r>
                        <a:rPr lang="en-US" altLang="zh-TW" sz="1000" baseline="0" dirty="0" smtClean="0"/>
                        <a:t> 0.74</a:t>
                      </a:r>
                    </a:p>
                    <a:p>
                      <a:r>
                        <a:rPr lang="en-US" altLang="zh-TW" sz="1000" baseline="0" dirty="0" smtClean="0"/>
                        <a:t>XGB: 0.7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再加上常態分布後一樣沒差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特徵轉換</a:t>
                      </a:r>
                      <a:r>
                        <a:rPr lang="en-US" altLang="zh-TW" sz="1000" dirty="0" smtClean="0"/>
                        <a:t>(c)+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ML</a:t>
                      </a:r>
                    </a:p>
                    <a:p>
                      <a:r>
                        <a:rPr lang="en-US" altLang="zh-TW" sz="1000" dirty="0" smtClean="0"/>
                        <a:t>Resize 200*200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RF:</a:t>
                      </a:r>
                      <a:r>
                        <a:rPr lang="en-US" altLang="zh-TW" sz="1000" baseline="0" dirty="0" smtClean="0"/>
                        <a:t> 0.63</a:t>
                      </a:r>
                    </a:p>
                    <a:p>
                      <a:r>
                        <a:rPr lang="en-US" altLang="zh-TW" sz="1000" baseline="0" dirty="0" smtClean="0"/>
                        <a:t>XGB: 0.70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沒有常態分布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特徵轉換</a:t>
                      </a:r>
                      <a:r>
                        <a:rPr lang="en-US" altLang="zh-TW" sz="1000" dirty="0" smtClean="0"/>
                        <a:t>(c)+</a:t>
                      </a:r>
                      <a:r>
                        <a:rPr lang="zh-TW" altLang="en-US" sz="1000" dirty="0" smtClean="0"/>
                        <a:t> </a:t>
                      </a:r>
                      <a:r>
                        <a:rPr lang="en-US" altLang="zh-TW" sz="1000" dirty="0" smtClean="0"/>
                        <a:t>ML</a:t>
                      </a:r>
                    </a:p>
                    <a:p>
                      <a:r>
                        <a:rPr lang="en-US" altLang="zh-TW" sz="1000" dirty="0" smtClean="0"/>
                        <a:t>C&lt; 5  </a:t>
                      </a:r>
                      <a:r>
                        <a:rPr lang="en-US" altLang="zh-TW" sz="1000" dirty="0" smtClean="0">
                          <a:sym typeface="Wingdings" pitchFamily="2" charset="2"/>
                        </a:rPr>
                        <a:t> =0</a:t>
                      </a:r>
                    </a:p>
                    <a:p>
                      <a:r>
                        <a:rPr lang="en-US" altLang="zh-TW" sz="1000" dirty="0" smtClean="0"/>
                        <a:t>Resize 200*200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RF:</a:t>
                      </a:r>
                      <a:r>
                        <a:rPr lang="en-US" altLang="zh-TW" sz="1000" baseline="0" dirty="0" smtClean="0"/>
                        <a:t> 0.68</a:t>
                      </a:r>
                    </a:p>
                    <a:p>
                      <a:r>
                        <a:rPr lang="en-US" altLang="zh-TW" sz="1000" baseline="0" dirty="0" smtClean="0"/>
                        <a:t>XGB: 0.73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沒有常態分布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403648" y="5013176"/>
            <a:ext cx="122413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直線圖說文字 1 20"/>
          <p:cNvSpPr/>
          <p:nvPr/>
        </p:nvSpPr>
        <p:spPr>
          <a:xfrm>
            <a:off x="6516216" y="5085184"/>
            <a:ext cx="2448272" cy="720080"/>
          </a:xfrm>
          <a:prstGeom prst="borderCallout1">
            <a:avLst>
              <a:gd name="adj1" fmla="val 18750"/>
              <a:gd name="adj2" fmla="val -8333"/>
              <a:gd name="adj3" fmla="val 120150"/>
              <a:gd name="adj4" fmla="val -15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去除掉</a:t>
            </a:r>
            <a:r>
              <a:rPr lang="en-US" altLang="zh-TW" dirty="0" smtClean="0">
                <a:solidFill>
                  <a:schemeClr val="tx1"/>
                </a:solidFill>
              </a:rPr>
              <a:t>ok  </a:t>
            </a:r>
            <a:r>
              <a:rPr lang="zh-TW" altLang="en-US" dirty="0" smtClean="0">
                <a:solidFill>
                  <a:schemeClr val="tx1"/>
                </a:solidFill>
              </a:rPr>
              <a:t>的就很糟糕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成功率</a:t>
            </a:r>
            <a:r>
              <a:rPr lang="en-US" altLang="zh-TW" dirty="0" smtClean="0">
                <a:solidFill>
                  <a:schemeClr val="tx1"/>
                </a:solidFill>
              </a:rPr>
              <a:t>0.5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34135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420888"/>
            <a:ext cx="53149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5805264"/>
            <a:ext cx="34198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5936" y="4869160"/>
            <a:ext cx="20882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4869160"/>
            <a:ext cx="2592288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a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5035" y="1412776"/>
            <a:ext cx="288032" cy="46085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a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2776"/>
            <a:ext cx="9144000" cy="25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4593"/>
            <a:ext cx="9144000" cy="249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323528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原圖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4806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小於</a:t>
            </a:r>
            <a:r>
              <a:rPr lang="en-US" altLang="zh-TW" dirty="0" smtClean="0"/>
              <a:t>5 = 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7544" y="4581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SIZE 200*200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581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小於</a:t>
            </a:r>
            <a:r>
              <a:rPr lang="en-US" altLang="zh-TW" dirty="0" smtClean="0"/>
              <a:t>5 = 0</a:t>
            </a:r>
            <a:endParaRPr lang="zh-TW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8396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332656"/>
            <a:ext cx="7956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https://medium.com/yiyi-network/https-medium-com-yiyi-network-kaggle-learn-8e585feaf241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**多類別試過的方法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484784"/>
            <a:ext cx="86764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u="sng" dirty="0" smtClean="0"/>
              <a:t>Flaw map</a:t>
            </a:r>
          </a:p>
          <a:p>
            <a:pPr marL="342900" indent="-342900"/>
            <a:endParaRPr lang="en-US" altLang="zh-TW" sz="1600" dirty="0" smtClean="0"/>
          </a:p>
          <a:p>
            <a:pPr marL="342900" indent="-342900"/>
            <a:r>
              <a:rPr lang="en-US" altLang="zh-TW" sz="1600" dirty="0" smtClean="0"/>
              <a:t>1. </a:t>
            </a:r>
            <a:r>
              <a:rPr lang="zh-TW" altLang="en-US" sz="1600" dirty="0" smtClean="0"/>
              <a:t>分</a:t>
            </a:r>
            <a:r>
              <a:rPr lang="en-US" altLang="zh-TW" sz="1600" dirty="0" smtClean="0"/>
              <a:t>10</a:t>
            </a:r>
            <a:r>
              <a:rPr lang="zh-TW" altLang="en-US" sz="1600" dirty="0" smtClean="0"/>
              <a:t>類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含</a:t>
            </a:r>
            <a:r>
              <a:rPr lang="en-US" altLang="zh-TW" sz="1600" dirty="0" smtClean="0"/>
              <a:t>ok)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ym typeface="Wingdings" pitchFamily="2" charset="2"/>
              </a:rPr>
              <a:t>transfer learning 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err="1" smtClean="0">
                <a:sym typeface="Wingdings" pitchFamily="2" charset="2"/>
              </a:rPr>
              <a:t>gg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ym typeface="Wingdings" pitchFamily="2" charset="2"/>
              </a:rPr>
              <a:t>(0.5)</a:t>
            </a:r>
          </a:p>
          <a:p>
            <a:pPr marL="342900" indent="-342900"/>
            <a:r>
              <a:rPr lang="en-US" altLang="zh-TW" sz="1600" dirty="0" smtClean="0">
                <a:sym typeface="Wingdings" pitchFamily="2" charset="2"/>
              </a:rPr>
              <a:t>2. </a:t>
            </a:r>
            <a:r>
              <a:rPr lang="zh-TW" altLang="en-US" sz="1600" dirty="0" smtClean="0">
                <a:sym typeface="Wingdings" pitchFamily="2" charset="2"/>
              </a:rPr>
              <a:t>分</a:t>
            </a:r>
            <a:r>
              <a:rPr lang="en-US" altLang="zh-TW" sz="1600" dirty="0" smtClean="0">
                <a:sym typeface="Wingdings" pitchFamily="2" charset="2"/>
              </a:rPr>
              <a:t>6</a:t>
            </a:r>
            <a:r>
              <a:rPr lang="zh-TW" altLang="en-US" sz="1600" dirty="0" smtClean="0">
                <a:sym typeface="Wingdings" pitchFamily="2" charset="2"/>
              </a:rPr>
              <a:t>類</a:t>
            </a:r>
            <a:r>
              <a:rPr lang="en-US" altLang="zh-TW" sz="1600" dirty="0" smtClean="0">
                <a:sym typeface="Wingdings" pitchFamily="2" charset="2"/>
              </a:rPr>
              <a:t>(</a:t>
            </a:r>
            <a:r>
              <a:rPr lang="zh-TW" altLang="en-US" sz="1600" dirty="0" smtClean="0">
                <a:sym typeface="Wingdings" pitchFamily="2" charset="2"/>
              </a:rPr>
              <a:t>含</a:t>
            </a:r>
            <a:r>
              <a:rPr lang="en-US" altLang="zh-TW" sz="1600" dirty="0" smtClean="0">
                <a:sym typeface="Wingdings" pitchFamily="2" charset="2"/>
              </a:rPr>
              <a:t>ok)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ym typeface="Wingdings" pitchFamily="2" charset="2"/>
              </a:rPr>
              <a:t>transfer learning  </a:t>
            </a:r>
            <a:r>
              <a:rPr lang="en-US" altLang="zh-TW" sz="1600" dirty="0" err="1" smtClean="0">
                <a:sym typeface="Wingdings" pitchFamily="2" charset="2"/>
              </a:rPr>
              <a:t>gg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ym typeface="Wingdings" pitchFamily="2" charset="2"/>
              </a:rPr>
              <a:t>(</a:t>
            </a:r>
            <a:r>
              <a:rPr lang="zh-TW" altLang="en-US" sz="1600" dirty="0" smtClean="0">
                <a:sym typeface="Wingdings" pitchFamily="2" charset="2"/>
              </a:rPr>
              <a:t>也不好</a:t>
            </a:r>
            <a:r>
              <a:rPr lang="en-US" altLang="zh-TW" sz="1600" dirty="0" smtClean="0">
                <a:sym typeface="Wingdings" pitchFamily="2" charset="2"/>
              </a:rPr>
              <a:t>..)</a:t>
            </a:r>
          </a:p>
          <a:p>
            <a:pPr marL="342900" indent="-342900"/>
            <a:r>
              <a:rPr lang="en-US" altLang="zh-TW" sz="1600" dirty="0" smtClean="0">
                <a:sym typeface="Wingdings" pitchFamily="2" charset="2"/>
              </a:rPr>
              <a:t>3. </a:t>
            </a:r>
            <a:r>
              <a:rPr lang="zh-TW" altLang="en-US" sz="1600" dirty="0" smtClean="0"/>
              <a:t>分</a:t>
            </a:r>
            <a:r>
              <a:rPr lang="en-US" altLang="zh-TW" sz="1600" dirty="0" smtClean="0"/>
              <a:t>10</a:t>
            </a:r>
            <a:r>
              <a:rPr lang="zh-TW" altLang="en-US" sz="1600" dirty="0" smtClean="0"/>
              <a:t>類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含</a:t>
            </a:r>
            <a:r>
              <a:rPr lang="en-US" altLang="zh-TW" sz="1600" dirty="0" smtClean="0"/>
              <a:t>ok) 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2D</a:t>
            </a:r>
            <a:r>
              <a:rPr lang="zh-TW" altLang="en-US" sz="1600" dirty="0" smtClean="0">
                <a:solidFill>
                  <a:srgbClr val="0000FF"/>
                </a:solidFill>
                <a:sym typeface="Wingdings" pitchFamily="2" charset="2"/>
              </a:rPr>
              <a:t> 轉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 1D +</a:t>
            </a:r>
            <a:r>
              <a:rPr lang="zh-TW" altLang="en-US" sz="1600" dirty="0" smtClean="0">
                <a:solidFill>
                  <a:srgbClr val="0000FF"/>
                </a:solidFill>
                <a:sym typeface="Wingdings" pitchFamily="2" charset="2"/>
              </a:rPr>
              <a:t> 機器學習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err="1" smtClean="0">
                <a:sym typeface="Wingdings" pitchFamily="2" charset="2"/>
              </a:rPr>
              <a:t>gg</a:t>
            </a:r>
            <a:r>
              <a:rPr lang="en-US" altLang="zh-TW" sz="1600" dirty="0" smtClean="0">
                <a:sym typeface="Wingdings" pitchFamily="2" charset="2"/>
              </a:rPr>
              <a:t> (0.75, </a:t>
            </a:r>
            <a:r>
              <a:rPr lang="zh-TW" altLang="en-US" sz="1600" dirty="0" smtClean="0">
                <a:sym typeface="Wingdings" pitchFamily="2" charset="2"/>
              </a:rPr>
              <a:t>但扣除</a:t>
            </a:r>
            <a:r>
              <a:rPr lang="en-US" altLang="zh-TW" sz="1600" dirty="0" smtClean="0">
                <a:sym typeface="Wingdings" pitchFamily="2" charset="2"/>
              </a:rPr>
              <a:t>ok</a:t>
            </a:r>
            <a:r>
              <a:rPr lang="zh-TW" altLang="en-US" sz="1600" dirty="0" smtClean="0">
                <a:sym typeface="Wingdings" pitchFamily="2" charset="2"/>
              </a:rPr>
              <a:t>類別僅有</a:t>
            </a:r>
            <a:r>
              <a:rPr lang="en-US" altLang="zh-TW" sz="1600" dirty="0" smtClean="0">
                <a:sym typeface="Wingdings" pitchFamily="2" charset="2"/>
              </a:rPr>
              <a:t>0.5)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endParaRPr lang="en-US" altLang="zh-TW" sz="1600" dirty="0" smtClean="0">
              <a:sym typeface="Wingdings" pitchFamily="2" charset="2"/>
            </a:endParaRPr>
          </a:p>
          <a:p>
            <a:pPr marL="342900" indent="-342900"/>
            <a:r>
              <a:rPr lang="en-US" altLang="zh-TW" sz="1600" dirty="0" smtClean="0">
                <a:sym typeface="Wingdings" pitchFamily="2" charset="2"/>
              </a:rPr>
              <a:t>4. </a:t>
            </a:r>
            <a:r>
              <a:rPr lang="zh-TW" altLang="en-US" sz="1600" dirty="0" smtClean="0">
                <a:sym typeface="Wingdings" pitchFamily="2" charset="2"/>
              </a:rPr>
              <a:t>分</a:t>
            </a:r>
            <a:r>
              <a:rPr lang="en-US" altLang="zh-TW" sz="1600" dirty="0" smtClean="0">
                <a:sym typeface="Wingdings" pitchFamily="2" charset="2"/>
              </a:rPr>
              <a:t>6</a:t>
            </a:r>
            <a:r>
              <a:rPr lang="zh-TW" altLang="en-US" sz="1600" dirty="0" smtClean="0">
                <a:sym typeface="Wingdings" pitchFamily="2" charset="2"/>
              </a:rPr>
              <a:t>類</a:t>
            </a:r>
            <a:r>
              <a:rPr lang="en-US" altLang="zh-TW" sz="1600" dirty="0" smtClean="0">
                <a:sym typeface="Wingdings" pitchFamily="2" charset="2"/>
              </a:rPr>
              <a:t>(</a:t>
            </a:r>
            <a:r>
              <a:rPr lang="zh-TW" altLang="en-US" sz="1600" dirty="0" smtClean="0">
                <a:sym typeface="Wingdings" pitchFamily="2" charset="2"/>
              </a:rPr>
              <a:t>含</a:t>
            </a:r>
            <a:r>
              <a:rPr lang="en-US" altLang="zh-TW" sz="1600" dirty="0" smtClean="0">
                <a:sym typeface="Wingdings" pitchFamily="2" charset="2"/>
              </a:rPr>
              <a:t>ok)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2D</a:t>
            </a:r>
            <a:r>
              <a:rPr lang="zh-TW" altLang="en-US" sz="1600" dirty="0" smtClean="0">
                <a:solidFill>
                  <a:srgbClr val="0000FF"/>
                </a:solidFill>
                <a:sym typeface="Wingdings" pitchFamily="2" charset="2"/>
              </a:rPr>
              <a:t>轉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1D +</a:t>
            </a:r>
            <a:r>
              <a:rPr lang="zh-TW" altLang="en-US" sz="1600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1D CNN</a:t>
            </a:r>
            <a:r>
              <a:rPr lang="en-US" altLang="zh-TW" sz="1600" dirty="0" smtClean="0">
                <a:sym typeface="Wingdings" pitchFamily="2" charset="2"/>
              </a:rPr>
              <a:t> </a:t>
            </a:r>
            <a:r>
              <a:rPr lang="en-US" altLang="zh-TW" sz="1600" dirty="0" err="1" smtClean="0">
                <a:sym typeface="Wingdings" pitchFamily="2" charset="2"/>
              </a:rPr>
              <a:t>gg</a:t>
            </a:r>
            <a:r>
              <a:rPr lang="en-US" altLang="zh-TW" sz="1600" dirty="0" smtClean="0">
                <a:sym typeface="Wingdings" pitchFamily="2" charset="2"/>
              </a:rPr>
              <a:t> ( 0.58) </a:t>
            </a:r>
          </a:p>
          <a:p>
            <a:pPr marL="342900" indent="-342900"/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*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line defect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會是一條線與百條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整個框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),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計算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count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會變成多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/>
            <a:r>
              <a:rPr lang="zh-TW" altLang="en-US" sz="1600" dirty="0" smtClean="0">
                <a:sym typeface="Wingdings" pitchFamily="2" charset="2"/>
              </a:rPr>
              <a:t>  </a:t>
            </a:r>
            <a:endParaRPr lang="en-US" altLang="zh-TW" sz="1600" dirty="0" smtClean="0">
              <a:sym typeface="Wingdings" pitchFamily="2" charset="2"/>
            </a:endParaRPr>
          </a:p>
          <a:p>
            <a:pPr marL="342900" indent="-342900">
              <a:buAutoNum type="arabicPeriod"/>
            </a:pPr>
            <a:endParaRPr lang="en-US" altLang="zh-TW" sz="1600" dirty="0" smtClean="0">
              <a:sym typeface="Wingdings" pitchFamily="2" charset="2"/>
            </a:endParaRPr>
          </a:p>
          <a:p>
            <a:pPr marL="342900" indent="-342900"/>
            <a:endParaRPr lang="en-US" altLang="zh-TW" sz="1600" dirty="0" smtClean="0">
              <a:sym typeface="Wingdings" pitchFamily="2" charset="2"/>
            </a:endParaRPr>
          </a:p>
          <a:p>
            <a:pPr marL="342900" indent="-342900"/>
            <a:endParaRPr lang="en-US" altLang="zh-TW" sz="1600" dirty="0" smtClean="0">
              <a:sym typeface="Wingdings" pitchFamily="2" charset="2"/>
            </a:endParaRPr>
          </a:p>
          <a:p>
            <a:pPr marL="342900" indent="-342900"/>
            <a:r>
              <a:rPr lang="en-US" altLang="zh-TW" sz="1600" u="sng" dirty="0" smtClean="0">
                <a:sym typeface="Wingdings" pitchFamily="2" charset="2"/>
              </a:rPr>
              <a:t>Lot map</a:t>
            </a:r>
          </a:p>
          <a:p>
            <a:pPr marL="342900" indent="-342900"/>
            <a:endParaRPr lang="en-US" altLang="zh-TW" sz="1600" dirty="0" smtClean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US" altLang="zh-TW" sz="1600" dirty="0" err="1" smtClean="0">
                <a:sym typeface="Wingdings" pitchFamily="2" charset="2"/>
              </a:rPr>
              <a:t>Kde</a:t>
            </a:r>
            <a:r>
              <a:rPr lang="en-US" altLang="zh-TW" sz="1600" dirty="0" smtClean="0">
                <a:sym typeface="Wingdings" pitchFamily="2" charset="2"/>
              </a:rPr>
              <a:t> plot  </a:t>
            </a:r>
            <a:r>
              <a:rPr lang="zh-TW" altLang="en-US" sz="1600" dirty="0" smtClean="0">
                <a:sym typeface="Wingdings" pitchFamily="2" charset="2"/>
              </a:rPr>
              <a:t>未找到絕對</a:t>
            </a:r>
            <a:r>
              <a:rPr lang="en-US" altLang="zh-TW" sz="1600" dirty="0" smtClean="0">
                <a:sym typeface="Wingdings" pitchFamily="2" charset="2"/>
              </a:rPr>
              <a:t>scale</a:t>
            </a:r>
            <a:r>
              <a:rPr lang="zh-TW" altLang="en-US" sz="1600" dirty="0" smtClean="0">
                <a:sym typeface="Wingdings" pitchFamily="2" charset="2"/>
              </a:rPr>
              <a:t> 作為相比較的方式</a:t>
            </a:r>
            <a:r>
              <a:rPr lang="en-US" altLang="zh-TW" sz="1600" dirty="0" smtClean="0">
                <a:sym typeface="Wingdings" pitchFamily="2" charset="2"/>
              </a:rPr>
              <a:t>(ok </a:t>
            </a:r>
            <a:r>
              <a:rPr lang="zh-TW" altLang="en-US" sz="1600" dirty="0" smtClean="0">
                <a:sym typeface="Wingdings" pitchFamily="2" charset="2"/>
              </a:rPr>
              <a:t>的圖轉到</a:t>
            </a:r>
            <a:r>
              <a:rPr lang="en-US" altLang="zh-TW" sz="1600" dirty="0" err="1" smtClean="0">
                <a:sym typeface="Wingdings" pitchFamily="2" charset="2"/>
              </a:rPr>
              <a:t>Kde</a:t>
            </a:r>
            <a:r>
              <a:rPr lang="en-US" altLang="zh-TW" sz="1600" dirty="0" smtClean="0">
                <a:sym typeface="Wingdings" pitchFamily="2" charset="2"/>
              </a:rPr>
              <a:t> </a:t>
            </a:r>
            <a:r>
              <a:rPr lang="zh-TW" altLang="en-US" sz="1600" dirty="0" smtClean="0">
                <a:sym typeface="Wingdings" pitchFamily="2" charset="2"/>
              </a:rPr>
              <a:t>會判成</a:t>
            </a:r>
            <a:r>
              <a:rPr lang="en-US" altLang="zh-TW" sz="1600" dirty="0" smtClean="0">
                <a:sym typeface="Wingdings" pitchFamily="2" charset="2"/>
              </a:rPr>
              <a:t>NG)</a:t>
            </a:r>
          </a:p>
          <a:p>
            <a:pPr marL="342900" indent="-342900"/>
            <a:endParaRPr lang="en-US" altLang="zh-TW" sz="1600" dirty="0" smtClean="0">
              <a:sym typeface="Wingdings" pitchFamily="2" charset="2"/>
            </a:endParaRPr>
          </a:p>
          <a:p>
            <a:pPr marL="342900" indent="-342900">
              <a:buAutoNum type="arabicPeriod" startAt="2"/>
            </a:pPr>
            <a:r>
              <a:rPr lang="zh-TW" altLang="en-US" sz="1600" dirty="0" smtClean="0"/>
              <a:t>只</a:t>
            </a:r>
            <a:r>
              <a:rPr lang="en-US" altLang="zh-TW" sz="1600" dirty="0" smtClean="0"/>
              <a:t>ok/</a:t>
            </a:r>
            <a:r>
              <a:rPr lang="en-US" altLang="zh-TW" sz="1600" dirty="0" err="1" smtClean="0"/>
              <a:t>ng</a:t>
            </a:r>
            <a:r>
              <a:rPr lang="en-US" altLang="zh-TW" sz="1600" dirty="0" smtClean="0"/>
              <a:t>  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2D</a:t>
            </a:r>
            <a:r>
              <a:rPr lang="zh-TW" altLang="en-US" sz="1600" dirty="0" smtClean="0">
                <a:solidFill>
                  <a:srgbClr val="0000FF"/>
                </a:solidFill>
                <a:sym typeface="Wingdings" pitchFamily="2" charset="2"/>
              </a:rPr>
              <a:t> 轉</a:t>
            </a:r>
            <a:r>
              <a:rPr lang="en-US" altLang="zh-TW" sz="1600" dirty="0" smtClean="0">
                <a:solidFill>
                  <a:srgbClr val="0000FF"/>
                </a:solidFill>
                <a:sym typeface="Wingdings" pitchFamily="2" charset="2"/>
              </a:rPr>
              <a:t> 1D +</a:t>
            </a:r>
            <a:r>
              <a:rPr lang="zh-TW" altLang="en-US" sz="1600" dirty="0" smtClean="0">
                <a:solidFill>
                  <a:srgbClr val="0000FF"/>
                </a:solidFill>
                <a:sym typeface="Wingdings" pitchFamily="2" charset="2"/>
              </a:rPr>
              <a:t> 機器學習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err="1" smtClean="0">
                <a:sym typeface="Wingdings" pitchFamily="2" charset="2"/>
              </a:rPr>
              <a:t>gg</a:t>
            </a:r>
            <a:r>
              <a:rPr lang="en-US" altLang="zh-TW" sz="1600" dirty="0" smtClean="0">
                <a:sym typeface="Wingdings" pitchFamily="2" charset="2"/>
              </a:rPr>
              <a:t> (0.78)</a:t>
            </a:r>
          </a:p>
          <a:p>
            <a:pPr marL="342900" indent="-342900"/>
            <a:r>
              <a:rPr lang="en-US" altLang="zh-TW" sz="1600" dirty="0" smtClean="0">
                <a:sym typeface="Wingdings" pitchFamily="2" charset="2"/>
              </a:rPr>
              <a:t>      * OK </a:t>
            </a:r>
            <a:r>
              <a:rPr lang="zh-TW" altLang="en-US" sz="1600" dirty="0" smtClean="0">
                <a:sym typeface="Wingdings" pitchFamily="2" charset="2"/>
              </a:rPr>
              <a:t>的都判</a:t>
            </a:r>
            <a:r>
              <a:rPr lang="en-US" altLang="zh-TW" sz="1600" dirty="0" smtClean="0">
                <a:sym typeface="Wingdings" pitchFamily="2" charset="2"/>
              </a:rPr>
              <a:t>OK, </a:t>
            </a:r>
            <a:r>
              <a:rPr lang="zh-TW" altLang="en-US" sz="1600" dirty="0" smtClean="0">
                <a:sym typeface="Wingdings" pitchFamily="2" charset="2"/>
              </a:rPr>
              <a:t> 但</a:t>
            </a:r>
            <a:r>
              <a:rPr lang="en-US" altLang="zh-TW" sz="1600" dirty="0" smtClean="0">
                <a:sym typeface="Wingdings" pitchFamily="2" charset="2"/>
              </a:rPr>
              <a:t>NG </a:t>
            </a:r>
            <a:r>
              <a:rPr lang="zh-TW" altLang="en-US" sz="1600" dirty="0" smtClean="0">
                <a:sym typeface="Wingdings" pitchFamily="2" charset="2"/>
              </a:rPr>
              <a:t>會判到</a:t>
            </a:r>
            <a:r>
              <a:rPr lang="en-US" altLang="zh-TW" sz="1600" dirty="0" smtClean="0">
                <a:sym typeface="Wingdings" pitchFamily="2" charset="2"/>
              </a:rPr>
              <a:t>OK</a:t>
            </a:r>
          </a:p>
          <a:p>
            <a:pPr marL="342900" indent="-342900"/>
            <a:endParaRPr lang="en-US" altLang="zh-TW" sz="1600" dirty="0" smtClean="0">
              <a:sym typeface="Wingdings" pitchFamily="2" charset="2"/>
            </a:endParaRPr>
          </a:p>
          <a:p>
            <a:pPr marL="342900" indent="-342900">
              <a:buAutoNum type="arabicPeriod" startAt="3"/>
            </a:pPr>
            <a:r>
              <a:rPr lang="en-US" altLang="zh-TW" sz="1600" dirty="0" err="1" smtClean="0">
                <a:sym typeface="Wingdings" pitchFamily="2" charset="2"/>
              </a:rPr>
              <a:t>Opencv</a:t>
            </a:r>
            <a:r>
              <a:rPr lang="zh-TW" altLang="en-US" sz="1600" dirty="0" smtClean="0">
                <a:sym typeface="Wingdings" pitchFamily="2" charset="2"/>
              </a:rPr>
              <a:t>內建</a:t>
            </a:r>
            <a:r>
              <a:rPr lang="en-US" altLang="zh-TW" sz="1600" dirty="0" smtClean="0">
                <a:sym typeface="Wingdings" pitchFamily="2" charset="2"/>
              </a:rPr>
              <a:t>filter </a:t>
            </a:r>
            <a:r>
              <a:rPr lang="zh-TW" altLang="en-US" sz="1600" dirty="0" smtClean="0">
                <a:sym typeface="Wingdings" pitchFamily="2" charset="2"/>
              </a:rPr>
              <a:t>可以將特徵強化</a:t>
            </a:r>
            <a:endParaRPr lang="en-US" altLang="zh-TW" sz="1600" dirty="0" smtClean="0">
              <a:sym typeface="Wingdings" pitchFamily="2" charset="2"/>
            </a:endParaRPr>
          </a:p>
          <a:p>
            <a:pPr marL="342900" indent="-342900"/>
            <a:r>
              <a:rPr lang="zh-TW" altLang="en-US" sz="1600" dirty="0" smtClean="0">
                <a:sym typeface="Wingdings" pitchFamily="2" charset="2"/>
              </a:rPr>
              <a:t>      </a:t>
            </a:r>
            <a:r>
              <a:rPr lang="en-US" altLang="zh-TW" sz="1600" dirty="0" smtClean="0">
                <a:sym typeface="Wingdings" pitchFamily="2" charset="2"/>
              </a:rPr>
              <a:t>  </a:t>
            </a:r>
            <a:endParaRPr lang="zh-TW" altLang="en-US" sz="1600" dirty="0"/>
          </a:p>
        </p:txBody>
      </p:sp>
      <p:grpSp>
        <p:nvGrpSpPr>
          <p:cNvPr id="8" name="群組 7"/>
          <p:cNvGrpSpPr/>
          <p:nvPr/>
        </p:nvGrpSpPr>
        <p:grpSpPr>
          <a:xfrm>
            <a:off x="4860032" y="0"/>
            <a:ext cx="4283968" cy="1800200"/>
            <a:chOff x="4860032" y="404664"/>
            <a:chExt cx="4283968" cy="1800200"/>
          </a:xfrm>
        </p:grpSpPr>
        <p:sp>
          <p:nvSpPr>
            <p:cNvPr id="7" name="矩形 6"/>
            <p:cNvSpPr/>
            <p:nvPr/>
          </p:nvSpPr>
          <p:spPr>
            <a:xfrm>
              <a:off x="4860032" y="404664"/>
              <a:ext cx="42839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5777" y="764704"/>
              <a:ext cx="4169643" cy="127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文字方塊 5"/>
            <p:cNvSpPr txBox="1"/>
            <p:nvPr/>
          </p:nvSpPr>
          <p:spPr>
            <a:xfrm>
              <a:off x="5004048" y="40466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 smtClean="0"/>
                <a:t>2D</a:t>
              </a:r>
              <a:r>
                <a:rPr lang="zh-TW" altLang="en-US" sz="1200" u="sng" dirty="0" smtClean="0"/>
                <a:t>轉</a:t>
              </a:r>
              <a:r>
                <a:rPr lang="en-US" altLang="zh-TW" sz="1200" u="sng" dirty="0" smtClean="0"/>
                <a:t>1D</a:t>
              </a:r>
              <a:endParaRPr lang="zh-TW" altLang="en-US" sz="1200" u="sng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0" y="3786482"/>
            <a:ext cx="9144000" cy="2808312"/>
          </a:xfrm>
          <a:prstGeom prst="roundRect">
            <a:avLst/>
          </a:prstGeom>
          <a:solidFill>
            <a:srgbClr val="A5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0" y="836712"/>
            <a:ext cx="9144000" cy="2808312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TW" dirty="0" smtClean="0"/>
              <a:t>Data Preprocessing</a:t>
            </a:r>
            <a:endParaRPr lang="zh-TW" altLang="en-US" kern="1200" dirty="0">
              <a:solidFill>
                <a:srgbClr val="222A35"/>
              </a:solidFill>
              <a:latin typeface="+mn-lt"/>
              <a:ea typeface="微軟正黑體" pitchFamily="34" charset="-120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87562" y="1492029"/>
            <a:ext cx="4556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0000FF"/>
                </a:solidFill>
              </a:rPr>
              <a:t>Think 1 :</a:t>
            </a:r>
            <a:r>
              <a:rPr lang="zh-TW" altLang="en-US" b="1" u="sng" dirty="0" smtClean="0">
                <a:solidFill>
                  <a:srgbClr val="0000FF"/>
                </a:solidFill>
              </a:rPr>
              <a:t> </a:t>
            </a:r>
            <a:r>
              <a:rPr lang="zh-TW" altLang="en-US" b="1" u="sng" dirty="0" smtClean="0">
                <a:solidFill>
                  <a:srgbClr val="FF0000"/>
                </a:solidFill>
              </a:rPr>
              <a:t>扣</a:t>
            </a:r>
            <a:r>
              <a:rPr lang="zh-TW" altLang="en-US" b="1" u="sng" dirty="0" smtClean="0">
                <a:solidFill>
                  <a:srgbClr val="0000FF"/>
                </a:solidFill>
              </a:rPr>
              <a:t>背景值</a:t>
            </a:r>
            <a:endParaRPr lang="en-US" altLang="zh-TW" b="1" u="sng" dirty="0" smtClean="0">
              <a:solidFill>
                <a:srgbClr val="0000FF"/>
              </a:solidFill>
            </a:endParaRPr>
          </a:p>
          <a:p>
            <a:endParaRPr lang="en-US" altLang="zh-TW" sz="1400" b="1" u="sng" dirty="0" smtClean="0"/>
          </a:p>
          <a:p>
            <a:pPr>
              <a:buFont typeface="Wingdings" pitchFamily="2" charset="2"/>
              <a:buChar char="ü"/>
            </a:pPr>
            <a:r>
              <a:rPr lang="zh-TW" altLang="en-US" sz="1600" dirty="0" smtClean="0"/>
              <a:t> 不同</a:t>
            </a:r>
            <a:r>
              <a:rPr lang="en-US" altLang="zh-TW" sz="1600" dirty="0" smtClean="0"/>
              <a:t>PDI</a:t>
            </a:r>
            <a:r>
              <a:rPr lang="zh-TW" altLang="en-US" sz="1600" dirty="0" smtClean="0"/>
              <a:t>機台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框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的位置不一樣 </a:t>
            </a:r>
            <a:endParaRPr lang="en-US" altLang="zh-TW" sz="1600" dirty="0" smtClean="0"/>
          </a:p>
          <a:p>
            <a:r>
              <a:rPr lang="zh-TW" altLang="en-US" sz="1600" dirty="0" smtClean="0">
                <a:sym typeface="Wingdings" pitchFamily="2" charset="2"/>
              </a:rPr>
              <a:t>    </a:t>
            </a:r>
            <a:r>
              <a:rPr lang="en-US" altLang="zh-TW" sz="1600" dirty="0" smtClean="0">
                <a:sym typeface="Wingdings" pitchFamily="2" charset="2"/>
              </a:rPr>
              <a:t> by TAR </a:t>
            </a:r>
            <a:r>
              <a:rPr lang="zh-TW" altLang="en-US" sz="1600" dirty="0" smtClean="0">
                <a:sym typeface="Wingdings" pitchFamily="2" charset="2"/>
              </a:rPr>
              <a:t>扣背景值</a:t>
            </a:r>
            <a:endParaRPr lang="en-US" altLang="zh-TW" sz="16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1600" dirty="0" smtClean="0"/>
              <a:t> TARG00 </a:t>
            </a:r>
            <a:r>
              <a:rPr lang="zh-TW" altLang="en-US" sz="1600" dirty="0" smtClean="0"/>
              <a:t>易有</a:t>
            </a:r>
            <a:r>
              <a:rPr lang="en-US" altLang="zh-TW" sz="1600" dirty="0" smtClean="0"/>
              <a:t>align fail </a:t>
            </a:r>
            <a:r>
              <a:rPr lang="zh-TW" altLang="en-US" sz="1600" dirty="0" smtClean="0"/>
              <a:t>問題 </a:t>
            </a:r>
            <a:r>
              <a:rPr lang="en-US" altLang="zh-TW" sz="1600" dirty="0" smtClean="0">
                <a:sym typeface="Wingdings" pitchFamily="2" charset="2"/>
              </a:rPr>
              <a:t></a:t>
            </a:r>
            <a:r>
              <a:rPr lang="zh-TW" altLang="en-US" sz="1600" dirty="0" smtClean="0">
                <a:sym typeface="Wingdings" pitchFamily="2" charset="2"/>
              </a:rPr>
              <a:t> 無法扣背景值</a:t>
            </a:r>
            <a:endParaRPr lang="en-US" altLang="zh-TW" sz="1600" dirty="0" smtClean="0"/>
          </a:p>
        </p:txBody>
      </p:sp>
      <p:grpSp>
        <p:nvGrpSpPr>
          <p:cNvPr id="21" name="群組 20"/>
          <p:cNvGrpSpPr/>
          <p:nvPr/>
        </p:nvGrpSpPr>
        <p:grpSpPr>
          <a:xfrm>
            <a:off x="237665" y="980523"/>
            <a:ext cx="4406343" cy="2486025"/>
            <a:chOff x="237665" y="980523"/>
            <a:chExt cx="4406343" cy="248602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7665" y="980523"/>
              <a:ext cx="2171700" cy="248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019355"/>
              <a:ext cx="1920367" cy="2303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直線單箭頭接點 9"/>
            <p:cNvCxnSpPr/>
            <p:nvPr/>
          </p:nvCxnSpPr>
          <p:spPr>
            <a:xfrm flipH="1" flipV="1">
              <a:off x="971600" y="1707536"/>
              <a:ext cx="144016" cy="21602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 flipV="1">
              <a:off x="3275856" y="1811443"/>
              <a:ext cx="144016" cy="21602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155725" y="183028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FF00"/>
                  </a:solidFill>
                </a:rPr>
                <a:t>去不掉的框</a:t>
              </a:r>
              <a:r>
                <a:rPr lang="en-US" altLang="zh-TW" sz="1200" dirty="0" smtClean="0">
                  <a:solidFill>
                    <a:srgbClr val="FFFF00"/>
                  </a:solidFill>
                </a:rPr>
                <a:t>…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491880" y="1883451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FF00"/>
                  </a:solidFill>
                </a:rPr>
                <a:t>去不掉的框</a:t>
              </a:r>
              <a:r>
                <a:rPr lang="en-US" altLang="zh-TW" sz="1200" dirty="0" smtClean="0">
                  <a:solidFill>
                    <a:srgbClr val="FFFF00"/>
                  </a:solidFill>
                </a:rPr>
                <a:t>…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 flipV="1">
              <a:off x="2915816" y="2963571"/>
              <a:ext cx="144016" cy="21602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3059832" y="289156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FF00"/>
                  </a:solidFill>
                </a:rPr>
                <a:t>去不掉的英文字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095558"/>
            <a:ext cx="1933575" cy="214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095559"/>
            <a:ext cx="200977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文字方塊 17"/>
          <p:cNvSpPr txBox="1"/>
          <p:nvPr/>
        </p:nvSpPr>
        <p:spPr>
          <a:xfrm>
            <a:off x="4622963" y="4490261"/>
            <a:ext cx="3960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0000FF"/>
                </a:solidFill>
              </a:rPr>
              <a:t>Think2 :</a:t>
            </a:r>
            <a:r>
              <a:rPr lang="zh-TW" altLang="en-US" b="1" u="sng" dirty="0" smtClean="0">
                <a:solidFill>
                  <a:srgbClr val="0000FF"/>
                </a:solidFill>
              </a:rPr>
              <a:t> </a:t>
            </a:r>
            <a:r>
              <a:rPr lang="zh-TW" altLang="en-US" b="1" u="sng" dirty="0" smtClean="0">
                <a:solidFill>
                  <a:srgbClr val="FF0000"/>
                </a:solidFill>
              </a:rPr>
              <a:t>補</a:t>
            </a:r>
            <a:r>
              <a:rPr lang="zh-TW" altLang="en-US" b="1" u="sng" dirty="0" smtClean="0">
                <a:solidFill>
                  <a:srgbClr val="0000FF"/>
                </a:solidFill>
              </a:rPr>
              <a:t>背景值</a:t>
            </a:r>
            <a:endParaRPr lang="en-US" altLang="zh-TW" b="1" u="sng" dirty="0" smtClean="0">
              <a:solidFill>
                <a:srgbClr val="0000FF"/>
              </a:solidFill>
            </a:endParaRPr>
          </a:p>
          <a:p>
            <a:endParaRPr lang="en-US" altLang="zh-TW" sz="1600" b="1" u="sng" dirty="0" smtClean="0"/>
          </a:p>
          <a:p>
            <a:pPr>
              <a:buFont typeface="Wingdings" pitchFamily="2" charset="2"/>
              <a:buChar char="ü"/>
            </a:pPr>
            <a:r>
              <a:rPr lang="zh-TW" altLang="en-US" sz="1600" dirty="0" smtClean="0"/>
              <a:t> 將灰階小於</a:t>
            </a:r>
            <a:r>
              <a:rPr lang="en-US" altLang="zh-TW" sz="1600" dirty="0" smtClean="0"/>
              <a:t>200</a:t>
            </a:r>
            <a:r>
              <a:rPr lang="zh-TW" altLang="en-US" sz="1600" dirty="0" smtClean="0"/>
              <a:t>的部分轉為</a:t>
            </a:r>
            <a:r>
              <a:rPr lang="en-US" altLang="zh-TW" sz="1600" dirty="0" smtClean="0"/>
              <a:t>0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 smtClean="0"/>
              <a:t> 不需要依不同</a:t>
            </a:r>
            <a:r>
              <a:rPr lang="en-US" altLang="zh-TW" sz="1600" dirty="0" smtClean="0"/>
              <a:t>TAR</a:t>
            </a:r>
            <a:r>
              <a:rPr lang="zh-TW" altLang="en-US" sz="1600" dirty="0" smtClean="0"/>
              <a:t>機台扣除背景值</a:t>
            </a:r>
            <a:endParaRPr lang="en-US" altLang="zh-TW" sz="1600" dirty="0" smtClean="0"/>
          </a:p>
          <a:p>
            <a:pPr>
              <a:buFont typeface="Wingdings" pitchFamily="2" charset="2"/>
              <a:buChar char="ü"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可不用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by model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建模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待測試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4572000" y="3284984"/>
            <a:ext cx="792088" cy="100811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3828" y="3368009"/>
            <a:ext cx="2854088" cy="22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7858" y="6315226"/>
            <a:ext cx="2053877" cy="22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Do list 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12778"/>
            <a:ext cx="9144000" cy="126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168962"/>
            <a:ext cx="9144000" cy="302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0" y="1080730"/>
            <a:ext cx="75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Create </a:t>
            </a:r>
          </a:p>
          <a:p>
            <a:r>
              <a:rPr lang="en-US" altLang="zh-TW" sz="1000" dirty="0" smtClean="0"/>
              <a:t>dept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9792" y="1152738"/>
            <a:ext cx="755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category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568" y="1152738"/>
            <a:ext cx="75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Create </a:t>
            </a:r>
          </a:p>
          <a:p>
            <a:r>
              <a:rPr lang="en-US" altLang="zh-TW" sz="1000" dirty="0" smtClean="0"/>
              <a:t>user</a:t>
            </a:r>
            <a:endParaRPr lang="zh-TW" altLang="en-US" sz="1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75856" y="109715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Process</a:t>
            </a:r>
          </a:p>
          <a:p>
            <a:r>
              <a:rPr lang="en-US" altLang="zh-TW" sz="1000" dirty="0" smtClean="0"/>
              <a:t>dept</a:t>
            </a:r>
            <a:endParaRPr lang="zh-TW" altLang="en-US" sz="1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07904" y="122474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class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45529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============================</a:t>
            </a:r>
            <a:endParaRPr lang="zh-TW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現況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期望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31087" y="1769515"/>
            <a:ext cx="144016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TAR </a:t>
            </a:r>
            <a:r>
              <a:rPr lang="zh-TW" altLang="en-US" sz="1600" dirty="0" smtClean="0"/>
              <a:t>報異常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98979" y="1769515"/>
            <a:ext cx="144016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人員判定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人</a:t>
            </a:r>
            <a:r>
              <a:rPr lang="en-US" altLang="zh-TW" sz="1600" dirty="0" smtClean="0"/>
              <a:t>)</a:t>
            </a:r>
            <a:endParaRPr lang="zh-TW" altLang="en-US" sz="16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966076" y="1769515"/>
            <a:ext cx="144016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人發信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人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33562" y="3092972"/>
            <a:ext cx="141889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TAR </a:t>
            </a:r>
            <a:r>
              <a:rPr lang="zh-TW" altLang="en-US" sz="1600" dirty="0" smtClean="0"/>
              <a:t>報異常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43986" y="3092972"/>
            <a:ext cx="141889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電腦判定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21716" y="3092972"/>
            <a:ext cx="144016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電腦發佈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cxnSp>
        <p:nvCxnSpPr>
          <p:cNvPr id="12" name="直線單箭頭接點 11"/>
          <p:cNvCxnSpPr>
            <a:stCxn id="4" idx="3"/>
            <a:endCxn id="5" idx="1"/>
          </p:cNvCxnSpPr>
          <p:nvPr/>
        </p:nvCxnSpPr>
        <p:spPr>
          <a:xfrm>
            <a:off x="2671247" y="2061903"/>
            <a:ext cx="427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6" idx="1"/>
          </p:cNvCxnSpPr>
          <p:nvPr/>
        </p:nvCxnSpPr>
        <p:spPr>
          <a:xfrm>
            <a:off x="4539139" y="2061903"/>
            <a:ext cx="4269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3"/>
            <a:endCxn id="8" idx="1"/>
          </p:cNvCxnSpPr>
          <p:nvPr/>
        </p:nvCxnSpPr>
        <p:spPr>
          <a:xfrm>
            <a:off x="2652456" y="3385360"/>
            <a:ext cx="491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9" idx="1"/>
          </p:cNvCxnSpPr>
          <p:nvPr/>
        </p:nvCxnSpPr>
        <p:spPr>
          <a:xfrm>
            <a:off x="4562880" y="3385360"/>
            <a:ext cx="458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422926" y="4461835"/>
            <a:ext cx="1517842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LSR Repair 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人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22926" y="5397144"/>
            <a:ext cx="151784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Auto Repair</a:t>
            </a:r>
            <a:r>
              <a:rPr lang="zh-TW" altLang="en-US" sz="1600" dirty="0" smtClean="0"/>
              <a:t> 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660848" y="4581128"/>
            <a:ext cx="1152128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出貨</a:t>
            </a:r>
            <a:endParaRPr lang="zh-TW" altLang="en-US" sz="1600" dirty="0"/>
          </a:p>
        </p:txBody>
      </p:sp>
      <p:cxnSp>
        <p:nvCxnSpPr>
          <p:cNvPr id="35" name="直線單箭頭接點 34"/>
          <p:cNvCxnSpPr>
            <a:stCxn id="21" idx="3"/>
            <a:endCxn id="23" idx="1"/>
          </p:cNvCxnSpPr>
          <p:nvPr/>
        </p:nvCxnSpPr>
        <p:spPr>
          <a:xfrm flipV="1">
            <a:off x="6940768" y="4750405"/>
            <a:ext cx="720080" cy="3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2" idx="3"/>
            <a:endCxn id="23" idx="1"/>
          </p:cNvCxnSpPr>
          <p:nvPr/>
        </p:nvCxnSpPr>
        <p:spPr>
          <a:xfrm flipV="1">
            <a:off x="6940768" y="4750405"/>
            <a:ext cx="720080" cy="9391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77890" y="436985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Map </a:t>
            </a:r>
          </a:p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abnormal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413795" y="516942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Map </a:t>
            </a:r>
          </a:p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normal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196998" y="4475009"/>
            <a:ext cx="141889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電腦判定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>
            <a:stCxn id="26" idx="3"/>
            <a:endCxn id="21" idx="1"/>
          </p:cNvCxnSpPr>
          <p:nvPr/>
        </p:nvCxnSpPr>
        <p:spPr>
          <a:xfrm flipV="1">
            <a:off x="4615892" y="4754223"/>
            <a:ext cx="807034" cy="1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26" idx="3"/>
            <a:endCxn id="22" idx="1"/>
          </p:cNvCxnSpPr>
          <p:nvPr/>
        </p:nvCxnSpPr>
        <p:spPr>
          <a:xfrm>
            <a:off x="4615892" y="4767397"/>
            <a:ext cx="807034" cy="922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向下箭號 49"/>
          <p:cNvSpPr/>
          <p:nvPr/>
        </p:nvSpPr>
        <p:spPr>
          <a:xfrm>
            <a:off x="539552" y="954925"/>
            <a:ext cx="216024" cy="51383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67544" y="1905815"/>
            <a:ext cx="360040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467544" y="3284984"/>
            <a:ext cx="360040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67544" y="4653136"/>
            <a:ext cx="360040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187624" y="4476069"/>
            <a:ext cx="144016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TAR </a:t>
            </a:r>
            <a:r>
              <a:rPr lang="zh-TW" altLang="en-US" sz="1600" dirty="0" smtClean="0"/>
              <a:t>報異常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>
                <a:solidFill>
                  <a:srgbClr val="0000FF"/>
                </a:solidFill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</a:rPr>
              <a:t>電腦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cxnSp>
        <p:nvCxnSpPr>
          <p:cNvPr id="56" name="直線單箭頭接點 55"/>
          <p:cNvCxnSpPr>
            <a:stCxn id="54" idx="3"/>
            <a:endCxn id="26" idx="1"/>
          </p:cNvCxnSpPr>
          <p:nvPr/>
        </p:nvCxnSpPr>
        <p:spPr>
          <a:xfrm flipV="1">
            <a:off x="2627784" y="4767397"/>
            <a:ext cx="569214" cy="1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yasinlyu\Desktop\lot\wait change\QC9A359000_sheet.png"/>
          <p:cNvPicPr>
            <a:picLocks noChangeAspect="1" noChangeArrowheads="1"/>
          </p:cNvPicPr>
          <p:nvPr/>
        </p:nvPicPr>
        <p:blipFill>
          <a:blip r:embed="rId2" cstate="print"/>
          <a:srcRect l="5512" t="4887" b="23564"/>
          <a:stretch>
            <a:fillRect/>
          </a:stretch>
        </p:blipFill>
        <p:spPr bwMode="auto">
          <a:xfrm>
            <a:off x="395536" y="908720"/>
            <a:ext cx="3091233" cy="2621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 descr="C:\Users\yasinlyu\Desktop\lot\wait change\QC9A3590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908720"/>
            <a:ext cx="3212534" cy="2570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C:\Users\yasinlyu\Desktop\lot\wait change\2L9A2F8600_sheet.png"/>
          <p:cNvPicPr>
            <a:picLocks noChangeAspect="1" noChangeArrowheads="1"/>
          </p:cNvPicPr>
          <p:nvPr/>
        </p:nvPicPr>
        <p:blipFill>
          <a:blip r:embed="rId4" cstate="print"/>
          <a:srcRect t="5400" b="23051"/>
          <a:stretch>
            <a:fillRect/>
          </a:stretch>
        </p:blipFill>
        <p:spPr bwMode="auto">
          <a:xfrm>
            <a:off x="390425" y="3680543"/>
            <a:ext cx="3149543" cy="2599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 descr="C:\Users\yasinlyu\Desktop\lot\wait change\2L9A2F86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717032"/>
            <a:ext cx="3243585" cy="259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密度問題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 轉換為絕對密度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131840" y="2132856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203848" y="486916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6707187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39552" y="1545775"/>
            <a:ext cx="54726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195736" y="1916832"/>
            <a:ext cx="720080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9792" y="3284984"/>
            <a:ext cx="864096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1520" y="58772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 &amp; Y</a:t>
            </a:r>
            <a:r>
              <a:rPr lang="zh-TW" altLang="en-US" dirty="0" smtClean="0"/>
              <a:t>軸切成</a:t>
            </a:r>
            <a:r>
              <a:rPr lang="en-US" altLang="zh-TW" dirty="0" smtClean="0"/>
              <a:t>50</a:t>
            </a:r>
            <a:r>
              <a:rPr lang="zh-TW" altLang="en-US" dirty="0" smtClean="0"/>
              <a:t>等份計算密度畫圖</a:t>
            </a:r>
            <a:endParaRPr lang="zh-TW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flaw map ?</a:t>
            </a:r>
            <a:endParaRPr lang="zh-TW" altLang="en-US" dirty="0"/>
          </a:p>
        </p:txBody>
      </p:sp>
      <p:pic>
        <p:nvPicPr>
          <p:cNvPr id="1026" name="Picture 2" descr="\\10.96.50.217\server\images\tar\map\AR=TST\LJ9A3CZ000_sh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3336101" cy="373643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556792"/>
            <a:ext cx="22801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323528" y="9087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Lot map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9912" y="9807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Flaw map</a:t>
            </a:r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836712"/>
            <a:ext cx="6948264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lot map 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36296" y="764704"/>
            <a:ext cx="16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溫水煮青蛙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28" y="980728"/>
            <a:ext cx="2272030" cy="296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704" y="1340768"/>
            <a:ext cx="2276793" cy="296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7928" y="980728"/>
            <a:ext cx="2281556" cy="29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6120" y="1412776"/>
            <a:ext cx="2238688" cy="293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5880452" y="3594454"/>
            <a:ext cx="3323246" cy="320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橢圓 10"/>
          <p:cNvSpPr/>
          <p:nvPr/>
        </p:nvSpPr>
        <p:spPr>
          <a:xfrm>
            <a:off x="63064" y="1221462"/>
            <a:ext cx="323528" cy="79208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27584" y="1340768"/>
            <a:ext cx="288032" cy="108012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75340" y="908720"/>
            <a:ext cx="288032" cy="108012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499992" y="1268760"/>
            <a:ext cx="288032" cy="108012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彎箭號 15"/>
          <p:cNvSpPr/>
          <p:nvPr/>
        </p:nvSpPr>
        <p:spPr>
          <a:xfrm rot="10800000" flipH="1">
            <a:off x="3635896" y="4077072"/>
            <a:ext cx="2016224" cy="1656184"/>
          </a:xfrm>
          <a:prstGeom prst="bentArrow">
            <a:avLst>
              <a:gd name="adj1" fmla="val 25000"/>
              <a:gd name="adj2" fmla="val 24048"/>
              <a:gd name="adj3" fmla="val 25000"/>
              <a:gd name="adj4" fmla="val 43750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221362" y="3431122"/>
            <a:ext cx="447814" cy="2376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Retrain data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2204864"/>
            <a:ext cx="13681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Set 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54556" y="2204864"/>
            <a:ext cx="10081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4132" y="3068960"/>
            <a:ext cx="13681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Set 2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835696" y="2389530"/>
            <a:ext cx="121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圖案 9"/>
          <p:cNvCxnSpPr>
            <a:stCxn id="6" idx="3"/>
            <a:endCxn id="5" idx="2"/>
          </p:cNvCxnSpPr>
          <p:nvPr/>
        </p:nvCxnSpPr>
        <p:spPr>
          <a:xfrm flipV="1">
            <a:off x="1852284" y="2574196"/>
            <a:ext cx="1706328" cy="679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65575" y="20249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95736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350423" y="2204864"/>
            <a:ext cx="10081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5" idx="3"/>
            <a:endCxn id="13" idx="1"/>
          </p:cNvCxnSpPr>
          <p:nvPr/>
        </p:nvCxnSpPr>
        <p:spPr>
          <a:xfrm>
            <a:off x="4062668" y="2389530"/>
            <a:ext cx="128775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264647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 line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92280" y="2066314"/>
            <a:ext cx="1512168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ok</a:t>
            </a:r>
            <a:r>
              <a:rPr lang="zh-TW" altLang="en-US" dirty="0" smtClean="0"/>
              <a:t>判到</a:t>
            </a:r>
            <a:r>
              <a:rPr lang="en-US" altLang="zh-TW" dirty="0" err="1" smtClean="0"/>
              <a:t>ng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ng</a:t>
            </a:r>
            <a:r>
              <a:rPr lang="zh-TW" altLang="en-US" dirty="0" smtClean="0"/>
              <a:t>判到</a:t>
            </a:r>
            <a:r>
              <a:rPr lang="en-US" altLang="zh-TW" dirty="0" smtClean="0"/>
              <a:t>ok</a:t>
            </a:r>
          </a:p>
        </p:txBody>
      </p:sp>
      <p:cxnSp>
        <p:nvCxnSpPr>
          <p:cNvPr id="19" name="肘形接點 18"/>
          <p:cNvCxnSpPr>
            <a:stCxn id="17" idx="0"/>
            <a:endCxn id="4" idx="0"/>
          </p:cNvCxnSpPr>
          <p:nvPr/>
        </p:nvCxnSpPr>
        <p:spPr>
          <a:xfrm rot="16200000" flipH="1" flipV="1">
            <a:off x="4430717" y="-1212783"/>
            <a:ext cx="138550" cy="6696744"/>
          </a:xfrm>
          <a:prstGeom prst="bentConnector3">
            <a:avLst>
              <a:gd name="adj1" fmla="val -4149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52766" y="9253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Data Set 1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13" idx="3"/>
            <a:endCxn id="17" idx="1"/>
          </p:cNvCxnSpPr>
          <p:nvPr/>
        </p:nvCxnSpPr>
        <p:spPr>
          <a:xfrm flipV="1">
            <a:off x="6358535" y="2389480"/>
            <a:ext cx="733745" cy="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============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126876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輸入</a:t>
            </a:r>
            <a:r>
              <a:rPr lang="en-US" altLang="zh-TW" sz="1000" dirty="0" smtClean="0"/>
              <a:t>sheet id </a:t>
            </a:r>
            <a:r>
              <a:rPr lang="zh-TW" altLang="en-US" sz="1000" dirty="0" smtClean="0"/>
              <a:t>找</a:t>
            </a:r>
            <a:r>
              <a:rPr lang="en-US" altLang="zh-TW" sz="1000" dirty="0" smtClean="0"/>
              <a:t>history (</a:t>
            </a:r>
            <a:r>
              <a:rPr lang="zh-TW" altLang="en-US" sz="1000" dirty="0" smtClean="0"/>
              <a:t>速度慢</a:t>
            </a:r>
            <a:r>
              <a:rPr lang="en-US" altLang="zh-TW" sz="1000" dirty="0" smtClean="0"/>
              <a:t>)</a:t>
            </a:r>
          </a:p>
          <a:p>
            <a:endParaRPr lang="en-US" altLang="zh-TW" sz="1000" dirty="0" smtClean="0"/>
          </a:p>
          <a:p>
            <a:r>
              <a:rPr lang="en-US" altLang="zh-TW" sz="1000" dirty="0" smtClean="0">
                <a:hlinkClick r:id="rId2"/>
              </a:rPr>
              <a:t>http://10.96.50.217:8008/aryods.h_sheet_trans_ods_v1.1.aspx?sheet_id=UB9AABM9B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sz="1000" dirty="0" smtClean="0"/>
              <a:t>** </a:t>
            </a:r>
            <a:r>
              <a:rPr lang="zh-TW" altLang="en-US" sz="1000" dirty="0" smtClean="0"/>
              <a:t>輸入</a:t>
            </a:r>
            <a:r>
              <a:rPr lang="en-US" altLang="zh-TW" sz="1000" dirty="0" smtClean="0"/>
              <a:t>lot id </a:t>
            </a:r>
            <a:r>
              <a:rPr lang="zh-TW" altLang="en-US" sz="1000" dirty="0" smtClean="0"/>
              <a:t>找</a:t>
            </a:r>
            <a:r>
              <a:rPr lang="en-US" altLang="zh-TW" sz="1000" dirty="0" smtClean="0"/>
              <a:t>history</a:t>
            </a:r>
          </a:p>
          <a:p>
            <a:r>
              <a:rPr lang="en-US" altLang="zh-TW" sz="1000" dirty="0" smtClean="0">
                <a:hlinkClick r:id="rId3"/>
              </a:rPr>
              <a:t>http://10.96.50.217:8008/ARYODS.H_LOT_TRANS_ODS_v1.1.aspx?lot_id=JA9AADB000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endParaRPr lang="en-US" altLang="zh-TW" sz="1000" dirty="0" smtClean="0"/>
          </a:p>
          <a:p>
            <a:r>
              <a:rPr lang="en-US" altLang="zh-TW" sz="1000" dirty="0" smtClean="0"/>
              <a:t>**Defect mode </a:t>
            </a:r>
            <a:r>
              <a:rPr lang="en-US" altLang="zh-TW" sz="1000" dirty="0" smtClean="0">
                <a:sym typeface="Wingdings" pitchFamily="2" charset="2"/>
              </a:rPr>
              <a:t> </a:t>
            </a:r>
            <a:r>
              <a:rPr lang="zh-TW" altLang="en-US" sz="1000" dirty="0" smtClean="0">
                <a:sym typeface="Wingdings" pitchFamily="2" charset="2"/>
              </a:rPr>
              <a:t>用</a:t>
            </a:r>
            <a:r>
              <a:rPr lang="en-US" altLang="zh-TW" sz="1000" dirty="0" smtClean="0">
                <a:sym typeface="Wingdings" pitchFamily="2" charset="2"/>
              </a:rPr>
              <a:t>SQL </a:t>
            </a:r>
            <a:endParaRPr lang="en-US" altLang="zh-TW" sz="1000" dirty="0" smtClean="0"/>
          </a:p>
          <a:p>
            <a:endParaRPr lang="zh-TW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TW" dirty="0" smtClean="0"/>
              <a:t>Data Collection and Classification</a:t>
            </a:r>
            <a:endParaRPr lang="zh-TW" altLang="en-US" kern="1200" dirty="0">
              <a:solidFill>
                <a:srgbClr val="222A35"/>
              </a:solidFill>
              <a:latin typeface="+mn-lt"/>
              <a:ea typeface="微軟正黑體" pitchFamily="34" charset="-120"/>
              <a:cs typeface="Arial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5536" y="78706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分類方式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   Type1 : ok &amp; </a:t>
            </a:r>
            <a:r>
              <a:rPr lang="en-US" altLang="zh-TW" dirty="0" err="1" smtClean="0">
                <a:solidFill>
                  <a:srgbClr val="0000FF"/>
                </a:solidFill>
              </a:rPr>
              <a:t>ng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(ok:147, </a:t>
            </a:r>
            <a:r>
              <a:rPr lang="en-US" altLang="zh-TW" sz="1200" dirty="0" err="1" smtClean="0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: 167)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   Type2 : </a:t>
            </a:r>
            <a:r>
              <a:rPr lang="zh-TW" altLang="en-US" dirty="0" smtClean="0">
                <a:solidFill>
                  <a:srgbClr val="0000FF"/>
                </a:solidFill>
              </a:rPr>
              <a:t>包含</a:t>
            </a:r>
            <a:r>
              <a:rPr lang="en-US" altLang="zh-TW" dirty="0" smtClean="0">
                <a:solidFill>
                  <a:srgbClr val="0000FF"/>
                </a:solidFill>
              </a:rPr>
              <a:t>ok </a:t>
            </a:r>
            <a:r>
              <a:rPr lang="zh-TW" altLang="en-US" dirty="0" smtClean="0">
                <a:solidFill>
                  <a:srgbClr val="0000FF"/>
                </a:solidFill>
              </a:rPr>
              <a:t>共分</a:t>
            </a:r>
            <a:r>
              <a:rPr lang="en-US" altLang="zh-TW" dirty="0" smtClean="0">
                <a:solidFill>
                  <a:srgbClr val="0000FF"/>
                </a:solidFill>
              </a:rPr>
              <a:t>10</a:t>
            </a:r>
            <a:r>
              <a:rPr lang="zh-TW" altLang="en-US" dirty="0" smtClean="0">
                <a:solidFill>
                  <a:srgbClr val="0000FF"/>
                </a:solidFill>
              </a:rPr>
              <a:t>類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每類約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張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  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97183" y="980728"/>
          <a:ext cx="1371600" cy="2305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/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around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cluster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corner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line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side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/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52" y="1916037"/>
            <a:ext cx="1611855" cy="211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線接點 17"/>
          <p:cNvCxnSpPr/>
          <p:nvPr/>
        </p:nvCxnSpPr>
        <p:spPr>
          <a:xfrm flipH="1" flipV="1">
            <a:off x="1040087" y="2448033"/>
            <a:ext cx="864096" cy="144016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4275" y="1916037"/>
            <a:ext cx="1611855" cy="21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圓角矩形 19"/>
          <p:cNvSpPr/>
          <p:nvPr/>
        </p:nvSpPr>
        <p:spPr>
          <a:xfrm>
            <a:off x="2363376" y="2060053"/>
            <a:ext cx="1224136" cy="1800200"/>
          </a:xfrm>
          <a:prstGeom prst="roundRect">
            <a:avLst/>
          </a:prstGeom>
          <a:noFill/>
          <a:ln w="31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53058" y="193296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ak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47352" y="191603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around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4150" y="1916037"/>
            <a:ext cx="1608044" cy="211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橢圓 23"/>
          <p:cNvSpPr/>
          <p:nvPr/>
        </p:nvSpPr>
        <p:spPr>
          <a:xfrm>
            <a:off x="4256028" y="2509024"/>
            <a:ext cx="936104" cy="864096"/>
          </a:xfrm>
          <a:prstGeom prst="ellipse">
            <a:avLst/>
          </a:prstGeom>
          <a:noFill/>
          <a:ln w="31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940056" y="193296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center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2342" y="1916037"/>
            <a:ext cx="1611855" cy="21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橢圓 26"/>
          <p:cNvSpPr/>
          <p:nvPr/>
        </p:nvSpPr>
        <p:spPr>
          <a:xfrm>
            <a:off x="5950374" y="3644229"/>
            <a:ext cx="1080120" cy="360040"/>
          </a:xfrm>
          <a:prstGeom prst="ellipse">
            <a:avLst/>
          </a:prstGeom>
          <a:noFill/>
          <a:ln w="31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662342" y="191603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cluster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690" y="4220293"/>
            <a:ext cx="1604234" cy="210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文字方塊 29"/>
          <p:cNvSpPr txBox="1"/>
          <p:nvPr/>
        </p:nvSpPr>
        <p:spPr>
          <a:xfrm>
            <a:off x="366801" y="422029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corner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950" y="4220293"/>
            <a:ext cx="1611855" cy="211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文字方塊 31"/>
          <p:cNvSpPr txBox="1"/>
          <p:nvPr/>
        </p:nvSpPr>
        <p:spPr>
          <a:xfrm>
            <a:off x="2133950" y="42202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line high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34150" y="4226199"/>
            <a:ext cx="1604234" cy="20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文字方塊 33"/>
          <p:cNvSpPr txBox="1"/>
          <p:nvPr/>
        </p:nvSpPr>
        <p:spPr>
          <a:xfrm>
            <a:off x="3940056" y="42423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pl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62342" y="4231310"/>
            <a:ext cx="1604234" cy="210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文字方塊 35"/>
          <p:cNvSpPr txBox="1"/>
          <p:nvPr/>
        </p:nvSpPr>
        <p:spPr>
          <a:xfrm>
            <a:off x="5662342" y="42202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pw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10214" y="4364309"/>
            <a:ext cx="432048" cy="1872208"/>
          </a:xfrm>
          <a:prstGeom prst="roundRect">
            <a:avLst/>
          </a:prstGeom>
          <a:noFill/>
          <a:ln w="31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695393" y="5627401"/>
            <a:ext cx="1512168" cy="537107"/>
          </a:xfrm>
          <a:prstGeom prst="roundRect">
            <a:avLst/>
          </a:prstGeom>
          <a:noFill/>
          <a:ln w="31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90534" y="4220293"/>
            <a:ext cx="1615666" cy="211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文字方塊 40"/>
          <p:cNvSpPr txBox="1"/>
          <p:nvPr/>
        </p:nvSpPr>
        <p:spPr>
          <a:xfrm>
            <a:off x="7390534" y="42202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side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flipH="1">
            <a:off x="7462542" y="5084389"/>
            <a:ext cx="1440160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1053830" y="4292301"/>
            <a:ext cx="864096" cy="576064"/>
          </a:xfrm>
          <a:prstGeom prst="roundRect">
            <a:avLst/>
          </a:prstGeom>
          <a:noFill/>
          <a:ln w="31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3826454" y="2809326"/>
            <a:ext cx="3024336" cy="904984"/>
          </a:xfrm>
          <a:prstGeom prst="roundRect">
            <a:avLst/>
          </a:prstGeom>
          <a:solidFill>
            <a:srgbClr val="FFFF99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u="none" dirty="0" smtClean="0"/>
              <a:t>Type1: Model building </a:t>
            </a:r>
            <a:r>
              <a:rPr lang="en-US" altLang="zh-TW" sz="1400" b="0" u="none" dirty="0" smtClean="0">
                <a:solidFill>
                  <a:schemeClr val="tx1"/>
                </a:solidFill>
              </a:rPr>
              <a:t>(binary classification/ without data augmentation)</a:t>
            </a:r>
            <a:endParaRPr lang="zh-TW" altLang="en-US" sz="1400" u="none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8" y="83671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00FF"/>
                </a:solidFill>
              </a:rPr>
              <a:t> Simple CNN (without data augmentation)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Simple CNN (with data augmentation)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站在巨人的肩膀上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transfer learning 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489064" y="2025075"/>
            <a:ext cx="31683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Total </a:t>
            </a:r>
            <a:r>
              <a:rPr lang="en-US" altLang="zh-TW" sz="1400" dirty="0" smtClean="0">
                <a:solidFill>
                  <a:srgbClr val="FF0000"/>
                </a:solidFill>
              </a:rPr>
              <a:t>311</a:t>
            </a:r>
            <a:r>
              <a:rPr lang="en-US" altLang="zh-TW" sz="1400" dirty="0" smtClean="0"/>
              <a:t> samples (ok:147 ,ng:164) </a:t>
            </a:r>
            <a:endParaRPr lang="zh-TW" altLang="en-US" sz="1400" dirty="0"/>
          </a:p>
        </p:txBody>
      </p:sp>
      <p:sp>
        <p:nvSpPr>
          <p:cNvPr id="11" name="圓角矩形 10"/>
          <p:cNvSpPr/>
          <p:nvPr/>
        </p:nvSpPr>
        <p:spPr>
          <a:xfrm>
            <a:off x="6073240" y="3869342"/>
            <a:ext cx="2520280" cy="5366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Test on </a:t>
            </a:r>
            <a:r>
              <a:rPr lang="en-US" altLang="zh-TW" sz="1400" dirty="0" smtClean="0">
                <a:solidFill>
                  <a:srgbClr val="FF0000"/>
                </a:solidFill>
              </a:rPr>
              <a:t>63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samples</a:t>
            </a:r>
          </a:p>
          <a:p>
            <a:pPr algn="ctr"/>
            <a:r>
              <a:rPr lang="en-US" altLang="zh-TW" sz="1400" dirty="0" smtClean="0"/>
              <a:t>Accuracy 0.78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8059" y="3115417"/>
            <a:ext cx="25922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Train on </a:t>
            </a:r>
            <a:r>
              <a:rPr lang="en-US" altLang="zh-TW" sz="1400" dirty="0" smtClean="0">
                <a:solidFill>
                  <a:srgbClr val="FF0000"/>
                </a:solidFill>
              </a:rPr>
              <a:t>198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samples</a:t>
            </a:r>
          </a:p>
          <a:p>
            <a:pPr algn="ctr"/>
            <a:r>
              <a:rPr lang="en-US" altLang="zh-TW" sz="1400" dirty="0" smtClean="0"/>
              <a:t>validate on </a:t>
            </a:r>
            <a:r>
              <a:rPr lang="en-US" altLang="zh-TW" sz="1400" dirty="0" smtClean="0">
                <a:solidFill>
                  <a:srgbClr val="FF0000"/>
                </a:solidFill>
              </a:rPr>
              <a:t>50</a:t>
            </a:r>
            <a:r>
              <a:rPr lang="en-US" altLang="zh-TW" sz="1400" dirty="0" smtClean="0"/>
              <a:t> samples</a:t>
            </a:r>
            <a:endParaRPr lang="zh-TW" altLang="en-US" sz="1400" dirty="0"/>
          </a:p>
        </p:txBody>
      </p:sp>
      <p:cxnSp>
        <p:nvCxnSpPr>
          <p:cNvPr id="19" name="肘形接點 18"/>
          <p:cNvCxnSpPr>
            <a:stCxn id="10" idx="2"/>
            <a:endCxn id="11" idx="0"/>
          </p:cNvCxnSpPr>
          <p:nvPr/>
        </p:nvCxnSpPr>
        <p:spPr>
          <a:xfrm rot="16200000" flipH="1">
            <a:off x="5997201" y="2533162"/>
            <a:ext cx="1412219" cy="1260140"/>
          </a:xfrm>
          <a:prstGeom prst="bentConnector3">
            <a:avLst>
              <a:gd name="adj1" fmla="val 148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0" idx="2"/>
            <a:endCxn id="12" idx="0"/>
          </p:cNvCxnSpPr>
          <p:nvPr/>
        </p:nvCxnSpPr>
        <p:spPr>
          <a:xfrm rot="5400000">
            <a:off x="5364575" y="2406752"/>
            <a:ext cx="658294" cy="759037"/>
          </a:xfrm>
          <a:prstGeom prst="bentConnector3">
            <a:avLst>
              <a:gd name="adj1" fmla="val 3159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865411" y="279944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Bulid model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704" y="1906928"/>
            <a:ext cx="3312368" cy="46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圖案 29"/>
          <p:cNvCxnSpPr>
            <a:stCxn id="11" idx="1"/>
            <a:endCxn id="24" idx="2"/>
          </p:cNvCxnSpPr>
          <p:nvPr/>
        </p:nvCxnSpPr>
        <p:spPr>
          <a:xfrm rot="10800000">
            <a:off x="5338622" y="3714311"/>
            <a:ext cx="734618" cy="42335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861711" y="381857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Test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933056"/>
            <a:ext cx="163227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4726" y="4766036"/>
            <a:ext cx="2357636" cy="37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圓角矩形 15"/>
          <p:cNvSpPr/>
          <p:nvPr/>
        </p:nvSpPr>
        <p:spPr>
          <a:xfrm>
            <a:off x="3995936" y="5445224"/>
            <a:ext cx="460851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Other Test set on 49 samples, Accuracy 0.91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Other Test set on </a:t>
            </a:r>
            <a:r>
              <a:rPr lang="en-US" altLang="zh-TW" sz="1400" dirty="0" smtClean="0">
                <a:solidFill>
                  <a:srgbClr val="FF0000"/>
                </a:solidFill>
              </a:rPr>
              <a:t>73</a:t>
            </a:r>
            <a:r>
              <a:rPr lang="en-US" altLang="zh-TW" sz="1400" dirty="0" smtClean="0">
                <a:solidFill>
                  <a:schemeClr val="tx1"/>
                </a:solidFill>
              </a:rPr>
              <a:t> samples, Accuracy </a:t>
            </a:r>
            <a:r>
              <a:rPr lang="en-US" altLang="zh-TW" sz="1400" dirty="0" smtClean="0">
                <a:solidFill>
                  <a:srgbClr val="FF0000"/>
                </a:solidFill>
              </a:rPr>
              <a:t>0.89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88024" y="3789040"/>
            <a:ext cx="0" cy="165618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6165304"/>
            <a:ext cx="1110571" cy="41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6166448"/>
            <a:ext cx="2880320" cy="52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u="none" dirty="0" smtClean="0"/>
              <a:t>Type1: Model building </a:t>
            </a:r>
            <a:r>
              <a:rPr lang="en-US" altLang="zh-TW" sz="1400" b="0" u="none" dirty="0" smtClean="0">
                <a:solidFill>
                  <a:schemeClr val="tx1"/>
                </a:solidFill>
              </a:rPr>
              <a:t>(binary classification/ with data augmentation)</a:t>
            </a:r>
            <a:endParaRPr lang="zh-TW" altLang="en-US" sz="1400" b="0" u="none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528" y="836712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Simple CNN (without data augmentation)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00FF"/>
                </a:solidFill>
              </a:rPr>
              <a:t> Simple CNN (with data augmentation)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zh-TW" altLang="en-US" dirty="0" smtClean="0">
                <a:solidFill>
                  <a:srgbClr val="0000FF"/>
                </a:solidFill>
                <a:sym typeface="Wingdings" pitchFamily="2" charset="2"/>
              </a:rPr>
              <a:t>除了原本的</a:t>
            </a:r>
            <a:r>
              <a:rPr lang="en-US" altLang="zh-TW" dirty="0" smtClean="0">
                <a:solidFill>
                  <a:srgbClr val="0000FF"/>
                </a:solidFill>
                <a:sym typeface="Wingdings" pitchFamily="2" charset="2"/>
              </a:rPr>
              <a:t>CNN </a:t>
            </a:r>
            <a:r>
              <a:rPr lang="zh-TW" altLang="en-US" dirty="0" smtClean="0">
                <a:solidFill>
                  <a:srgbClr val="0000FF"/>
                </a:solidFill>
                <a:sym typeface="Wingdings" pitchFamily="2" charset="2"/>
              </a:rPr>
              <a:t>再加入</a:t>
            </a:r>
            <a:r>
              <a:rPr lang="en-US" altLang="zh-TW" dirty="0" smtClean="0">
                <a:solidFill>
                  <a:srgbClr val="0000FF"/>
                </a:solidFill>
              </a:rPr>
              <a:t>data augmentation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進行圖片縮放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zh-TW" altLang="en-US" dirty="0" smtClean="0">
                <a:solidFill>
                  <a:srgbClr val="0000FF"/>
                </a:solidFill>
              </a:rPr>
              <a:t>旋轉</a:t>
            </a:r>
            <a:r>
              <a:rPr lang="en-US" altLang="zh-TW" dirty="0" smtClean="0">
                <a:solidFill>
                  <a:srgbClr val="0000FF"/>
                </a:solidFill>
              </a:rPr>
              <a:t>..</a:t>
            </a:r>
            <a:r>
              <a:rPr lang="zh-TW" altLang="en-US" dirty="0" smtClean="0">
                <a:solidFill>
                  <a:srgbClr val="0000FF"/>
                </a:solidFill>
              </a:rPr>
              <a:t>用以增加樣品量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站在巨人的肩膀上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transfer learning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3606" y="3191531"/>
            <a:ext cx="3024336" cy="904984"/>
          </a:xfrm>
          <a:prstGeom prst="roundRect">
            <a:avLst/>
          </a:prstGeom>
          <a:solidFill>
            <a:srgbClr val="FFFF99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80312" y="2407280"/>
            <a:ext cx="31683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Total </a:t>
            </a:r>
            <a:r>
              <a:rPr lang="en-US" altLang="zh-TW" sz="1400" dirty="0" smtClean="0">
                <a:solidFill>
                  <a:srgbClr val="FF0000"/>
                </a:solidFill>
              </a:rPr>
              <a:t>311</a:t>
            </a:r>
            <a:r>
              <a:rPr lang="en-US" altLang="zh-TW" sz="1400" dirty="0" smtClean="0"/>
              <a:t> samples (ok:147 ,ng:164) </a:t>
            </a:r>
            <a:endParaRPr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865211" y="3497622"/>
            <a:ext cx="25922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Train on 248samples</a:t>
            </a:r>
          </a:p>
          <a:p>
            <a:pPr algn="ctr"/>
            <a:r>
              <a:rPr lang="en-US" altLang="zh-TW" sz="1400" dirty="0" smtClean="0"/>
              <a:t>validate on 63 samples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3248" y="316313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Bulid model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208200" y="4171245"/>
            <a:ext cx="0" cy="43204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  <a:endCxn id="9" idx="0"/>
          </p:cNvCxnSpPr>
          <p:nvPr/>
        </p:nvCxnSpPr>
        <p:spPr>
          <a:xfrm flipH="1">
            <a:off x="2161355" y="2839328"/>
            <a:ext cx="3133" cy="65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4040" y="2372760"/>
            <a:ext cx="2664296" cy="175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圓角矩形 13"/>
          <p:cNvSpPr/>
          <p:nvPr/>
        </p:nvSpPr>
        <p:spPr>
          <a:xfrm>
            <a:off x="526968" y="4605240"/>
            <a:ext cx="460851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Other Test set on 49 samples, Accuracy 0.97</a:t>
            </a: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Other Test set on </a:t>
            </a:r>
            <a:r>
              <a:rPr lang="en-US" altLang="zh-TW" sz="1400" dirty="0" smtClean="0">
                <a:solidFill>
                  <a:srgbClr val="FF0000"/>
                </a:solidFill>
              </a:rPr>
              <a:t>73</a:t>
            </a:r>
            <a:r>
              <a:rPr lang="en-US" altLang="zh-TW" sz="1400" dirty="0" smtClean="0">
                <a:solidFill>
                  <a:schemeClr val="tx1"/>
                </a:solidFill>
              </a:rPr>
              <a:t> samples, Accuracy </a:t>
            </a:r>
            <a:r>
              <a:rPr lang="en-US" altLang="zh-TW" sz="1400" dirty="0" smtClean="0">
                <a:solidFill>
                  <a:srgbClr val="FF0000"/>
                </a:solidFill>
              </a:rPr>
              <a:t>0.9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6048" y="4460992"/>
            <a:ext cx="1110571" cy="41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7192" y="4965048"/>
            <a:ext cx="2822175" cy="52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u="none" dirty="0" smtClean="0"/>
              <a:t>Type1: Model building </a:t>
            </a:r>
            <a:r>
              <a:rPr lang="en-US" altLang="zh-TW" sz="1400" b="0" u="none" dirty="0" smtClean="0"/>
              <a:t>(binary classification / transfer learning)</a:t>
            </a:r>
            <a:endParaRPr lang="zh-TW" altLang="en-US" sz="1400" b="0" u="none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3528" y="836712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Simple CNN (without data augmentation)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Simple CNN (with data augmentation)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solidFill>
                  <a:srgbClr val="0000FF"/>
                </a:solidFill>
              </a:rPr>
              <a:t>站在巨人的肩膀上 </a:t>
            </a:r>
            <a:r>
              <a:rPr lang="en-US" altLang="zh-TW" dirty="0" smtClean="0">
                <a:solidFill>
                  <a:srgbClr val="0000FF"/>
                </a:solidFill>
              </a:rPr>
              <a:t>–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transfer learning(</a:t>
            </a:r>
            <a:r>
              <a:rPr lang="en-US" altLang="zh-TW" dirty="0" err="1" smtClean="0">
                <a:solidFill>
                  <a:srgbClr val="0000FF"/>
                </a:solidFill>
              </a:rPr>
              <a:t>DensNet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902214" y="2999019"/>
            <a:ext cx="3024336" cy="904984"/>
          </a:xfrm>
          <a:prstGeom prst="roundRect">
            <a:avLst/>
          </a:prstGeom>
          <a:solidFill>
            <a:srgbClr val="FFFF99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08920" y="2214768"/>
            <a:ext cx="31683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Total </a:t>
            </a:r>
            <a:r>
              <a:rPr lang="en-US" altLang="zh-TW" sz="1400" dirty="0" smtClean="0">
                <a:solidFill>
                  <a:srgbClr val="FF0000"/>
                </a:solidFill>
              </a:rPr>
              <a:t>311</a:t>
            </a:r>
            <a:r>
              <a:rPr lang="en-US" altLang="zh-TW" sz="1400" dirty="0" smtClean="0"/>
              <a:t> samples (ok:147 ,ng:164) </a:t>
            </a:r>
            <a:endParaRPr lang="zh-TW" altLang="en-US" sz="1400" dirty="0"/>
          </a:p>
        </p:txBody>
      </p:sp>
      <p:sp>
        <p:nvSpPr>
          <p:cNvPr id="23" name="圓角矩形 22"/>
          <p:cNvSpPr/>
          <p:nvPr/>
        </p:nvSpPr>
        <p:spPr>
          <a:xfrm>
            <a:off x="1093819" y="3305110"/>
            <a:ext cx="25922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Train on 248samples</a:t>
            </a:r>
          </a:p>
          <a:p>
            <a:pPr algn="ctr"/>
            <a:r>
              <a:rPr lang="en-US" altLang="zh-TW" sz="1400" dirty="0" smtClean="0"/>
              <a:t>validate on 63 samples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91856" y="297062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Bulid model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436808" y="3978733"/>
            <a:ext cx="0" cy="43204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2" idx="2"/>
            <a:endCxn id="23" idx="0"/>
          </p:cNvCxnSpPr>
          <p:nvPr/>
        </p:nvCxnSpPr>
        <p:spPr>
          <a:xfrm flipH="1">
            <a:off x="2389963" y="2646816"/>
            <a:ext cx="3133" cy="65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475160" y="4412728"/>
            <a:ext cx="3960440" cy="4564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Other Test set on </a:t>
            </a:r>
            <a:r>
              <a:rPr lang="en-US" altLang="zh-TW" sz="1400" dirty="0" smtClean="0">
                <a:solidFill>
                  <a:srgbClr val="FF0000"/>
                </a:solidFill>
              </a:rPr>
              <a:t>73</a:t>
            </a:r>
            <a:r>
              <a:rPr lang="en-US" altLang="zh-TW" sz="1400" dirty="0" smtClean="0">
                <a:solidFill>
                  <a:schemeClr val="tx1"/>
                </a:solidFill>
              </a:rPr>
              <a:t> samples, Accuracy </a:t>
            </a:r>
            <a:r>
              <a:rPr lang="en-US" altLang="zh-TW" sz="1400" dirty="0" smtClean="0">
                <a:solidFill>
                  <a:srgbClr val="FF0000"/>
                </a:solidFill>
              </a:rPr>
              <a:t>0.93</a:t>
            </a:r>
          </a:p>
          <a:p>
            <a:pPr algn="ctr"/>
            <a:r>
              <a:rPr lang="en-US" altLang="zh-TW" sz="1400" dirty="0" smtClean="0"/>
              <a:t>(ok:42 ,ng:31) </a:t>
            </a:r>
            <a:endParaRPr lang="zh-TW" altLang="en-US" sz="1400" dirty="0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3312368" cy="219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221088"/>
            <a:ext cx="1110571" cy="41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7568" y="4712952"/>
            <a:ext cx="3054424" cy="53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39552" y="5157192"/>
          <a:ext cx="324036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216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Model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Accuracy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CNN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0.89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CNN-image</a:t>
                      </a:r>
                      <a:r>
                        <a:rPr lang="en-US" altLang="zh-TW" sz="1400" baseline="0" dirty="0" smtClean="0"/>
                        <a:t> transfer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0.90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Transfer</a:t>
                      </a:r>
                      <a:r>
                        <a:rPr lang="en-US" altLang="zh-TW" sz="1400" baseline="0" dirty="0" smtClean="0"/>
                        <a:t> learning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0.93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爆炸 1 36"/>
          <p:cNvSpPr/>
          <p:nvPr/>
        </p:nvSpPr>
        <p:spPr>
          <a:xfrm>
            <a:off x="3131840" y="6165304"/>
            <a:ext cx="792088" cy="548680"/>
          </a:xfrm>
          <a:prstGeom prst="irregularSeal1">
            <a:avLst/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勝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48882" y="3939749"/>
            <a:ext cx="3024336" cy="258591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u="none" dirty="0" smtClean="0"/>
              <a:t>Type1: Model modify </a:t>
            </a:r>
            <a:r>
              <a:rPr lang="en-US" altLang="zh-TW" sz="1400" u="none" dirty="0" smtClean="0"/>
              <a:t>(binary classification)</a:t>
            </a:r>
            <a:endParaRPr lang="zh-TW" altLang="en-US" sz="1400" u="none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0560" y="1597784"/>
            <a:ext cx="14188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 smtClean="0">
                <a:solidFill>
                  <a:schemeClr val="tx1"/>
                </a:solidFill>
              </a:rPr>
              <a:t>下載</a:t>
            </a:r>
            <a:r>
              <a:rPr kumimoji="0" lang="en-US" altLang="zh-TW" sz="1400" dirty="0" smtClean="0">
                <a:solidFill>
                  <a:schemeClr val="tx1"/>
                </a:solidFill>
              </a:rPr>
              <a:t>Flaw map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060476" y="1597784"/>
            <a:ext cx="14188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400" dirty="0" smtClean="0">
                <a:solidFill>
                  <a:schemeClr val="tx1"/>
                </a:solidFill>
              </a:rPr>
              <a:t>image</a:t>
            </a:r>
            <a:r>
              <a:rPr kumimoji="0" lang="zh-TW" altLang="en-US" sz="1400" dirty="0" smtClean="0">
                <a:solidFill>
                  <a:schemeClr val="tx1"/>
                </a:solidFill>
              </a:rPr>
              <a:t>前處理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02968" y="1602224"/>
            <a:ext cx="14188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 smtClean="0">
                <a:solidFill>
                  <a:schemeClr val="tx1"/>
                </a:solidFill>
              </a:rPr>
              <a:t>進行分類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21784" y="1602224"/>
            <a:ext cx="14188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 smtClean="0">
                <a:solidFill>
                  <a:schemeClr val="tx1"/>
                </a:solidFill>
              </a:rPr>
              <a:t>建立</a:t>
            </a:r>
            <a:r>
              <a:rPr kumimoji="0" lang="en-US" altLang="zh-TW" sz="1400" dirty="0" smtClean="0">
                <a:solidFill>
                  <a:schemeClr val="tx1"/>
                </a:solidFill>
              </a:rPr>
              <a:t>model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49454" y="1751673"/>
            <a:ext cx="411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3479370" y="1751673"/>
            <a:ext cx="423598" cy="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5321862" y="1756113"/>
            <a:ext cx="4999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12406" y="1598032"/>
            <a:ext cx="101065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 smtClean="0">
                <a:solidFill>
                  <a:schemeClr val="tx1"/>
                </a:solidFill>
              </a:rPr>
              <a:t>上線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903352"/>
            <a:ext cx="111328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 smtClean="0">
                <a:solidFill>
                  <a:schemeClr val="tx1"/>
                </a:solidFill>
              </a:rPr>
              <a:t>測試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圖案 12"/>
          <p:cNvCxnSpPr>
            <a:stCxn id="7" idx="0"/>
            <a:endCxn id="12" idx="3"/>
          </p:cNvCxnSpPr>
          <p:nvPr/>
        </p:nvCxnSpPr>
        <p:spPr>
          <a:xfrm rot="16200000" flipV="1">
            <a:off x="6051791" y="1122783"/>
            <a:ext cx="544983" cy="413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圖案 13"/>
          <p:cNvCxnSpPr>
            <a:stCxn id="12" idx="1"/>
            <a:endCxn id="6" idx="0"/>
          </p:cNvCxnSpPr>
          <p:nvPr/>
        </p:nvCxnSpPr>
        <p:spPr>
          <a:xfrm rot="10800000" flipV="1">
            <a:off x="4612416" y="1057240"/>
            <a:ext cx="391633" cy="544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240678" y="1723241"/>
            <a:ext cx="471728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707301" y="2248799"/>
            <a:ext cx="101065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 smtClean="0">
                <a:solidFill>
                  <a:schemeClr val="bg1"/>
                </a:solidFill>
              </a:rPr>
              <a:t>誤判</a:t>
            </a:r>
            <a:r>
              <a:rPr kumimoji="0" lang="en-US" altLang="zh-TW" sz="1400" dirty="0" smtClean="0">
                <a:solidFill>
                  <a:schemeClr val="bg1"/>
                </a:solidFill>
              </a:rPr>
              <a:t>NG</a:t>
            </a:r>
            <a:endParaRPr kumimoji="0"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6" idx="0"/>
          </p:cNvCxnSpPr>
          <p:nvPr/>
        </p:nvCxnSpPr>
        <p:spPr>
          <a:xfrm flipH="1">
            <a:off x="8212630" y="1905809"/>
            <a:ext cx="5105" cy="34299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圖案 17"/>
          <p:cNvCxnSpPr>
            <a:stCxn id="16" idx="1"/>
            <a:endCxn id="7" idx="2"/>
          </p:cNvCxnSpPr>
          <p:nvPr/>
        </p:nvCxnSpPr>
        <p:spPr>
          <a:xfrm rot="10800000">
            <a:off x="6531231" y="1910002"/>
            <a:ext cx="1176070" cy="492687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249857" y="1831573"/>
            <a:ext cx="471728" cy="419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矩形 19"/>
          <p:cNvSpPr/>
          <p:nvPr/>
        </p:nvSpPr>
        <p:spPr>
          <a:xfrm>
            <a:off x="5580112" y="1421275"/>
            <a:ext cx="3384376" cy="1296144"/>
          </a:xfrm>
          <a:prstGeom prst="rect">
            <a:avLst/>
          </a:prstGeom>
          <a:noFill/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79512" y="2564904"/>
            <a:ext cx="518457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模型上線測試發現的問題 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每個人對於單片異常接受的尺度不同 </a:t>
            </a:r>
            <a:r>
              <a:rPr lang="en-US" altLang="zh-TW" sz="1200" dirty="0" smtClean="0">
                <a:solidFill>
                  <a:srgbClr val="0000FF"/>
                </a:solidFill>
              </a:rPr>
              <a:t>(Fig.1)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8000"/>
                </a:solidFill>
              </a:rPr>
              <a:t>模型訓練時的目標是</a:t>
            </a:r>
            <a:r>
              <a:rPr lang="en-US" altLang="zh-TW" dirty="0" smtClean="0">
                <a:solidFill>
                  <a:srgbClr val="008000"/>
                </a:solidFill>
              </a:rPr>
              <a:t>” ok or </a:t>
            </a:r>
            <a:r>
              <a:rPr lang="en-US" altLang="zh-TW" dirty="0" err="1" smtClean="0">
                <a:solidFill>
                  <a:srgbClr val="008000"/>
                </a:solidFill>
              </a:rPr>
              <a:t>ng</a:t>
            </a:r>
            <a:r>
              <a:rPr lang="en-US" altLang="zh-TW" dirty="0" smtClean="0">
                <a:solidFill>
                  <a:srgbClr val="008000"/>
                </a:solidFill>
              </a:rPr>
              <a:t> “</a:t>
            </a:r>
            <a:r>
              <a:rPr lang="zh-TW" altLang="en-US" dirty="0" smtClean="0">
                <a:solidFill>
                  <a:srgbClr val="008000"/>
                </a:solidFill>
              </a:rPr>
              <a:t>並非</a:t>
            </a:r>
            <a:r>
              <a:rPr lang="en-US" altLang="zh-TW" dirty="0" smtClean="0">
                <a:solidFill>
                  <a:srgbClr val="008000"/>
                </a:solidFill>
              </a:rPr>
              <a:t>map </a:t>
            </a:r>
            <a:r>
              <a:rPr lang="en-US" altLang="zh-TW" sz="1200" dirty="0" smtClean="0">
                <a:solidFill>
                  <a:srgbClr val="008000"/>
                </a:solidFill>
              </a:rPr>
              <a:t>(Fig.2)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9933FF"/>
                </a:solidFill>
              </a:rPr>
              <a:t>不斷重新</a:t>
            </a:r>
            <a:r>
              <a:rPr lang="en-US" altLang="zh-TW" dirty="0" smtClean="0">
                <a:solidFill>
                  <a:srgbClr val="9933FF"/>
                </a:solidFill>
              </a:rPr>
              <a:t>training </a:t>
            </a:r>
            <a:r>
              <a:rPr lang="zh-TW" altLang="en-US" dirty="0" smtClean="0">
                <a:solidFill>
                  <a:srgbClr val="9933FF"/>
                </a:solidFill>
              </a:rPr>
              <a:t>找到最適的</a:t>
            </a:r>
            <a:r>
              <a:rPr lang="en-US" altLang="zh-TW" dirty="0" smtClean="0">
                <a:solidFill>
                  <a:srgbClr val="9933FF"/>
                </a:solidFill>
              </a:rPr>
              <a:t>model</a:t>
            </a:r>
            <a:r>
              <a:rPr lang="zh-TW" altLang="en-US" dirty="0" smtClean="0">
                <a:solidFill>
                  <a:srgbClr val="9933FF"/>
                </a:solidFill>
              </a:rPr>
              <a:t> </a:t>
            </a:r>
            <a:r>
              <a:rPr lang="en-US" altLang="zh-TW" sz="1200" dirty="0" smtClean="0">
                <a:solidFill>
                  <a:srgbClr val="9933FF"/>
                </a:solidFill>
              </a:rPr>
              <a:t>(Fig.3)</a:t>
            </a:r>
            <a:endParaRPr lang="zh-TW" altLang="en-US" sz="1200" dirty="0">
              <a:solidFill>
                <a:srgbClr val="9933FF"/>
              </a:solidFill>
            </a:endParaRPr>
          </a:p>
        </p:txBody>
      </p:sp>
      <p:pic>
        <p:nvPicPr>
          <p:cNvPr id="1026" name="Picture 2" descr="C:\Users\yasinlyu\Desktop\test\backup\NG\9Q9A2942M_0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780" y="4680230"/>
            <a:ext cx="1301215" cy="1707501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219024" y="4038852"/>
            <a:ext cx="271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Fig.1  </a:t>
            </a:r>
          </a:p>
          <a:p>
            <a:r>
              <a:rPr lang="zh-TW" altLang="en-US" sz="1200" dirty="0" smtClean="0"/>
              <a:t>環狀</a:t>
            </a:r>
            <a:r>
              <a:rPr lang="en-US" altLang="zh-TW" sz="1200" dirty="0" smtClean="0"/>
              <a:t>map (</a:t>
            </a:r>
            <a:r>
              <a:rPr lang="zh-TW" altLang="en-US" sz="1200" dirty="0" smtClean="0"/>
              <a:t>左圖</a:t>
            </a:r>
            <a:r>
              <a:rPr lang="en-US" altLang="zh-TW" sz="1200" dirty="0" smtClean="0"/>
              <a:t>)&amp; center map(</a:t>
            </a:r>
            <a:r>
              <a:rPr lang="zh-TW" altLang="en-US" sz="1200" dirty="0" smtClean="0"/>
              <a:t>右圖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How do you feel ? OK or NG ?</a:t>
            </a:r>
            <a:endParaRPr lang="zh-TW" altLang="en-US" sz="1200" dirty="0"/>
          </a:p>
        </p:txBody>
      </p:sp>
      <p:pic>
        <p:nvPicPr>
          <p:cNvPr id="1027" name="Picture 3" descr="C:\Users\yasinlyu\Desktop\test\backup\NG\9A9A3G913_04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428" y="4692325"/>
            <a:ext cx="1249313" cy="1639394"/>
          </a:xfrm>
          <a:prstGeom prst="rect">
            <a:avLst/>
          </a:prstGeom>
          <a:noFill/>
        </p:spPr>
      </p:pic>
      <p:pic>
        <p:nvPicPr>
          <p:cNvPr id="1028" name="Picture 4" descr="C:\Users\yasinlyu\Desktop\模型判到NG的照片\X29A58S33_05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7229" y="4574758"/>
            <a:ext cx="1324563" cy="1738139"/>
          </a:xfrm>
          <a:prstGeom prst="rect">
            <a:avLst/>
          </a:prstGeom>
          <a:noFill/>
        </p:spPr>
      </p:pic>
      <p:pic>
        <p:nvPicPr>
          <p:cNvPr id="1029" name="Picture 5" descr="C:\Users\yasinlyu\Desktop\test\backup\NG\2L9A30174_031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9077" y="4574758"/>
            <a:ext cx="1296144" cy="1700847"/>
          </a:xfrm>
          <a:prstGeom prst="rect">
            <a:avLst/>
          </a:prstGeom>
          <a:noFill/>
        </p:spPr>
      </p:pic>
      <p:sp>
        <p:nvSpPr>
          <p:cNvPr id="29" name="圓角矩形 28"/>
          <p:cNvSpPr/>
          <p:nvPr/>
        </p:nvSpPr>
        <p:spPr>
          <a:xfrm>
            <a:off x="3185061" y="3979260"/>
            <a:ext cx="3024336" cy="2546083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367620" y="4077072"/>
            <a:ext cx="299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Fig.2  </a:t>
            </a:r>
          </a:p>
          <a:p>
            <a:r>
              <a:rPr lang="en-US" altLang="zh-TW" sz="1200" dirty="0" smtClean="0">
                <a:sym typeface="Wingdings" pitchFamily="2" charset="2"/>
              </a:rPr>
              <a:t>Training NG set</a:t>
            </a:r>
            <a:r>
              <a:rPr lang="zh-TW" altLang="en-US" sz="1200" dirty="0" smtClean="0"/>
              <a:t>平行長邊</a:t>
            </a:r>
            <a:r>
              <a:rPr lang="en-US" altLang="zh-TW" sz="1200" dirty="0" smtClean="0"/>
              <a:t>map(</a:t>
            </a:r>
            <a:r>
              <a:rPr lang="zh-TW" altLang="en-US" sz="1200" dirty="0" smtClean="0"/>
              <a:t>左圖</a:t>
            </a:r>
            <a:r>
              <a:rPr lang="en-US" altLang="zh-TW" sz="1200" dirty="0" smtClean="0"/>
              <a:t>) </a:t>
            </a:r>
            <a:endParaRPr lang="en-US" altLang="zh-TW" sz="1200" dirty="0" smtClean="0">
              <a:sym typeface="Wingdings" pitchFamily="2" charset="2"/>
            </a:endParaRPr>
          </a:p>
          <a:p>
            <a:r>
              <a:rPr lang="zh-TW" altLang="en-US" sz="1200" dirty="0" smtClean="0">
                <a:sym typeface="Wingdings" pitchFamily="2" charset="2"/>
              </a:rPr>
              <a:t>模型判定</a:t>
            </a:r>
            <a:r>
              <a:rPr lang="en-US" altLang="zh-TW" sz="1200" dirty="0" smtClean="0">
                <a:sym typeface="Wingdings" pitchFamily="2" charset="2"/>
              </a:rPr>
              <a:t> NG  </a:t>
            </a:r>
            <a:r>
              <a:rPr lang="zh-TW" altLang="en-US" sz="1200" dirty="0" smtClean="0">
                <a:sym typeface="Wingdings" pitchFamily="2" charset="2"/>
              </a:rPr>
              <a:t>點不多</a:t>
            </a:r>
            <a:r>
              <a:rPr lang="en-US" altLang="zh-TW" sz="1200" dirty="0" smtClean="0">
                <a:sym typeface="Wingdings" pitchFamily="2" charset="2"/>
              </a:rPr>
              <a:t>(random)</a:t>
            </a:r>
          </a:p>
          <a:p>
            <a:r>
              <a:rPr lang="en-US" altLang="zh-TW" sz="1200" dirty="0" smtClean="0">
                <a:sym typeface="Wingdings" pitchFamily="2" charset="2"/>
              </a:rPr>
              <a:t> </a:t>
            </a:r>
            <a:r>
              <a:rPr lang="zh-TW" altLang="en-US" sz="1200" dirty="0" smtClean="0">
                <a:sym typeface="Wingdings" pitchFamily="2" charset="2"/>
              </a:rPr>
              <a:t>訓練到點數少也算</a:t>
            </a:r>
            <a:r>
              <a:rPr lang="en-US" altLang="zh-TW" sz="1200" dirty="0" smtClean="0">
                <a:sym typeface="Wingdings" pitchFamily="2" charset="2"/>
              </a:rPr>
              <a:t>NG</a:t>
            </a:r>
            <a:endParaRPr lang="zh-TW" altLang="en-US" sz="1200" dirty="0"/>
          </a:p>
        </p:txBody>
      </p:sp>
      <p:sp>
        <p:nvSpPr>
          <p:cNvPr id="31" name="圓角矩形 30"/>
          <p:cNvSpPr/>
          <p:nvPr/>
        </p:nvSpPr>
        <p:spPr>
          <a:xfrm>
            <a:off x="6293822" y="4005064"/>
            <a:ext cx="2771800" cy="2520280"/>
          </a:xfrm>
          <a:prstGeom prst="round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437838" y="4149080"/>
            <a:ext cx="299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Fig3.</a:t>
            </a:r>
            <a:endParaRPr lang="zh-TW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509120"/>
            <a:ext cx="2304256" cy="164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直線接點 34"/>
          <p:cNvCxnSpPr/>
          <p:nvPr/>
        </p:nvCxnSpPr>
        <p:spPr>
          <a:xfrm>
            <a:off x="6581854" y="5969036"/>
            <a:ext cx="1944216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725674" y="5596903"/>
            <a:ext cx="115212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</a:rPr>
              <a:t>預計上線版本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146372</TotalTime>
  <Words>4172</Words>
  <Application>Microsoft Office PowerPoint</Application>
  <PresentationFormat>如螢幕大小 (4:3)</PresentationFormat>
  <Paragraphs>910</Paragraphs>
  <Slides>49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49</vt:i4>
      </vt:variant>
    </vt:vector>
  </HeadingPairs>
  <TitlesOfParts>
    <vt:vector size="62" baseType="lpstr">
      <vt:lpstr>文鼎中黑</vt:lpstr>
      <vt:lpstr>文鼎粗黑</vt:lpstr>
      <vt:lpstr>細明體</vt:lpstr>
      <vt:lpstr>華康中黑體</vt:lpstr>
      <vt:lpstr>微軟正黑體</vt:lpstr>
      <vt:lpstr>新細明體</vt:lpstr>
      <vt:lpstr>Arial</vt:lpstr>
      <vt:lpstr>Calibri</vt:lpstr>
      <vt:lpstr>Gill Sans MT</vt:lpstr>
      <vt:lpstr>Wingdings</vt:lpstr>
      <vt:lpstr>佈景主題1</vt:lpstr>
      <vt:lpstr>自訂設計</vt:lpstr>
      <vt:lpstr>1_自訂設計</vt:lpstr>
      <vt:lpstr>題目 – 由TAR map進行良率預警</vt:lpstr>
      <vt:lpstr>Data Source</vt:lpstr>
      <vt:lpstr>Data Exploration</vt:lpstr>
      <vt:lpstr>Data Preprocessing</vt:lpstr>
      <vt:lpstr>Data Collection and Classification</vt:lpstr>
      <vt:lpstr>Type1: Model building (binary classification/ without data augmentation)</vt:lpstr>
      <vt:lpstr>Type1: Model building (binary classification/ with data augmentation)</vt:lpstr>
      <vt:lpstr>Type1: Model building (binary classification / transfer learning)</vt:lpstr>
      <vt:lpstr>Type1: Model modify (binary classification)</vt:lpstr>
      <vt:lpstr>Type 2: Model building (class 10 )</vt:lpstr>
      <vt:lpstr>分類錯誤原因</vt:lpstr>
      <vt:lpstr>Next step</vt:lpstr>
      <vt:lpstr>TO Do list</vt:lpstr>
      <vt:lpstr>技師確認流程</vt:lpstr>
      <vt:lpstr>==============</vt:lpstr>
      <vt:lpstr>Flaw map 分類</vt:lpstr>
      <vt:lpstr>呈現(圖說)</vt:lpstr>
      <vt:lpstr>@@ 問題</vt:lpstr>
      <vt:lpstr>排程建立手順</vt:lpstr>
      <vt:lpstr>PowerPoint 簡報</vt:lpstr>
      <vt:lpstr>M24HT 去邊界</vt:lpstr>
      <vt:lpstr>PowerPoint 簡報</vt:lpstr>
      <vt:lpstr>2019/04/08</vt:lpstr>
      <vt:lpstr>2019/04/16</vt:lpstr>
      <vt:lpstr>2019/04/18</vt:lpstr>
      <vt:lpstr>2019/04/22 (二分法模型)</vt:lpstr>
      <vt:lpstr>**2019/5/3 class 10 + only CNN </vt:lpstr>
      <vt:lpstr>分類錯誤原因</vt:lpstr>
      <vt:lpstr>分類錯誤原因</vt:lpstr>
      <vt:lpstr>分類錯誤原因</vt:lpstr>
      <vt:lpstr>分類錯誤原因</vt:lpstr>
      <vt:lpstr>**2019/5/6 class 10 + transfer learning</vt:lpstr>
      <vt:lpstr>分類錯誤原因</vt:lpstr>
      <vt:lpstr>分類錯誤原因</vt:lpstr>
      <vt:lpstr>** 2019/6/13 特徵轉換</vt:lpstr>
      <vt:lpstr>PowerPoint 簡報</vt:lpstr>
      <vt:lpstr>PowerPoint 簡報</vt:lpstr>
      <vt:lpstr>PowerPoint 簡報</vt:lpstr>
      <vt:lpstr>**多類別試過的方法</vt:lpstr>
      <vt:lpstr>TO Do list 欄位</vt:lpstr>
      <vt:lpstr>PowerPoint 簡報</vt:lpstr>
      <vt:lpstr>============================</vt:lpstr>
      <vt:lpstr>現況 vs. 期望</vt:lpstr>
      <vt:lpstr>密度問題 轉換為絕對密度</vt:lpstr>
      <vt:lpstr>PowerPoint 簡報</vt:lpstr>
      <vt:lpstr>Why flaw map ?</vt:lpstr>
      <vt:lpstr>Why lot map ?</vt:lpstr>
      <vt:lpstr>Retrain data</vt:lpstr>
      <vt:lpstr>============</vt:lpstr>
    </vt:vector>
  </TitlesOfParts>
  <Company>AUO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YaSinLyu</dc:creator>
  <cp:lastModifiedBy>Joy WC Li 李文琪</cp:lastModifiedBy>
  <cp:revision>9524</cp:revision>
  <dcterms:created xsi:type="dcterms:W3CDTF">2018-07-17T03:21:16Z</dcterms:created>
  <dcterms:modified xsi:type="dcterms:W3CDTF">2020-06-11T02:24:16Z</dcterms:modified>
</cp:coreProperties>
</file>