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76" r:id="rId3"/>
    <p:sldId id="267" r:id="rId4"/>
    <p:sldId id="268" r:id="rId5"/>
    <p:sldId id="277" r:id="rId6"/>
    <p:sldId id="278" r:id="rId7"/>
    <p:sldId id="270"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0725A-C2D0-CB44-A4DA-39BA6B8C6AC3}"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4B4E7-31CF-4A40-8CD7-3AE6A9C8495E}" type="slidenum">
              <a:rPr lang="en-US" smtClean="0"/>
              <a:t>‹#›</a:t>
            </a:fld>
            <a:endParaRPr lang="en-US"/>
          </a:p>
        </p:txBody>
      </p:sp>
    </p:spTree>
    <p:extLst>
      <p:ext uri="{BB962C8B-B14F-4D97-AF65-F5344CB8AC3E}">
        <p14:creationId xmlns:p14="http://schemas.microsoft.com/office/powerpoint/2010/main" val="152706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p:nvPr>
        </p:nvSpPr>
        <p:spPr>
          <a:noFill/>
          <a:ln/>
        </p:spPr>
        <p:txBody>
          <a:bodyPr/>
          <a:lstStyle/>
          <a:p>
            <a:fld id="{80733CEB-4542-4135-8701-E933DCB24F8B}" type="slidenum">
              <a:rPr lang="en-IN" smtClean="0"/>
              <a:pPr/>
              <a:t>3</a:t>
            </a:fld>
            <a:endParaRPr lang="en-IN"/>
          </a:p>
        </p:txBody>
      </p:sp>
      <p:sp>
        <p:nvSpPr>
          <p:cNvPr id="39939" name="Text Box 1"/>
          <p:cNvSpPr txBox="1">
            <a:spLocks noChangeArrowheads="1"/>
          </p:cNvSpPr>
          <p:nvPr/>
        </p:nvSpPr>
        <p:spPr bwMode="auto">
          <a:xfrm>
            <a:off x="6050912" y="7181410"/>
            <a:ext cx="4638657" cy="377142"/>
          </a:xfrm>
          <a:prstGeom prst="rect">
            <a:avLst/>
          </a:prstGeom>
          <a:noFill/>
          <a:ln w="9525">
            <a:noFill/>
            <a:round/>
            <a:headEnd/>
            <a:tailEnd/>
          </a:ln>
        </p:spPr>
        <p:txBody>
          <a:bodyPr lIns="0" tIns="0" rIns="0" bIns="0" anchor="b"/>
          <a:lstStyle/>
          <a:p>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1D86ACA-C455-42CD-B465-3EC6831C44E4}" type="slidenum">
              <a:rPr lang="en-IN" sz="1400">
                <a:solidFill>
                  <a:srgbClr val="000000"/>
                </a:solidFill>
                <a:latin typeface="Times New Roman" pitchFamily="16" charset="0"/>
                <a:ea typeface="DejaVu Sans" charset="0"/>
                <a:cs typeface="DejaVu Sans" charset="0"/>
              </a:rPr>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IN" sz="1400">
              <a:solidFill>
                <a:srgbClr val="000000"/>
              </a:solidFill>
              <a:latin typeface="Times New Roman" pitchFamily="16" charset="0"/>
              <a:ea typeface="DejaVu Sans" charset="0"/>
              <a:cs typeface="DejaVu Sans" charset="0"/>
            </a:endParaRPr>
          </a:p>
        </p:txBody>
      </p:sp>
      <p:sp>
        <p:nvSpPr>
          <p:cNvPr id="39940" name="Rectangle 2"/>
          <p:cNvSpPr>
            <a:spLocks noGrp="1" noRot="1" noChangeAspect="1" noChangeArrowheads="1" noTextEdit="1"/>
          </p:cNvSpPr>
          <p:nvPr>
            <p:ph type="sldImg"/>
          </p:nvPr>
        </p:nvSpPr>
        <p:spPr>
          <a:xfrm>
            <a:off x="2827338" y="574675"/>
            <a:ext cx="5035550" cy="2833688"/>
          </a:xfrm>
          <a:solidFill>
            <a:srgbClr val="FFFFFF"/>
          </a:solidFill>
          <a:ln>
            <a:solidFill>
              <a:srgbClr val="000000"/>
            </a:solidFill>
            <a:miter lim="800000"/>
          </a:ln>
        </p:spPr>
      </p:sp>
      <p:sp>
        <p:nvSpPr>
          <p:cNvPr id="39941" name="Text Box 3"/>
          <p:cNvSpPr txBox="1">
            <a:spLocks noChangeArrowheads="1"/>
          </p:cNvSpPr>
          <p:nvPr/>
        </p:nvSpPr>
        <p:spPr bwMode="auto">
          <a:xfrm>
            <a:off x="1068733" y="3590705"/>
            <a:ext cx="8554348" cy="3402134"/>
          </a:xfrm>
          <a:prstGeom prst="rect">
            <a:avLst/>
          </a:prstGeom>
          <a:noFill/>
          <a:ln w="9525">
            <a:noFill/>
            <a:round/>
            <a:headEnd/>
            <a:tailEnd/>
          </a:ln>
        </p:spPr>
        <p:txBody>
          <a:bodyPr wrap="none" anchor="ctr"/>
          <a:lstStyle/>
          <a:p>
            <a:endParaRPr lang="en-US">
              <a:ea typeface="Droid Sans Fallback" charset="0"/>
              <a:cs typeface="Droid Sans Fallback" charset="0"/>
            </a:endParaRPr>
          </a:p>
        </p:txBody>
      </p:sp>
    </p:spTree>
    <p:extLst>
      <p:ext uri="{BB962C8B-B14F-4D97-AF65-F5344CB8AC3E}">
        <p14:creationId xmlns:p14="http://schemas.microsoft.com/office/powerpoint/2010/main" val="311462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p:cNvSpPr>
            <a:spLocks noGrp="1" noChangeArrowheads="1"/>
          </p:cNvSpPr>
          <p:nvPr>
            <p:ph type="sldNum" sz="quarter"/>
          </p:nvPr>
        </p:nvSpPr>
        <p:spPr>
          <a:noFill/>
          <a:ln/>
        </p:spPr>
        <p:txBody>
          <a:bodyPr/>
          <a:lstStyle/>
          <a:p>
            <a:fld id="{68102CEE-37C8-4E41-9798-257716FBCC6D}" type="slidenum">
              <a:rPr lang="en-IN" smtClean="0"/>
              <a:pPr/>
              <a:t>4</a:t>
            </a:fld>
            <a:endParaRPr lang="en-IN"/>
          </a:p>
        </p:txBody>
      </p:sp>
      <p:sp>
        <p:nvSpPr>
          <p:cNvPr id="40963" name="Text Box 1"/>
          <p:cNvSpPr txBox="1">
            <a:spLocks noChangeArrowheads="1"/>
          </p:cNvSpPr>
          <p:nvPr/>
        </p:nvSpPr>
        <p:spPr bwMode="auto">
          <a:xfrm>
            <a:off x="6050912" y="7181410"/>
            <a:ext cx="4638657" cy="377142"/>
          </a:xfrm>
          <a:prstGeom prst="rect">
            <a:avLst/>
          </a:prstGeom>
          <a:noFill/>
          <a:ln w="9525">
            <a:noFill/>
            <a:round/>
            <a:headEnd/>
            <a:tailEnd/>
          </a:ln>
        </p:spPr>
        <p:txBody>
          <a:bodyPr lIns="0" tIns="0" rIns="0" bIns="0" anchor="b"/>
          <a:lstStyle/>
          <a:p>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7CE74D-B413-4C8C-BF77-0BD2F2582310}" type="slidenum">
              <a:rPr lang="en-IN" sz="1400">
                <a:solidFill>
                  <a:srgbClr val="000000"/>
                </a:solidFill>
                <a:latin typeface="Times New Roman" pitchFamily="16" charset="0"/>
                <a:ea typeface="DejaVu Sans" charset="0"/>
                <a:cs typeface="DejaVu Sans" charset="0"/>
              </a:rPr>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IN" sz="1400">
              <a:solidFill>
                <a:srgbClr val="000000"/>
              </a:solidFill>
              <a:latin typeface="Times New Roman" pitchFamily="16" charset="0"/>
              <a:ea typeface="DejaVu Sans" charset="0"/>
              <a:cs typeface="DejaVu Sans" charset="0"/>
            </a:endParaRPr>
          </a:p>
        </p:txBody>
      </p:sp>
      <p:sp>
        <p:nvSpPr>
          <p:cNvPr id="40964" name="Rectangle 2"/>
          <p:cNvSpPr>
            <a:spLocks noGrp="1" noRot="1" noChangeAspect="1" noChangeArrowheads="1" noTextEdit="1"/>
          </p:cNvSpPr>
          <p:nvPr>
            <p:ph type="sldImg"/>
          </p:nvPr>
        </p:nvSpPr>
        <p:spPr>
          <a:xfrm>
            <a:off x="2827338" y="574675"/>
            <a:ext cx="5035550" cy="2833688"/>
          </a:xfrm>
          <a:solidFill>
            <a:srgbClr val="FFFFFF"/>
          </a:solidFill>
          <a:ln>
            <a:solidFill>
              <a:srgbClr val="000000"/>
            </a:solidFill>
            <a:miter lim="800000"/>
          </a:ln>
        </p:spPr>
      </p:sp>
      <p:sp>
        <p:nvSpPr>
          <p:cNvPr id="40965" name="Text Box 3"/>
          <p:cNvSpPr txBox="1">
            <a:spLocks noChangeArrowheads="1"/>
          </p:cNvSpPr>
          <p:nvPr/>
        </p:nvSpPr>
        <p:spPr bwMode="auto">
          <a:xfrm>
            <a:off x="1068733" y="3590705"/>
            <a:ext cx="8554348" cy="3402134"/>
          </a:xfrm>
          <a:prstGeom prst="rect">
            <a:avLst/>
          </a:prstGeom>
          <a:noFill/>
          <a:ln w="9525">
            <a:noFill/>
            <a:round/>
            <a:headEnd/>
            <a:tailEnd/>
          </a:ln>
        </p:spPr>
        <p:txBody>
          <a:bodyPr wrap="none" anchor="ctr"/>
          <a:lstStyle/>
          <a:p>
            <a:endParaRPr lang="en-US">
              <a:ea typeface="Droid Sans Fallback" charset="0"/>
              <a:cs typeface="Droid Sans Fallback" charset="0"/>
            </a:endParaRPr>
          </a:p>
        </p:txBody>
      </p:sp>
    </p:spTree>
    <p:extLst>
      <p:ext uri="{BB962C8B-B14F-4D97-AF65-F5344CB8AC3E}">
        <p14:creationId xmlns:p14="http://schemas.microsoft.com/office/powerpoint/2010/main" val="85259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p:cNvSpPr>
            <a:spLocks noGrp="1" noChangeArrowheads="1"/>
          </p:cNvSpPr>
          <p:nvPr>
            <p:ph type="sldNum" sz="quarter"/>
          </p:nvPr>
        </p:nvSpPr>
        <p:spPr>
          <a:noFill/>
          <a:ln/>
        </p:spPr>
        <p:txBody>
          <a:bodyPr/>
          <a:lstStyle/>
          <a:p>
            <a:fld id="{DD7159DA-04AB-4BF0-B3D7-3A033E8D3D8D}" type="slidenum">
              <a:rPr lang="en-IN" smtClean="0"/>
              <a:pPr/>
              <a:t>7</a:t>
            </a:fld>
            <a:endParaRPr lang="en-IN"/>
          </a:p>
        </p:txBody>
      </p:sp>
      <p:sp>
        <p:nvSpPr>
          <p:cNvPr id="43011" name="Text Box 1"/>
          <p:cNvSpPr txBox="1">
            <a:spLocks noChangeArrowheads="1"/>
          </p:cNvSpPr>
          <p:nvPr/>
        </p:nvSpPr>
        <p:spPr bwMode="auto">
          <a:xfrm>
            <a:off x="6050912" y="7181410"/>
            <a:ext cx="4638657" cy="377142"/>
          </a:xfrm>
          <a:prstGeom prst="rect">
            <a:avLst/>
          </a:prstGeom>
          <a:noFill/>
          <a:ln w="9525">
            <a:noFill/>
            <a:round/>
            <a:headEnd/>
            <a:tailEnd/>
          </a:ln>
        </p:spPr>
        <p:txBody>
          <a:bodyPr lIns="0" tIns="0" rIns="0" bIns="0" anchor="b"/>
          <a:lstStyle/>
          <a:p>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786EEF-7D66-4689-97D9-3A5089A4F7E2}" type="slidenum">
              <a:rPr lang="en-IN" sz="1400">
                <a:solidFill>
                  <a:srgbClr val="000000"/>
                </a:solidFill>
                <a:latin typeface="Times New Roman" pitchFamily="16" charset="0"/>
                <a:ea typeface="DejaVu Sans" charset="0"/>
                <a:cs typeface="DejaVu Sans" charset="0"/>
              </a:rPr>
              <a:pPr algn="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IN" sz="1400">
              <a:solidFill>
                <a:srgbClr val="000000"/>
              </a:solidFill>
              <a:latin typeface="Times New Roman" pitchFamily="16" charset="0"/>
              <a:ea typeface="DejaVu Sans" charset="0"/>
              <a:cs typeface="DejaVu Sans" charset="0"/>
            </a:endParaRPr>
          </a:p>
        </p:txBody>
      </p:sp>
      <p:sp>
        <p:nvSpPr>
          <p:cNvPr id="43012" name="Rectangle 2"/>
          <p:cNvSpPr>
            <a:spLocks noGrp="1" noRot="1" noChangeAspect="1" noChangeArrowheads="1" noTextEdit="1"/>
          </p:cNvSpPr>
          <p:nvPr>
            <p:ph type="sldImg"/>
          </p:nvPr>
        </p:nvSpPr>
        <p:spPr>
          <a:xfrm>
            <a:off x="2827338" y="574675"/>
            <a:ext cx="5035550" cy="2833688"/>
          </a:xfrm>
          <a:solidFill>
            <a:srgbClr val="FFFFFF"/>
          </a:solidFill>
          <a:ln>
            <a:solidFill>
              <a:srgbClr val="000000"/>
            </a:solidFill>
            <a:miter lim="800000"/>
          </a:ln>
        </p:spPr>
      </p:sp>
      <p:sp>
        <p:nvSpPr>
          <p:cNvPr id="43013" name="Text Box 3"/>
          <p:cNvSpPr txBox="1">
            <a:spLocks noChangeArrowheads="1"/>
          </p:cNvSpPr>
          <p:nvPr/>
        </p:nvSpPr>
        <p:spPr bwMode="auto">
          <a:xfrm>
            <a:off x="1068733" y="3590705"/>
            <a:ext cx="8554348" cy="3402134"/>
          </a:xfrm>
          <a:prstGeom prst="rect">
            <a:avLst/>
          </a:prstGeom>
          <a:noFill/>
          <a:ln w="9525">
            <a:noFill/>
            <a:round/>
            <a:headEnd/>
            <a:tailEnd/>
          </a:ln>
        </p:spPr>
        <p:txBody>
          <a:bodyPr wrap="none" anchor="ctr"/>
          <a:lstStyle/>
          <a:p>
            <a:endParaRPr lang="en-US">
              <a:ea typeface="Droid Sans Fallback" charset="0"/>
              <a:cs typeface="Droid Sans Fallback" charset="0"/>
            </a:endParaRPr>
          </a:p>
        </p:txBody>
      </p:sp>
    </p:spTree>
    <p:extLst>
      <p:ext uri="{BB962C8B-B14F-4D97-AF65-F5344CB8AC3E}">
        <p14:creationId xmlns:p14="http://schemas.microsoft.com/office/powerpoint/2010/main" val="400264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B519-FBDA-4947-BC7F-8DED38151B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4FF6E19-5D37-3A47-9F23-B499FD372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D0FA63-2411-FF4A-90BB-CE80FCBCAE6F}"/>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DA34BF10-D1F7-3440-8B2C-B14EB252B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1E0F7-5128-2040-AA62-3ED947571E30}"/>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89019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425F-F1C1-6B46-85AE-1ED1137638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B94BAE-387E-1448-9820-D6A5503809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640C71-CCAC-6542-927E-2EF34E1298F4}"/>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356C6FD5-50C6-D943-BDB7-CE47BB579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A4F2B-B81D-3C4C-A960-6446DFDD6094}"/>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416286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A518D-DAA7-9848-BB44-C590BF385B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6665D6-E101-5540-AE7C-8643E001BF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3BF1C6-349C-114C-8A07-9D571243174F}"/>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68DFBF10-D578-684A-B14D-EF1673BCE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85FF7-D0B3-CE49-BC49-19AB83D8E7C7}"/>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44630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54F5-8DE1-F646-9102-1022542A53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4F64A4-EA74-5A46-9E18-8393AD5857F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382A3B-5EB0-9D43-81AD-C1C6BA889BA8}"/>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63A6823B-EA97-8A42-A3C8-8DA22889E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7BDE0-6CF9-604D-85D1-213E3C0C6055}"/>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21064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C626-315D-684B-B0A1-38C2A953B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1472F9A-2ADA-C04E-B3BB-87EE01EBB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3EAE4C7-77BD-9D48-BF0B-06158C8D3976}"/>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82BCB17D-41CB-114C-BD5A-821E9B77D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9540A-7A66-7447-8BF7-4F1A526C43D5}"/>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65400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589C-4998-2D43-8F74-3985D4369F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9C1DFF-EB90-E544-B057-D2001559A4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A65B706-CC72-2043-BEE6-DEA151E0A6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7AB6F6-443C-804D-80D2-4BBC7DBEB351}"/>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6" name="Footer Placeholder 5">
            <a:extLst>
              <a:ext uri="{FF2B5EF4-FFF2-40B4-BE49-F238E27FC236}">
                <a16:creationId xmlns:a16="http://schemas.microsoft.com/office/drawing/2014/main" id="{3C1C886D-3998-914E-8311-B03B14943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1A1CD-80EB-5440-93B8-F2E3DA08069B}"/>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529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F144-E982-B445-9C58-E977CB3CFE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820BCF-5106-3F49-AFDF-DEDE969B7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DA4D609-9C2F-9D41-954C-1CE5FB6ABF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CCB06A-7C6C-7D45-AD80-C9D7E06D6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3D0E7D-3B4B-234D-93A9-BC7D95315B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1289DA7-AA03-5842-9E9B-6374C3C2A736}"/>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8" name="Footer Placeholder 7">
            <a:extLst>
              <a:ext uri="{FF2B5EF4-FFF2-40B4-BE49-F238E27FC236}">
                <a16:creationId xmlns:a16="http://schemas.microsoft.com/office/drawing/2014/main" id="{7B85653B-B7E6-C348-8877-FE6573E83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B868B-8C99-1A44-86E4-2EC52AC6DD7E}"/>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42110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5619-6DE8-D842-BE4A-90B8851BF6F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5392FF-4090-514C-B6AA-7E151C594796}"/>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4" name="Footer Placeholder 3">
            <a:extLst>
              <a:ext uri="{FF2B5EF4-FFF2-40B4-BE49-F238E27FC236}">
                <a16:creationId xmlns:a16="http://schemas.microsoft.com/office/drawing/2014/main" id="{F53DDBDF-0926-1A44-8030-22DC0DD42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ECC1D-6ABE-0143-A8B6-E9FD1406C626}"/>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75715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BFDC24-60CA-AF4C-86BC-5212960B645D}"/>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3" name="Footer Placeholder 2">
            <a:extLst>
              <a:ext uri="{FF2B5EF4-FFF2-40B4-BE49-F238E27FC236}">
                <a16:creationId xmlns:a16="http://schemas.microsoft.com/office/drawing/2014/main" id="{CDA19E68-65E2-AB41-A803-772D45335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2A25E-B6A8-9641-ACB7-6132CF705144}"/>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87007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16CE-2B00-D740-A09A-AFADC54D66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97C3E7-32B5-E246-8C66-DF761E9F3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9BD63E4-91AB-8C40-BA78-0DFB6230C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7784CD-B136-F548-80A9-49513DE2F281}"/>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6" name="Footer Placeholder 5">
            <a:extLst>
              <a:ext uri="{FF2B5EF4-FFF2-40B4-BE49-F238E27FC236}">
                <a16:creationId xmlns:a16="http://schemas.microsoft.com/office/drawing/2014/main" id="{E1016825-6BDE-AE48-9D74-791EB88B8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7175D-7DFF-8A4E-AEB5-1648168AF777}"/>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30085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7670-6DA1-5F4D-AF9F-3BB18B288F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33F4BE-6089-D94C-806F-5B802EC40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C4E91-CA8E-5549-ADA6-1BE47E485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A3B381-15B7-CC4D-9F60-E6E57F07A71C}"/>
              </a:ext>
            </a:extLst>
          </p:cNvPr>
          <p:cNvSpPr>
            <a:spLocks noGrp="1"/>
          </p:cNvSpPr>
          <p:nvPr>
            <p:ph type="dt" sz="half" idx="10"/>
          </p:nvPr>
        </p:nvSpPr>
        <p:spPr/>
        <p:txBody>
          <a:bodyPr/>
          <a:lstStyle/>
          <a:p>
            <a:fld id="{117C4C2B-4320-1346-A822-F8C3AA011AC9}" type="datetimeFigureOut">
              <a:rPr lang="en-US" smtClean="0"/>
              <a:t>3/9/21</a:t>
            </a:fld>
            <a:endParaRPr lang="en-US"/>
          </a:p>
        </p:txBody>
      </p:sp>
      <p:sp>
        <p:nvSpPr>
          <p:cNvPr id="6" name="Footer Placeholder 5">
            <a:extLst>
              <a:ext uri="{FF2B5EF4-FFF2-40B4-BE49-F238E27FC236}">
                <a16:creationId xmlns:a16="http://schemas.microsoft.com/office/drawing/2014/main" id="{D4C7AA00-3921-D74D-B072-4D1189890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CBB6C-D1FF-964D-8B3C-33B1B5182ACA}"/>
              </a:ext>
            </a:extLst>
          </p:cNvPr>
          <p:cNvSpPr>
            <a:spLocks noGrp="1"/>
          </p:cNvSpPr>
          <p:nvPr>
            <p:ph type="sldNum" sz="quarter" idx="12"/>
          </p:nvPr>
        </p:nvSpPr>
        <p:spPr/>
        <p:txBody>
          <a:bodyPr/>
          <a:lstStyle/>
          <a:p>
            <a:fld id="{618FFA46-D30B-C14E-A0DD-B4B0C447767B}" type="slidenum">
              <a:rPr lang="en-US" smtClean="0"/>
              <a:t>‹#›</a:t>
            </a:fld>
            <a:endParaRPr lang="en-US"/>
          </a:p>
        </p:txBody>
      </p:sp>
    </p:spTree>
    <p:extLst>
      <p:ext uri="{BB962C8B-B14F-4D97-AF65-F5344CB8AC3E}">
        <p14:creationId xmlns:p14="http://schemas.microsoft.com/office/powerpoint/2010/main" val="123662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5BC7B-ACC4-1443-B629-BBE218478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29BC8B-AF8B-4143-96E5-3A34DB169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5EC271-FA56-0647-813F-5EF0D4846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C4C2B-4320-1346-A822-F8C3AA011AC9}" type="datetimeFigureOut">
              <a:rPr lang="en-US" smtClean="0"/>
              <a:t>3/9/21</a:t>
            </a:fld>
            <a:endParaRPr lang="en-US"/>
          </a:p>
        </p:txBody>
      </p:sp>
      <p:sp>
        <p:nvSpPr>
          <p:cNvPr id="5" name="Footer Placeholder 4">
            <a:extLst>
              <a:ext uri="{FF2B5EF4-FFF2-40B4-BE49-F238E27FC236}">
                <a16:creationId xmlns:a16="http://schemas.microsoft.com/office/drawing/2014/main" id="{41AEB19B-8138-5046-A367-AFB4D1BB9D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DF80E-25A7-7046-A42B-E11D0C1EC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FA46-D30B-C14E-A0DD-B4B0C447767B}" type="slidenum">
              <a:rPr lang="en-US" smtClean="0"/>
              <a:t>‹#›</a:t>
            </a:fld>
            <a:endParaRPr lang="en-US"/>
          </a:p>
        </p:txBody>
      </p:sp>
    </p:spTree>
    <p:extLst>
      <p:ext uri="{BB962C8B-B14F-4D97-AF65-F5344CB8AC3E}">
        <p14:creationId xmlns:p14="http://schemas.microsoft.com/office/powerpoint/2010/main" val="398504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hyperlink" Target="https://www.climate.gov/news-features/featured-images/shifting-ocean-surface-saltiness-2004-2013" TargetMode="External"/><Relationship Id="rId4" Type="http://schemas.openxmlformats.org/officeDocument/2006/relationships/hyperlink" Target="https://oceanservice.noaa.gov/facts/vents.html"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0D59-DF80-D44E-A7DD-74B4FDEB8201}"/>
              </a:ext>
            </a:extLst>
          </p:cNvPr>
          <p:cNvSpPr>
            <a:spLocks noGrp="1"/>
          </p:cNvSpPr>
          <p:nvPr>
            <p:ph type="ctrTitle"/>
          </p:nvPr>
        </p:nvSpPr>
        <p:spPr/>
        <p:txBody>
          <a:bodyPr/>
          <a:lstStyle/>
          <a:p>
            <a:r>
              <a:rPr lang="en-US" dirty="0"/>
              <a:t>Salinity</a:t>
            </a:r>
          </a:p>
        </p:txBody>
      </p:sp>
      <p:sp>
        <p:nvSpPr>
          <p:cNvPr id="3" name="Subtitle 2">
            <a:extLst>
              <a:ext uri="{FF2B5EF4-FFF2-40B4-BE49-F238E27FC236}">
                <a16:creationId xmlns:a16="http://schemas.microsoft.com/office/drawing/2014/main" id="{8A9AD6D9-72BE-2A4E-B014-40583877E98A}"/>
              </a:ext>
            </a:extLst>
          </p:cNvPr>
          <p:cNvSpPr>
            <a:spLocks noGrp="1"/>
          </p:cNvSpPr>
          <p:nvPr>
            <p:ph type="subTitle" idx="1"/>
          </p:nvPr>
        </p:nvSpPr>
        <p:spPr/>
        <p:txBody>
          <a:bodyPr/>
          <a:lstStyle/>
          <a:p>
            <a:endParaRPr lang="en-US"/>
          </a:p>
        </p:txBody>
      </p:sp>
      <p:pic>
        <p:nvPicPr>
          <p:cNvPr id="5" name="Audio 4">
            <a:hlinkClick r:id="" action="ppaction://media"/>
            <a:extLst>
              <a:ext uri="{FF2B5EF4-FFF2-40B4-BE49-F238E27FC236}">
                <a16:creationId xmlns:a16="http://schemas.microsoft.com/office/drawing/2014/main" id="{293D096A-E114-8549-8662-716E87CCE58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28364927"/>
      </p:ext>
    </p:extLst>
  </p:cSld>
  <p:clrMapOvr>
    <a:masterClrMapping/>
  </p:clrMapOvr>
  <mc:AlternateContent xmlns:mc="http://schemas.openxmlformats.org/markup-compatibility/2006">
    <mc:Choice xmlns:p14="http://schemas.microsoft.com/office/powerpoint/2010/main" Requires="p14">
      <p:transition spd="slow" p14:dur="2000" advTm="62620"/>
    </mc:Choice>
    <mc:Fallback>
      <p:transition spd="slow" advTm="626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0EBA-8578-0140-98BD-428F825B15BE}"/>
              </a:ext>
            </a:extLst>
          </p:cNvPr>
          <p:cNvSpPr>
            <a:spLocks noGrp="1"/>
          </p:cNvSpPr>
          <p:nvPr>
            <p:ph type="title"/>
          </p:nvPr>
        </p:nvSpPr>
        <p:spPr>
          <a:xfrm>
            <a:off x="838200" y="-80046"/>
            <a:ext cx="10515600" cy="1325563"/>
          </a:xfrm>
        </p:spPr>
        <p:txBody>
          <a:bodyPr>
            <a:normAutofit/>
          </a:bodyPr>
          <a:lstStyle/>
          <a:p>
            <a:pPr algn="ctr"/>
            <a:r>
              <a:rPr lang="en-US" b="1" dirty="0"/>
              <a:t>Salt in the ocean</a:t>
            </a:r>
          </a:p>
        </p:txBody>
      </p:sp>
      <p:sp>
        <p:nvSpPr>
          <p:cNvPr id="3" name="Content Placeholder 2">
            <a:extLst>
              <a:ext uri="{FF2B5EF4-FFF2-40B4-BE49-F238E27FC236}">
                <a16:creationId xmlns:a16="http://schemas.microsoft.com/office/drawing/2014/main" id="{900CF6DB-F63B-F846-BF46-0806B8384968}"/>
              </a:ext>
            </a:extLst>
          </p:cNvPr>
          <p:cNvSpPr>
            <a:spLocks noGrp="1"/>
          </p:cNvSpPr>
          <p:nvPr>
            <p:ph idx="1"/>
          </p:nvPr>
        </p:nvSpPr>
        <p:spPr>
          <a:xfrm>
            <a:off x="838200" y="1022684"/>
            <a:ext cx="10515600" cy="5154279"/>
          </a:xfrm>
        </p:spPr>
        <p:txBody>
          <a:bodyPr>
            <a:normAutofit fontScale="85000" lnSpcReduction="20000"/>
          </a:bodyPr>
          <a:lstStyle/>
          <a:p>
            <a:pPr algn="just">
              <a:lnSpc>
                <a:spcPct val="120000"/>
              </a:lnSpc>
            </a:pPr>
            <a:r>
              <a:rPr lang="en-IN" dirty="0"/>
              <a:t>Salt in the ocean comes from two sources: runoff from the land and openings in the seafloor.</a:t>
            </a:r>
          </a:p>
          <a:p>
            <a:pPr algn="just">
              <a:lnSpc>
                <a:spcPct val="120000"/>
              </a:lnSpc>
            </a:pPr>
            <a:r>
              <a:rPr lang="en-IN" dirty="0"/>
              <a:t>Rocks on land are the major source of salts dissolved in seawater. Rainwater that falls on land is slightly acidic, so it erodes rocks. </a:t>
            </a:r>
          </a:p>
          <a:p>
            <a:pPr algn="just">
              <a:lnSpc>
                <a:spcPct val="120000"/>
              </a:lnSpc>
            </a:pPr>
            <a:r>
              <a:rPr lang="en-IN" dirty="0"/>
              <a:t>This releases ions that are carried away to streams and rivers that eventually feed into the ocean. </a:t>
            </a:r>
          </a:p>
          <a:p>
            <a:pPr algn="just">
              <a:lnSpc>
                <a:spcPct val="120000"/>
              </a:lnSpc>
            </a:pPr>
            <a:r>
              <a:rPr lang="en-IN" dirty="0"/>
              <a:t>Another source of salts in the ocean is hydrothermal fluids, which come from </a:t>
            </a:r>
            <a:r>
              <a:rPr lang="en-IN" dirty="0">
                <a:hlinkClick r:id="rId4"/>
              </a:rPr>
              <a:t>vents in the seafloor</a:t>
            </a:r>
            <a:r>
              <a:rPr lang="en-IN" dirty="0"/>
              <a:t>. The concentration of salt in seawater (salinity) </a:t>
            </a:r>
            <a:r>
              <a:rPr lang="en-IN" dirty="0">
                <a:hlinkClick r:id="rId5"/>
              </a:rPr>
              <a:t>varies with temperature, evaporation, and precipitation</a:t>
            </a:r>
            <a:r>
              <a:rPr lang="en-IN" dirty="0"/>
              <a:t>. </a:t>
            </a:r>
          </a:p>
          <a:p>
            <a:pPr algn="just">
              <a:lnSpc>
                <a:spcPct val="120000"/>
              </a:lnSpc>
            </a:pPr>
            <a:r>
              <a:rPr lang="en-IN" dirty="0"/>
              <a:t>Salinity is generally low at the equator and at the poles, and high at mid-latitudes. The average salinity is about 35 parts per thousand. Stated in another way, about 3.5 percent of the weight of seawater comes from the dissolved salts.</a:t>
            </a:r>
          </a:p>
          <a:p>
            <a:pPr algn="just">
              <a:lnSpc>
                <a:spcPct val="120000"/>
              </a:lnSpc>
            </a:pPr>
            <a:endParaRPr lang="en-US" dirty="0"/>
          </a:p>
        </p:txBody>
      </p:sp>
      <p:sp>
        <p:nvSpPr>
          <p:cNvPr id="4" name="Rectangle 3">
            <a:extLst>
              <a:ext uri="{FF2B5EF4-FFF2-40B4-BE49-F238E27FC236}">
                <a16:creationId xmlns:a16="http://schemas.microsoft.com/office/drawing/2014/main" id="{1C696519-3E5D-1343-940F-E392A3531960}"/>
              </a:ext>
            </a:extLst>
          </p:cNvPr>
          <p:cNvSpPr/>
          <p:nvPr/>
        </p:nvSpPr>
        <p:spPr>
          <a:xfrm>
            <a:off x="2474586" y="6340114"/>
            <a:ext cx="5662063" cy="369332"/>
          </a:xfrm>
          <a:prstGeom prst="rect">
            <a:avLst/>
          </a:prstGeom>
        </p:spPr>
        <p:txBody>
          <a:bodyPr wrap="none">
            <a:spAutoFit/>
          </a:bodyPr>
          <a:lstStyle/>
          <a:p>
            <a:r>
              <a:rPr lang="en-US" dirty="0"/>
              <a:t>Source: https://</a:t>
            </a:r>
            <a:r>
              <a:rPr lang="en-US" dirty="0" err="1"/>
              <a:t>oceanservice.noaa.gov</a:t>
            </a:r>
            <a:r>
              <a:rPr lang="en-US" dirty="0"/>
              <a:t>/facts/</a:t>
            </a:r>
            <a:r>
              <a:rPr lang="en-US" dirty="0" err="1"/>
              <a:t>whysalty.html</a:t>
            </a:r>
            <a:endParaRPr lang="en-US" dirty="0"/>
          </a:p>
        </p:txBody>
      </p:sp>
      <p:pic>
        <p:nvPicPr>
          <p:cNvPr id="6" name="Audio 5">
            <a:hlinkClick r:id="" action="ppaction://media"/>
            <a:extLst>
              <a:ext uri="{FF2B5EF4-FFF2-40B4-BE49-F238E27FC236}">
                <a16:creationId xmlns:a16="http://schemas.microsoft.com/office/drawing/2014/main" id="{3A93DB22-7E7F-994F-A35D-E170D5479CF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36839782"/>
      </p:ext>
    </p:extLst>
  </p:cSld>
  <p:clrMapOvr>
    <a:masterClrMapping/>
  </p:clrMapOvr>
  <mc:AlternateContent xmlns:mc="http://schemas.openxmlformats.org/markup-compatibility/2006">
    <mc:Choice xmlns:p14="http://schemas.microsoft.com/office/powerpoint/2010/main" Requires="p14">
      <p:transition spd="slow" p14:dur="2000" advTm="135770"/>
    </mc:Choice>
    <mc:Fallback>
      <p:transition spd="slow" advTm="1357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980049" y="5196"/>
            <a:ext cx="8229024" cy="1144921"/>
          </a:xfrm>
          <a:prstGeom prst="rect">
            <a:avLst/>
          </a:prstGeom>
          <a:noFill/>
          <a:ln w="9525">
            <a:noFill/>
            <a:round/>
            <a:headEnd/>
            <a:tailEnd/>
          </a:ln>
        </p:spPr>
        <p:txBody>
          <a:bodyPr lIns="0" tIns="21881" rIns="0" bIns="0" anchor="ctr"/>
          <a:lstStyle/>
          <a:p>
            <a:pPr algn="ct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n-IN" sz="2903" dirty="0">
                <a:solidFill>
                  <a:srgbClr val="1404E2"/>
                </a:solidFill>
              </a:rPr>
              <a:t>Salinity Distribution in the Ocean </a:t>
            </a:r>
          </a:p>
        </p:txBody>
      </p:sp>
      <p:sp>
        <p:nvSpPr>
          <p:cNvPr id="14338" name="Text Box 2"/>
          <p:cNvSpPr txBox="1">
            <a:spLocks noChangeArrowheads="1"/>
          </p:cNvSpPr>
          <p:nvPr/>
        </p:nvSpPr>
        <p:spPr bwMode="auto">
          <a:xfrm>
            <a:off x="685800" y="1402776"/>
            <a:ext cx="10900611" cy="5211908"/>
          </a:xfrm>
          <a:prstGeom prst="rect">
            <a:avLst/>
          </a:prstGeom>
          <a:noFill/>
          <a:ln w="9525" cap="flat">
            <a:noFill/>
            <a:round/>
            <a:headEnd/>
            <a:tailEnd/>
          </a:ln>
          <a:effectLst/>
        </p:spPr>
        <p:txBody>
          <a:bodyPr lIns="0" tIns="21881" rIns="0" bIns="0"/>
          <a:lstStyle/>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sz="2400" dirty="0">
                <a:solidFill>
                  <a:srgbClr val="FF0000"/>
                </a:solidFill>
              </a:rPr>
              <a:t>Salinity (S) conceptually grams of dissolved (&lt;0.5 m) inorganic ions per kg of seawater.  The average salinity of seawater is S = 35 which means that SW is 3.5% salt and 96.5% H</a:t>
            </a:r>
            <a:r>
              <a:rPr lang="en-IN" sz="2400" baseline="-33000" dirty="0">
                <a:solidFill>
                  <a:srgbClr val="FF0000"/>
                </a:solidFill>
              </a:rPr>
              <a:t>2</a:t>
            </a:r>
            <a:r>
              <a:rPr lang="en-IN" sz="2400" dirty="0">
                <a:solidFill>
                  <a:srgbClr val="FF0000"/>
                </a:solidFill>
              </a:rPr>
              <a:t>O by weight.</a:t>
            </a:r>
          </a:p>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sz="2400" b="1" dirty="0">
                <a:solidFill>
                  <a:srgbClr val="00B050"/>
                </a:solidFill>
              </a:rPr>
              <a:t>Why is salinity important?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sz="2400" dirty="0">
                <a:solidFill>
                  <a:srgbClr val="000000"/>
                </a:solidFill>
              </a:rPr>
              <a:t>1.  </a:t>
            </a:r>
            <a:r>
              <a:rPr lang="en-IN" sz="2400" dirty="0">
                <a:solidFill>
                  <a:srgbClr val="FF0000"/>
                </a:solidFill>
              </a:rPr>
              <a:t>Salinity, along with temperature, determines the density of seawater, and hence its vertical flow patterns in thermohaline circulation.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sz="2400" dirty="0">
                <a:solidFill>
                  <a:srgbClr val="000000"/>
                </a:solidFill>
              </a:rPr>
              <a:t>2.  Salinity records the physical processes affecting a water mass when it was last at the surface. a.  precipitation/evaporation – salts excluded from vapor, b.  freezing/thawing – salts excluded from ice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sz="2400" dirty="0">
                <a:solidFill>
                  <a:srgbClr val="000000"/>
                </a:solidFill>
              </a:rPr>
              <a:t>3.  </a:t>
            </a:r>
            <a:r>
              <a:rPr lang="en-IN" sz="2400" dirty="0">
                <a:solidFill>
                  <a:srgbClr val="FF0000"/>
                </a:solidFill>
              </a:rPr>
              <a:t>Salinity can be used as a conservative (unchanging) tracer for determining the origin and mixing of water types.    </a:t>
            </a:r>
          </a:p>
        </p:txBody>
      </p:sp>
      <p:pic>
        <p:nvPicPr>
          <p:cNvPr id="3" name="Audio 2">
            <a:hlinkClick r:id="" action="ppaction://media"/>
            <a:extLst>
              <a:ext uri="{FF2B5EF4-FFF2-40B4-BE49-F238E27FC236}">
                <a16:creationId xmlns:a16="http://schemas.microsoft.com/office/drawing/2014/main" id="{A8AEFDA1-F81A-5242-AD6D-493BAE820B2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30700552"/>
      </p:ext>
    </p:extLst>
  </p:cSld>
  <p:clrMapOvr>
    <a:masterClrMapping/>
  </p:clrMapOvr>
  <p:transition spd="med" advTm="135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77516" y="387402"/>
            <a:ext cx="10912642" cy="6152326"/>
          </a:xfrm>
          <a:prstGeom prst="rect">
            <a:avLst/>
          </a:prstGeom>
          <a:noFill/>
          <a:ln w="9525">
            <a:noFill/>
            <a:round/>
            <a:headEnd/>
            <a:tailEnd/>
          </a:ln>
        </p:spPr>
        <p:txBody>
          <a:bodyPr lIns="0" tIns="21881" rIns="0" bIns="0"/>
          <a:lstStyle/>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pPr>
            <a:r>
              <a:rPr lang="en-IN" sz="2800" dirty="0">
                <a:solidFill>
                  <a:srgbClr val="FF0000"/>
                </a:solidFill>
              </a:rPr>
              <a:t>Total amount of dissolved material in sea water is termed as salinity &amp; has been defined as the total amount of solid materials “in grams” contained in 1kg of sea water when all the carbonate has been converted to oxide, iodine &amp; bromine replaced by Cl &amp; all organic matter, completely oxidised.</a:t>
            </a:r>
          </a:p>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pPr>
            <a:r>
              <a:rPr lang="en-IN" sz="2800" dirty="0">
                <a:solidFill>
                  <a:srgbClr val="000000"/>
                </a:solidFill>
              </a:rPr>
              <a:t>Chlorinity (Cl) (Absolute salinity): mass of chlorine equivalent to total mass of halogen in 1 Kg seawater.  Salinity = 1.80655 Cl.  This approach is fast, precise and not a bad approach.</a:t>
            </a:r>
          </a:p>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pPr>
            <a:r>
              <a:rPr lang="en-IN" sz="2800" dirty="0">
                <a:solidFill>
                  <a:srgbClr val="FF0000"/>
                </a:solidFill>
              </a:rPr>
              <a:t>Practical salinity (S): Based on the electrical conductivity of sea water because almost all salinity estimations are now made by determining this quantity which depends on salinity and temperature. The values are now written as eq.: S=35.00 or S=35.00 </a:t>
            </a:r>
            <a:r>
              <a:rPr lang="en-IN" sz="2800" dirty="0" err="1">
                <a:solidFill>
                  <a:srgbClr val="FF0000"/>
                </a:solidFill>
              </a:rPr>
              <a:t>psu</a:t>
            </a:r>
            <a:r>
              <a:rPr lang="en-IN" sz="2800" dirty="0">
                <a:solidFill>
                  <a:srgbClr val="FF0000"/>
                </a:solidFill>
              </a:rPr>
              <a:t>.</a:t>
            </a:r>
          </a:p>
        </p:txBody>
      </p:sp>
      <p:pic>
        <p:nvPicPr>
          <p:cNvPr id="3" name="Audio 2">
            <a:hlinkClick r:id="" action="ppaction://media"/>
            <a:extLst>
              <a:ext uri="{FF2B5EF4-FFF2-40B4-BE49-F238E27FC236}">
                <a16:creationId xmlns:a16="http://schemas.microsoft.com/office/drawing/2014/main" id="{BB960BC0-2DDB-E341-970B-800A9C1868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10565052"/>
      </p:ext>
    </p:extLst>
  </p:cSld>
  <p:clrMapOvr>
    <a:masterClrMapping/>
  </p:clrMapOvr>
  <p:transition spd="med" advTm="24887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ge5image22885168">
            <a:extLst>
              <a:ext uri="{FF2B5EF4-FFF2-40B4-BE49-F238E27FC236}">
                <a16:creationId xmlns:a16="http://schemas.microsoft.com/office/drawing/2014/main" id="{4D972E0C-13C4-D243-B3B3-4F2594C14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59" y="433138"/>
            <a:ext cx="7936284" cy="55277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43B09D8-1F93-B74C-A022-41A7D14D671A}"/>
              </a:ext>
            </a:extLst>
          </p:cNvPr>
          <p:cNvSpPr/>
          <p:nvPr/>
        </p:nvSpPr>
        <p:spPr>
          <a:xfrm>
            <a:off x="8313543" y="621634"/>
            <a:ext cx="3549316" cy="4747453"/>
          </a:xfrm>
          <a:prstGeom prst="rect">
            <a:avLst/>
          </a:prstGeom>
        </p:spPr>
        <p:txBody>
          <a:bodyPr wrap="square">
            <a:spAutoFit/>
          </a:bodyPr>
          <a:lstStyle/>
          <a:p>
            <a:pPr marL="387409" indent="-292357" algn="just">
              <a:spcAft>
                <a:spcPts val="1293"/>
              </a:spcAft>
              <a:buSzPct val="45000"/>
              <a:buFont typeface="Wingdings" charset="2"/>
              <a:buChar char=""/>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dirty="0">
                <a:solidFill>
                  <a:srgbClr val="000000"/>
                </a:solidFill>
              </a:rPr>
              <a:t>Surface seawater salinities largely reflect the local balance between evaporation and precipitation.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dirty="0">
                <a:solidFill>
                  <a:srgbClr val="000000"/>
                </a:solidFill>
              </a:rPr>
              <a:t>a.  </a:t>
            </a:r>
            <a:r>
              <a:rPr lang="en-IN" dirty="0">
                <a:solidFill>
                  <a:srgbClr val="FF0000"/>
                </a:solidFill>
              </a:rPr>
              <a:t>Low salinities occur near the equator due to rain from rising atmospheric circulation.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dirty="0">
                <a:solidFill>
                  <a:srgbClr val="000000"/>
                </a:solidFill>
              </a:rPr>
              <a:t>b.  High salinities are typical of the hot dry gyres flanking the equator (20-30 degrees latitude) where atmospheric circulation cells descend. </a:t>
            </a:r>
          </a:p>
          <a:p>
            <a:pPr marL="391729" indent="-289477" algn="just">
              <a:spcAft>
                <a:spcPts val="1293"/>
              </a:spcAft>
              <a:buSzPct val="45000"/>
              <a:tabLst>
                <a:tab pos="387409" algn="l"/>
                <a:tab pos="793540" algn="l"/>
                <a:tab pos="1201110" algn="l"/>
                <a:tab pos="1608682" algn="l"/>
                <a:tab pos="2016252" algn="l"/>
                <a:tab pos="2423823" algn="l"/>
                <a:tab pos="2831394" algn="l"/>
                <a:tab pos="3238965" algn="l"/>
                <a:tab pos="3646536" algn="l"/>
                <a:tab pos="4054107" algn="l"/>
                <a:tab pos="4461678" algn="l"/>
                <a:tab pos="4869249" algn="l"/>
                <a:tab pos="5276820" algn="l"/>
                <a:tab pos="5684391" algn="l"/>
                <a:tab pos="6091961" algn="l"/>
                <a:tab pos="6499533" algn="l"/>
                <a:tab pos="6907103" algn="l"/>
                <a:tab pos="7314675" algn="l"/>
                <a:tab pos="7722245" algn="l"/>
                <a:tab pos="8129817" algn="l"/>
                <a:tab pos="8537387" algn="l"/>
              </a:tabLst>
              <a:defRPr/>
            </a:pPr>
            <a:r>
              <a:rPr lang="en-IN" dirty="0">
                <a:solidFill>
                  <a:srgbClr val="000000"/>
                </a:solidFill>
              </a:rPr>
              <a:t>c.  Salinity can also be affected by sea ice formation/melting (e.g. around Antarctica)</a:t>
            </a:r>
          </a:p>
        </p:txBody>
      </p:sp>
      <p:sp>
        <p:nvSpPr>
          <p:cNvPr id="2" name="TextBox 1">
            <a:extLst>
              <a:ext uri="{FF2B5EF4-FFF2-40B4-BE49-F238E27FC236}">
                <a16:creationId xmlns:a16="http://schemas.microsoft.com/office/drawing/2014/main" id="{D793D9EF-1330-6A44-B716-4EE02966EB62}"/>
              </a:ext>
            </a:extLst>
          </p:cNvPr>
          <p:cNvSpPr txBox="1"/>
          <p:nvPr/>
        </p:nvSpPr>
        <p:spPr>
          <a:xfrm>
            <a:off x="3214688" y="6329365"/>
            <a:ext cx="6757987" cy="369332"/>
          </a:xfrm>
          <a:prstGeom prst="rect">
            <a:avLst/>
          </a:prstGeom>
          <a:noFill/>
        </p:spPr>
        <p:txBody>
          <a:bodyPr wrap="square" rtlCol="0">
            <a:spAutoFit/>
          </a:bodyPr>
          <a:lstStyle/>
          <a:p>
            <a:pPr algn="ctr"/>
            <a:r>
              <a:rPr lang="en-US" dirty="0"/>
              <a:t>Regional Oceanography: An Introduction – Tomczak &amp; Godfrey</a:t>
            </a:r>
          </a:p>
        </p:txBody>
      </p:sp>
      <p:pic>
        <p:nvPicPr>
          <p:cNvPr id="5" name="Audio 4">
            <a:hlinkClick r:id="" action="ppaction://media"/>
            <a:extLst>
              <a:ext uri="{FF2B5EF4-FFF2-40B4-BE49-F238E27FC236}">
                <a16:creationId xmlns:a16="http://schemas.microsoft.com/office/drawing/2014/main" id="{BA34EF65-52CD-CE48-8F36-75DAA1FEC6E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67937655"/>
      </p:ext>
    </p:extLst>
  </p:cSld>
  <p:clrMapOvr>
    <a:masterClrMapping/>
  </p:clrMapOvr>
  <mc:AlternateContent xmlns:mc="http://schemas.openxmlformats.org/markup-compatibility/2006">
    <mc:Choice xmlns:p14="http://schemas.microsoft.com/office/powerpoint/2010/main" Requires="p14">
      <p:transition spd="slow" p14:dur="2000" advTm="232641"/>
    </mc:Choice>
    <mc:Fallback>
      <p:transition spd="slow" advTm="2326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60BAE02C-101F-2346-BB19-F4D437193928}"/>
              </a:ext>
            </a:extLst>
          </p:cNvPr>
          <p:cNvPicPr>
            <a:picLocks noChangeAspect="1"/>
          </p:cNvPicPr>
          <p:nvPr/>
        </p:nvPicPr>
        <p:blipFill>
          <a:blip r:embed="rId4"/>
          <a:stretch>
            <a:fillRect/>
          </a:stretch>
        </p:blipFill>
        <p:spPr>
          <a:xfrm>
            <a:off x="2571750" y="312606"/>
            <a:ext cx="7048500" cy="5854700"/>
          </a:xfrm>
          <a:prstGeom prst="rect">
            <a:avLst/>
          </a:prstGeom>
        </p:spPr>
      </p:pic>
      <p:sp>
        <p:nvSpPr>
          <p:cNvPr id="6" name="Rectangle 5">
            <a:extLst>
              <a:ext uri="{FF2B5EF4-FFF2-40B4-BE49-F238E27FC236}">
                <a16:creationId xmlns:a16="http://schemas.microsoft.com/office/drawing/2014/main" id="{F8C67547-3F3D-5F4A-838F-67B1BBE9BE35}"/>
              </a:ext>
            </a:extLst>
          </p:cNvPr>
          <p:cNvSpPr/>
          <p:nvPr/>
        </p:nvSpPr>
        <p:spPr>
          <a:xfrm>
            <a:off x="2119306" y="6176062"/>
            <a:ext cx="7739063" cy="369332"/>
          </a:xfrm>
          <a:prstGeom prst="rect">
            <a:avLst/>
          </a:prstGeom>
        </p:spPr>
        <p:txBody>
          <a:bodyPr wrap="square">
            <a:spAutoFit/>
          </a:bodyPr>
          <a:lstStyle/>
          <a:p>
            <a:pPr algn="ctr"/>
            <a:r>
              <a:rPr lang="en-US" dirty="0"/>
              <a:t>https://</a:t>
            </a:r>
            <a:r>
              <a:rPr lang="en-US" dirty="0" err="1"/>
              <a:t>rwu.pressbooks.pub</a:t>
            </a:r>
            <a:r>
              <a:rPr lang="en-US" dirty="0"/>
              <a:t>/</a:t>
            </a:r>
            <a:r>
              <a:rPr lang="en-US" dirty="0" err="1"/>
              <a:t>webboceanography</a:t>
            </a:r>
            <a:r>
              <a:rPr lang="en-US" dirty="0"/>
              <a:t>/chapter/5-3-salinity-patterns/</a:t>
            </a:r>
          </a:p>
        </p:txBody>
      </p:sp>
      <p:pic>
        <p:nvPicPr>
          <p:cNvPr id="7" name="Audio 6">
            <a:hlinkClick r:id="" action="ppaction://media"/>
            <a:extLst>
              <a:ext uri="{FF2B5EF4-FFF2-40B4-BE49-F238E27FC236}">
                <a16:creationId xmlns:a16="http://schemas.microsoft.com/office/drawing/2014/main" id="{600CFFF7-6DB5-EE41-8027-ABEF3D058A3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269261657"/>
      </p:ext>
    </p:extLst>
  </p:cSld>
  <p:clrMapOvr>
    <a:masterClrMapping/>
  </p:clrMapOvr>
  <mc:AlternateContent xmlns:mc="http://schemas.openxmlformats.org/markup-compatibility/2006">
    <mc:Choice xmlns:p14="http://schemas.microsoft.com/office/powerpoint/2010/main" Requires="p14">
      <p:transition spd="slow" p14:dur="2000" advTm="70442"/>
    </mc:Choice>
    <mc:Fallback>
      <p:transition spd="slow" advTm="704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5" cstate="print"/>
          <a:srcRect/>
          <a:stretch>
            <a:fillRect/>
          </a:stretch>
        </p:blipFill>
        <p:spPr bwMode="auto">
          <a:xfrm>
            <a:off x="1744579" y="391721"/>
            <a:ext cx="9159372" cy="5813891"/>
          </a:xfrm>
          <a:prstGeom prst="rect">
            <a:avLst/>
          </a:prstGeom>
          <a:noFill/>
          <a:ln w="9525">
            <a:noFill/>
            <a:round/>
            <a:headEnd/>
            <a:tailEnd/>
          </a:ln>
        </p:spPr>
      </p:pic>
      <p:pic>
        <p:nvPicPr>
          <p:cNvPr id="3" name="Audio 2">
            <a:hlinkClick r:id="" action="ppaction://media"/>
            <a:extLst>
              <a:ext uri="{FF2B5EF4-FFF2-40B4-BE49-F238E27FC236}">
                <a16:creationId xmlns:a16="http://schemas.microsoft.com/office/drawing/2014/main" id="{0DB9E355-EB68-E346-A5B6-E56E085C28D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131404092"/>
      </p:ext>
    </p:extLst>
  </p:cSld>
  <p:clrMapOvr>
    <a:masterClrMapping/>
  </p:clrMapOvr>
  <p:transition spd="med" advTm="3827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1B5699A-2E79-8E43-8DFF-55F7FB2E8AC6}"/>
              </a:ext>
            </a:extLst>
          </p:cNvPr>
          <p:cNvSpPr>
            <a:spLocks noGrp="1"/>
          </p:cNvSpPr>
          <p:nvPr>
            <p:ph type="title"/>
          </p:nvPr>
        </p:nvSpPr>
        <p:spPr>
          <a:xfrm>
            <a:off x="1984368" y="156173"/>
            <a:ext cx="8223263" cy="1139160"/>
          </a:xfrm>
        </p:spPr>
        <p:txBody>
          <a:bodyPr/>
          <a:lstStyle/>
          <a:p>
            <a:pPr algn="ctr"/>
            <a:r>
              <a:rPr lang="en-US" altLang="en-US" dirty="0"/>
              <a:t>Density</a:t>
            </a:r>
          </a:p>
        </p:txBody>
      </p:sp>
      <p:sp>
        <p:nvSpPr>
          <p:cNvPr id="4099" name="Content Placeholder 2">
            <a:extLst>
              <a:ext uri="{FF2B5EF4-FFF2-40B4-BE49-F238E27FC236}">
                <a16:creationId xmlns:a16="http://schemas.microsoft.com/office/drawing/2014/main" id="{0EDECF42-600A-4646-848B-D0BF7DA110AD}"/>
              </a:ext>
            </a:extLst>
          </p:cNvPr>
          <p:cNvSpPr>
            <a:spLocks noGrp="1"/>
          </p:cNvSpPr>
          <p:nvPr>
            <p:ph idx="1"/>
          </p:nvPr>
        </p:nvSpPr>
        <p:spPr>
          <a:xfrm>
            <a:off x="745959" y="1130968"/>
            <a:ext cx="10539662" cy="5438274"/>
          </a:xfrm>
        </p:spPr>
        <p:txBody>
          <a:bodyPr>
            <a:normAutofit fontScale="92500"/>
          </a:bodyPr>
          <a:lstStyle/>
          <a:p>
            <a:pPr algn="just">
              <a:lnSpc>
                <a:spcPct val="150000"/>
              </a:lnSpc>
            </a:pPr>
            <a:r>
              <a:rPr lang="en-US" altLang="en-US" sz="2449" dirty="0">
                <a:solidFill>
                  <a:srgbClr val="FF0000"/>
                </a:solidFill>
              </a:rPr>
              <a:t>Not measured, but calculated:</a:t>
            </a:r>
          </a:p>
          <a:p>
            <a:pPr algn="just">
              <a:lnSpc>
                <a:spcPct val="150000"/>
              </a:lnSpc>
            </a:pPr>
            <a:r>
              <a:rPr lang="en-US" altLang="en-US" sz="2449" dirty="0"/>
              <a:t>The density dependence of seawater on salinity, temperature and pressure has been determined and formulated, and equations describing this relation can be used. </a:t>
            </a:r>
          </a:p>
          <a:p>
            <a:pPr algn="just">
              <a:lnSpc>
                <a:spcPct val="150000"/>
              </a:lnSpc>
            </a:pPr>
            <a:r>
              <a:rPr lang="en-US" altLang="en-US" sz="2449" dirty="0">
                <a:solidFill>
                  <a:srgbClr val="FF0000"/>
                </a:solidFill>
              </a:rPr>
              <a:t>The density of </a:t>
            </a:r>
            <a:r>
              <a:rPr lang="en-US" altLang="en-US" dirty="0">
                <a:solidFill>
                  <a:srgbClr val="FF0000"/>
                </a:solidFill>
              </a:rPr>
              <a:t>seawater</a:t>
            </a:r>
            <a:r>
              <a:rPr lang="en-US" altLang="en-US" sz="2449" dirty="0">
                <a:solidFill>
                  <a:srgbClr val="FF0000"/>
                </a:solidFill>
              </a:rPr>
              <a:t> is a function of temperature, pressure and salinity and is a fundamental oceanographic property. </a:t>
            </a:r>
          </a:p>
          <a:p>
            <a:pPr algn="just">
              <a:lnSpc>
                <a:spcPct val="150000"/>
              </a:lnSpc>
            </a:pPr>
            <a:r>
              <a:rPr lang="en-US" altLang="en-US" sz="2449" dirty="0"/>
              <a:t>The average density </a:t>
            </a:r>
            <a:r>
              <a:rPr lang="el-GR" altLang="en-US" sz="2449" dirty="0"/>
              <a:t>σ</a:t>
            </a:r>
            <a:r>
              <a:rPr lang="en-US" altLang="en-US" sz="2449" dirty="0"/>
              <a:t> of seawater is near 1.025gm cm</a:t>
            </a:r>
            <a:r>
              <a:rPr lang="en-US" altLang="en-US" sz="2449" baseline="30000" dirty="0"/>
              <a:t>-3</a:t>
            </a:r>
            <a:r>
              <a:rPr lang="en-US" altLang="en-US" sz="2449" dirty="0"/>
              <a:t>. </a:t>
            </a:r>
          </a:p>
          <a:p>
            <a:pPr algn="just">
              <a:lnSpc>
                <a:spcPct val="150000"/>
              </a:lnSpc>
            </a:pPr>
            <a:r>
              <a:rPr lang="en-US" altLang="en-US" sz="2449" dirty="0">
                <a:solidFill>
                  <a:srgbClr val="FF0000"/>
                </a:solidFill>
              </a:rPr>
              <a:t>The significant part of this number is generally in and beyond the third decimal. Thus, the convention is to report density as the function </a:t>
            </a:r>
            <a:r>
              <a:rPr lang="en-US" altLang="en-US" sz="2449" dirty="0" err="1">
                <a:solidFill>
                  <a:srgbClr val="FF0000"/>
                </a:solidFill>
              </a:rPr>
              <a:t>s,t,p</a:t>
            </a:r>
            <a:r>
              <a:rPr lang="en-US" altLang="en-US" sz="2449" dirty="0">
                <a:solidFill>
                  <a:srgbClr val="FF0000"/>
                </a:solidFill>
              </a:rPr>
              <a:t> = </a:t>
            </a:r>
            <a:r>
              <a:rPr lang="el-GR" altLang="en-US" sz="2449" dirty="0">
                <a:solidFill>
                  <a:srgbClr val="FF0000"/>
                </a:solidFill>
              </a:rPr>
              <a:t>σ </a:t>
            </a:r>
            <a:r>
              <a:rPr lang="en-US" altLang="en-US" sz="2449" dirty="0" err="1">
                <a:solidFill>
                  <a:srgbClr val="FF0000"/>
                </a:solidFill>
              </a:rPr>
              <a:t>s,t,p</a:t>
            </a:r>
            <a:r>
              <a:rPr lang="en-US" altLang="en-US" sz="2449" dirty="0">
                <a:solidFill>
                  <a:srgbClr val="FF0000"/>
                </a:solidFill>
              </a:rPr>
              <a:t> – 1) x 1000. Thus, a density of </a:t>
            </a:r>
            <a:r>
              <a:rPr lang="en-US" altLang="en-US" sz="2449" dirty="0" err="1">
                <a:solidFill>
                  <a:srgbClr val="FF0000"/>
                </a:solidFill>
              </a:rPr>
              <a:t>s,t,p</a:t>
            </a:r>
            <a:r>
              <a:rPr lang="en-US" altLang="en-US" sz="2449" dirty="0">
                <a:solidFill>
                  <a:srgbClr val="FF0000"/>
                </a:solidFill>
              </a:rPr>
              <a:t> = 1.02544 gm cm</a:t>
            </a:r>
            <a:r>
              <a:rPr lang="en-US" altLang="en-US" sz="2449" baseline="30000" dirty="0">
                <a:solidFill>
                  <a:srgbClr val="FF0000"/>
                </a:solidFill>
              </a:rPr>
              <a:t>-3</a:t>
            </a:r>
            <a:r>
              <a:rPr lang="en-US" altLang="en-US" sz="2449" dirty="0">
                <a:solidFill>
                  <a:srgbClr val="FF0000"/>
                </a:solidFill>
              </a:rPr>
              <a:t> becomes </a:t>
            </a:r>
            <a:r>
              <a:rPr lang="en-US" altLang="en-US" sz="2449" dirty="0" err="1">
                <a:solidFill>
                  <a:srgbClr val="FF0000"/>
                </a:solidFill>
              </a:rPr>
              <a:t>s,t,p</a:t>
            </a:r>
            <a:r>
              <a:rPr lang="en-US" altLang="en-US" sz="2449" dirty="0">
                <a:solidFill>
                  <a:srgbClr val="FF0000"/>
                </a:solidFill>
              </a:rPr>
              <a:t> = 25.44. </a:t>
            </a:r>
          </a:p>
        </p:txBody>
      </p:sp>
      <p:pic>
        <p:nvPicPr>
          <p:cNvPr id="3" name="Audio 2">
            <a:hlinkClick r:id="" action="ppaction://media"/>
            <a:extLst>
              <a:ext uri="{FF2B5EF4-FFF2-40B4-BE49-F238E27FC236}">
                <a16:creationId xmlns:a16="http://schemas.microsoft.com/office/drawing/2014/main" id="{DC509DB7-5A8C-7440-8C09-EC1590FAD66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46281341"/>
      </p:ext>
    </p:extLst>
  </p:cSld>
  <p:clrMapOvr>
    <a:masterClrMapping/>
  </p:clrMapOvr>
  <mc:AlternateContent xmlns:mc="http://schemas.openxmlformats.org/markup-compatibility/2006">
    <mc:Choice xmlns:p14="http://schemas.microsoft.com/office/powerpoint/2010/main" Requires="p14">
      <p:transition spd="slow" p14:dur="2000" advTm="148359"/>
    </mc:Choice>
    <mc:Fallback>
      <p:transition spd="slow" advTm="1483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687</Words>
  <Application>Microsoft Macintosh PowerPoint</Application>
  <PresentationFormat>Widescreen</PresentationFormat>
  <Paragraphs>35</Paragraphs>
  <Slides>8</Slides>
  <Notes>3</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Salinity</vt:lpstr>
      <vt:lpstr>Salt in the ocean</vt:lpstr>
      <vt:lpstr>PowerPoint Presentation</vt:lpstr>
      <vt:lpstr>PowerPoint Presentation</vt:lpstr>
      <vt:lpstr>PowerPoint Presentation</vt:lpstr>
      <vt:lpstr>PowerPoint Presentation</vt:lpstr>
      <vt:lpstr>PowerPoint Presentation</vt:lpstr>
      <vt:lpstr>Density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DESHPANDE</dc:creator>
  <cp:lastModifiedBy>ADITI DESHPANDE</cp:lastModifiedBy>
  <cp:revision>19</cp:revision>
  <dcterms:created xsi:type="dcterms:W3CDTF">2021-03-08T14:57:48Z</dcterms:created>
  <dcterms:modified xsi:type="dcterms:W3CDTF">2021-03-09T05:08:52Z</dcterms:modified>
</cp:coreProperties>
</file>