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0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5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85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4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3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7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9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7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5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8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6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F51F1B-008C-4819-A599-52A71FB8F866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D79147-143E-4311-87DF-0DF6B2BEB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1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/>
              <a:t>图书馆管理系统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9788" y="4815134"/>
            <a:ext cx="2973388" cy="1217178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12061153 </a:t>
            </a:r>
            <a:r>
              <a:rPr lang="zh-CN" altLang="en-US" b="1" dirty="0" smtClean="0">
                <a:solidFill>
                  <a:schemeClr val="tx1"/>
                </a:solidFill>
              </a:rPr>
              <a:t>刘丽萍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12061154 </a:t>
            </a:r>
            <a:r>
              <a:rPr lang="zh-CN" altLang="en-US" b="1" dirty="0" smtClean="0">
                <a:solidFill>
                  <a:schemeClr val="tx1"/>
                </a:solidFill>
              </a:rPr>
              <a:t>冯</a:t>
            </a:r>
            <a:r>
              <a:rPr lang="zh-CN" altLang="en-US" b="1" dirty="0">
                <a:solidFill>
                  <a:schemeClr val="tx1"/>
                </a:solidFill>
              </a:rPr>
              <a:t>飘飘</a:t>
            </a:r>
          </a:p>
        </p:txBody>
      </p:sp>
    </p:spTree>
    <p:extLst>
      <p:ext uri="{BB962C8B-B14F-4D97-AF65-F5344CB8AC3E}">
        <p14:creationId xmlns:p14="http://schemas.microsoft.com/office/powerpoint/2010/main" val="207697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702" y="767687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功能介绍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zh-CN" altLang="en-US" sz="3600" dirty="0" smtClean="0">
                <a:solidFill>
                  <a:schemeClr val="tx1"/>
                </a:solidFill>
              </a:rPr>
              <a:t>数据库设计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zh-CN" altLang="en-US" sz="3600" dirty="0" smtClean="0">
                <a:solidFill>
                  <a:schemeClr val="tx1"/>
                </a:solidFill>
              </a:rPr>
              <a:t>功能演示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zh-CN" altLang="en-US" sz="3600" dirty="0">
                <a:solidFill>
                  <a:schemeClr val="tx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7729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242878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1" y="1419367"/>
            <a:ext cx="10561543" cy="4913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读者信息管理功能：</a:t>
            </a:r>
            <a:r>
              <a:rPr lang="zh-CN" altLang="zh-CN" dirty="0">
                <a:solidFill>
                  <a:schemeClr val="tx1"/>
                </a:solidFill>
              </a:rPr>
              <a:t>读者对自己的相关信息进行管理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读者信息录入功能：</a:t>
            </a:r>
            <a:r>
              <a:rPr lang="zh-CN" altLang="zh-CN" dirty="0">
                <a:solidFill>
                  <a:schemeClr val="tx1"/>
                </a:solidFill>
              </a:rPr>
              <a:t>读者进行注册，将自己的信息录入图书馆管理系统数据库，</a:t>
            </a:r>
            <a:r>
              <a:rPr lang="zh-CN" altLang="zh-CN" dirty="0" smtClean="0">
                <a:solidFill>
                  <a:schemeClr val="tx1"/>
                </a:solidFill>
              </a:rPr>
              <a:t>以便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zh-CN" dirty="0" smtClean="0">
                <a:solidFill>
                  <a:schemeClr val="tx1"/>
                </a:solidFill>
              </a:rPr>
              <a:t>借阅</a:t>
            </a:r>
            <a:r>
              <a:rPr lang="zh-CN" altLang="zh-CN" dirty="0">
                <a:solidFill>
                  <a:schemeClr val="tx1"/>
                </a:solidFill>
              </a:rPr>
              <a:t>图书等相关功能。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图书信息管理功能：</a:t>
            </a:r>
            <a:r>
              <a:rPr lang="zh-CN" altLang="zh-CN" dirty="0">
                <a:solidFill>
                  <a:schemeClr val="tx1"/>
                </a:solidFill>
              </a:rPr>
              <a:t>管理员对图书的相关信息进行</a:t>
            </a:r>
            <a:r>
              <a:rPr lang="zh-CN" altLang="zh-CN" dirty="0" smtClean="0">
                <a:solidFill>
                  <a:schemeClr val="tx1"/>
                </a:solidFill>
              </a:rPr>
              <a:t>管理</a:t>
            </a:r>
            <a:r>
              <a:rPr lang="zh-CN" altLang="en-US" dirty="0" smtClean="0">
                <a:solidFill>
                  <a:schemeClr val="tx1"/>
                </a:solidFill>
              </a:rPr>
              <a:t>，包括增加、删除、修改、查询图书信息等。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图书借阅归还功能：管理员对借还书的请求执行的功能，借阅时输入读者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和图书索书号，还书时输入图书索书号即可完成相应功能。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查询功能：方便用户和管理员查询各种信息。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382" y="25262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Rectangle 106"/>
          <p:cNvSpPr>
            <a:spLocks noChangeArrowheads="1"/>
          </p:cNvSpPr>
          <p:nvPr/>
        </p:nvSpPr>
        <p:spPr bwMode="auto">
          <a:xfrm>
            <a:off x="561382" y="928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画布 3"/>
          <p:cNvGrpSpPr/>
          <p:nvPr/>
        </p:nvGrpSpPr>
        <p:grpSpPr>
          <a:xfrm>
            <a:off x="1704043" y="1356861"/>
            <a:ext cx="8942884" cy="4988605"/>
            <a:chOff x="-401305" y="-22631"/>
            <a:chExt cx="6095353" cy="397699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3933190"/>
            </a:xfrm>
            <a:prstGeom prst="rect">
              <a:avLst/>
            </a:prstGeom>
          </p:spPr>
        </p:sp>
        <p:sp>
          <p:nvSpPr>
            <p:cNvPr id="7" name="文本框 15"/>
            <p:cNvSpPr txBox="1"/>
            <p:nvPr/>
          </p:nvSpPr>
          <p:spPr>
            <a:xfrm>
              <a:off x="702897" y="2644260"/>
              <a:ext cx="619125" cy="29625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读者</a:t>
              </a:r>
              <a:endParaRPr 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2370407" y="917545"/>
              <a:ext cx="619127" cy="39831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图书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文本框 15"/>
            <p:cNvSpPr txBox="1"/>
            <p:nvPr/>
          </p:nvSpPr>
          <p:spPr>
            <a:xfrm>
              <a:off x="2416423" y="2920485"/>
              <a:ext cx="772500" cy="3248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阅览室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文本框 15"/>
            <p:cNvSpPr txBox="1"/>
            <p:nvPr/>
          </p:nvSpPr>
          <p:spPr>
            <a:xfrm>
              <a:off x="4148899" y="777608"/>
              <a:ext cx="915375" cy="29625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出版社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文本框 15"/>
            <p:cNvSpPr txBox="1"/>
            <p:nvPr/>
          </p:nvSpPr>
          <p:spPr>
            <a:xfrm>
              <a:off x="3661979" y="2554966"/>
              <a:ext cx="835103" cy="3244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2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图书类型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文本框 15"/>
            <p:cNvSpPr txBox="1"/>
            <p:nvPr/>
          </p:nvSpPr>
          <p:spPr>
            <a:xfrm>
              <a:off x="590551" y="731815"/>
              <a:ext cx="772160" cy="3244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2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管理员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-95920" y="2096857"/>
              <a:ext cx="617843" cy="42518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文本框 39"/>
            <p:cNvSpPr txBox="1"/>
            <p:nvPr/>
          </p:nvSpPr>
          <p:spPr>
            <a:xfrm>
              <a:off x="-58172" y="2156699"/>
              <a:ext cx="66293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读者</a:t>
              </a:r>
              <a:r>
                <a:rPr lang="en-US" altLang="zh-CN" sz="1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ID</a:t>
              </a:r>
              <a:endParaRPr 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-192451" y="2759535"/>
              <a:ext cx="658200" cy="42371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文本框 39"/>
            <p:cNvSpPr txBox="1"/>
            <p:nvPr/>
          </p:nvSpPr>
          <p:spPr>
            <a:xfrm>
              <a:off x="-76992" y="2806502"/>
              <a:ext cx="430259" cy="3316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姓名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0" y="3237395"/>
              <a:ext cx="579074" cy="430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文本框 39"/>
            <p:cNvSpPr txBox="1"/>
            <p:nvPr/>
          </p:nvSpPr>
          <p:spPr>
            <a:xfrm>
              <a:off x="56605" y="3286599"/>
              <a:ext cx="6201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性别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40999" y="3311010"/>
              <a:ext cx="475441" cy="40645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文本框 39"/>
            <p:cNvSpPr txBox="1"/>
            <p:nvPr/>
          </p:nvSpPr>
          <p:spPr>
            <a:xfrm>
              <a:off x="796072" y="3360274"/>
              <a:ext cx="49335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54373" y="3283871"/>
              <a:ext cx="566210" cy="43359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文本框 39"/>
            <p:cNvSpPr txBox="1"/>
            <p:nvPr/>
          </p:nvSpPr>
          <p:spPr>
            <a:xfrm>
              <a:off x="1339375" y="3346041"/>
              <a:ext cx="40957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电话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644898" y="2940151"/>
              <a:ext cx="608521" cy="33620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文本框 39"/>
            <p:cNvSpPr txBox="1"/>
            <p:nvPr/>
          </p:nvSpPr>
          <p:spPr>
            <a:xfrm>
              <a:off x="1766398" y="2959457"/>
              <a:ext cx="5715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邮箱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5" name="直接连接符 24"/>
            <p:cNvCxnSpPr>
              <a:stCxn id="13" idx="6"/>
              <a:endCxn id="7" idx="0"/>
            </p:cNvCxnSpPr>
            <p:nvPr/>
          </p:nvCxnSpPr>
          <p:spPr>
            <a:xfrm>
              <a:off x="521923" y="2309452"/>
              <a:ext cx="490537" cy="334809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5" idx="6"/>
              <a:endCxn id="7" idx="1"/>
            </p:cNvCxnSpPr>
            <p:nvPr/>
          </p:nvCxnSpPr>
          <p:spPr>
            <a:xfrm flipV="1">
              <a:off x="465749" y="2792385"/>
              <a:ext cx="237149" cy="179008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7" idx="7"/>
              <a:endCxn id="7" idx="1"/>
            </p:cNvCxnSpPr>
            <p:nvPr/>
          </p:nvCxnSpPr>
          <p:spPr>
            <a:xfrm flipV="1">
              <a:off x="494270" y="2792385"/>
              <a:ext cx="208627" cy="508113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" idx="0"/>
              <a:endCxn id="7" idx="2"/>
            </p:cNvCxnSpPr>
            <p:nvPr/>
          </p:nvCxnSpPr>
          <p:spPr>
            <a:xfrm flipV="1">
              <a:off x="978720" y="2940510"/>
              <a:ext cx="33740" cy="37050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0"/>
              <a:endCxn id="7" idx="2"/>
            </p:cNvCxnSpPr>
            <p:nvPr/>
          </p:nvCxnSpPr>
          <p:spPr>
            <a:xfrm flipH="1" flipV="1">
              <a:off x="1012460" y="2940510"/>
              <a:ext cx="525018" cy="34336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1"/>
              <a:endCxn id="7" idx="3"/>
            </p:cNvCxnSpPr>
            <p:nvPr/>
          </p:nvCxnSpPr>
          <p:spPr>
            <a:xfrm flipH="1" flipV="1">
              <a:off x="1322022" y="2792385"/>
              <a:ext cx="411992" cy="197002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-401305" y="422370"/>
              <a:ext cx="809905" cy="50947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文本框 39"/>
            <p:cNvSpPr txBox="1"/>
            <p:nvPr/>
          </p:nvSpPr>
          <p:spPr>
            <a:xfrm>
              <a:off x="-287961" y="547025"/>
              <a:ext cx="688431" cy="2893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管理员</a:t>
              </a:r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ID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17822" y="33133"/>
              <a:ext cx="543203" cy="39388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41999" y="-22631"/>
              <a:ext cx="651941" cy="37344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5" name="直接连接符 34"/>
            <p:cNvCxnSpPr>
              <a:stCxn id="31" idx="5"/>
              <a:endCxn id="12" idx="1"/>
            </p:cNvCxnSpPr>
            <p:nvPr/>
          </p:nvCxnSpPr>
          <p:spPr>
            <a:xfrm>
              <a:off x="289993" y="857230"/>
              <a:ext cx="300559" cy="36827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3" idx="5"/>
              <a:endCxn id="12" idx="0"/>
            </p:cNvCxnSpPr>
            <p:nvPr/>
          </p:nvCxnSpPr>
          <p:spPr>
            <a:xfrm>
              <a:off x="681475" y="369332"/>
              <a:ext cx="295156" cy="362482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4"/>
              <a:endCxn id="12" idx="0"/>
            </p:cNvCxnSpPr>
            <p:nvPr/>
          </p:nvCxnSpPr>
          <p:spPr>
            <a:xfrm flipH="1">
              <a:off x="976631" y="350815"/>
              <a:ext cx="291339" cy="380999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9"/>
            <p:cNvSpPr txBox="1"/>
            <p:nvPr/>
          </p:nvSpPr>
          <p:spPr>
            <a:xfrm>
              <a:off x="261584" y="62267"/>
              <a:ext cx="54292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姓名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文本框 39"/>
            <p:cNvSpPr txBox="1"/>
            <p:nvPr/>
          </p:nvSpPr>
          <p:spPr>
            <a:xfrm>
              <a:off x="1082211" y="8400"/>
              <a:ext cx="49650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593941" y="534037"/>
              <a:ext cx="624409" cy="39780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文本框 39"/>
            <p:cNvSpPr txBox="1"/>
            <p:nvPr/>
          </p:nvSpPr>
          <p:spPr>
            <a:xfrm>
              <a:off x="1635508" y="608326"/>
              <a:ext cx="553059" cy="3153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索书号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73292" y="225172"/>
              <a:ext cx="545107" cy="39170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761275" y="230534"/>
              <a:ext cx="572270" cy="34951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94650" y="602684"/>
              <a:ext cx="555754" cy="3196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文本框 39"/>
            <p:cNvSpPr txBox="1"/>
            <p:nvPr/>
          </p:nvSpPr>
          <p:spPr>
            <a:xfrm>
              <a:off x="2141212" y="268482"/>
              <a:ext cx="476567" cy="2620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书名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>
              <a:stCxn id="40" idx="4"/>
              <a:endCxn id="8" idx="1"/>
            </p:cNvCxnSpPr>
            <p:nvPr/>
          </p:nvCxnSpPr>
          <p:spPr>
            <a:xfrm>
              <a:off x="1906145" y="931841"/>
              <a:ext cx="464262" cy="18486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4"/>
              <a:endCxn id="8" idx="0"/>
            </p:cNvCxnSpPr>
            <p:nvPr/>
          </p:nvCxnSpPr>
          <p:spPr>
            <a:xfrm>
              <a:off x="2345845" y="616880"/>
              <a:ext cx="334126" cy="30066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3"/>
              <a:endCxn id="8" idx="0"/>
            </p:cNvCxnSpPr>
            <p:nvPr/>
          </p:nvCxnSpPr>
          <p:spPr>
            <a:xfrm flipH="1">
              <a:off x="2679971" y="528866"/>
              <a:ext cx="165111" cy="38868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3"/>
              <a:endCxn id="8" idx="3"/>
            </p:cNvCxnSpPr>
            <p:nvPr/>
          </p:nvCxnSpPr>
          <p:spPr>
            <a:xfrm flipH="1">
              <a:off x="2989534" y="875507"/>
              <a:ext cx="186504" cy="241194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39"/>
            <p:cNvSpPr txBox="1"/>
            <p:nvPr/>
          </p:nvSpPr>
          <p:spPr>
            <a:xfrm>
              <a:off x="2845802" y="238174"/>
              <a:ext cx="696456" cy="40252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作者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1" name="文本框 39"/>
            <p:cNvSpPr txBox="1"/>
            <p:nvPr/>
          </p:nvSpPr>
          <p:spPr>
            <a:xfrm>
              <a:off x="3112601" y="625131"/>
              <a:ext cx="723899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库存量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746881" y="-7973"/>
              <a:ext cx="895840" cy="47332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文本框 39"/>
            <p:cNvSpPr txBox="1"/>
            <p:nvPr/>
          </p:nvSpPr>
          <p:spPr>
            <a:xfrm>
              <a:off x="3883211" y="100781"/>
              <a:ext cx="761211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出版社编号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63311" y="144602"/>
              <a:ext cx="675925" cy="51279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文本框 39"/>
            <p:cNvSpPr txBox="1"/>
            <p:nvPr/>
          </p:nvSpPr>
          <p:spPr>
            <a:xfrm>
              <a:off x="4879997" y="264274"/>
              <a:ext cx="703876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出版社名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stCxn id="52" idx="4"/>
              <a:endCxn id="10" idx="0"/>
            </p:cNvCxnSpPr>
            <p:nvPr/>
          </p:nvCxnSpPr>
          <p:spPr>
            <a:xfrm>
              <a:off x="4194801" y="465351"/>
              <a:ext cx="411786" cy="312257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10" idx="3"/>
            </p:cNvCxnSpPr>
            <p:nvPr/>
          </p:nvCxnSpPr>
          <p:spPr>
            <a:xfrm flipH="1">
              <a:off x="5064273" y="643283"/>
              <a:ext cx="123826" cy="28245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3880654" y="3300816"/>
              <a:ext cx="723671" cy="40582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文本框 39"/>
            <p:cNvSpPr txBox="1"/>
            <p:nvPr/>
          </p:nvSpPr>
          <p:spPr>
            <a:xfrm>
              <a:off x="3920101" y="3376564"/>
              <a:ext cx="829560" cy="2885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编号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826249" y="2942215"/>
              <a:ext cx="712987" cy="50409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61" name="直接连接符 60"/>
            <p:cNvCxnSpPr>
              <a:stCxn id="11" idx="2"/>
              <a:endCxn id="58" idx="0"/>
            </p:cNvCxnSpPr>
            <p:nvPr/>
          </p:nvCxnSpPr>
          <p:spPr>
            <a:xfrm>
              <a:off x="4079531" y="2879451"/>
              <a:ext cx="162959" cy="42136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60" idx="1"/>
              <a:endCxn id="11" idx="3"/>
            </p:cNvCxnSpPr>
            <p:nvPr/>
          </p:nvCxnSpPr>
          <p:spPr>
            <a:xfrm flipH="1" flipV="1">
              <a:off x="4497082" y="2717209"/>
              <a:ext cx="433581" cy="298829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39"/>
            <p:cNvSpPr txBox="1"/>
            <p:nvPr/>
          </p:nvSpPr>
          <p:spPr>
            <a:xfrm>
              <a:off x="4894922" y="3041010"/>
              <a:ext cx="799126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类型名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830660" y="3480576"/>
              <a:ext cx="797307" cy="47378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文本框 39"/>
            <p:cNvSpPr txBox="1"/>
            <p:nvPr/>
          </p:nvSpPr>
          <p:spPr>
            <a:xfrm>
              <a:off x="1848119" y="3558427"/>
              <a:ext cx="81746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阅览室编号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802673" y="3446310"/>
              <a:ext cx="1074152" cy="42988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67" name="直接连接符 66"/>
            <p:cNvCxnSpPr>
              <a:stCxn id="65" idx="0"/>
              <a:endCxn id="9" idx="2"/>
            </p:cNvCxnSpPr>
            <p:nvPr/>
          </p:nvCxnSpPr>
          <p:spPr>
            <a:xfrm flipV="1">
              <a:off x="2256849" y="3245311"/>
              <a:ext cx="545824" cy="313116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6" idx="0"/>
              <a:endCxn id="9" idx="2"/>
            </p:cNvCxnSpPr>
            <p:nvPr/>
          </p:nvCxnSpPr>
          <p:spPr>
            <a:xfrm flipH="1" flipV="1">
              <a:off x="2802673" y="3245310"/>
              <a:ext cx="537076" cy="20100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39"/>
            <p:cNvSpPr txBox="1"/>
            <p:nvPr/>
          </p:nvSpPr>
          <p:spPr>
            <a:xfrm>
              <a:off x="3000711" y="3495833"/>
              <a:ext cx="878053" cy="4040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阅览室名称</a:t>
              </a:r>
              <a:endParaRPr 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0" name="菱形 69"/>
            <p:cNvSpPr/>
            <p:nvPr/>
          </p:nvSpPr>
          <p:spPr>
            <a:xfrm>
              <a:off x="1103023" y="2056265"/>
              <a:ext cx="642723" cy="453233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71" name="直接连接符 70"/>
            <p:cNvCxnSpPr>
              <a:stCxn id="70" idx="1"/>
              <a:endCxn id="7" idx="0"/>
            </p:cNvCxnSpPr>
            <p:nvPr/>
          </p:nvCxnSpPr>
          <p:spPr>
            <a:xfrm flipH="1">
              <a:off x="1012460" y="2282881"/>
              <a:ext cx="90563" cy="361379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70" idx="3"/>
              <a:endCxn id="8" idx="1"/>
            </p:cNvCxnSpPr>
            <p:nvPr/>
          </p:nvCxnSpPr>
          <p:spPr>
            <a:xfrm flipV="1">
              <a:off x="1745746" y="1116701"/>
              <a:ext cx="624661" cy="116618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菱形 72"/>
            <p:cNvSpPr/>
            <p:nvPr/>
          </p:nvSpPr>
          <p:spPr>
            <a:xfrm rot="20785052">
              <a:off x="1823207" y="1998915"/>
              <a:ext cx="571661" cy="408687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74" name="直接连接符 73"/>
            <p:cNvCxnSpPr>
              <a:stCxn id="73" idx="1"/>
              <a:endCxn id="7" idx="3"/>
            </p:cNvCxnSpPr>
            <p:nvPr/>
          </p:nvCxnSpPr>
          <p:spPr>
            <a:xfrm flipH="1">
              <a:off x="1322022" y="2281771"/>
              <a:ext cx="509178" cy="510614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3" idx="3"/>
              <a:endCxn id="8" idx="2"/>
            </p:cNvCxnSpPr>
            <p:nvPr/>
          </p:nvCxnSpPr>
          <p:spPr>
            <a:xfrm flipV="1">
              <a:off x="2386874" y="1315855"/>
              <a:ext cx="293097" cy="80889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39"/>
            <p:cNvSpPr txBox="1"/>
            <p:nvPr/>
          </p:nvSpPr>
          <p:spPr>
            <a:xfrm>
              <a:off x="1205518" y="2128162"/>
              <a:ext cx="647699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借阅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7" name="文本框 39"/>
            <p:cNvSpPr txBox="1"/>
            <p:nvPr/>
          </p:nvSpPr>
          <p:spPr>
            <a:xfrm>
              <a:off x="1917547" y="2016957"/>
              <a:ext cx="64706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归还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8" name="菱形 77"/>
            <p:cNvSpPr/>
            <p:nvPr/>
          </p:nvSpPr>
          <p:spPr>
            <a:xfrm>
              <a:off x="2493258" y="2016957"/>
              <a:ext cx="647588" cy="524477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文本框 39"/>
            <p:cNvSpPr txBox="1"/>
            <p:nvPr/>
          </p:nvSpPr>
          <p:spPr>
            <a:xfrm>
              <a:off x="2644232" y="2123400"/>
              <a:ext cx="481987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所在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80" name="直接连接符 79"/>
            <p:cNvCxnSpPr>
              <a:stCxn id="8" idx="2"/>
              <a:endCxn id="78" idx="0"/>
            </p:cNvCxnSpPr>
            <p:nvPr/>
          </p:nvCxnSpPr>
          <p:spPr>
            <a:xfrm>
              <a:off x="2679971" y="1315855"/>
              <a:ext cx="137081" cy="701102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8" idx="2"/>
              <a:endCxn id="9" idx="0"/>
            </p:cNvCxnSpPr>
            <p:nvPr/>
          </p:nvCxnSpPr>
          <p:spPr>
            <a:xfrm flipH="1">
              <a:off x="2802673" y="2541435"/>
              <a:ext cx="14379" cy="37905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菱形 81"/>
            <p:cNvSpPr/>
            <p:nvPr/>
          </p:nvSpPr>
          <p:spPr>
            <a:xfrm>
              <a:off x="3247385" y="1878226"/>
              <a:ext cx="787985" cy="350429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文本框 39"/>
            <p:cNvSpPr txBox="1"/>
            <p:nvPr/>
          </p:nvSpPr>
          <p:spPr>
            <a:xfrm>
              <a:off x="3449184" y="1882172"/>
              <a:ext cx="90009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>
              <a:stCxn id="8" idx="3"/>
              <a:endCxn id="82" idx="0"/>
            </p:cNvCxnSpPr>
            <p:nvPr/>
          </p:nvCxnSpPr>
          <p:spPr>
            <a:xfrm>
              <a:off x="2989534" y="1116701"/>
              <a:ext cx="651844" cy="7615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82" idx="2"/>
              <a:endCxn id="11" idx="0"/>
            </p:cNvCxnSpPr>
            <p:nvPr/>
          </p:nvCxnSpPr>
          <p:spPr>
            <a:xfrm>
              <a:off x="3641378" y="2228655"/>
              <a:ext cx="438153" cy="32631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菱形 85"/>
            <p:cNvSpPr/>
            <p:nvPr/>
          </p:nvSpPr>
          <p:spPr>
            <a:xfrm>
              <a:off x="3277530" y="1055369"/>
              <a:ext cx="669692" cy="339090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文本框 39"/>
            <p:cNvSpPr txBox="1"/>
            <p:nvPr/>
          </p:nvSpPr>
          <p:spPr>
            <a:xfrm>
              <a:off x="3437532" y="1077576"/>
              <a:ext cx="89979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出版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>
              <a:stCxn id="8" idx="3"/>
              <a:endCxn id="86" idx="1"/>
            </p:cNvCxnSpPr>
            <p:nvPr/>
          </p:nvCxnSpPr>
          <p:spPr>
            <a:xfrm>
              <a:off x="2989534" y="1116701"/>
              <a:ext cx="287996" cy="108213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6" idx="3"/>
              <a:endCxn id="10" idx="1"/>
            </p:cNvCxnSpPr>
            <p:nvPr/>
          </p:nvCxnSpPr>
          <p:spPr>
            <a:xfrm flipV="1">
              <a:off x="3947222" y="925733"/>
              <a:ext cx="201677" cy="29918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菱形 89"/>
            <p:cNvSpPr/>
            <p:nvPr/>
          </p:nvSpPr>
          <p:spPr>
            <a:xfrm>
              <a:off x="1280103" y="1061245"/>
              <a:ext cx="717256" cy="445319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文本框 39"/>
            <p:cNvSpPr txBox="1"/>
            <p:nvPr/>
          </p:nvSpPr>
          <p:spPr>
            <a:xfrm>
              <a:off x="1426302" y="1135031"/>
              <a:ext cx="73541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管理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92" name="直接连接符 91"/>
            <p:cNvCxnSpPr>
              <a:stCxn id="12" idx="2"/>
              <a:endCxn id="90" idx="1"/>
            </p:cNvCxnSpPr>
            <p:nvPr/>
          </p:nvCxnSpPr>
          <p:spPr>
            <a:xfrm>
              <a:off x="976631" y="1056300"/>
              <a:ext cx="303472" cy="22760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90" idx="3"/>
              <a:endCxn id="8" idx="1"/>
            </p:cNvCxnSpPr>
            <p:nvPr/>
          </p:nvCxnSpPr>
          <p:spPr>
            <a:xfrm flipV="1">
              <a:off x="1997359" y="1116701"/>
              <a:ext cx="373048" cy="167204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菱形 93"/>
            <p:cNvSpPr/>
            <p:nvPr/>
          </p:nvSpPr>
          <p:spPr>
            <a:xfrm>
              <a:off x="495256" y="1349835"/>
              <a:ext cx="721570" cy="503486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5" name="文本框 39"/>
            <p:cNvSpPr txBox="1"/>
            <p:nvPr/>
          </p:nvSpPr>
          <p:spPr>
            <a:xfrm>
              <a:off x="558533" y="1439831"/>
              <a:ext cx="735330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2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管理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96" name="直接连接符 95"/>
            <p:cNvCxnSpPr>
              <a:stCxn id="12" idx="2"/>
              <a:endCxn id="94" idx="0"/>
            </p:cNvCxnSpPr>
            <p:nvPr/>
          </p:nvCxnSpPr>
          <p:spPr>
            <a:xfrm flipH="1">
              <a:off x="856041" y="1056300"/>
              <a:ext cx="120590" cy="29353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4" idx="2"/>
              <a:endCxn id="7" idx="0"/>
            </p:cNvCxnSpPr>
            <p:nvPr/>
          </p:nvCxnSpPr>
          <p:spPr>
            <a:xfrm>
              <a:off x="856041" y="1853321"/>
              <a:ext cx="156419" cy="790939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>
            <a:xfrm>
              <a:off x="1302039" y="1582880"/>
              <a:ext cx="695320" cy="33007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文本框 39"/>
            <p:cNvSpPr txBox="1"/>
            <p:nvPr/>
          </p:nvSpPr>
          <p:spPr>
            <a:xfrm>
              <a:off x="1334206" y="1629439"/>
              <a:ext cx="869661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借阅日期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00" name="直接连接符 99"/>
            <p:cNvCxnSpPr>
              <a:stCxn id="98" idx="4"/>
              <a:endCxn id="70" idx="0"/>
            </p:cNvCxnSpPr>
            <p:nvPr/>
          </p:nvCxnSpPr>
          <p:spPr>
            <a:xfrm flipH="1">
              <a:off x="1424384" y="1912953"/>
              <a:ext cx="225315" cy="143311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1855317" y="2517352"/>
              <a:ext cx="705017" cy="34560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>
              <a:stCxn id="73" idx="2"/>
              <a:endCxn id="101" idx="0"/>
            </p:cNvCxnSpPr>
            <p:nvPr/>
          </p:nvCxnSpPr>
          <p:spPr>
            <a:xfrm>
              <a:off x="2150066" y="2401886"/>
              <a:ext cx="57759" cy="11546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39"/>
            <p:cNvSpPr txBox="1"/>
            <p:nvPr/>
          </p:nvSpPr>
          <p:spPr>
            <a:xfrm>
              <a:off x="1863491" y="2553982"/>
              <a:ext cx="869315" cy="3048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归还日期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4171121" y="1438998"/>
              <a:ext cx="974701" cy="52840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39"/>
            <p:cNvSpPr txBox="1"/>
            <p:nvPr/>
          </p:nvSpPr>
          <p:spPr>
            <a:xfrm>
              <a:off x="4275310" y="1448010"/>
              <a:ext cx="842146" cy="4093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出版社出版图书数量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06" name="直接连接符 105"/>
            <p:cNvCxnSpPr>
              <a:stCxn id="104" idx="0"/>
              <a:endCxn id="10" idx="2"/>
            </p:cNvCxnSpPr>
            <p:nvPr/>
          </p:nvCxnSpPr>
          <p:spPr>
            <a:xfrm flipH="1" flipV="1">
              <a:off x="4606587" y="1073858"/>
              <a:ext cx="51884" cy="365140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/>
            <p:cNvSpPr/>
            <p:nvPr/>
          </p:nvSpPr>
          <p:spPr>
            <a:xfrm>
              <a:off x="4589780" y="2064278"/>
              <a:ext cx="876981" cy="54290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39"/>
            <p:cNvSpPr txBox="1"/>
            <p:nvPr/>
          </p:nvSpPr>
          <p:spPr>
            <a:xfrm>
              <a:off x="4631166" y="2118685"/>
              <a:ext cx="770519" cy="34756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600" dirty="0" smtClean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该类型图书数量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09" name="直接连接符 108"/>
            <p:cNvCxnSpPr>
              <a:stCxn id="107" idx="3"/>
              <a:endCxn id="11" idx="0"/>
            </p:cNvCxnSpPr>
            <p:nvPr/>
          </p:nvCxnSpPr>
          <p:spPr>
            <a:xfrm flipH="1">
              <a:off x="4079531" y="2527673"/>
              <a:ext cx="638680" cy="27293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45"/>
          <p:cNvSpPr>
            <a:spLocks noChangeArrowheads="1"/>
          </p:cNvSpPr>
          <p:nvPr/>
        </p:nvSpPr>
        <p:spPr bwMode="auto">
          <a:xfrm>
            <a:off x="561382" y="53190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9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20299"/>
            <a:ext cx="8534400" cy="1507067"/>
          </a:xfrm>
        </p:spPr>
        <p:txBody>
          <a:bodyPr/>
          <a:lstStyle/>
          <a:p>
            <a:r>
              <a:rPr lang="zh-CN" altLang="en-US" dirty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关系模式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378424"/>
            <a:ext cx="9920098" cy="513395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实体：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图书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索书号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书名，作者，库存量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读者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(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读者号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姓名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密码，性别，电话，邮箱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tx1"/>
                </a:solidFill>
              </a:rPr>
              <a:t>管理员（</a:t>
            </a:r>
            <a:r>
              <a:rPr lang="zh-CN" altLang="zh-CN" sz="2400" b="1" u="sng" dirty="0">
                <a:solidFill>
                  <a:schemeClr val="tx1"/>
                </a:solidFill>
              </a:rPr>
              <a:t>管理员号</a:t>
            </a:r>
            <a:r>
              <a:rPr lang="zh-CN" altLang="zh-CN" sz="2400" b="1" dirty="0">
                <a:solidFill>
                  <a:schemeClr val="tx1"/>
                </a:solidFill>
              </a:rPr>
              <a:t>、管理员姓名、密码）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tx1"/>
                </a:solidFill>
              </a:rPr>
              <a:t>出版社：（</a:t>
            </a:r>
            <a:r>
              <a:rPr lang="zh-CN" altLang="zh-CN" sz="2400" b="1" u="sng" dirty="0">
                <a:solidFill>
                  <a:schemeClr val="tx1"/>
                </a:solidFill>
              </a:rPr>
              <a:t>出版社编号</a:t>
            </a:r>
            <a:r>
              <a:rPr lang="zh-CN" altLang="zh-CN" sz="2400" b="1" dirty="0">
                <a:solidFill>
                  <a:schemeClr val="tx1"/>
                </a:solidFill>
              </a:rPr>
              <a:t>、出版社名、出版社出版书的数量）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tx1"/>
                </a:solidFill>
              </a:rPr>
              <a:t>图书类别（</a:t>
            </a:r>
            <a:r>
              <a:rPr lang="zh-CN" altLang="zh-CN" sz="2400" b="1" u="sng" dirty="0">
                <a:solidFill>
                  <a:schemeClr val="tx1"/>
                </a:solidFill>
              </a:rPr>
              <a:t>类别</a:t>
            </a:r>
            <a:r>
              <a:rPr lang="zh-CN" altLang="zh-CN" sz="2400" b="1" u="sng" dirty="0" smtClean="0">
                <a:solidFill>
                  <a:schemeClr val="tx1"/>
                </a:solidFill>
              </a:rPr>
              <a:t>编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号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</a:rPr>
              <a:t>类别名称、类别书的数量）</a:t>
            </a:r>
          </a:p>
          <a:p>
            <a:pPr lvl="0">
              <a:lnSpc>
                <a:spcPct val="150000"/>
              </a:lnSpc>
            </a:pPr>
            <a:r>
              <a:rPr lang="zh-CN" altLang="zh-CN" sz="2400" b="1" dirty="0">
                <a:solidFill>
                  <a:schemeClr val="tx1"/>
                </a:solidFill>
              </a:rPr>
              <a:t>借阅室（</a:t>
            </a:r>
            <a:r>
              <a:rPr lang="zh-CN" altLang="zh-CN" sz="2400" b="1" u="sng" dirty="0">
                <a:solidFill>
                  <a:schemeClr val="tx1"/>
                </a:solidFill>
              </a:rPr>
              <a:t>借阅室编号</a:t>
            </a:r>
            <a:r>
              <a:rPr lang="zh-CN" altLang="zh-CN" sz="2400" b="1" dirty="0">
                <a:solidFill>
                  <a:schemeClr val="tx1"/>
                </a:solidFill>
              </a:rPr>
              <a:t>、借阅室名称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）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914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联系：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图书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类型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u="sng" dirty="0">
                <a:solidFill>
                  <a:schemeClr val="tx1"/>
                </a:solidFill>
              </a:rPr>
              <a:t>索书号</a:t>
            </a:r>
            <a:r>
              <a:rPr lang="zh-CN" altLang="en-US" sz="2400" b="1" dirty="0">
                <a:solidFill>
                  <a:schemeClr val="tx1"/>
                </a:solidFill>
              </a:rPr>
              <a:t>，类型编号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图书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出版社</a:t>
            </a:r>
            <a:r>
              <a:rPr lang="en-US" altLang="zh-CN" sz="2400" b="1" dirty="0">
                <a:solidFill>
                  <a:schemeClr val="tx1"/>
                </a:solidFill>
              </a:rPr>
              <a:t> (</a:t>
            </a:r>
            <a:r>
              <a:rPr lang="zh-CN" altLang="en-US" sz="2400" b="1" u="sng" dirty="0">
                <a:solidFill>
                  <a:schemeClr val="tx1"/>
                </a:solidFill>
              </a:rPr>
              <a:t>索书号</a:t>
            </a:r>
            <a:r>
              <a:rPr lang="zh-CN" altLang="en-US" sz="2400" b="1" dirty="0">
                <a:solidFill>
                  <a:schemeClr val="tx1"/>
                </a:solidFill>
              </a:rPr>
              <a:t>，出版社编号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图书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借阅室</a:t>
            </a:r>
            <a:r>
              <a:rPr lang="zh-CN" altLang="zh-CN" sz="2400" b="1" dirty="0">
                <a:solidFill>
                  <a:schemeClr val="tx1"/>
                </a:solidFill>
              </a:rPr>
              <a:t>（</a:t>
            </a:r>
            <a:r>
              <a:rPr lang="zh-CN" altLang="en-US" sz="2400" b="1" u="sng" dirty="0">
                <a:solidFill>
                  <a:schemeClr val="tx1"/>
                </a:solidFill>
              </a:rPr>
              <a:t>索书号</a:t>
            </a:r>
            <a:r>
              <a:rPr lang="zh-CN" altLang="zh-CN" sz="2400" b="1" dirty="0">
                <a:solidFill>
                  <a:schemeClr val="tx1"/>
                </a:solidFill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</a:rPr>
              <a:t>借阅室编号</a:t>
            </a:r>
            <a:r>
              <a:rPr lang="zh-CN" altLang="zh-CN" sz="2400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tx1"/>
                </a:solidFill>
              </a:rPr>
              <a:t>借还信息表（</a:t>
            </a:r>
            <a:r>
              <a:rPr lang="zh-CN" altLang="zh-CN" sz="2400" b="1" u="sng" dirty="0">
                <a:solidFill>
                  <a:schemeClr val="tx1"/>
                </a:solidFill>
              </a:rPr>
              <a:t>索书号、借阅日期</a:t>
            </a:r>
            <a:r>
              <a:rPr lang="zh-CN" altLang="zh-CN" sz="2400" b="1" dirty="0">
                <a:solidFill>
                  <a:schemeClr val="tx1"/>
                </a:solidFill>
              </a:rPr>
              <a:t>、书名、读者号，归还日期）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88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26493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功能演示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933560"/>
            <a:ext cx="8534400" cy="39506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注册、登录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搜索查询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修改资料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借还图书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查询借阅记录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239845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487606"/>
            <a:ext cx="8534400" cy="55751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编程实现：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实现语言：</a:t>
            </a:r>
            <a:r>
              <a:rPr lang="en-US" altLang="zh-CN" sz="2000" dirty="0" smtClean="0">
                <a:solidFill>
                  <a:schemeClr val="tx1"/>
                </a:solidFill>
              </a:rPr>
              <a:t>Java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实现环境：</a:t>
            </a:r>
            <a:r>
              <a:rPr lang="en-US" altLang="zh-CN" sz="2000" dirty="0" smtClean="0">
                <a:solidFill>
                  <a:schemeClr val="tx1"/>
                </a:solidFill>
              </a:rPr>
              <a:t>Eclipse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jre1.7.0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数据库设计：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E-R</a:t>
            </a:r>
            <a:r>
              <a:rPr lang="zh-CN" altLang="en-US" sz="2000" dirty="0" smtClean="0">
                <a:solidFill>
                  <a:schemeClr val="tx1"/>
                </a:solidFill>
              </a:rPr>
              <a:t>图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关系模式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规范化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感想：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增强了与他人的合作交流能力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有了做完整项目的实战经验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</a:rPr>
              <a:t>对于时间也有了合理的安排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67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325" y="508379"/>
            <a:ext cx="10779907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8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04855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392</Words>
  <Application>Microsoft Office PowerPoint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宋体</vt:lpstr>
      <vt:lpstr>幼圆</vt:lpstr>
      <vt:lpstr>Century Gothic</vt:lpstr>
      <vt:lpstr>Times New Roman</vt:lpstr>
      <vt:lpstr>Wingdings 3</vt:lpstr>
      <vt:lpstr>切片</vt:lpstr>
      <vt:lpstr>图书馆管理系统</vt:lpstr>
      <vt:lpstr>PowerPoint 演示文稿</vt:lpstr>
      <vt:lpstr>功能介绍</vt:lpstr>
      <vt:lpstr>数据库设计——E-R图</vt:lpstr>
      <vt:lpstr>数据库设计——关系模式</vt:lpstr>
      <vt:lpstr>PowerPoint 演示文稿</vt:lpstr>
      <vt:lpstr>功能演示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图书馆管理系统</dc:title>
  <dc:creator>pp</dc:creator>
  <cp:lastModifiedBy>pp</cp:lastModifiedBy>
  <cp:revision>19</cp:revision>
  <dcterms:created xsi:type="dcterms:W3CDTF">2014-12-29T15:31:33Z</dcterms:created>
  <dcterms:modified xsi:type="dcterms:W3CDTF">2014-12-29T16:42:33Z</dcterms:modified>
</cp:coreProperties>
</file>