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72" r:id="rId2"/>
  </p:sldMasterIdLst>
  <p:sldIdLst>
    <p:sldId id="282" r:id="rId3"/>
    <p:sldId id="283" r:id="rId4"/>
    <p:sldId id="284" r:id="rId5"/>
    <p:sldId id="260" r:id="rId6"/>
    <p:sldId id="285" r:id="rId7"/>
    <p:sldId id="263" r:id="rId8"/>
    <p:sldId id="267" r:id="rId9"/>
    <p:sldId id="266" r:id="rId10"/>
    <p:sldId id="265" r:id="rId11"/>
    <p:sldId id="273" r:id="rId12"/>
    <p:sldId id="274" r:id="rId13"/>
    <p:sldId id="277" r:id="rId14"/>
    <p:sldId id="276" r:id="rId15"/>
    <p:sldId id="280" r:id="rId16"/>
    <p:sldId id="279" r:id="rId17"/>
    <p:sldId id="269" r:id="rId18"/>
    <p:sldId id="268" r:id="rId19"/>
    <p:sldId id="281" r:id="rId20"/>
  </p:sldIdLst>
  <p:sldSz cx="18288000" cy="10287000"/>
  <p:notesSz cx="6858000" cy="9144000"/>
  <p:embeddedFontLst>
    <p:embeddedFont>
      <p:font typeface="Glacial Indifference" panose="02010600030101010101" charset="-122"/>
      <p:regular r:id="rId21"/>
    </p:embeddedFont>
    <p:embeddedFont>
      <p:font typeface="Glacial Indifference Bold" panose="02010600030101010101" charset="-122"/>
      <p:regular r:id="rId22"/>
    </p:embeddedFont>
    <p:embeddedFont>
      <p:font typeface="思源黑体-粗体" panose="02010600030101010101" charset="-122"/>
      <p:regular r:id="rId23"/>
    </p:embeddedFont>
    <p:embeddedFont>
      <p:font typeface="思源黑体-粗体 Bold" panose="02010600030101010101" charset="-122"/>
      <p:regular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微软雅黑" panose="020B0503020204020204" pitchFamily="34" charset="-122"/>
      <p:regular r:id="rId29"/>
      <p:bold r:id="rId30"/>
    </p:embeddedFont>
  </p:embeddedFontLst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5">
          <p15:clr>
            <a:srgbClr val="A4A3A4"/>
          </p15:clr>
        </p15:guide>
        <p15:guide id="2" pos="287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誉儒 王誉儒" initials="王誉儒" lastIdx="2" clrIdx="0">
    <p:extLst>
      <p:ext uri="{19B8F6BF-5375-455C-9EA6-DF929625EA0E}">
        <p15:presenceInfo xmlns:p15="http://schemas.microsoft.com/office/powerpoint/2012/main" userId="004fc8b6772c19e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104" y="136"/>
      </p:cViewPr>
      <p:guideLst>
        <p:guide orient="horz" pos="2225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634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650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8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11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51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534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57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1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224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370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4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7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23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sv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wmf"/><Relationship Id="rId10" Type="http://schemas.openxmlformats.org/officeDocument/2006/relationships/image" Target="../media/image13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5.sv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3075" b="3075"/>
          <a:stretch>
            <a:fillRect/>
          </a:stretch>
        </p:blipFill>
        <p:spPr>
          <a:xfrm>
            <a:off x="7158616" y="1028700"/>
            <a:ext cx="15345657" cy="10045151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143427" y="938464"/>
            <a:ext cx="1678105" cy="328767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029127" y="969245"/>
            <a:ext cx="7334382" cy="6094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9704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502" b="0" i="0" u="none" strike="noStrike" kern="1200" cap="none" spc="0" normalizeH="0" baseline="0" noProof="0">
                <a:ln>
                  <a:noFill/>
                </a:ln>
                <a:solidFill>
                  <a:srgbClr val="95CAFA"/>
                </a:solidFill>
                <a:effectLst/>
                <a:uLnTx/>
                <a:uFillTx/>
                <a:latin typeface="Glacial Indifference Bold"/>
                <a:ea typeface="+mn-ea"/>
                <a:cs typeface="+mn-cs"/>
              </a:rPr>
              <a:t>5G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9127" y="969245"/>
            <a:ext cx="7334382" cy="6094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9704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502" b="0" i="0" u="none" strike="noStrike" kern="1200" cap="none" spc="0" normalizeH="0" baseline="0" noProof="0" dirty="0">
                <a:ln>
                  <a:noFill/>
                </a:ln>
                <a:solidFill>
                  <a:srgbClr val="95CAFA"/>
                </a:solidFill>
                <a:effectLst/>
                <a:uLnTx/>
                <a:uFillTx/>
                <a:latin typeface="Glacial Indifference Bold"/>
                <a:ea typeface="+mn-ea"/>
                <a:cs typeface="+mn-cs"/>
              </a:rPr>
              <a:t>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43427" y="6539949"/>
            <a:ext cx="6965169" cy="1533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25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字由点字倔强黑 Bold"/>
                <a:cs typeface="+mn-cs"/>
              </a:rPr>
              <a:t>人事管理系统</a:t>
            </a:r>
            <a:endParaRPr kumimoji="0" lang="en-US" sz="9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字由点字倔强黑 Bold"/>
              <a:cs typeface="+mn-c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8391406"/>
            <a:ext cx="4825106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9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651" normalizeH="0" baseline="0" noProof="0">
                <a:ln>
                  <a:noFill/>
                </a:ln>
                <a:solidFill>
                  <a:srgbClr val="95CAFA"/>
                </a:solidFill>
                <a:effectLst/>
                <a:uLnTx/>
                <a:uFillTx/>
                <a:latin typeface="Calibri"/>
                <a:ea typeface="思源黑体-粗体"/>
                <a:cs typeface="+mn-cs"/>
              </a:rPr>
              <a:t>｜项目介绍｜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7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 flipV="1">
            <a:off x="-1184859" y="6510270"/>
            <a:ext cx="6358517" cy="193139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5400000">
            <a:off x="13114342" y="6510270"/>
            <a:ext cx="6358517" cy="1931399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4697760" y="866775"/>
            <a:ext cx="8892480" cy="1284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latinLnBrk="1">
              <a:lnSpc>
                <a:spcPct val="116000"/>
              </a:lnSpc>
            </a:pPr>
            <a:r>
              <a:rPr lang="en-US" altLang="zh-CN" sz="7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功能模块设计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971550"/>
            <a:ext cx="1869174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  <a:spcBef>
                <a:spcPct val="0"/>
              </a:spcBef>
            </a:pPr>
            <a:r>
              <a:rPr lang="en-US" sz="2300" spc="177">
                <a:solidFill>
                  <a:srgbClr val="FFFFFF"/>
                </a:solidFill>
                <a:latin typeface="Glacial Indifference Bold" panose="00000800000000000000"/>
              </a:rPr>
              <a:t>PART  03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7066225" y="1028700"/>
            <a:ext cx="193075" cy="193075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707600" y="1028700"/>
            <a:ext cx="193075" cy="193075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6348974" y="1028700"/>
            <a:ext cx="193075" cy="193075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7411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409825" y="2552700"/>
            <a:ext cx="13468985" cy="68027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7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 flipV="1">
            <a:off x="-1184859" y="6510270"/>
            <a:ext cx="6358517" cy="193139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3114342" y="6510270"/>
            <a:ext cx="6358517" cy="1931399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535930" y="876300"/>
            <a:ext cx="8892540" cy="151003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latinLnBrk="1">
              <a:lnSpc>
                <a:spcPct val="116000"/>
              </a:lnSpc>
            </a:pPr>
            <a:r>
              <a:rPr lang="en-US" altLang="zh-CN" sz="6000" dirty="0">
                <a:solidFill>
                  <a:srgbClr val="00B0F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6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访问流程分析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971550"/>
            <a:ext cx="1869174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  <a:spcBef>
                <a:spcPct val="0"/>
              </a:spcBef>
            </a:pPr>
            <a:r>
              <a:rPr lang="en-US" sz="2300" spc="177" dirty="0">
                <a:solidFill>
                  <a:srgbClr val="FFFFFF"/>
                </a:solidFill>
                <a:latin typeface="Glacial Indifference Bold" panose="00000800000000000000"/>
              </a:rPr>
              <a:t>PART  03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7066225" y="1028700"/>
            <a:ext cx="193075" cy="193075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707600" y="1028700"/>
            <a:ext cx="193075" cy="193075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6348974" y="1028700"/>
            <a:ext cx="193075" cy="193075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59F0707-5ED5-9589-3A53-E2DC4B176705}"/>
              </a:ext>
            </a:extLst>
          </p:cNvPr>
          <p:cNvSpPr txBox="1"/>
          <p:nvPr/>
        </p:nvSpPr>
        <p:spPr>
          <a:xfrm>
            <a:off x="4419600" y="2705100"/>
            <a:ext cx="9144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访问控制的实现基于RBAC0模型.由之相对应的数据实体构成.由用户表,角色映射表,角色表,权限表,权限映射表.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7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 flipV="1">
            <a:off x="-1184859" y="6510270"/>
            <a:ext cx="6358517" cy="193139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3114342" y="6510270"/>
            <a:ext cx="6358517" cy="1931399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535930" y="876300"/>
            <a:ext cx="8892540" cy="151003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</a:t>
            </a: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 </a:t>
            </a:r>
            <a:r>
              <a:rPr lang="zh-CN" altLang="en-US" sz="6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访问流程分析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971550"/>
            <a:ext cx="1869174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22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177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lacial Indifference Bold" panose="00000800000000000000"/>
                <a:ea typeface="+mn-ea"/>
                <a:cs typeface="+mn-cs"/>
              </a:rPr>
              <a:t>PART  03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7066225" y="1028700"/>
            <a:ext cx="193075" cy="193075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707600" y="1028700"/>
            <a:ext cx="193075" cy="193075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6348974" y="1028700"/>
            <a:ext cx="193075" cy="193075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71C4BF35-9321-CF3D-B8F6-BD4F48715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628900"/>
            <a:ext cx="9753600" cy="664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43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7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 flipV="1">
            <a:off x="-1184859" y="6510270"/>
            <a:ext cx="6358517" cy="193139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3114342" y="6510270"/>
            <a:ext cx="6358517" cy="1931399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5535930" y="876300"/>
            <a:ext cx="8892540" cy="151003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</a:t>
            </a: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  </a:t>
            </a:r>
            <a:r>
              <a:rPr lang="zh-CN" altLang="en-US" sz="6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访问流程分析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971550"/>
            <a:ext cx="1869174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22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177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lacial Indifference Bold" panose="00000800000000000000"/>
                <a:ea typeface="+mn-ea"/>
                <a:cs typeface="+mn-cs"/>
              </a:rPr>
              <a:t>PART  03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7066225" y="1028700"/>
            <a:ext cx="193075" cy="193075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707600" y="1028700"/>
            <a:ext cx="193075" cy="193075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6348974" y="1028700"/>
            <a:ext cx="193075" cy="193075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1EFA8200-3250-EC4F-0348-EBBE227A5F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7679" y="2312355"/>
            <a:ext cx="12630221" cy="671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846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7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4251507" y="6332261"/>
            <a:ext cx="5822509" cy="1768587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 flipH="1" flipV="1">
            <a:off x="-1842925" y="2019497"/>
            <a:ext cx="5835034" cy="177239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3360" b="14186"/>
          <a:stretch>
            <a:fillRect/>
          </a:stretch>
        </p:blipFill>
        <p:spPr>
          <a:xfrm>
            <a:off x="1769673" y="4686257"/>
            <a:ext cx="3417311" cy="774295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3360" b="14186"/>
          <a:stretch>
            <a:fillRect/>
          </a:stretch>
        </p:blipFill>
        <p:spPr>
          <a:xfrm>
            <a:off x="5791201" y="4688882"/>
            <a:ext cx="3417312" cy="774295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3360" b="14186"/>
          <a:stretch>
            <a:fillRect/>
          </a:stretch>
        </p:blipFill>
        <p:spPr>
          <a:xfrm>
            <a:off x="9683705" y="4673758"/>
            <a:ext cx="3417313" cy="774295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3360" b="14186"/>
          <a:stretch>
            <a:fillRect/>
          </a:stretch>
        </p:blipFill>
        <p:spPr>
          <a:xfrm>
            <a:off x="13576210" y="4673758"/>
            <a:ext cx="3340926" cy="756987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17066225" y="1028700"/>
            <a:ext cx="193075" cy="193075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6707600" y="1028700"/>
            <a:ext cx="193075" cy="193075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6348974" y="1028700"/>
            <a:ext cx="193075" cy="193075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7038567" y="878687"/>
            <a:ext cx="4058465" cy="13311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2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思源黑体-粗体 Bold" panose="020B0800000000000000" charset="-122"/>
                <a:cs typeface="+mn-cs"/>
              </a:rPr>
              <a:t>业务流程分析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思源黑体-粗体 Bold" panose="020B0800000000000000" charset="-122"/>
              <a:cs typeface="+mn-c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070978" y="4686257"/>
            <a:ext cx="2748584" cy="1452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8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宋体" panose="02010600030101010101" pitchFamily="2" charset="-122"/>
              </a:rPr>
              <a:t>操作员</a:t>
            </a:r>
          </a:p>
          <a:p>
            <a:pPr marL="0" marR="0" lvl="0" indent="0" algn="ctr" defTabSz="914400" rtl="0" eaLnBrk="1" fontAlgn="auto" latinLnBrk="0" hangingPunct="1">
              <a:lnSpc>
                <a:spcPts val="58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200" b="0" i="0" u="none" strike="noStrike" kern="1200" cap="none" spc="277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909657" y="4690059"/>
            <a:ext cx="2748584" cy="690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2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登录</a:t>
            </a:r>
            <a:endParaRPr kumimoji="0" lang="zh-CN" altLang="en-US" sz="4200" b="0" i="0" u="none" strike="noStrike" kern="1200" cap="none" spc="277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258207" y="4690059"/>
            <a:ext cx="3329940" cy="6905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2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事物处理</a:t>
            </a:r>
            <a:endParaRPr kumimoji="0" lang="zh-CN" altLang="en-US" sz="4200" b="0" i="0" u="none" strike="noStrike" kern="1200" cap="none" spc="277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4116421" y="4686257"/>
            <a:ext cx="2748584" cy="690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2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上级目录</a:t>
            </a:r>
            <a:endParaRPr kumimoji="0" lang="zh-CN" altLang="en-US" sz="4200" b="0" i="0" u="none" strike="noStrike" kern="1200" cap="none" spc="277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28700" y="8459470"/>
            <a:ext cx="5345144" cy="798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2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00" b="0" i="0" u="none" strike="noStrike" kern="1200" cap="none" spc="177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lacial Indifference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322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00" b="0" i="0" u="none" strike="noStrike" kern="1200" cap="none" spc="177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lacial Indifference"/>
              <a:ea typeface="+mn-ea"/>
              <a:cs typeface="+mn-cs"/>
            </a:endParaRP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9D9184A1-AD7A-8B62-9511-C5433790E0AB}"/>
              </a:ext>
            </a:extLst>
          </p:cNvPr>
          <p:cNvSpPr/>
          <p:nvPr/>
        </p:nvSpPr>
        <p:spPr>
          <a:xfrm>
            <a:off x="9128847" y="4996469"/>
            <a:ext cx="683883" cy="14703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13A24A2F-215D-418B-6787-F3EC3672FFC6}"/>
              </a:ext>
            </a:extLst>
          </p:cNvPr>
          <p:cNvSpPr/>
          <p:nvPr/>
        </p:nvSpPr>
        <p:spPr>
          <a:xfrm>
            <a:off x="13044670" y="4996469"/>
            <a:ext cx="723370" cy="18779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左右 23">
            <a:extLst>
              <a:ext uri="{FF2B5EF4-FFF2-40B4-BE49-F238E27FC236}">
                <a16:creationId xmlns:a16="http://schemas.microsoft.com/office/drawing/2014/main" id="{5792118A-0E0B-D8AC-DA0E-3119A979C0A6}"/>
              </a:ext>
            </a:extLst>
          </p:cNvPr>
          <p:cNvSpPr/>
          <p:nvPr/>
        </p:nvSpPr>
        <p:spPr>
          <a:xfrm>
            <a:off x="5063811" y="4980309"/>
            <a:ext cx="791900" cy="209681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534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7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 flipV="1">
            <a:off x="-1184859" y="6510270"/>
            <a:ext cx="6358517" cy="193139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3114342" y="6510270"/>
            <a:ext cx="6358517" cy="1931399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4953000" y="876300"/>
            <a:ext cx="8892540" cy="151003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</a:t>
            </a: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</a:t>
            </a:r>
            <a:r>
              <a:rPr lang="zh-CN" altLang="en-US" sz="60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系统安全访问实现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971550"/>
            <a:ext cx="1869174" cy="412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22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177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lacial Indifference Bold" panose="00000800000000000000"/>
                <a:ea typeface="+mn-ea"/>
                <a:cs typeface="+mn-cs"/>
              </a:rPr>
              <a:t>PART  03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7066225" y="1028700"/>
            <a:ext cx="193075" cy="193075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707600" y="1028700"/>
            <a:ext cx="193075" cy="193075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6348974" y="1028700"/>
            <a:ext cx="193075" cy="193075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98BCAC43-7328-B29E-226D-F018734D0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874" y="2386330"/>
            <a:ext cx="12456139" cy="725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028700" y="1028700"/>
            <a:ext cx="2122079" cy="424416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5137221" y="1028700"/>
            <a:ext cx="2122079" cy="424416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-218051" y="5476312"/>
            <a:ext cx="18566267" cy="55625"/>
            <a:chOff x="-74601" y="255270"/>
            <a:chExt cx="54633274" cy="163686"/>
          </a:xfrm>
        </p:grpSpPr>
        <p:sp>
          <p:nvSpPr>
            <p:cNvPr id="5" name="Freeform 5"/>
            <p:cNvSpPr/>
            <p:nvPr/>
          </p:nvSpPr>
          <p:spPr>
            <a:xfrm>
              <a:off x="0" y="255270"/>
              <a:ext cx="54558673" cy="69850"/>
            </a:xfrm>
            <a:custGeom>
              <a:avLst/>
              <a:gdLst/>
              <a:ahLst/>
              <a:cxnLst/>
              <a:rect l="l" t="t" r="r" b="b"/>
              <a:pathLst>
                <a:path w="54558673" h="69850">
                  <a:moveTo>
                    <a:pt x="54267844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4558673" y="69850"/>
                  </a:lnTo>
                  <a:lnTo>
                    <a:pt x="54558673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83D39759-4AD5-C7A9-FDD1-AB82FFA23D8D}"/>
                </a:ext>
              </a:extLst>
            </p:cNvPr>
            <p:cNvSpPr/>
            <p:nvPr/>
          </p:nvSpPr>
          <p:spPr>
            <a:xfrm>
              <a:off x="-74601" y="349106"/>
              <a:ext cx="54558673" cy="69850"/>
            </a:xfrm>
            <a:custGeom>
              <a:avLst/>
              <a:gdLst/>
              <a:ahLst/>
              <a:cxnLst/>
              <a:rect l="l" t="t" r="r" b="b"/>
              <a:pathLst>
                <a:path w="54558673" h="69850">
                  <a:moveTo>
                    <a:pt x="54267844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4558673" y="69850"/>
                  </a:lnTo>
                  <a:lnTo>
                    <a:pt x="54558673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2756416" y="5318313"/>
            <a:ext cx="336717" cy="336717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95CAF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6987974" y="5318313"/>
            <a:ext cx="336717" cy="336717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95CAFA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1153809" y="5318313"/>
            <a:ext cx="336717" cy="336717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95CAFA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5194867" y="5318313"/>
            <a:ext cx="336717" cy="336717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95CAFA"/>
            </a:solidFill>
          </p:spPr>
        </p:sp>
      </p:grpSp>
      <p:sp>
        <p:nvSpPr>
          <p:cNvPr id="14" name="TextBox 14"/>
          <p:cNvSpPr txBox="1"/>
          <p:nvPr/>
        </p:nvSpPr>
        <p:spPr>
          <a:xfrm>
            <a:off x="4697760" y="866775"/>
            <a:ext cx="8892480" cy="1361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3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99" dirty="0">
                <a:solidFill>
                  <a:srgbClr val="FFFFFF"/>
                </a:solidFill>
                <a:latin typeface="Calibri"/>
                <a:ea typeface="思源黑体-粗体 Bold"/>
              </a:rPr>
              <a:t>系统功能实现</a:t>
            </a:r>
            <a:endParaRPr kumimoji="0" lang="en-US" sz="80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思源黑体-粗体 Bold"/>
              <a:cs typeface="+mn-c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28700" y="4096485"/>
            <a:ext cx="3792149" cy="658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8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200" dirty="0">
                <a:solidFill>
                  <a:srgbClr val="95CAFA"/>
                </a:solidFill>
                <a:latin typeface="思源黑体-粗体 Bold"/>
              </a:rPr>
              <a:t>01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95CAFA"/>
              </a:solidFill>
              <a:effectLst/>
              <a:uLnTx/>
              <a:uFillTx/>
              <a:latin typeface="思源黑体-粗体 Bold"/>
              <a:ea typeface="+mn-ea"/>
              <a:cs typeface="+mn-c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260258" y="4096485"/>
            <a:ext cx="3792149" cy="658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8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200" dirty="0">
                <a:solidFill>
                  <a:srgbClr val="95CAFA"/>
                </a:solidFill>
                <a:latin typeface="思源黑体-粗体 Bold"/>
              </a:rPr>
              <a:t>02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95CAFA"/>
              </a:solidFill>
              <a:effectLst/>
              <a:uLnTx/>
              <a:uFillTx/>
              <a:latin typeface="思源黑体-粗体 Bold"/>
              <a:ea typeface="+mn-ea"/>
              <a:cs typeface="+mn-c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426093" y="4096485"/>
            <a:ext cx="3792149" cy="658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8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200" dirty="0">
                <a:solidFill>
                  <a:srgbClr val="95CAFA"/>
                </a:solidFill>
                <a:latin typeface="思源黑体-粗体 Bold"/>
              </a:rPr>
              <a:t>03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95CAFA"/>
              </a:solidFill>
              <a:effectLst/>
              <a:uLnTx/>
              <a:uFillTx/>
              <a:latin typeface="思源黑体-粗体 Bold"/>
              <a:ea typeface="+mn-ea"/>
              <a:cs typeface="+mn-c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3467151" y="4096485"/>
            <a:ext cx="3792149" cy="658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8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95CAFA"/>
                </a:solidFill>
                <a:effectLst/>
                <a:uLnTx/>
                <a:uFillTx/>
                <a:latin typeface="思源黑体-粗体 Bold"/>
                <a:ea typeface="+mn-ea"/>
                <a:cs typeface="+mn-cs"/>
              </a:rPr>
              <a:t>04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29494" y="6411995"/>
            <a:ext cx="3390562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srgbClr val="FFFFFF"/>
                </a:solidFill>
                <a:latin typeface="Calibri"/>
                <a:ea typeface="思源黑体-粗体"/>
              </a:rPr>
              <a:t>公共模块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思源黑体-粗体"/>
              <a:cs typeface="+mn-c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260258" y="6411995"/>
            <a:ext cx="3792149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思源黑体-粗体"/>
                <a:cs typeface="+mn-cs"/>
              </a:rPr>
              <a:t>员工资料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思源黑体-粗体"/>
              <a:cs typeface="+mn-c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426093" y="6411995"/>
            <a:ext cx="3792149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思源黑体-粗体"/>
                <a:cs typeface="+mn-cs"/>
              </a:rPr>
              <a:t>人事管理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思源黑体-粗体"/>
              <a:cs typeface="+mn-cs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3467151" y="6411995"/>
            <a:ext cx="3792149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思源黑体-粗体"/>
                <a:cs typeface="+mn-cs"/>
              </a:rPr>
              <a:t>薪资管理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思源黑体-粗体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832" b="832"/>
          <a:stretch>
            <a:fillRect/>
          </a:stretch>
        </p:blipFill>
        <p:spPr>
          <a:xfrm rot="-2042739">
            <a:off x="8551111" y="-104450"/>
            <a:ext cx="16897066" cy="1158937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373844" y="4434840"/>
            <a:ext cx="5326155" cy="1361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3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099" dirty="0">
                <a:solidFill>
                  <a:srgbClr val="FFFFFF"/>
                </a:solidFill>
                <a:latin typeface="Calibri"/>
                <a:ea typeface="思源黑体-粗体 Bold"/>
              </a:rPr>
              <a:t>总结回顾</a:t>
            </a:r>
            <a:endParaRPr kumimoji="0" lang="en-US" sz="80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思源黑体-粗体 Bold"/>
              <a:cs typeface="+mn-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04085" y="1659724"/>
            <a:ext cx="5754291" cy="6371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1994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138" b="0" i="0" u="none" strike="noStrike" kern="1200" cap="none" spc="0" normalizeH="0" baseline="0" noProof="0">
                <a:ln>
                  <a:noFill/>
                </a:ln>
                <a:solidFill>
                  <a:srgbClr val="95CAFA"/>
                </a:solidFill>
                <a:effectLst/>
                <a:uLnTx/>
                <a:uFillTx/>
                <a:latin typeface="Glacial Indifference Bold"/>
                <a:ea typeface="+mn-ea"/>
                <a:cs typeface="+mn-cs"/>
              </a:rPr>
              <a:t>04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10473" y="1609899"/>
            <a:ext cx="6857492" cy="6371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1994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138" b="0" i="0" u="none" strike="noStrike" kern="1200" cap="none" spc="0" normalizeH="0" baseline="0" noProof="0">
                <a:ln>
                  <a:noFill/>
                </a:ln>
                <a:solidFill>
                  <a:srgbClr val="95CAFA"/>
                </a:solidFill>
                <a:effectLst/>
                <a:uLnTx/>
                <a:uFillTx/>
                <a:latin typeface="Glacial Indifference Bold"/>
                <a:ea typeface="+mn-ea"/>
                <a:cs typeface="+mn-cs"/>
              </a:rPr>
              <a:t>04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0" y="1133475"/>
            <a:ext cx="3256889" cy="651378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952500"/>
            <a:ext cx="2748584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9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269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rPr>
              <a:t>PART 04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8459470"/>
            <a:ext cx="5345144" cy="798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2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177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rPr>
              <a:t>PROJECT </a:t>
            </a:r>
          </a:p>
          <a:p>
            <a:pPr marL="0" marR="0" lvl="0" indent="0" algn="l" defTabSz="914400" rtl="0" eaLnBrk="1" fontAlgn="auto" latinLnBrk="0" hangingPunct="1">
              <a:lnSpc>
                <a:spcPts val="321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177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rPr>
              <a:t>INTRODUCTION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52500"/>
            <a:ext cx="2748584" cy="547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9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26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rPr>
              <a:t>PART 04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0" y="1133475"/>
            <a:ext cx="3256889" cy="651378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4248803" y="837614"/>
            <a:ext cx="8892480" cy="1361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34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8100" dirty="0">
                <a:solidFill>
                  <a:srgbClr val="FFFFFF"/>
                </a:solidFill>
                <a:latin typeface="Calibri"/>
                <a:ea typeface="思源黑体-粗体 Bold"/>
              </a:rPr>
              <a:t>总结回顾</a:t>
            </a:r>
            <a:endParaRPr kumimoji="0" lang="en-US" sz="8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思源黑体-粗体 Bold"/>
              <a:cs typeface="+mn-c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200400" y="2476500"/>
            <a:ext cx="11734800" cy="61138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88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95CAFA"/>
              </a:solidFill>
              <a:effectLst/>
              <a:uLnTx/>
              <a:uFillTx/>
              <a:latin typeface="Calibri"/>
              <a:ea typeface="思源黑体-粗体 Bold"/>
              <a:cs typeface="+mn-cs"/>
            </a:endParaRPr>
          </a:p>
          <a:p>
            <a:pPr indent="266700">
              <a:lnSpc>
                <a:spcPct val="150000"/>
              </a:lnSpc>
            </a:pPr>
            <a:r>
              <a:rPr lang="zh-CN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通过对基于Spring Boot框架的人事系统的开发,我对系统开发有一个更清楚的了解,系统的开发过程中,不但熟悉了人事系统业务需求,同时拓宽了我对spring Boot,Linux的认知.整理开发遇到的问题，书写相关博文。也对前后端分离的SPA有了新的认识,尤其是前后端分离的权限控制,前端更多的是为了良好的用户体验,正真处理权限的是后端的处理.对于RBAC权限管理模型有了新的认识.</a:t>
            </a:r>
          </a:p>
          <a:p>
            <a:pPr indent="266700">
              <a:lnSpc>
                <a:spcPct val="150000"/>
              </a:lnSpc>
            </a:pPr>
            <a:endParaRPr lang="zh-CN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6700">
              <a:lnSpc>
                <a:spcPct val="150000"/>
              </a:lnSpc>
            </a:pPr>
            <a:r>
              <a:rPr lang="zh-CN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相比于其他的大型的e-HR系统，比如钉钉之类商业软件，本系统显得相形见绌，但是我们面向的需求不同，相对于钉钉而言，功能众多，操作略显复杂，面向企业办公，而本系统功能简单轻量，属于BS架构Web版,面向基本的人事需求，即主要的使用人员是企业单位的HR。</a:t>
            </a:r>
          </a:p>
          <a:p>
            <a:pPr indent="266700">
              <a:lnSpc>
                <a:spcPct val="150000"/>
              </a:lnSpc>
            </a:pPr>
            <a:endParaRPr lang="zh-CN" altLang="zh-CN" dirty="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266700">
              <a:lnSpc>
                <a:spcPct val="150000"/>
              </a:lnSpc>
            </a:pPr>
            <a:r>
              <a:rPr lang="zh-CN" altLang="zh-CN" dirty="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在人事业务方面，本系统涉及业务逻辑还是较浅，关于人事关联的考勤，工资，日常审批的业务，本系统都没有涉及到。在系统架构方面，本系统使用使用基本单模块，单服务，功能之间耦合性强。在此基础上，可以随着业务的深入进行模块服务解耦，实现多服务，接口交互架构。在多服务的基础上还可以进行云原生微服务架构。在使用场景方面，除了PC端，还可以开发面向微信的流应用，即微信小程序。所以，本系统的有很大的迭代升级空间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/>
              <a:ea typeface="思源黑体-粗体 Bold"/>
              <a:cs typeface="+mn-c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4697760" y="6054659"/>
            <a:ext cx="3446523" cy="469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思源黑体-粗体"/>
              <a:cs typeface="+mn-cs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1917001" y="971550"/>
            <a:ext cx="5345144" cy="798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ts val="32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177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rPr>
              <a:t>PROJECT </a:t>
            </a:r>
          </a:p>
          <a:p>
            <a:pPr marL="0" marR="0" lvl="0" indent="0" algn="r" defTabSz="914400" rtl="0" eaLnBrk="1" fontAlgn="auto" latinLnBrk="0" hangingPunct="1">
              <a:lnSpc>
                <a:spcPts val="321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177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75523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77000"/>
          </a:blip>
          <a:srcRect t="5612" b="5612"/>
          <a:stretch>
            <a:fillRect/>
          </a:stretch>
        </p:blipFill>
        <p:spPr>
          <a:xfrm rot="397512">
            <a:off x="504952" y="5141100"/>
            <a:ext cx="15594020" cy="965586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1028700" y="1028700"/>
            <a:ext cx="2122079" cy="42441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flipH="1">
            <a:off x="15137221" y="1028700"/>
            <a:ext cx="2122079" cy="424416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7769708" y="857250"/>
            <a:ext cx="2748584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25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思源黑体-粗体 Bold"/>
                <a:cs typeface="+mn-cs"/>
              </a:rPr>
              <a:t>目录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769708" y="2559679"/>
            <a:ext cx="2748584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9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269" normalizeH="0" baseline="0" noProof="0">
                <a:ln>
                  <a:noFill/>
                </a:ln>
                <a:solidFill>
                  <a:srgbClr val="95CAFA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rPr>
              <a:t>CONTENT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36634" y="5713596"/>
            <a:ext cx="2843129" cy="706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8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200" b="0" i="0" u="none" strike="noStrike" kern="1200" cap="none" spc="32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思源黑体-粗体 Bold"/>
                <a:cs typeface="+mn-cs"/>
              </a:rPr>
              <a:t>系统概述</a:t>
            </a:r>
            <a:endParaRPr kumimoji="0" lang="en-US" sz="4200" b="0" i="0" u="none" strike="noStrike" kern="1200" cap="none" spc="323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思源黑体-粗体 Bold"/>
              <a:cs typeface="+mn-c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660502" y="5713596"/>
            <a:ext cx="2843129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8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200" b="0" i="0" u="none" strike="noStrike" kern="1200" cap="none" spc="32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思源黑体-粗体 Bold"/>
                <a:cs typeface="+mn-cs"/>
              </a:rPr>
              <a:t>系统分析</a:t>
            </a:r>
            <a:endParaRPr kumimoji="0" lang="en-US" sz="4200" b="0" i="0" u="none" strike="noStrike" kern="1200" cap="none" spc="323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思源黑体-粗体 Bold"/>
              <a:cs typeface="+mn-c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784369" y="5713596"/>
            <a:ext cx="2843129" cy="1466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8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200" b="0" i="0" u="none" strike="noStrike" kern="1200" cap="none" spc="32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思源黑体-粗体 Bold"/>
                <a:cs typeface="+mn-cs"/>
              </a:rPr>
              <a:t>系统设计实现</a:t>
            </a:r>
            <a:endParaRPr kumimoji="0" lang="en-US" sz="4200" b="0" i="0" u="none" strike="noStrike" kern="1200" cap="none" spc="323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思源黑体-粗体 Bold"/>
              <a:cs typeface="+mn-c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908236" y="5713596"/>
            <a:ext cx="2843129" cy="14633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58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200" b="0" i="0" u="none" strike="noStrike" kern="1200" cap="none" spc="32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思源黑体-粗体 Bold"/>
                <a:cs typeface="+mn-cs"/>
              </a:rPr>
              <a:t>总结</a:t>
            </a:r>
            <a:endParaRPr kumimoji="0" lang="en-US" altLang="zh-CN" sz="4200" b="0" i="0" u="none" strike="noStrike" kern="1200" cap="none" spc="323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思源黑体-粗体 Bold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58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200" b="0" i="0" u="none" strike="noStrike" kern="1200" cap="none" spc="323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思源黑体-粗体 Bold"/>
                <a:cs typeface="+mn-cs"/>
              </a:rPr>
              <a:t>参考文献</a:t>
            </a:r>
            <a:endParaRPr kumimoji="0" lang="en-US" sz="4200" b="0" i="0" u="none" strike="noStrike" kern="1200" cap="none" spc="323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思源黑体-粗体 Bold"/>
              <a:cs typeface="+mn-c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044205" y="3771900"/>
            <a:ext cx="1827988" cy="1691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38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00" b="0" i="0" u="none" strike="noStrike" kern="1200" cap="none" spc="0" normalizeH="0" baseline="0" noProof="0" dirty="0">
                <a:ln>
                  <a:noFill/>
                </a:ln>
                <a:solidFill>
                  <a:srgbClr val="95CAFA"/>
                </a:solidFill>
                <a:effectLst/>
                <a:uLnTx/>
                <a:uFillTx/>
                <a:latin typeface="Glacial Indifference Bold"/>
                <a:ea typeface="+mn-ea"/>
                <a:cs typeface="+mn-cs"/>
              </a:rPr>
              <a:t>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862171" y="3771900"/>
            <a:ext cx="2439790" cy="1691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38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00" b="0" i="0" u="none" strike="noStrike" kern="1200" cap="none" spc="0" normalizeH="0" baseline="0" noProof="0">
                <a:ln>
                  <a:noFill/>
                </a:ln>
                <a:solidFill>
                  <a:srgbClr val="95CAFA"/>
                </a:solidFill>
                <a:effectLst/>
                <a:uLnTx/>
                <a:uFillTx/>
                <a:latin typeface="Glacial Indifference Bold"/>
                <a:ea typeface="+mn-ea"/>
                <a:cs typeface="+mn-cs"/>
              </a:rPr>
              <a:t>02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162112" y="3771900"/>
            <a:ext cx="2087644" cy="1691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38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00" b="0" i="0" u="none" strike="noStrike" kern="1200" cap="none" spc="0" normalizeH="0" baseline="0" noProof="0">
                <a:ln>
                  <a:noFill/>
                </a:ln>
                <a:solidFill>
                  <a:srgbClr val="95CAFA"/>
                </a:solidFill>
                <a:effectLst/>
                <a:uLnTx/>
                <a:uFillTx/>
                <a:latin typeface="Glacial Indifference Bold"/>
                <a:ea typeface="+mn-ea"/>
                <a:cs typeface="+mn-cs"/>
              </a:rPr>
              <a:t>03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055679" y="3771900"/>
            <a:ext cx="2548244" cy="1691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386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900" b="0" i="0" u="none" strike="noStrike" kern="1200" cap="none" spc="0" normalizeH="0" baseline="0" noProof="0">
                <a:ln>
                  <a:noFill/>
                </a:ln>
                <a:solidFill>
                  <a:srgbClr val="95CAFA"/>
                </a:solidFill>
                <a:effectLst/>
                <a:uLnTx/>
                <a:uFillTx/>
                <a:latin typeface="Glacial Indifference Bold"/>
                <a:ea typeface="+mn-ea"/>
                <a:cs typeface="+mn-cs"/>
              </a:rPr>
              <a:t>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832" b="832"/>
          <a:stretch>
            <a:fillRect/>
          </a:stretch>
        </p:blipFill>
        <p:spPr>
          <a:xfrm rot="-2042739">
            <a:off x="8551111" y="-104450"/>
            <a:ext cx="16897066" cy="1158937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734412" y="4434840"/>
            <a:ext cx="5326155" cy="1355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3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思源黑体-粗体 Bold"/>
                <a:cs typeface="+mn-cs"/>
              </a:rPr>
              <a:t>系统概述</a:t>
            </a:r>
            <a:endParaRPr kumimoji="0" lang="en-US" sz="80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思源黑体-粗体 Bold"/>
              <a:cs typeface="+mn-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1659724"/>
            <a:ext cx="6857492" cy="6371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1994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138" b="0" i="0" u="none" strike="noStrike" kern="1200" cap="none" spc="0" normalizeH="0" baseline="0" noProof="0">
                <a:ln>
                  <a:noFill/>
                </a:ln>
                <a:solidFill>
                  <a:srgbClr val="95CAFA"/>
                </a:solidFill>
                <a:effectLst/>
                <a:uLnTx/>
                <a:uFillTx/>
                <a:latin typeface="Glacial Indifference Bold"/>
                <a:ea typeface="+mn-ea"/>
                <a:cs typeface="+mn-cs"/>
              </a:rPr>
              <a:t>01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35088" y="1609899"/>
            <a:ext cx="6857492" cy="6371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1994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138" b="0" i="0" u="none" strike="noStrike" kern="1200" cap="none" spc="0" normalizeH="0" baseline="0" noProof="0">
                <a:ln>
                  <a:noFill/>
                </a:ln>
                <a:solidFill>
                  <a:srgbClr val="95CAFA"/>
                </a:solidFill>
                <a:effectLst/>
                <a:uLnTx/>
                <a:uFillTx/>
                <a:latin typeface="Glacial Indifference Bold"/>
                <a:ea typeface="+mn-ea"/>
                <a:cs typeface="+mn-cs"/>
              </a:rPr>
              <a:t>01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0" y="1133475"/>
            <a:ext cx="3256889" cy="651378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952500"/>
            <a:ext cx="2748584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9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269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rPr>
              <a:t>PART 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8459470"/>
            <a:ext cx="5345144" cy="798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2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177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rPr>
              <a:t>PROJECT </a:t>
            </a:r>
          </a:p>
          <a:p>
            <a:pPr marL="0" marR="0" lvl="0" indent="0" algn="l" defTabSz="914400" rtl="0" eaLnBrk="1" fontAlgn="auto" latinLnBrk="0" hangingPunct="1">
              <a:lnSpc>
                <a:spcPts val="321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177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77000"/>
          </a:blip>
          <a:srcRect l="1752" r="1752"/>
          <a:stretch>
            <a:fillRect/>
          </a:stretch>
        </p:blipFill>
        <p:spPr>
          <a:xfrm rot="-7012656">
            <a:off x="3700275" y="-5479173"/>
            <a:ext cx="15594020" cy="1127190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50181" y="6124645"/>
            <a:ext cx="5326155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8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95CAFA"/>
                </a:solidFill>
                <a:effectLst/>
                <a:uLnTx/>
                <a:uFillTx/>
                <a:latin typeface="思源黑体-粗体 Bold"/>
                <a:ea typeface="宋体" panose="02010600030101010101" pitchFamily="2" charset="-122"/>
                <a:cs typeface="+mn-cs"/>
              </a:rPr>
              <a:t>立项背景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95CAFA"/>
              </a:solidFill>
              <a:effectLst/>
              <a:uLnTx/>
              <a:uFillTx/>
              <a:latin typeface="思源黑体-粗体 Bold"/>
              <a:ea typeface="+mn-ea"/>
              <a:cs typeface="+mn-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171129" y="6147011"/>
            <a:ext cx="5326155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8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95CAFA"/>
                </a:solidFill>
                <a:effectLst/>
                <a:uLnTx/>
                <a:uFillTx/>
                <a:latin typeface="思源黑体-粗体 Bold"/>
                <a:ea typeface="宋体" panose="02010600030101010101" pitchFamily="2" charset="-122"/>
                <a:cs typeface="+mn-cs"/>
              </a:rPr>
              <a:t>开发架构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95CAFA"/>
              </a:solidFill>
              <a:effectLst/>
              <a:uLnTx/>
              <a:uFillTx/>
              <a:latin typeface="思源黑体-粗体 Bold"/>
              <a:ea typeface="+mn-ea"/>
              <a:cs typeface="+mn-c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039600" y="6183074"/>
            <a:ext cx="5326155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88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95CAFA"/>
                </a:solidFill>
                <a:effectLst/>
                <a:uLnTx/>
                <a:uFillTx/>
                <a:latin typeface="思源黑体-粗体 Bold"/>
                <a:ea typeface="宋体" panose="02010600030101010101" pitchFamily="2" charset="-122"/>
                <a:cs typeface="+mn-cs"/>
              </a:rPr>
              <a:t>模式</a:t>
            </a:r>
            <a:endParaRPr kumimoji="0" lang="en-US" sz="4200" b="0" i="0" u="none" strike="noStrike" kern="1200" cap="none" spc="0" normalizeH="0" baseline="0" noProof="0" dirty="0">
              <a:ln>
                <a:noFill/>
              </a:ln>
              <a:solidFill>
                <a:srgbClr val="95CAFA"/>
              </a:solidFill>
              <a:effectLst/>
              <a:uLnTx/>
              <a:uFillTx/>
              <a:latin typeface="思源黑体-粗体 Bold"/>
              <a:ea typeface="+mn-ea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99188" y="7172843"/>
            <a:ext cx="4516543" cy="29705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目前,人事管理的系统大都是CS架构的大型系统,很少有面向机关,事业单位内部的基于BS微型人事系统,因此.有了该人事信息管理系统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思源黑体-粗体"/>
              <a:cs typeface="+mn-c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928542" y="7189025"/>
            <a:ext cx="4847636" cy="2470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项目基于MVVM的前后端分离开发模式进行开发.MVVM即模型(Model)-视图(View)-视图模型(View Model)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思源黑体-粗体"/>
              <a:cs typeface="+mn-c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916909" y="7172842"/>
            <a:ext cx="5571536" cy="29705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前后端分离是指将前端和后端从之前的全部有后端负责中分离开来,不再共用一个Server,前端作为一个独立Serve存在.前后端通过接口使用HTTp协议交互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.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思源黑体-粗体"/>
              <a:cs typeface="+mn-c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028700" y="2637561"/>
            <a:ext cx="6629416" cy="1355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3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100" b="0" i="0" u="none" strike="noStrike" kern="1200" cap="none" spc="0" normalizeH="0" baseline="0" noProof="0" dirty="0">
                <a:ln>
                  <a:noFill/>
                </a:ln>
                <a:solidFill>
                  <a:srgbClr val="95CAFA"/>
                </a:solidFill>
                <a:effectLst/>
                <a:uLnTx/>
                <a:uFillTx/>
                <a:latin typeface="思源黑体-粗体 Bold"/>
                <a:ea typeface="思源黑体-粗体 Bold"/>
                <a:cs typeface="+mn-cs"/>
              </a:rPr>
              <a:t>系统概述</a:t>
            </a:r>
            <a:endParaRPr kumimoji="0" lang="en-US" sz="8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思源黑体-粗体 Bold"/>
              <a:cs typeface="+mn-c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28700" y="952500"/>
            <a:ext cx="2748584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9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269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rPr>
              <a:t>PART 01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0" y="1133475"/>
            <a:ext cx="3256889" cy="6513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832" b="832"/>
          <a:stretch>
            <a:fillRect/>
          </a:stretch>
        </p:blipFill>
        <p:spPr>
          <a:xfrm rot="-2042739">
            <a:off x="8551111" y="-104450"/>
            <a:ext cx="16897066" cy="1158937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373844" y="4434840"/>
            <a:ext cx="5326155" cy="1394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3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思源黑体-粗体 Bold"/>
                <a:cs typeface="+mn-cs"/>
              </a:rPr>
              <a:t>系统分析</a:t>
            </a:r>
            <a:endParaRPr kumimoji="0" lang="en-US" sz="80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思源黑体-粗体 Bold"/>
              <a:cs typeface="+mn-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1659724"/>
            <a:ext cx="5343971" cy="6371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1994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138" b="0" i="0" u="none" strike="noStrike" kern="1200" cap="none" spc="0" normalizeH="0" baseline="0" noProof="0">
                <a:ln>
                  <a:noFill/>
                </a:ln>
                <a:solidFill>
                  <a:srgbClr val="95CAFA"/>
                </a:solidFill>
                <a:effectLst/>
                <a:uLnTx/>
                <a:uFillTx/>
                <a:latin typeface="Glacial Indifference Bold"/>
                <a:ea typeface="+mn-ea"/>
                <a:cs typeface="+mn-cs"/>
              </a:rPr>
              <a:t>02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35088" y="1609899"/>
            <a:ext cx="6857492" cy="6371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1994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138" b="0" i="0" u="none" strike="noStrike" kern="1200" cap="none" spc="0" normalizeH="0" baseline="0" noProof="0">
                <a:ln>
                  <a:noFill/>
                </a:ln>
                <a:solidFill>
                  <a:srgbClr val="95CAFA"/>
                </a:solidFill>
                <a:effectLst/>
                <a:uLnTx/>
                <a:uFillTx/>
                <a:latin typeface="Glacial Indifference Bold"/>
                <a:ea typeface="+mn-ea"/>
                <a:cs typeface="+mn-cs"/>
              </a:rPr>
              <a:t>02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0" y="1133475"/>
            <a:ext cx="3256889" cy="651378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952500"/>
            <a:ext cx="2748584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9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269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rPr>
              <a:t>PART 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8459470"/>
            <a:ext cx="5345144" cy="798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2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177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rPr>
              <a:t>PROJECT </a:t>
            </a:r>
          </a:p>
          <a:p>
            <a:pPr marL="0" marR="0" lvl="0" indent="0" algn="l" defTabSz="914400" rtl="0" eaLnBrk="1" fontAlgn="auto" latinLnBrk="0" hangingPunct="1">
              <a:lnSpc>
                <a:spcPts val="321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177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rPr>
              <a:t>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7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 flipV="1">
            <a:off x="-1184859" y="6510270"/>
            <a:ext cx="6358517" cy="1931399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13114342" y="6510270"/>
            <a:ext cx="6358517" cy="1931399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4697760" y="866775"/>
            <a:ext cx="8892480" cy="1445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16000"/>
              </a:lnSpc>
            </a:pPr>
            <a:r>
              <a:rPr lang="zh-CN" altLang="en-US" sz="81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技术可行性</a:t>
            </a:r>
            <a:endParaRPr lang="en-US" sz="8100">
              <a:solidFill>
                <a:srgbClr val="FFFFFF"/>
              </a:solidFill>
              <a:ea typeface="思源黑体-粗体 Bold" panose="020B0800000000000000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971550"/>
            <a:ext cx="1869174" cy="39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220"/>
              </a:lnSpc>
              <a:spcBef>
                <a:spcPct val="0"/>
              </a:spcBef>
            </a:pPr>
            <a:r>
              <a:rPr lang="en-US" sz="2300" spc="177">
                <a:solidFill>
                  <a:srgbClr val="FFFFFF"/>
                </a:solidFill>
                <a:latin typeface="Glacial Indifference Bold" panose="00000800000000000000"/>
              </a:rPr>
              <a:t>PART  02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7066225" y="1028700"/>
            <a:ext cx="193075" cy="193075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16707600" y="1028700"/>
            <a:ext cx="193075" cy="193075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8" name="Group 18"/>
          <p:cNvGrpSpPr/>
          <p:nvPr/>
        </p:nvGrpSpPr>
        <p:grpSpPr>
          <a:xfrm>
            <a:off x="16348974" y="1028700"/>
            <a:ext cx="193075" cy="193075"/>
            <a:chOff x="0" y="0"/>
            <a:chExt cx="6350000" cy="6350000"/>
          </a:xfrm>
        </p:grpSpPr>
        <p:sp>
          <p:nvSpPr>
            <p:cNvPr id="19" name="Freeform 19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aphicFrame>
        <p:nvGraphicFramePr>
          <p:cNvPr id="10247" name="对象 10"/>
          <p:cNvGraphicFramePr/>
          <p:nvPr/>
        </p:nvGraphicFramePr>
        <p:xfrm>
          <a:off x="3990975" y="3162300"/>
          <a:ext cx="2294255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43050" imgH="1485900" progId="Paint.Picture">
                  <p:embed/>
                </p:oleObj>
              </mc:Choice>
              <mc:Fallback>
                <p:oleObj r:id="rId4" imgW="1543050" imgH="1485900" progId="Paint.Picture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90975" y="3162300"/>
                        <a:ext cx="2294255" cy="208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9" name="图片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3181985"/>
            <a:ext cx="4095115" cy="2089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51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0975" y="5829300"/>
            <a:ext cx="3384550" cy="16046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2400" y="7886700"/>
            <a:ext cx="5005070" cy="159321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1000" y="5829300"/>
            <a:ext cx="4836795" cy="1482725"/>
          </a:xfrm>
          <a:prstGeom prst="rect">
            <a:avLst/>
          </a:prstGeom>
          <a:effectLst>
            <a:softEdge rad="76200"/>
          </a:effectLst>
        </p:spPr>
      </p:pic>
      <p:pic>
        <p:nvPicPr>
          <p:cNvPr id="10250" name="图片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15800" y="3162300"/>
            <a:ext cx="3505835" cy="21088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6" name="TextBox 7"/>
          <p:cNvSpPr txBox="1"/>
          <p:nvPr/>
        </p:nvSpPr>
        <p:spPr>
          <a:xfrm>
            <a:off x="7543800" y="7962900"/>
            <a:ext cx="9509125" cy="903605"/>
          </a:xfrm>
          <a:prstGeom prst="rect">
            <a:avLst/>
          </a:prstGeom>
          <a:noFill/>
          <a:ln w="9525">
            <a:noFill/>
          </a:ln>
        </p:spPr>
        <p:txBody>
          <a:bodyPr wrap="square" lIns="127000" tIns="63500" rIns="127000" bIns="63500" anchor="t">
            <a:noAutofit/>
          </a:bodyPr>
          <a:lstStyle/>
          <a:p>
            <a:pPr algn="ctr">
              <a:lnSpc>
                <a:spcPct val="116000"/>
              </a:lnSpc>
            </a:pPr>
            <a:r>
              <a:rPr lang="zh-CN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rPr>
              <a:t>B/S架构</a:t>
            </a:r>
            <a:r>
              <a:rPr lang="zh-CN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&amp;&amp; SPA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77000"/>
          </a:blip>
          <a:srcRect l="1752" r="1752"/>
          <a:stretch>
            <a:fillRect/>
          </a:stretch>
        </p:blipFill>
        <p:spPr>
          <a:xfrm rot="-7012656">
            <a:off x="4446812" y="-6097314"/>
            <a:ext cx="15594020" cy="11271902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028700" y="3251695"/>
            <a:ext cx="7741325" cy="13555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134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思源黑体-粗体 Bold"/>
                <a:cs typeface="+mn-cs"/>
              </a:rPr>
              <a:t>运营可行性</a:t>
            </a:r>
            <a:r>
              <a:rPr kumimoji="0" lang="en-US" sz="8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思源黑体-粗体 Bold"/>
                <a:cs typeface="+mn-cs"/>
              </a:rPr>
              <a:t>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85800" y="4902607"/>
            <a:ext cx="11767470" cy="3692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本系统在打包之后整体大小只有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--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MB,硬件内存需求相当于一个移动端的普通App大小,运行内存基本上普通的单核CPU,2G RAM的ESC就可以满足需求。系统硬件需求低.访问兼容大部分浏览器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.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50000">
                      <a:srgbClr val="F6EDE1"/>
                    </a:gs>
                    <a:gs pos="0">
                      <a:srgbClr val="F9F3EB"/>
                    </a:gs>
                    <a:gs pos="100000">
                      <a:srgbClr val="F3E6D7"/>
                    </a:gs>
                  </a:gsLst>
                  <a:lin scaled="1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用户体验处理上,由前端视图操作通知，结合后端逻辑处理消息构成.响应用户的每一步操作.构建了良好的用户体验.</a:t>
            </a:r>
          </a:p>
          <a:p>
            <a:pPr marL="0" marR="0" lvl="0" indent="0" algn="ctr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-粗体"/>
              <a:ea typeface="+mn-ea"/>
              <a:cs typeface="+mn-c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952500"/>
            <a:ext cx="2748584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9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26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rPr>
              <a:t>PART 02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0" y="1133475"/>
            <a:ext cx="3256889" cy="651378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 rot="-5400000">
            <a:off x="15485593" y="7410933"/>
            <a:ext cx="2748584" cy="798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2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177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rPr>
              <a:t>PROJECT </a:t>
            </a:r>
          </a:p>
          <a:p>
            <a:pPr marL="0" marR="0" lvl="0" indent="0" algn="l" defTabSz="914400" rtl="0" eaLnBrk="1" fontAlgn="auto" latinLnBrk="0" hangingPunct="1">
              <a:lnSpc>
                <a:spcPts val="321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177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rPr>
              <a:t>INTRODUCTION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9557045-0B8C-50C8-358E-F32157A852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8577" y="3230933"/>
            <a:ext cx="1524000" cy="1524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D196A2-C971-93C0-5B4B-34C3F5F82C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6650" y="3545561"/>
            <a:ext cx="2176461" cy="119492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D57DE9F-EB9D-4FEA-0107-23FC8AE69A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38462" y="3545562"/>
            <a:ext cx="1906647" cy="11949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9F0FE52-E6ED-D2B9-C9A2-0FCB8ACE3F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726466" y="3545561"/>
            <a:ext cx="2214314" cy="119492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121DAC7-7A6A-2E3A-53AA-E9AED336E2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4459" y="8156693"/>
            <a:ext cx="4029805" cy="132294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6512944-777B-1951-6E91-60388412290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0585" y="8125421"/>
            <a:ext cx="4419983" cy="141439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9034312-8F6A-5B0D-D838-AD8BB4B96A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13657" y="8156693"/>
            <a:ext cx="3807144" cy="13649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5715503" y="2666410"/>
            <a:ext cx="11767470" cy="960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实现人事管理的自动化,HR在减少失误的同时精简许多费用开支,在硬件消耗上依托于互联网.同时开发使用技术工具基本为开源产品技术。</a:t>
            </a:r>
            <a:endParaRPr kumimoji="0" lang="en-US" sz="27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-粗体"/>
              <a:ea typeface="+mn-ea"/>
              <a:cs typeface="+mn-c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181600" y="7041957"/>
            <a:ext cx="11767470" cy="460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9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而且，对于Web版的微型人事管理系统很少，未来有良好市场。 </a:t>
            </a:r>
            <a:endParaRPr kumimoji="0" lang="en-US" sz="27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思源黑体-粗体"/>
              <a:ea typeface="+mn-ea"/>
              <a:cs typeface="+mn-c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06857" y="3277604"/>
            <a:ext cx="2762305" cy="3731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97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思源黑体-粗体 Bold"/>
                <a:cs typeface="+mn-cs"/>
              </a:rPr>
              <a:t>经济</a:t>
            </a:r>
            <a:endParaRPr kumimoji="0" lang="en-US" altLang="zh-CN" sz="80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思源黑体-粗体 Bold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97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思源黑体-粗体 Bold"/>
                <a:cs typeface="+mn-cs"/>
              </a:rPr>
              <a:t>可行   性</a:t>
            </a:r>
            <a:endParaRPr kumimoji="0" lang="en-US" sz="80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思源黑体-粗体 Bold"/>
              <a:cs typeface="+mn-cs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5511843" y="1566539"/>
            <a:ext cx="2820341" cy="564068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5511843" y="5701036"/>
            <a:ext cx="2820341" cy="564068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438959" y="4021896"/>
            <a:ext cx="2820341" cy="564068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4438959" y="8156393"/>
            <a:ext cx="2820341" cy="564068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5344674" y="4021896"/>
            <a:ext cx="2820341" cy="564068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5344674" y="8156393"/>
            <a:ext cx="2820341" cy="564068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 flipH="1">
            <a:off x="14343709" y="1566539"/>
            <a:ext cx="2820341" cy="564068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 flipH="1">
            <a:off x="14343709" y="5701036"/>
            <a:ext cx="2820341" cy="564068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028700" y="8459470"/>
            <a:ext cx="2748584" cy="798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2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177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rPr>
              <a:t>PROJECT </a:t>
            </a:r>
          </a:p>
          <a:p>
            <a:pPr marL="0" marR="0" lvl="0" indent="0" algn="l" defTabSz="914400" rtl="0" eaLnBrk="1" fontAlgn="auto" latinLnBrk="0" hangingPunct="1">
              <a:lnSpc>
                <a:spcPts val="321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177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rPr>
              <a:t>INTRODUCTION</a:t>
            </a: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0" y="1133475"/>
            <a:ext cx="3256889" cy="651378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028700" y="952500"/>
            <a:ext cx="2748584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9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269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rPr>
              <a:t>PART 02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t="832" b="832"/>
          <a:stretch>
            <a:fillRect/>
          </a:stretch>
        </p:blipFill>
        <p:spPr>
          <a:xfrm rot="-2042739">
            <a:off x="8551111" y="-104450"/>
            <a:ext cx="16897066" cy="1158937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373844" y="4434840"/>
            <a:ext cx="5326155" cy="28101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3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思源黑体-粗体 Bold"/>
                <a:cs typeface="+mn-cs"/>
              </a:rPr>
              <a:t>系统设计</a:t>
            </a:r>
            <a:endParaRPr kumimoji="0" lang="en-US" altLang="zh-CN" sz="80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思源黑体-粗体 Bold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ts val="113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9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思源黑体-粗体 Bold"/>
                <a:cs typeface="+mn-cs"/>
              </a:rPr>
              <a:t>实现</a:t>
            </a:r>
            <a:endParaRPr kumimoji="0" lang="en-US" sz="8099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思源黑体-粗体 Bold"/>
              <a:cs typeface="+mn-c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1659724"/>
            <a:ext cx="5447705" cy="6371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1994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138" b="0" i="0" u="none" strike="noStrike" kern="1200" cap="none" spc="0" normalizeH="0" baseline="0" noProof="0">
                <a:ln>
                  <a:noFill/>
                </a:ln>
                <a:solidFill>
                  <a:srgbClr val="95CAFA"/>
                </a:solidFill>
                <a:effectLst/>
                <a:uLnTx/>
                <a:uFillTx/>
                <a:latin typeface="Glacial Indifference Bold"/>
                <a:ea typeface="+mn-ea"/>
                <a:cs typeface="+mn-cs"/>
              </a:rPr>
              <a:t>03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35088" y="1609899"/>
            <a:ext cx="6857492" cy="6371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1994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138" b="0" i="0" u="none" strike="noStrike" kern="1200" cap="none" spc="0" normalizeH="0" baseline="0" noProof="0">
                <a:ln>
                  <a:noFill/>
                </a:ln>
                <a:solidFill>
                  <a:srgbClr val="95CAFA"/>
                </a:solidFill>
                <a:effectLst/>
                <a:uLnTx/>
                <a:uFillTx/>
                <a:latin typeface="Glacial Indifference Bold"/>
                <a:ea typeface="+mn-ea"/>
                <a:cs typeface="+mn-cs"/>
              </a:rPr>
              <a:t>03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0" y="1133475"/>
            <a:ext cx="3256889" cy="651378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952500"/>
            <a:ext cx="2748584" cy="606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9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0" b="0" i="0" u="none" strike="noStrike" kern="1200" cap="none" spc="269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rPr>
              <a:t>PART 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8459470"/>
            <a:ext cx="5345144" cy="798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32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177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rPr>
              <a:t>PROJECT </a:t>
            </a:r>
          </a:p>
          <a:p>
            <a:pPr marL="0" marR="0" lvl="0" indent="0" algn="l" defTabSz="914400" rtl="0" eaLnBrk="1" fontAlgn="auto" latinLnBrk="0" hangingPunct="1">
              <a:lnSpc>
                <a:spcPts val="321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0" b="0" i="0" u="none" strike="noStrike" kern="1200" cap="none" spc="177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lacial Indifference"/>
                <a:ea typeface="+mn-ea"/>
                <a:cs typeface="+mn-cs"/>
              </a:rPr>
              <a:t>INTRODUCTION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e3460c4-a49d-41ba-b793-f71f812053a7"/>
  <p:tag name="COMMONDATA" val="eyJoZGlkIjoiYjZmZDE1ZWQ0MGNhNjczOWRmNjBjZGQ3YjE5MWNmYm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505,&quot;width&quot;:1486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729</Words>
  <Application>Microsoft Office PowerPoint</Application>
  <PresentationFormat>自定义</PresentationFormat>
  <Paragraphs>98</Paragraphs>
  <Slides>18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思源黑体-粗体 Bold</vt:lpstr>
      <vt:lpstr>思源黑体-粗体</vt:lpstr>
      <vt:lpstr>Calibri</vt:lpstr>
      <vt:lpstr>Glacial Indifference Bold</vt:lpstr>
      <vt:lpstr>Glacial Indifference</vt:lpstr>
      <vt:lpstr>微软雅黑</vt:lpstr>
      <vt:lpstr>Arial</vt:lpstr>
      <vt:lpstr>Office Theme</vt:lpstr>
      <vt:lpstr>2_Office Theme</vt:lpstr>
      <vt:lpstr>Bitmap Image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黑蓝色科技风线性装饰元素科技科技介绍中文演示文稿</dc:title>
  <dc:creator>王誉儒</dc:creator>
  <cp:lastModifiedBy>王誉儒 王誉儒</cp:lastModifiedBy>
  <cp:revision>12</cp:revision>
  <dcterms:created xsi:type="dcterms:W3CDTF">2006-08-16T00:00:00Z</dcterms:created>
  <dcterms:modified xsi:type="dcterms:W3CDTF">2022-11-01T12:22:56Z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C839F361EC444C32BDBBB5AE1B161E73</vt:lpwstr>
  </property>
  <property fmtid="{D5CDD505-2E9C-101B-9397-08002B2CF9AE}" pid="3" name="KSOProductBuildVer">
    <vt:lpwstr>2052-11.1.0.12598</vt:lpwstr>
  </property>
</Properties>
</file>