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9"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739D-F16E-99CF-B7E9-0A4DD1D4A7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9E00EA-4959-BA16-5E6A-88C43BD01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02415-9A29-EE02-2293-E2AAFEB050AD}"/>
              </a:ext>
            </a:extLst>
          </p:cNvPr>
          <p:cNvSpPr>
            <a:spLocks noGrp="1"/>
          </p:cNvSpPr>
          <p:nvPr>
            <p:ph type="dt" sz="half" idx="10"/>
          </p:nvPr>
        </p:nvSpPr>
        <p:spPr/>
        <p:txBody>
          <a:bodyPr/>
          <a:lstStyle/>
          <a:p>
            <a:fld id="{4178D16C-85F9-4C11-9473-56CBDFBF9DB8}" type="datetimeFigureOut">
              <a:rPr lang="en-US" smtClean="0"/>
              <a:t>6/10/2022</a:t>
            </a:fld>
            <a:endParaRPr lang="en-US"/>
          </a:p>
        </p:txBody>
      </p:sp>
      <p:sp>
        <p:nvSpPr>
          <p:cNvPr id="5" name="Footer Placeholder 4">
            <a:extLst>
              <a:ext uri="{FF2B5EF4-FFF2-40B4-BE49-F238E27FC236}">
                <a16:creationId xmlns:a16="http://schemas.microsoft.com/office/drawing/2014/main" id="{CECF0681-D318-E6E7-6DA2-712BC6AD3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6F4C5-0C9D-6AA6-5560-D914253B0284}"/>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153861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0192-6296-6C30-6953-83D5ADC768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2072-751D-B11E-B047-BAF605A387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5D123-1379-2594-46EC-2EBB853B3BAD}"/>
              </a:ext>
            </a:extLst>
          </p:cNvPr>
          <p:cNvSpPr>
            <a:spLocks noGrp="1"/>
          </p:cNvSpPr>
          <p:nvPr>
            <p:ph type="dt" sz="half" idx="10"/>
          </p:nvPr>
        </p:nvSpPr>
        <p:spPr/>
        <p:txBody>
          <a:bodyPr/>
          <a:lstStyle/>
          <a:p>
            <a:fld id="{4178D16C-85F9-4C11-9473-56CBDFBF9DB8}" type="datetimeFigureOut">
              <a:rPr lang="en-US" smtClean="0"/>
              <a:t>6/10/2022</a:t>
            </a:fld>
            <a:endParaRPr lang="en-US"/>
          </a:p>
        </p:txBody>
      </p:sp>
      <p:sp>
        <p:nvSpPr>
          <p:cNvPr id="5" name="Footer Placeholder 4">
            <a:extLst>
              <a:ext uri="{FF2B5EF4-FFF2-40B4-BE49-F238E27FC236}">
                <a16:creationId xmlns:a16="http://schemas.microsoft.com/office/drawing/2014/main" id="{9CC1D126-562D-295E-EEE9-CA82CC258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099D1-E83E-DAA8-07CB-103F699D25C3}"/>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7139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7C6148-FD18-134C-798E-A08EFA3332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2FF1CF-6B6A-C106-A2B5-7F8C8286B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83882-1DCC-80ED-0B8A-E41192A0CB60}"/>
              </a:ext>
            </a:extLst>
          </p:cNvPr>
          <p:cNvSpPr>
            <a:spLocks noGrp="1"/>
          </p:cNvSpPr>
          <p:nvPr>
            <p:ph type="dt" sz="half" idx="10"/>
          </p:nvPr>
        </p:nvSpPr>
        <p:spPr/>
        <p:txBody>
          <a:bodyPr/>
          <a:lstStyle/>
          <a:p>
            <a:fld id="{4178D16C-85F9-4C11-9473-56CBDFBF9DB8}" type="datetimeFigureOut">
              <a:rPr lang="en-US" smtClean="0"/>
              <a:t>6/10/2022</a:t>
            </a:fld>
            <a:endParaRPr lang="en-US"/>
          </a:p>
        </p:txBody>
      </p:sp>
      <p:sp>
        <p:nvSpPr>
          <p:cNvPr id="5" name="Footer Placeholder 4">
            <a:extLst>
              <a:ext uri="{FF2B5EF4-FFF2-40B4-BE49-F238E27FC236}">
                <a16:creationId xmlns:a16="http://schemas.microsoft.com/office/drawing/2014/main" id="{916D388C-10C1-A71B-0B87-230A97D2E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6C0AB-1744-B386-0020-D34B9C55C1B1}"/>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28959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6B93-1C10-DFDB-6921-60627A2BD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1C2A00-E57F-D118-C8A9-57DC84FB32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DCB5C-7A53-120A-CF80-F1D8E90B78CC}"/>
              </a:ext>
            </a:extLst>
          </p:cNvPr>
          <p:cNvSpPr>
            <a:spLocks noGrp="1"/>
          </p:cNvSpPr>
          <p:nvPr>
            <p:ph type="dt" sz="half" idx="10"/>
          </p:nvPr>
        </p:nvSpPr>
        <p:spPr/>
        <p:txBody>
          <a:bodyPr/>
          <a:lstStyle/>
          <a:p>
            <a:fld id="{4178D16C-85F9-4C11-9473-56CBDFBF9DB8}" type="datetimeFigureOut">
              <a:rPr lang="en-US" smtClean="0"/>
              <a:t>6/10/2022</a:t>
            </a:fld>
            <a:endParaRPr lang="en-US"/>
          </a:p>
        </p:txBody>
      </p:sp>
      <p:sp>
        <p:nvSpPr>
          <p:cNvPr id="5" name="Footer Placeholder 4">
            <a:extLst>
              <a:ext uri="{FF2B5EF4-FFF2-40B4-BE49-F238E27FC236}">
                <a16:creationId xmlns:a16="http://schemas.microsoft.com/office/drawing/2014/main" id="{1F0A0E92-6849-63FB-E821-376F43BE9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3456D-7CB8-C08D-3489-70EBD861F457}"/>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248919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BC1AD-85A1-50B3-4113-C6EB1AE185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227C24-4047-DBB5-218D-B301AD7FE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DD94D6-6721-D255-1348-33C2FF2501FA}"/>
              </a:ext>
            </a:extLst>
          </p:cNvPr>
          <p:cNvSpPr>
            <a:spLocks noGrp="1"/>
          </p:cNvSpPr>
          <p:nvPr>
            <p:ph type="dt" sz="half" idx="10"/>
          </p:nvPr>
        </p:nvSpPr>
        <p:spPr/>
        <p:txBody>
          <a:bodyPr/>
          <a:lstStyle/>
          <a:p>
            <a:fld id="{4178D16C-85F9-4C11-9473-56CBDFBF9DB8}" type="datetimeFigureOut">
              <a:rPr lang="en-US" smtClean="0"/>
              <a:t>6/10/2022</a:t>
            </a:fld>
            <a:endParaRPr lang="en-US"/>
          </a:p>
        </p:txBody>
      </p:sp>
      <p:sp>
        <p:nvSpPr>
          <p:cNvPr id="5" name="Footer Placeholder 4">
            <a:extLst>
              <a:ext uri="{FF2B5EF4-FFF2-40B4-BE49-F238E27FC236}">
                <a16:creationId xmlns:a16="http://schemas.microsoft.com/office/drawing/2014/main" id="{3BFF3101-29AA-8FA0-D8D7-CB5951CE0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12E0-2909-1741-CB38-C6E2A1F77CB7}"/>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79586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E112-38EB-A58A-919F-64371F24A0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5DFAA-2A8F-AB3E-BC28-A95EBB48E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89E179-6CAA-E434-5592-41A1C0A35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63486E-2592-9D08-EE3B-F5FB76EC8F50}"/>
              </a:ext>
            </a:extLst>
          </p:cNvPr>
          <p:cNvSpPr>
            <a:spLocks noGrp="1"/>
          </p:cNvSpPr>
          <p:nvPr>
            <p:ph type="dt" sz="half" idx="10"/>
          </p:nvPr>
        </p:nvSpPr>
        <p:spPr/>
        <p:txBody>
          <a:bodyPr/>
          <a:lstStyle/>
          <a:p>
            <a:fld id="{4178D16C-85F9-4C11-9473-56CBDFBF9DB8}" type="datetimeFigureOut">
              <a:rPr lang="en-US" smtClean="0"/>
              <a:t>6/10/2022</a:t>
            </a:fld>
            <a:endParaRPr lang="en-US"/>
          </a:p>
        </p:txBody>
      </p:sp>
      <p:sp>
        <p:nvSpPr>
          <p:cNvPr id="6" name="Footer Placeholder 5">
            <a:extLst>
              <a:ext uri="{FF2B5EF4-FFF2-40B4-BE49-F238E27FC236}">
                <a16:creationId xmlns:a16="http://schemas.microsoft.com/office/drawing/2014/main" id="{8278419F-01E0-362B-39C0-6C55ED953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568FF-1F40-5B51-277A-C3A27A261AD7}"/>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171593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1C3D-DA89-C15E-91CF-3F74436BC0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4959AC-6350-96ED-9DBE-AA5DF1F2E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EE1F0-9DE4-C85F-0983-A33EA251B6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6C9AF1-680E-153B-93DB-94028B22B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535777-C93C-AE43-7D41-41F538FA1F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172D02-55A1-8BB9-BEAC-EF768A0695EB}"/>
              </a:ext>
            </a:extLst>
          </p:cNvPr>
          <p:cNvSpPr>
            <a:spLocks noGrp="1"/>
          </p:cNvSpPr>
          <p:nvPr>
            <p:ph type="dt" sz="half" idx="10"/>
          </p:nvPr>
        </p:nvSpPr>
        <p:spPr/>
        <p:txBody>
          <a:bodyPr/>
          <a:lstStyle/>
          <a:p>
            <a:fld id="{4178D16C-85F9-4C11-9473-56CBDFBF9DB8}" type="datetimeFigureOut">
              <a:rPr lang="en-US" smtClean="0"/>
              <a:t>6/10/2022</a:t>
            </a:fld>
            <a:endParaRPr lang="en-US"/>
          </a:p>
        </p:txBody>
      </p:sp>
      <p:sp>
        <p:nvSpPr>
          <p:cNvPr id="8" name="Footer Placeholder 7">
            <a:extLst>
              <a:ext uri="{FF2B5EF4-FFF2-40B4-BE49-F238E27FC236}">
                <a16:creationId xmlns:a16="http://schemas.microsoft.com/office/drawing/2014/main" id="{427427DC-2CBE-E125-FCEA-F66B031330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A36000-AC49-DA1C-22E3-EB9E436CB50A}"/>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341785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FC43-D185-2DFD-4BFD-B3331005E8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AC3C80-A4FE-A1AE-2B8E-48AD0F583E0F}"/>
              </a:ext>
            </a:extLst>
          </p:cNvPr>
          <p:cNvSpPr>
            <a:spLocks noGrp="1"/>
          </p:cNvSpPr>
          <p:nvPr>
            <p:ph type="dt" sz="half" idx="10"/>
          </p:nvPr>
        </p:nvSpPr>
        <p:spPr/>
        <p:txBody>
          <a:bodyPr/>
          <a:lstStyle/>
          <a:p>
            <a:fld id="{4178D16C-85F9-4C11-9473-56CBDFBF9DB8}" type="datetimeFigureOut">
              <a:rPr lang="en-US" smtClean="0"/>
              <a:t>6/10/2022</a:t>
            </a:fld>
            <a:endParaRPr lang="en-US"/>
          </a:p>
        </p:txBody>
      </p:sp>
      <p:sp>
        <p:nvSpPr>
          <p:cNvPr id="4" name="Footer Placeholder 3">
            <a:extLst>
              <a:ext uri="{FF2B5EF4-FFF2-40B4-BE49-F238E27FC236}">
                <a16:creationId xmlns:a16="http://schemas.microsoft.com/office/drawing/2014/main" id="{BFDC454D-BBC6-94D0-552A-4AD4F639D5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326E21-7121-3C6D-1CE8-55810C1E3C56}"/>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916780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C794EC-B690-66EE-03F0-AC566B09D09B}"/>
              </a:ext>
            </a:extLst>
          </p:cNvPr>
          <p:cNvSpPr>
            <a:spLocks noGrp="1"/>
          </p:cNvSpPr>
          <p:nvPr>
            <p:ph type="dt" sz="half" idx="10"/>
          </p:nvPr>
        </p:nvSpPr>
        <p:spPr/>
        <p:txBody>
          <a:bodyPr/>
          <a:lstStyle/>
          <a:p>
            <a:fld id="{4178D16C-85F9-4C11-9473-56CBDFBF9DB8}" type="datetimeFigureOut">
              <a:rPr lang="en-US" smtClean="0"/>
              <a:t>6/10/2022</a:t>
            </a:fld>
            <a:endParaRPr lang="en-US"/>
          </a:p>
        </p:txBody>
      </p:sp>
      <p:sp>
        <p:nvSpPr>
          <p:cNvPr id="3" name="Footer Placeholder 2">
            <a:extLst>
              <a:ext uri="{FF2B5EF4-FFF2-40B4-BE49-F238E27FC236}">
                <a16:creationId xmlns:a16="http://schemas.microsoft.com/office/drawing/2014/main" id="{1F4F6AAB-9D6E-F5A8-B8E0-2E709A216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97B278-E24E-81DC-B812-FCC4D9E17E6F}"/>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352906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4C48-1B10-D667-A41C-386C286D1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1AB9C2-88AD-BF8C-23CC-EA6A595BF8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ED91AB-B57C-0C37-01B4-C624FE5F7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EA4D3-9B98-E4E2-90A4-75396147BE17}"/>
              </a:ext>
            </a:extLst>
          </p:cNvPr>
          <p:cNvSpPr>
            <a:spLocks noGrp="1"/>
          </p:cNvSpPr>
          <p:nvPr>
            <p:ph type="dt" sz="half" idx="10"/>
          </p:nvPr>
        </p:nvSpPr>
        <p:spPr/>
        <p:txBody>
          <a:bodyPr/>
          <a:lstStyle/>
          <a:p>
            <a:fld id="{4178D16C-85F9-4C11-9473-56CBDFBF9DB8}" type="datetimeFigureOut">
              <a:rPr lang="en-US" smtClean="0"/>
              <a:t>6/10/2022</a:t>
            </a:fld>
            <a:endParaRPr lang="en-US"/>
          </a:p>
        </p:txBody>
      </p:sp>
      <p:sp>
        <p:nvSpPr>
          <p:cNvPr id="6" name="Footer Placeholder 5">
            <a:extLst>
              <a:ext uri="{FF2B5EF4-FFF2-40B4-BE49-F238E27FC236}">
                <a16:creationId xmlns:a16="http://schemas.microsoft.com/office/drawing/2014/main" id="{BC89F2F7-3862-92D7-9D0D-AFAB386FB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D7AF1-55F0-533B-7C6D-A6095B412C32}"/>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207111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DA86-C1C3-82E9-30AD-3A7D4B3B4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B61D04-41A9-64C6-B7C0-A1EDF01C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BCD108-C2E7-40CC-D54E-12C280E1D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0558E6-D196-8856-1E3D-FD4090ABD8C9}"/>
              </a:ext>
            </a:extLst>
          </p:cNvPr>
          <p:cNvSpPr>
            <a:spLocks noGrp="1"/>
          </p:cNvSpPr>
          <p:nvPr>
            <p:ph type="dt" sz="half" idx="10"/>
          </p:nvPr>
        </p:nvSpPr>
        <p:spPr/>
        <p:txBody>
          <a:bodyPr/>
          <a:lstStyle/>
          <a:p>
            <a:fld id="{4178D16C-85F9-4C11-9473-56CBDFBF9DB8}" type="datetimeFigureOut">
              <a:rPr lang="en-US" smtClean="0"/>
              <a:t>6/10/2022</a:t>
            </a:fld>
            <a:endParaRPr lang="en-US"/>
          </a:p>
        </p:txBody>
      </p:sp>
      <p:sp>
        <p:nvSpPr>
          <p:cNvPr id="6" name="Footer Placeholder 5">
            <a:extLst>
              <a:ext uri="{FF2B5EF4-FFF2-40B4-BE49-F238E27FC236}">
                <a16:creationId xmlns:a16="http://schemas.microsoft.com/office/drawing/2014/main" id="{D6D361BB-D34F-45C0-3514-A95DA68BC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9DE3D-0C25-232F-C475-DA0403350DF6}"/>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3443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71875-4857-A812-2FBD-6DD595B66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5C0B2D-46AB-EF6B-BB87-D1B6665E35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2C27-7DCA-89FF-141F-E559B997E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D16C-85F9-4C11-9473-56CBDFBF9DB8}" type="datetimeFigureOut">
              <a:rPr lang="en-US" smtClean="0"/>
              <a:t>6/10/2022</a:t>
            </a:fld>
            <a:endParaRPr lang="en-US"/>
          </a:p>
        </p:txBody>
      </p:sp>
      <p:sp>
        <p:nvSpPr>
          <p:cNvPr id="5" name="Footer Placeholder 4">
            <a:extLst>
              <a:ext uri="{FF2B5EF4-FFF2-40B4-BE49-F238E27FC236}">
                <a16:creationId xmlns:a16="http://schemas.microsoft.com/office/drawing/2014/main" id="{CC117C16-6D86-DC89-DBA1-BB63E3771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749A4-2778-BB52-CE12-5316FD1FF7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A3E31-05AF-4F0B-B6CF-AE063B10D96F}" type="slidenum">
              <a:rPr lang="en-US" smtClean="0"/>
              <a:t>‹#›</a:t>
            </a:fld>
            <a:endParaRPr lang="en-US"/>
          </a:p>
        </p:txBody>
      </p:sp>
    </p:spTree>
    <p:extLst>
      <p:ext uri="{BB962C8B-B14F-4D97-AF65-F5344CB8AC3E}">
        <p14:creationId xmlns:p14="http://schemas.microsoft.com/office/powerpoint/2010/main" val="2518011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7CE394-4241-475A-2AAD-3B8ADE99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B7E9EF7-9A48-9236-48BE-C506A7ED34B6}"/>
              </a:ext>
            </a:extLst>
          </p:cNvPr>
          <p:cNvSpPr txBox="1"/>
          <p:nvPr/>
        </p:nvSpPr>
        <p:spPr>
          <a:xfrm>
            <a:off x="4012163" y="4161450"/>
            <a:ext cx="7147249" cy="954107"/>
          </a:xfrm>
          <a:prstGeom prst="rect">
            <a:avLst/>
          </a:prstGeom>
          <a:noFill/>
        </p:spPr>
        <p:txBody>
          <a:bodyPr wrap="square" rtlCol="0">
            <a:spAutoFit/>
          </a:bodyPr>
          <a:lstStyle/>
          <a:p>
            <a:r>
              <a:rPr lang="en-US" sz="2800" b="1" dirty="0">
                <a:solidFill>
                  <a:schemeClr val="bg1"/>
                </a:solidFill>
              </a:rPr>
              <a:t>Start Learning Query </a:t>
            </a:r>
          </a:p>
          <a:p>
            <a:r>
              <a:rPr lang="en-US" sz="2800" b="1" dirty="0">
                <a:solidFill>
                  <a:schemeClr val="bg1"/>
                </a:solidFill>
              </a:rPr>
              <a:t>Writing</a:t>
            </a:r>
          </a:p>
        </p:txBody>
      </p:sp>
    </p:spTree>
    <p:extLst>
      <p:ext uri="{BB962C8B-B14F-4D97-AF65-F5344CB8AC3E}">
        <p14:creationId xmlns:p14="http://schemas.microsoft.com/office/powerpoint/2010/main" val="337454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Select First 5 And Last 5</a:t>
            </a:r>
          </a:p>
        </p:txBody>
      </p:sp>
      <p:pic>
        <p:nvPicPr>
          <p:cNvPr id="4" name="Picture 3">
            <a:extLst>
              <a:ext uri="{FF2B5EF4-FFF2-40B4-BE49-F238E27FC236}">
                <a16:creationId xmlns:a16="http://schemas.microsoft.com/office/drawing/2014/main" id="{72A2839D-9E56-ABC5-47EE-96ED6C89987A}"/>
              </a:ext>
            </a:extLst>
          </p:cNvPr>
          <p:cNvPicPr>
            <a:picLocks noChangeAspect="1"/>
          </p:cNvPicPr>
          <p:nvPr/>
        </p:nvPicPr>
        <p:blipFill>
          <a:blip r:embed="rId2"/>
          <a:stretch>
            <a:fillRect/>
          </a:stretch>
        </p:blipFill>
        <p:spPr>
          <a:xfrm>
            <a:off x="286447" y="1072315"/>
            <a:ext cx="10841864" cy="5350224"/>
          </a:xfrm>
          <a:prstGeom prst="rect">
            <a:avLst/>
          </a:prstGeom>
        </p:spPr>
      </p:pic>
    </p:spTree>
    <p:extLst>
      <p:ext uri="{BB962C8B-B14F-4D97-AF65-F5344CB8AC3E}">
        <p14:creationId xmlns:p14="http://schemas.microsoft.com/office/powerpoint/2010/main" val="188695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Select by match </a:t>
            </a:r>
          </a:p>
        </p:txBody>
      </p:sp>
      <p:pic>
        <p:nvPicPr>
          <p:cNvPr id="3" name="Picture 2">
            <a:extLst>
              <a:ext uri="{FF2B5EF4-FFF2-40B4-BE49-F238E27FC236}">
                <a16:creationId xmlns:a16="http://schemas.microsoft.com/office/drawing/2014/main" id="{6C2BD630-6792-36B0-AC68-13443E2B3360}"/>
              </a:ext>
            </a:extLst>
          </p:cNvPr>
          <p:cNvPicPr>
            <a:picLocks noChangeAspect="1"/>
          </p:cNvPicPr>
          <p:nvPr/>
        </p:nvPicPr>
        <p:blipFill>
          <a:blip r:embed="rId2"/>
          <a:stretch>
            <a:fillRect/>
          </a:stretch>
        </p:blipFill>
        <p:spPr>
          <a:xfrm>
            <a:off x="434651" y="1508641"/>
            <a:ext cx="10744200" cy="2428875"/>
          </a:xfrm>
          <a:prstGeom prst="rect">
            <a:avLst/>
          </a:prstGeom>
        </p:spPr>
      </p:pic>
    </p:spTree>
    <p:extLst>
      <p:ext uri="{BB962C8B-B14F-4D97-AF65-F5344CB8AC3E}">
        <p14:creationId xmlns:p14="http://schemas.microsoft.com/office/powerpoint/2010/main" val="177172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Select by match AND /OR  </a:t>
            </a:r>
          </a:p>
        </p:txBody>
      </p:sp>
      <p:pic>
        <p:nvPicPr>
          <p:cNvPr id="4" name="Picture 3">
            <a:extLst>
              <a:ext uri="{FF2B5EF4-FFF2-40B4-BE49-F238E27FC236}">
                <a16:creationId xmlns:a16="http://schemas.microsoft.com/office/drawing/2014/main" id="{564532CB-2674-D3E3-22BC-F8FD060D578B}"/>
              </a:ext>
            </a:extLst>
          </p:cNvPr>
          <p:cNvPicPr>
            <a:picLocks noChangeAspect="1"/>
          </p:cNvPicPr>
          <p:nvPr/>
        </p:nvPicPr>
        <p:blipFill>
          <a:blip r:embed="rId2"/>
          <a:stretch>
            <a:fillRect/>
          </a:stretch>
        </p:blipFill>
        <p:spPr>
          <a:xfrm>
            <a:off x="448207" y="1271110"/>
            <a:ext cx="3638601" cy="4661528"/>
          </a:xfrm>
          <a:prstGeom prst="rect">
            <a:avLst/>
          </a:prstGeom>
        </p:spPr>
      </p:pic>
      <p:pic>
        <p:nvPicPr>
          <p:cNvPr id="7" name="Picture 6">
            <a:extLst>
              <a:ext uri="{FF2B5EF4-FFF2-40B4-BE49-F238E27FC236}">
                <a16:creationId xmlns:a16="http://schemas.microsoft.com/office/drawing/2014/main" id="{63E5DBF2-5238-A29E-8A6A-41682E7C1946}"/>
              </a:ext>
            </a:extLst>
          </p:cNvPr>
          <p:cNvPicPr>
            <a:picLocks noChangeAspect="1"/>
          </p:cNvPicPr>
          <p:nvPr/>
        </p:nvPicPr>
        <p:blipFill>
          <a:blip r:embed="rId3"/>
          <a:stretch>
            <a:fillRect/>
          </a:stretch>
        </p:blipFill>
        <p:spPr>
          <a:xfrm>
            <a:off x="6414310" y="1271110"/>
            <a:ext cx="4734963" cy="4634787"/>
          </a:xfrm>
          <a:prstGeom prst="rect">
            <a:avLst/>
          </a:prstGeom>
        </p:spPr>
      </p:pic>
    </p:spTree>
    <p:extLst>
      <p:ext uri="{BB962C8B-B14F-4D97-AF65-F5344CB8AC3E}">
        <p14:creationId xmlns:p14="http://schemas.microsoft.com/office/powerpoint/2010/main" val="215871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Select by match Like</a:t>
            </a:r>
          </a:p>
        </p:txBody>
      </p:sp>
      <p:pic>
        <p:nvPicPr>
          <p:cNvPr id="8" name="Picture 7">
            <a:extLst>
              <a:ext uri="{FF2B5EF4-FFF2-40B4-BE49-F238E27FC236}">
                <a16:creationId xmlns:a16="http://schemas.microsoft.com/office/drawing/2014/main" id="{0A26193E-389E-B653-3A0A-F3785682B7EC}"/>
              </a:ext>
            </a:extLst>
          </p:cNvPr>
          <p:cNvPicPr>
            <a:picLocks noChangeAspect="1"/>
          </p:cNvPicPr>
          <p:nvPr/>
        </p:nvPicPr>
        <p:blipFill>
          <a:blip r:embed="rId2"/>
          <a:stretch>
            <a:fillRect/>
          </a:stretch>
        </p:blipFill>
        <p:spPr>
          <a:xfrm>
            <a:off x="204690" y="1174491"/>
            <a:ext cx="6886575" cy="2400300"/>
          </a:xfrm>
          <a:prstGeom prst="rect">
            <a:avLst/>
          </a:prstGeom>
        </p:spPr>
      </p:pic>
    </p:spTree>
    <p:extLst>
      <p:ext uri="{BB962C8B-B14F-4D97-AF65-F5344CB8AC3E}">
        <p14:creationId xmlns:p14="http://schemas.microsoft.com/office/powerpoint/2010/main" val="211813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Select by match in</a:t>
            </a:r>
          </a:p>
        </p:txBody>
      </p:sp>
      <p:pic>
        <p:nvPicPr>
          <p:cNvPr id="3" name="Picture 2">
            <a:extLst>
              <a:ext uri="{FF2B5EF4-FFF2-40B4-BE49-F238E27FC236}">
                <a16:creationId xmlns:a16="http://schemas.microsoft.com/office/drawing/2014/main" id="{1290841F-9F94-354B-A559-0DE26227EA03}"/>
              </a:ext>
            </a:extLst>
          </p:cNvPr>
          <p:cNvPicPr>
            <a:picLocks noChangeAspect="1"/>
          </p:cNvPicPr>
          <p:nvPr/>
        </p:nvPicPr>
        <p:blipFill>
          <a:blip r:embed="rId2"/>
          <a:stretch>
            <a:fillRect/>
          </a:stretch>
        </p:blipFill>
        <p:spPr>
          <a:xfrm>
            <a:off x="205273" y="1330681"/>
            <a:ext cx="10744200" cy="2181225"/>
          </a:xfrm>
          <a:prstGeom prst="rect">
            <a:avLst/>
          </a:prstGeom>
        </p:spPr>
      </p:pic>
    </p:spTree>
    <p:extLst>
      <p:ext uri="{BB962C8B-B14F-4D97-AF65-F5344CB8AC3E}">
        <p14:creationId xmlns:p14="http://schemas.microsoft.com/office/powerpoint/2010/main" val="412807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Projection</a:t>
            </a:r>
          </a:p>
        </p:txBody>
      </p:sp>
      <p:pic>
        <p:nvPicPr>
          <p:cNvPr id="4" name="Picture 3">
            <a:extLst>
              <a:ext uri="{FF2B5EF4-FFF2-40B4-BE49-F238E27FC236}">
                <a16:creationId xmlns:a16="http://schemas.microsoft.com/office/drawing/2014/main" id="{C7973D5C-B6F7-FC09-1844-1D059B6D955B}"/>
              </a:ext>
            </a:extLst>
          </p:cNvPr>
          <p:cNvPicPr>
            <a:picLocks noChangeAspect="1"/>
          </p:cNvPicPr>
          <p:nvPr/>
        </p:nvPicPr>
        <p:blipFill>
          <a:blip r:embed="rId2"/>
          <a:stretch>
            <a:fillRect/>
          </a:stretch>
        </p:blipFill>
        <p:spPr>
          <a:xfrm>
            <a:off x="468190" y="1293202"/>
            <a:ext cx="10534650" cy="2038350"/>
          </a:xfrm>
          <a:prstGeom prst="rect">
            <a:avLst/>
          </a:prstGeom>
        </p:spPr>
      </p:pic>
    </p:spTree>
    <p:extLst>
      <p:ext uri="{BB962C8B-B14F-4D97-AF65-F5344CB8AC3E}">
        <p14:creationId xmlns:p14="http://schemas.microsoft.com/office/powerpoint/2010/main" val="1802470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Find SKIP With LIMIT</a:t>
            </a:r>
          </a:p>
        </p:txBody>
      </p:sp>
      <p:pic>
        <p:nvPicPr>
          <p:cNvPr id="3" name="Picture 2">
            <a:extLst>
              <a:ext uri="{FF2B5EF4-FFF2-40B4-BE49-F238E27FC236}">
                <a16:creationId xmlns:a16="http://schemas.microsoft.com/office/drawing/2014/main" id="{3B4A138B-6515-42F0-4EB9-667BA928D9B6}"/>
              </a:ext>
            </a:extLst>
          </p:cNvPr>
          <p:cNvPicPr>
            <a:picLocks noChangeAspect="1"/>
          </p:cNvPicPr>
          <p:nvPr/>
        </p:nvPicPr>
        <p:blipFill>
          <a:blip r:embed="rId2"/>
          <a:stretch>
            <a:fillRect/>
          </a:stretch>
        </p:blipFill>
        <p:spPr>
          <a:xfrm>
            <a:off x="526498" y="1051441"/>
            <a:ext cx="8296275" cy="2886075"/>
          </a:xfrm>
          <a:prstGeom prst="rect">
            <a:avLst/>
          </a:prstGeom>
        </p:spPr>
      </p:pic>
    </p:spTree>
    <p:extLst>
      <p:ext uri="{BB962C8B-B14F-4D97-AF65-F5344CB8AC3E}">
        <p14:creationId xmlns:p14="http://schemas.microsoft.com/office/powerpoint/2010/main" val="166693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Group By</a:t>
            </a:r>
          </a:p>
        </p:txBody>
      </p:sp>
      <p:pic>
        <p:nvPicPr>
          <p:cNvPr id="4" name="Picture 3">
            <a:extLst>
              <a:ext uri="{FF2B5EF4-FFF2-40B4-BE49-F238E27FC236}">
                <a16:creationId xmlns:a16="http://schemas.microsoft.com/office/drawing/2014/main" id="{96DC11D7-7825-1FBE-335F-B1FB80B276ED}"/>
              </a:ext>
            </a:extLst>
          </p:cNvPr>
          <p:cNvPicPr>
            <a:picLocks noChangeAspect="1"/>
          </p:cNvPicPr>
          <p:nvPr/>
        </p:nvPicPr>
        <p:blipFill>
          <a:blip r:embed="rId2"/>
          <a:stretch>
            <a:fillRect/>
          </a:stretch>
        </p:blipFill>
        <p:spPr>
          <a:xfrm>
            <a:off x="478814" y="1542317"/>
            <a:ext cx="6943725" cy="1323975"/>
          </a:xfrm>
          <a:prstGeom prst="rect">
            <a:avLst/>
          </a:prstGeom>
        </p:spPr>
      </p:pic>
    </p:spTree>
    <p:extLst>
      <p:ext uri="{BB962C8B-B14F-4D97-AF65-F5344CB8AC3E}">
        <p14:creationId xmlns:p14="http://schemas.microsoft.com/office/powerpoint/2010/main" val="34483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Group By SUM</a:t>
            </a:r>
          </a:p>
        </p:txBody>
      </p:sp>
      <p:pic>
        <p:nvPicPr>
          <p:cNvPr id="3" name="Picture 2">
            <a:extLst>
              <a:ext uri="{FF2B5EF4-FFF2-40B4-BE49-F238E27FC236}">
                <a16:creationId xmlns:a16="http://schemas.microsoft.com/office/drawing/2014/main" id="{CCCF2E42-8602-4EF9-07A9-AB576A70324A}"/>
              </a:ext>
            </a:extLst>
          </p:cNvPr>
          <p:cNvPicPr>
            <a:picLocks noChangeAspect="1"/>
          </p:cNvPicPr>
          <p:nvPr/>
        </p:nvPicPr>
        <p:blipFill>
          <a:blip r:embed="rId2"/>
          <a:stretch>
            <a:fillRect/>
          </a:stretch>
        </p:blipFill>
        <p:spPr>
          <a:xfrm>
            <a:off x="360484" y="1136405"/>
            <a:ext cx="11245362" cy="1296865"/>
          </a:xfrm>
          <a:prstGeom prst="rect">
            <a:avLst/>
          </a:prstGeom>
        </p:spPr>
      </p:pic>
    </p:spTree>
    <p:extLst>
      <p:ext uri="{BB962C8B-B14F-4D97-AF65-F5344CB8AC3E}">
        <p14:creationId xmlns:p14="http://schemas.microsoft.com/office/powerpoint/2010/main" val="3193447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Group By Avg</a:t>
            </a:r>
          </a:p>
        </p:txBody>
      </p:sp>
      <p:pic>
        <p:nvPicPr>
          <p:cNvPr id="4" name="Picture 3">
            <a:extLst>
              <a:ext uri="{FF2B5EF4-FFF2-40B4-BE49-F238E27FC236}">
                <a16:creationId xmlns:a16="http://schemas.microsoft.com/office/drawing/2014/main" id="{75E3756F-5F3F-0BB8-6355-CC67DA12574D}"/>
              </a:ext>
            </a:extLst>
          </p:cNvPr>
          <p:cNvPicPr>
            <a:picLocks noChangeAspect="1"/>
          </p:cNvPicPr>
          <p:nvPr/>
        </p:nvPicPr>
        <p:blipFill>
          <a:blip r:embed="rId2"/>
          <a:stretch>
            <a:fillRect/>
          </a:stretch>
        </p:blipFill>
        <p:spPr>
          <a:xfrm>
            <a:off x="497132" y="1433512"/>
            <a:ext cx="9896475" cy="1019175"/>
          </a:xfrm>
          <a:prstGeom prst="rect">
            <a:avLst/>
          </a:prstGeom>
        </p:spPr>
      </p:pic>
    </p:spTree>
    <p:extLst>
      <p:ext uri="{BB962C8B-B14F-4D97-AF65-F5344CB8AC3E}">
        <p14:creationId xmlns:p14="http://schemas.microsoft.com/office/powerpoint/2010/main" val="82050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503854" y="201600"/>
            <a:ext cx="1418253" cy="523220"/>
          </a:xfrm>
          <a:prstGeom prst="rect">
            <a:avLst/>
          </a:prstGeom>
          <a:noFill/>
        </p:spPr>
        <p:txBody>
          <a:bodyPr wrap="square" rtlCol="0">
            <a:spAutoFit/>
          </a:bodyPr>
          <a:lstStyle/>
          <a:p>
            <a:r>
              <a:rPr lang="en-US" sz="2800" b="1" dirty="0">
                <a:solidFill>
                  <a:srgbClr val="00B050"/>
                </a:solidFill>
              </a:rPr>
              <a:t>Why </a:t>
            </a:r>
          </a:p>
        </p:txBody>
      </p:sp>
      <p:sp>
        <p:nvSpPr>
          <p:cNvPr id="10" name="TextBox 9">
            <a:extLst>
              <a:ext uri="{FF2B5EF4-FFF2-40B4-BE49-F238E27FC236}">
                <a16:creationId xmlns:a16="http://schemas.microsoft.com/office/drawing/2014/main" id="{61B1AE4A-618E-D10C-135A-23825999FD14}"/>
              </a:ext>
            </a:extLst>
          </p:cNvPr>
          <p:cNvSpPr txBox="1"/>
          <p:nvPr/>
        </p:nvSpPr>
        <p:spPr>
          <a:xfrm>
            <a:off x="503854" y="1249739"/>
            <a:ext cx="6774024" cy="1938992"/>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To become a master of MongoDB </a:t>
            </a:r>
          </a:p>
          <a:p>
            <a:pPr marL="342900" indent="-342900">
              <a:buFont typeface="Wingdings" panose="05000000000000000000" pitchFamily="2" charset="2"/>
              <a:buChar char="ü"/>
            </a:pPr>
            <a:r>
              <a:rPr lang="en-US" sz="2400" dirty="0"/>
              <a:t>Enable us to write deep query</a:t>
            </a:r>
          </a:p>
          <a:p>
            <a:pPr marL="342900" indent="-342900">
              <a:buFont typeface="Wingdings" panose="05000000000000000000" pitchFamily="2" charset="2"/>
              <a:buChar char="ü"/>
            </a:pPr>
            <a:r>
              <a:rPr lang="en-US" sz="2400" dirty="0"/>
              <a:t>To manage relational data </a:t>
            </a:r>
          </a:p>
          <a:p>
            <a:pPr marL="342900" indent="-342900">
              <a:buFont typeface="Wingdings" panose="05000000000000000000" pitchFamily="2" charset="2"/>
              <a:buChar char="ü"/>
            </a:pPr>
            <a:r>
              <a:rPr lang="en-US" sz="2400" dirty="0"/>
              <a:t>To learn database related problem solving </a:t>
            </a:r>
          </a:p>
          <a:p>
            <a:pPr marL="342900" indent="-342900">
              <a:buFont typeface="Wingdings" panose="05000000000000000000" pitchFamily="2" charset="2"/>
              <a:buChar char="ü"/>
            </a:pPr>
            <a:r>
              <a:rPr lang="en-US" sz="2400" dirty="0"/>
              <a:t>To migrate SQL Database into MongoDB  </a:t>
            </a:r>
          </a:p>
        </p:txBody>
      </p:sp>
    </p:spTree>
    <p:extLst>
      <p:ext uri="{BB962C8B-B14F-4D97-AF65-F5344CB8AC3E}">
        <p14:creationId xmlns:p14="http://schemas.microsoft.com/office/powerpoint/2010/main" val="390180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Group By Max Min</a:t>
            </a:r>
          </a:p>
        </p:txBody>
      </p:sp>
      <p:pic>
        <p:nvPicPr>
          <p:cNvPr id="3" name="Picture 2">
            <a:extLst>
              <a:ext uri="{FF2B5EF4-FFF2-40B4-BE49-F238E27FC236}">
                <a16:creationId xmlns:a16="http://schemas.microsoft.com/office/drawing/2014/main" id="{5DE1CB15-65A9-ED34-A5FE-35F24B0D76ED}"/>
              </a:ext>
            </a:extLst>
          </p:cNvPr>
          <p:cNvPicPr>
            <a:picLocks noChangeAspect="1"/>
          </p:cNvPicPr>
          <p:nvPr/>
        </p:nvPicPr>
        <p:blipFill>
          <a:blip r:embed="rId2"/>
          <a:stretch>
            <a:fillRect/>
          </a:stretch>
        </p:blipFill>
        <p:spPr>
          <a:xfrm>
            <a:off x="408110" y="1393656"/>
            <a:ext cx="10496550" cy="2867025"/>
          </a:xfrm>
          <a:prstGeom prst="rect">
            <a:avLst/>
          </a:prstGeom>
        </p:spPr>
      </p:pic>
    </p:spTree>
    <p:extLst>
      <p:ext uri="{BB962C8B-B14F-4D97-AF65-F5344CB8AC3E}">
        <p14:creationId xmlns:p14="http://schemas.microsoft.com/office/powerpoint/2010/main" val="224021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rPr>
              <a:t>Without Group By SUM /AVG /Max/ Min</a:t>
            </a:r>
          </a:p>
        </p:txBody>
      </p:sp>
      <p:pic>
        <p:nvPicPr>
          <p:cNvPr id="4" name="Picture 3">
            <a:extLst>
              <a:ext uri="{FF2B5EF4-FFF2-40B4-BE49-F238E27FC236}">
                <a16:creationId xmlns:a16="http://schemas.microsoft.com/office/drawing/2014/main" id="{C1797479-83C1-0199-0168-A1935846CD95}"/>
              </a:ext>
            </a:extLst>
          </p:cNvPr>
          <p:cNvPicPr>
            <a:picLocks noChangeAspect="1"/>
          </p:cNvPicPr>
          <p:nvPr/>
        </p:nvPicPr>
        <p:blipFill>
          <a:blip r:embed="rId2"/>
          <a:stretch>
            <a:fillRect/>
          </a:stretch>
        </p:blipFill>
        <p:spPr>
          <a:xfrm>
            <a:off x="496033" y="1351450"/>
            <a:ext cx="9582150" cy="1323975"/>
          </a:xfrm>
          <a:prstGeom prst="rect">
            <a:avLst/>
          </a:prstGeom>
        </p:spPr>
      </p:pic>
      <p:pic>
        <p:nvPicPr>
          <p:cNvPr id="7" name="Picture 6">
            <a:extLst>
              <a:ext uri="{FF2B5EF4-FFF2-40B4-BE49-F238E27FC236}">
                <a16:creationId xmlns:a16="http://schemas.microsoft.com/office/drawing/2014/main" id="{C4B8B7CC-A33B-380F-3DF5-623A3EBB3730}"/>
              </a:ext>
            </a:extLst>
          </p:cNvPr>
          <p:cNvPicPr>
            <a:picLocks noChangeAspect="1"/>
          </p:cNvPicPr>
          <p:nvPr/>
        </p:nvPicPr>
        <p:blipFill>
          <a:blip r:embed="rId3"/>
          <a:stretch>
            <a:fillRect/>
          </a:stretch>
        </p:blipFill>
        <p:spPr>
          <a:xfrm>
            <a:off x="538261" y="2920484"/>
            <a:ext cx="9124950" cy="1190625"/>
          </a:xfrm>
          <a:prstGeom prst="rect">
            <a:avLst/>
          </a:prstGeom>
        </p:spPr>
      </p:pic>
      <p:pic>
        <p:nvPicPr>
          <p:cNvPr id="10" name="Picture 9">
            <a:extLst>
              <a:ext uri="{FF2B5EF4-FFF2-40B4-BE49-F238E27FC236}">
                <a16:creationId xmlns:a16="http://schemas.microsoft.com/office/drawing/2014/main" id="{C448918D-6841-C85F-75A7-78BA1EBC5C58}"/>
              </a:ext>
            </a:extLst>
          </p:cNvPr>
          <p:cNvPicPr>
            <a:picLocks noChangeAspect="1"/>
          </p:cNvPicPr>
          <p:nvPr/>
        </p:nvPicPr>
        <p:blipFill>
          <a:blip r:embed="rId4"/>
          <a:stretch>
            <a:fillRect/>
          </a:stretch>
        </p:blipFill>
        <p:spPr>
          <a:xfrm>
            <a:off x="657958" y="4660656"/>
            <a:ext cx="9420225" cy="1123950"/>
          </a:xfrm>
          <a:prstGeom prst="rect">
            <a:avLst/>
          </a:prstGeom>
        </p:spPr>
      </p:pic>
    </p:spTree>
    <p:extLst>
      <p:ext uri="{BB962C8B-B14F-4D97-AF65-F5344CB8AC3E}">
        <p14:creationId xmlns:p14="http://schemas.microsoft.com/office/powerpoint/2010/main" val="1240078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rPr>
              <a:t>Group By Multiple</a:t>
            </a:r>
          </a:p>
        </p:txBody>
      </p:sp>
      <p:pic>
        <p:nvPicPr>
          <p:cNvPr id="3" name="Picture 2">
            <a:extLst>
              <a:ext uri="{FF2B5EF4-FFF2-40B4-BE49-F238E27FC236}">
                <a16:creationId xmlns:a16="http://schemas.microsoft.com/office/drawing/2014/main" id="{CCB60B2E-BBAA-957B-20AB-5E92A3BF25D5}"/>
              </a:ext>
            </a:extLst>
          </p:cNvPr>
          <p:cNvPicPr>
            <a:picLocks noChangeAspect="1"/>
          </p:cNvPicPr>
          <p:nvPr/>
        </p:nvPicPr>
        <p:blipFill>
          <a:blip r:embed="rId2"/>
          <a:stretch>
            <a:fillRect/>
          </a:stretch>
        </p:blipFill>
        <p:spPr>
          <a:xfrm>
            <a:off x="548054" y="1500187"/>
            <a:ext cx="10515600" cy="1114425"/>
          </a:xfrm>
          <a:prstGeom prst="rect">
            <a:avLst/>
          </a:prstGeom>
        </p:spPr>
      </p:pic>
    </p:spTree>
    <p:extLst>
      <p:ext uri="{BB962C8B-B14F-4D97-AF65-F5344CB8AC3E}">
        <p14:creationId xmlns:p14="http://schemas.microsoft.com/office/powerpoint/2010/main" val="2479118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rPr>
              <a:t>Join By lookup operator  </a:t>
            </a:r>
          </a:p>
        </p:txBody>
      </p:sp>
      <p:pic>
        <p:nvPicPr>
          <p:cNvPr id="4" name="Picture 3">
            <a:extLst>
              <a:ext uri="{FF2B5EF4-FFF2-40B4-BE49-F238E27FC236}">
                <a16:creationId xmlns:a16="http://schemas.microsoft.com/office/drawing/2014/main" id="{0C82E77B-6A06-295E-4F8E-080DD6F114BB}"/>
              </a:ext>
            </a:extLst>
          </p:cNvPr>
          <p:cNvPicPr>
            <a:picLocks noChangeAspect="1"/>
          </p:cNvPicPr>
          <p:nvPr/>
        </p:nvPicPr>
        <p:blipFill>
          <a:blip r:embed="rId2"/>
          <a:stretch>
            <a:fillRect/>
          </a:stretch>
        </p:blipFill>
        <p:spPr>
          <a:xfrm>
            <a:off x="205273" y="1257997"/>
            <a:ext cx="11238582" cy="1644847"/>
          </a:xfrm>
          <a:prstGeom prst="rect">
            <a:avLst/>
          </a:prstGeom>
        </p:spPr>
      </p:pic>
    </p:spTree>
    <p:extLst>
      <p:ext uri="{BB962C8B-B14F-4D97-AF65-F5344CB8AC3E}">
        <p14:creationId xmlns:p14="http://schemas.microsoft.com/office/powerpoint/2010/main" val="3718860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rPr>
              <a:t>Join By lookup operator  </a:t>
            </a:r>
          </a:p>
        </p:txBody>
      </p:sp>
      <p:pic>
        <p:nvPicPr>
          <p:cNvPr id="7" name="Picture 6">
            <a:extLst>
              <a:ext uri="{FF2B5EF4-FFF2-40B4-BE49-F238E27FC236}">
                <a16:creationId xmlns:a16="http://schemas.microsoft.com/office/drawing/2014/main" id="{9DC1C83A-D12F-6222-EBF4-166FEFDA1FD4}"/>
              </a:ext>
            </a:extLst>
          </p:cNvPr>
          <p:cNvPicPr>
            <a:picLocks noChangeAspect="1"/>
          </p:cNvPicPr>
          <p:nvPr/>
        </p:nvPicPr>
        <p:blipFill>
          <a:blip r:embed="rId2"/>
          <a:stretch>
            <a:fillRect/>
          </a:stretch>
        </p:blipFill>
        <p:spPr>
          <a:xfrm>
            <a:off x="205273" y="1192190"/>
            <a:ext cx="11681927" cy="1944456"/>
          </a:xfrm>
          <a:prstGeom prst="rect">
            <a:avLst/>
          </a:prstGeom>
        </p:spPr>
      </p:pic>
    </p:spTree>
    <p:extLst>
      <p:ext uri="{BB962C8B-B14F-4D97-AF65-F5344CB8AC3E}">
        <p14:creationId xmlns:p14="http://schemas.microsoft.com/office/powerpoint/2010/main" val="3782787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Facet </a:t>
            </a:r>
            <a:r>
              <a:rPr lang="en-US" sz="2800" b="1" dirty="0">
                <a:solidFill>
                  <a:srgbClr val="00B050"/>
                </a:solidFill>
              </a:rPr>
              <a:t>operator  </a:t>
            </a:r>
          </a:p>
        </p:txBody>
      </p:sp>
      <p:pic>
        <p:nvPicPr>
          <p:cNvPr id="3" name="Picture 2">
            <a:extLst>
              <a:ext uri="{FF2B5EF4-FFF2-40B4-BE49-F238E27FC236}">
                <a16:creationId xmlns:a16="http://schemas.microsoft.com/office/drawing/2014/main" id="{48613BC4-9A21-0064-451C-C8F7F4095417}"/>
              </a:ext>
            </a:extLst>
          </p:cNvPr>
          <p:cNvPicPr>
            <a:picLocks noChangeAspect="1"/>
          </p:cNvPicPr>
          <p:nvPr/>
        </p:nvPicPr>
        <p:blipFill>
          <a:blip r:embed="rId2"/>
          <a:stretch>
            <a:fillRect/>
          </a:stretch>
        </p:blipFill>
        <p:spPr>
          <a:xfrm>
            <a:off x="418367" y="1086921"/>
            <a:ext cx="4514850" cy="3667125"/>
          </a:xfrm>
          <a:prstGeom prst="rect">
            <a:avLst/>
          </a:prstGeom>
        </p:spPr>
      </p:pic>
    </p:spTree>
    <p:extLst>
      <p:ext uri="{BB962C8B-B14F-4D97-AF65-F5344CB8AC3E}">
        <p14:creationId xmlns:p14="http://schemas.microsoft.com/office/powerpoint/2010/main" val="392737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Project after Join </a:t>
            </a:r>
            <a:endParaRPr lang="en-US" sz="2800" b="1" dirty="0">
              <a:solidFill>
                <a:srgbClr val="00B050"/>
              </a:solidFill>
            </a:endParaRPr>
          </a:p>
        </p:txBody>
      </p:sp>
      <p:pic>
        <p:nvPicPr>
          <p:cNvPr id="4" name="Picture 3">
            <a:extLst>
              <a:ext uri="{FF2B5EF4-FFF2-40B4-BE49-F238E27FC236}">
                <a16:creationId xmlns:a16="http://schemas.microsoft.com/office/drawing/2014/main" id="{86DAB6BE-2411-65FA-44CC-4E45CBCBB907}"/>
              </a:ext>
            </a:extLst>
          </p:cNvPr>
          <p:cNvPicPr>
            <a:picLocks noChangeAspect="1"/>
          </p:cNvPicPr>
          <p:nvPr/>
        </p:nvPicPr>
        <p:blipFill>
          <a:blip r:embed="rId2"/>
          <a:stretch>
            <a:fillRect/>
          </a:stretch>
        </p:blipFill>
        <p:spPr>
          <a:xfrm>
            <a:off x="298938" y="1313230"/>
            <a:ext cx="11272070" cy="4231539"/>
          </a:xfrm>
          <a:prstGeom prst="rect">
            <a:avLst/>
          </a:prstGeom>
        </p:spPr>
      </p:pic>
    </p:spTree>
    <p:extLst>
      <p:ext uri="{BB962C8B-B14F-4D97-AF65-F5344CB8AC3E}">
        <p14:creationId xmlns:p14="http://schemas.microsoft.com/office/powerpoint/2010/main" val="4200394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Add Extra Field</a:t>
            </a:r>
            <a:endParaRPr lang="en-US" sz="2800" b="1" dirty="0">
              <a:solidFill>
                <a:srgbClr val="00B050"/>
              </a:solidFill>
            </a:endParaRPr>
          </a:p>
        </p:txBody>
      </p:sp>
      <p:pic>
        <p:nvPicPr>
          <p:cNvPr id="3" name="Picture 2">
            <a:extLst>
              <a:ext uri="{FF2B5EF4-FFF2-40B4-BE49-F238E27FC236}">
                <a16:creationId xmlns:a16="http://schemas.microsoft.com/office/drawing/2014/main" id="{863B8EAB-5861-A1DD-E3A9-8FF228F63CAA}"/>
              </a:ext>
            </a:extLst>
          </p:cNvPr>
          <p:cNvPicPr>
            <a:picLocks noChangeAspect="1"/>
          </p:cNvPicPr>
          <p:nvPr/>
        </p:nvPicPr>
        <p:blipFill>
          <a:blip r:embed="rId2"/>
          <a:stretch>
            <a:fillRect/>
          </a:stretch>
        </p:blipFill>
        <p:spPr>
          <a:xfrm>
            <a:off x="434911" y="1217002"/>
            <a:ext cx="6361543" cy="1355241"/>
          </a:xfrm>
          <a:prstGeom prst="rect">
            <a:avLst/>
          </a:prstGeom>
        </p:spPr>
      </p:pic>
      <p:pic>
        <p:nvPicPr>
          <p:cNvPr id="7" name="Picture 6">
            <a:extLst>
              <a:ext uri="{FF2B5EF4-FFF2-40B4-BE49-F238E27FC236}">
                <a16:creationId xmlns:a16="http://schemas.microsoft.com/office/drawing/2014/main" id="{E596E95B-BEEE-6F24-D4E7-516D0EE11455}"/>
              </a:ext>
            </a:extLst>
          </p:cNvPr>
          <p:cNvPicPr>
            <a:picLocks noChangeAspect="1"/>
          </p:cNvPicPr>
          <p:nvPr/>
        </p:nvPicPr>
        <p:blipFill>
          <a:blip r:embed="rId3"/>
          <a:stretch>
            <a:fillRect/>
          </a:stretch>
        </p:blipFill>
        <p:spPr>
          <a:xfrm>
            <a:off x="434911" y="3172952"/>
            <a:ext cx="6933043" cy="1547400"/>
          </a:xfrm>
          <a:prstGeom prst="rect">
            <a:avLst/>
          </a:prstGeom>
        </p:spPr>
      </p:pic>
    </p:spTree>
    <p:extLst>
      <p:ext uri="{BB962C8B-B14F-4D97-AF65-F5344CB8AC3E}">
        <p14:creationId xmlns:p14="http://schemas.microsoft.com/office/powerpoint/2010/main" val="234317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Arithmetic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extLst>
              <p:ext uri="{D42A27DB-BD31-4B8C-83A1-F6EECF244321}">
                <p14:modId xmlns:p14="http://schemas.microsoft.com/office/powerpoint/2010/main" val="4157930289"/>
              </p:ext>
            </p:extLst>
          </p:nvPr>
        </p:nvGraphicFramePr>
        <p:xfrm>
          <a:off x="138922" y="1087965"/>
          <a:ext cx="11739486" cy="5523846"/>
        </p:xfrm>
        <a:graphic>
          <a:graphicData uri="http://schemas.openxmlformats.org/drawingml/2006/table">
            <a:tbl>
              <a:tblPr firstRow="1" bandRow="1">
                <a:tableStyleId>{5C22544A-7EE6-4342-B048-85BDC9FD1C3A}</a:tableStyleId>
              </a:tblPr>
              <a:tblGrid>
                <a:gridCol w="1109586">
                  <a:extLst>
                    <a:ext uri="{9D8B030D-6E8A-4147-A177-3AD203B41FA5}">
                      <a16:colId xmlns:a16="http://schemas.microsoft.com/office/drawing/2014/main" val="2468772690"/>
                    </a:ext>
                  </a:extLst>
                </a:gridCol>
                <a:gridCol w="10629900">
                  <a:extLst>
                    <a:ext uri="{9D8B030D-6E8A-4147-A177-3AD203B41FA5}">
                      <a16:colId xmlns:a16="http://schemas.microsoft.com/office/drawing/2014/main" val="1979571992"/>
                    </a:ext>
                  </a:extLst>
                </a:gridCol>
              </a:tblGrid>
              <a:tr h="682191">
                <a:tc>
                  <a:txBody>
                    <a:bodyPr/>
                    <a:lstStyle/>
                    <a:p>
                      <a:r>
                        <a:rPr lang="en-US" sz="1600" dirty="0"/>
                        <a:t>$abs </a:t>
                      </a:r>
                    </a:p>
                  </a:txBody>
                  <a:tcPr/>
                </a:tc>
                <a:tc>
                  <a:txBody>
                    <a:bodyPr/>
                    <a:lstStyle/>
                    <a:p>
                      <a:r>
                        <a:rPr lang="en-US" sz="1600" dirty="0"/>
                        <a:t>Returns the absolute value of a number.</a:t>
                      </a:r>
                    </a:p>
                  </a:txBody>
                  <a:tcPr/>
                </a:tc>
                <a:extLst>
                  <a:ext uri="{0D108BD9-81ED-4DB2-BD59-A6C34878D82A}">
                    <a16:rowId xmlns:a16="http://schemas.microsoft.com/office/drawing/2014/main" val="3237714857"/>
                  </a:ext>
                </a:extLst>
              </a:tr>
              <a:tr h="691665">
                <a:tc>
                  <a:txBody>
                    <a:bodyPr/>
                    <a:lstStyle/>
                    <a:p>
                      <a:r>
                        <a:rPr lang="en-US" sz="1600" dirty="0"/>
                        <a:t>$add</a:t>
                      </a:r>
                    </a:p>
                  </a:txBody>
                  <a:tcPr/>
                </a:tc>
                <a:tc>
                  <a:txBody>
                    <a:bodyPr/>
                    <a:lstStyle/>
                    <a:p>
                      <a:r>
                        <a:rPr lang="en-US" sz="1600" dirty="0"/>
                        <a:t>Adds numbers to return the sum, or adds numbers and a date to return a new date. If adding numbers and a date, treats the numbers as milliseconds. Accepts any number of argument expressions, but at most, one expression can resolve to a date.</a:t>
                      </a:r>
                    </a:p>
                  </a:txBody>
                  <a:tcPr/>
                </a:tc>
                <a:extLst>
                  <a:ext uri="{0D108BD9-81ED-4DB2-BD59-A6C34878D82A}">
                    <a16:rowId xmlns:a16="http://schemas.microsoft.com/office/drawing/2014/main" val="3501679011"/>
                  </a:ext>
                </a:extLst>
              </a:tr>
              <a:tr h="691665">
                <a:tc>
                  <a:txBody>
                    <a:bodyPr/>
                    <a:lstStyle/>
                    <a:p>
                      <a:r>
                        <a:rPr lang="en-US" sz="1600" dirty="0"/>
                        <a:t>$ceil</a:t>
                      </a:r>
                    </a:p>
                  </a:txBody>
                  <a:tcPr/>
                </a:tc>
                <a:tc>
                  <a:txBody>
                    <a:bodyPr/>
                    <a:lstStyle/>
                    <a:p>
                      <a:r>
                        <a:rPr lang="en-US" sz="1600" dirty="0"/>
                        <a:t>Returns the smallest integer greater than or equal to the specified number.</a:t>
                      </a:r>
                    </a:p>
                  </a:txBody>
                  <a:tcPr/>
                </a:tc>
                <a:extLst>
                  <a:ext uri="{0D108BD9-81ED-4DB2-BD59-A6C34878D82A}">
                    <a16:rowId xmlns:a16="http://schemas.microsoft.com/office/drawing/2014/main" val="2730696999"/>
                  </a:ext>
                </a:extLst>
              </a:tr>
              <a:tr h="691665">
                <a:tc>
                  <a:txBody>
                    <a:bodyPr/>
                    <a:lstStyle/>
                    <a:p>
                      <a:r>
                        <a:rPr lang="en-US" sz="1600" dirty="0"/>
                        <a:t>$divide</a:t>
                      </a:r>
                    </a:p>
                  </a:txBody>
                  <a:tcPr/>
                </a:tc>
                <a:tc>
                  <a:txBody>
                    <a:bodyPr/>
                    <a:lstStyle/>
                    <a:p>
                      <a:r>
                        <a:rPr lang="en-US" sz="1600" dirty="0"/>
                        <a:t>Returns the result of dividing the first number by the second. Accepts two argument expressions.</a:t>
                      </a:r>
                    </a:p>
                  </a:txBody>
                  <a:tcPr/>
                </a:tc>
                <a:extLst>
                  <a:ext uri="{0D108BD9-81ED-4DB2-BD59-A6C34878D82A}">
                    <a16:rowId xmlns:a16="http://schemas.microsoft.com/office/drawing/2014/main" val="246498707"/>
                  </a:ext>
                </a:extLst>
              </a:tr>
              <a:tr h="691665">
                <a:tc>
                  <a:txBody>
                    <a:bodyPr/>
                    <a:lstStyle/>
                    <a:p>
                      <a:r>
                        <a:rPr lang="en-US" sz="1600" dirty="0"/>
                        <a:t>$exp </a:t>
                      </a:r>
                    </a:p>
                  </a:txBody>
                  <a:tcPr/>
                </a:tc>
                <a:tc>
                  <a:txBody>
                    <a:bodyPr/>
                    <a:lstStyle/>
                    <a:p>
                      <a:r>
                        <a:rPr lang="en-US" sz="1600" dirty="0"/>
                        <a:t>Raises e to the specified exponent.</a:t>
                      </a:r>
                    </a:p>
                  </a:txBody>
                  <a:tcPr/>
                </a:tc>
                <a:extLst>
                  <a:ext uri="{0D108BD9-81ED-4DB2-BD59-A6C34878D82A}">
                    <a16:rowId xmlns:a16="http://schemas.microsoft.com/office/drawing/2014/main" val="1519909763"/>
                  </a:ext>
                </a:extLst>
              </a:tr>
              <a:tr h="691665">
                <a:tc>
                  <a:txBody>
                    <a:bodyPr/>
                    <a:lstStyle/>
                    <a:p>
                      <a:r>
                        <a:rPr lang="en-US" sz="1600" dirty="0"/>
                        <a:t>$floor</a:t>
                      </a:r>
                    </a:p>
                  </a:txBody>
                  <a:tcPr/>
                </a:tc>
                <a:tc>
                  <a:txBody>
                    <a:bodyPr/>
                    <a:lstStyle/>
                    <a:p>
                      <a:r>
                        <a:rPr lang="en-US" sz="1600" dirty="0"/>
                        <a:t>Returns the largest integer less than or equal to the specified number.</a:t>
                      </a:r>
                    </a:p>
                  </a:txBody>
                  <a:tcPr/>
                </a:tc>
                <a:extLst>
                  <a:ext uri="{0D108BD9-81ED-4DB2-BD59-A6C34878D82A}">
                    <a16:rowId xmlns:a16="http://schemas.microsoft.com/office/drawing/2014/main" val="996999344"/>
                  </a:ext>
                </a:extLst>
              </a:tr>
              <a:tr h="691665">
                <a:tc>
                  <a:txBody>
                    <a:bodyPr/>
                    <a:lstStyle/>
                    <a:p>
                      <a:r>
                        <a:rPr lang="en-US" sz="1600" dirty="0"/>
                        <a:t>$ln</a:t>
                      </a:r>
                    </a:p>
                  </a:txBody>
                  <a:tcPr/>
                </a:tc>
                <a:tc>
                  <a:txBody>
                    <a:bodyPr/>
                    <a:lstStyle/>
                    <a:p>
                      <a:r>
                        <a:rPr lang="en-US" sz="1600" dirty="0"/>
                        <a:t>Calculates the natural log of a number.</a:t>
                      </a:r>
                    </a:p>
                  </a:txBody>
                  <a:tcPr/>
                </a:tc>
                <a:extLst>
                  <a:ext uri="{0D108BD9-81ED-4DB2-BD59-A6C34878D82A}">
                    <a16:rowId xmlns:a16="http://schemas.microsoft.com/office/drawing/2014/main" val="3448345847"/>
                  </a:ext>
                </a:extLst>
              </a:tr>
              <a:tr h="691665">
                <a:tc>
                  <a:txBody>
                    <a:bodyPr/>
                    <a:lstStyle/>
                    <a:p>
                      <a:r>
                        <a:rPr lang="en-US" sz="1600" dirty="0"/>
                        <a:t>$log </a:t>
                      </a:r>
                    </a:p>
                  </a:txBody>
                  <a:tcPr/>
                </a:tc>
                <a:tc>
                  <a:txBody>
                    <a:bodyPr/>
                    <a:lstStyle/>
                    <a:p>
                      <a:r>
                        <a:rPr lang="en-US" sz="1600" dirty="0"/>
                        <a:t>Calculates the log of a number in the specified base.</a:t>
                      </a:r>
                    </a:p>
                  </a:txBody>
                  <a:tcPr/>
                </a:tc>
                <a:extLst>
                  <a:ext uri="{0D108BD9-81ED-4DB2-BD59-A6C34878D82A}">
                    <a16:rowId xmlns:a16="http://schemas.microsoft.com/office/drawing/2014/main" val="2232887330"/>
                  </a:ext>
                </a:extLst>
              </a:tr>
            </a:tbl>
          </a:graphicData>
        </a:graphic>
      </p:graphicFrame>
    </p:spTree>
    <p:extLst>
      <p:ext uri="{BB962C8B-B14F-4D97-AF65-F5344CB8AC3E}">
        <p14:creationId xmlns:p14="http://schemas.microsoft.com/office/powerpoint/2010/main" val="4085557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Arithmetic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extLst>
              <p:ext uri="{D42A27DB-BD31-4B8C-83A1-F6EECF244321}">
                <p14:modId xmlns:p14="http://schemas.microsoft.com/office/powerpoint/2010/main" val="1248489510"/>
              </p:ext>
            </p:extLst>
          </p:nvPr>
        </p:nvGraphicFramePr>
        <p:xfrm>
          <a:off x="138922" y="1087965"/>
          <a:ext cx="11685588" cy="4911337"/>
        </p:xfrm>
        <a:graphic>
          <a:graphicData uri="http://schemas.openxmlformats.org/drawingml/2006/table">
            <a:tbl>
              <a:tblPr firstRow="1" bandRow="1">
                <a:tableStyleId>{5C22544A-7EE6-4342-B048-85BDC9FD1C3A}</a:tableStyleId>
              </a:tblPr>
              <a:tblGrid>
                <a:gridCol w="1055688">
                  <a:extLst>
                    <a:ext uri="{9D8B030D-6E8A-4147-A177-3AD203B41FA5}">
                      <a16:colId xmlns:a16="http://schemas.microsoft.com/office/drawing/2014/main" val="2468772690"/>
                    </a:ext>
                  </a:extLst>
                </a:gridCol>
                <a:gridCol w="10629900">
                  <a:extLst>
                    <a:ext uri="{9D8B030D-6E8A-4147-A177-3AD203B41FA5}">
                      <a16:colId xmlns:a16="http://schemas.microsoft.com/office/drawing/2014/main" val="1979571992"/>
                    </a:ext>
                  </a:extLst>
                </a:gridCol>
              </a:tblGrid>
              <a:tr h="682191">
                <a:tc>
                  <a:txBody>
                    <a:bodyPr/>
                    <a:lstStyle/>
                    <a:p>
                      <a:r>
                        <a:rPr lang="en-US" sz="1600" dirty="0"/>
                        <a:t>$log10 </a:t>
                      </a:r>
                    </a:p>
                  </a:txBody>
                  <a:tcPr/>
                </a:tc>
                <a:tc>
                  <a:txBody>
                    <a:bodyPr/>
                    <a:lstStyle/>
                    <a:p>
                      <a:r>
                        <a:rPr lang="en-US" sz="1600" dirty="0"/>
                        <a:t>Calculates the log base 10 of a number.</a:t>
                      </a:r>
                    </a:p>
                  </a:txBody>
                  <a:tcPr/>
                </a:tc>
                <a:extLst>
                  <a:ext uri="{0D108BD9-81ED-4DB2-BD59-A6C34878D82A}">
                    <a16:rowId xmlns:a16="http://schemas.microsoft.com/office/drawing/2014/main" val="3237714857"/>
                  </a:ext>
                </a:extLst>
              </a:tr>
              <a:tr h="770821">
                <a:tc>
                  <a:txBody>
                    <a:bodyPr/>
                    <a:lstStyle/>
                    <a:p>
                      <a:r>
                        <a:rPr lang="en-US" sz="1600" dirty="0"/>
                        <a:t>$mod </a:t>
                      </a:r>
                    </a:p>
                  </a:txBody>
                  <a:tcPr/>
                </a:tc>
                <a:tc>
                  <a:txBody>
                    <a:bodyPr/>
                    <a:lstStyle/>
                    <a:p>
                      <a:r>
                        <a:rPr lang="en-US" sz="1600" dirty="0"/>
                        <a:t>Returns the remainder of the first number divided by the second. Accepts two argument expressions.</a:t>
                      </a:r>
                    </a:p>
                  </a:txBody>
                  <a:tcPr/>
                </a:tc>
                <a:extLst>
                  <a:ext uri="{0D108BD9-81ED-4DB2-BD59-A6C34878D82A}">
                    <a16:rowId xmlns:a16="http://schemas.microsoft.com/office/drawing/2014/main" val="3501679011"/>
                  </a:ext>
                </a:extLst>
              </a:tr>
              <a:tr h="691665">
                <a:tc>
                  <a:txBody>
                    <a:bodyPr/>
                    <a:lstStyle/>
                    <a:p>
                      <a:r>
                        <a:rPr lang="en-US" sz="1600" dirty="0"/>
                        <a:t>$multiply </a:t>
                      </a:r>
                    </a:p>
                  </a:txBody>
                  <a:tcPr/>
                </a:tc>
                <a:tc>
                  <a:txBody>
                    <a:bodyPr/>
                    <a:lstStyle/>
                    <a:p>
                      <a:r>
                        <a:rPr lang="en-US" sz="1600" dirty="0"/>
                        <a:t>Multiplies numbers to return the product. Accepts any number of argument expressions.</a:t>
                      </a:r>
                    </a:p>
                  </a:txBody>
                  <a:tcPr/>
                </a:tc>
                <a:extLst>
                  <a:ext uri="{0D108BD9-81ED-4DB2-BD59-A6C34878D82A}">
                    <a16:rowId xmlns:a16="http://schemas.microsoft.com/office/drawing/2014/main" val="2730696999"/>
                  </a:ext>
                </a:extLst>
              </a:tr>
              <a:tr h="691665">
                <a:tc>
                  <a:txBody>
                    <a:bodyPr/>
                    <a:lstStyle/>
                    <a:p>
                      <a:r>
                        <a:rPr lang="en-US" sz="1600" dirty="0"/>
                        <a:t>$pow </a:t>
                      </a:r>
                    </a:p>
                  </a:txBody>
                  <a:tcPr/>
                </a:tc>
                <a:tc>
                  <a:txBody>
                    <a:bodyPr/>
                    <a:lstStyle/>
                    <a:p>
                      <a:r>
                        <a:rPr lang="en-US" sz="1600" dirty="0"/>
                        <a:t>Raises a number to the specified exponent.</a:t>
                      </a:r>
                    </a:p>
                  </a:txBody>
                  <a:tcPr/>
                </a:tc>
                <a:extLst>
                  <a:ext uri="{0D108BD9-81ED-4DB2-BD59-A6C34878D82A}">
                    <a16:rowId xmlns:a16="http://schemas.microsoft.com/office/drawing/2014/main" val="246498707"/>
                  </a:ext>
                </a:extLst>
              </a:tr>
              <a:tr h="691665">
                <a:tc>
                  <a:txBody>
                    <a:bodyPr/>
                    <a:lstStyle/>
                    <a:p>
                      <a:r>
                        <a:rPr lang="en-US" sz="1600" dirty="0"/>
                        <a:t>$sqrt </a:t>
                      </a:r>
                    </a:p>
                  </a:txBody>
                  <a:tcPr/>
                </a:tc>
                <a:tc>
                  <a:txBody>
                    <a:bodyPr/>
                    <a:lstStyle/>
                    <a:p>
                      <a:r>
                        <a:rPr lang="en-US" sz="1600" dirty="0"/>
                        <a:t>Calculates the square root.</a:t>
                      </a:r>
                    </a:p>
                  </a:txBody>
                  <a:tcPr/>
                </a:tc>
                <a:extLst>
                  <a:ext uri="{0D108BD9-81ED-4DB2-BD59-A6C34878D82A}">
                    <a16:rowId xmlns:a16="http://schemas.microsoft.com/office/drawing/2014/main" val="1519909763"/>
                  </a:ext>
                </a:extLst>
              </a:tr>
              <a:tr h="691665">
                <a:tc>
                  <a:txBody>
                    <a:bodyPr/>
                    <a:lstStyle/>
                    <a:p>
                      <a:r>
                        <a:rPr lang="en-US" sz="1600" dirty="0"/>
                        <a:t>$subtract </a:t>
                      </a:r>
                    </a:p>
                  </a:txBody>
                  <a:tcPr/>
                </a:tc>
                <a:tc>
                  <a:txBody>
                    <a:bodyPr/>
                    <a:lstStyle/>
                    <a:p>
                      <a:r>
                        <a:rPr lang="en-US" sz="1600" dirty="0"/>
                        <a:t>Returns the result of subtracting the second value from the first. If the two values are numbers, return the difference. If the two values are dates, return the difference in milliseconds.</a:t>
                      </a:r>
                    </a:p>
                  </a:txBody>
                  <a:tcPr/>
                </a:tc>
                <a:extLst>
                  <a:ext uri="{0D108BD9-81ED-4DB2-BD59-A6C34878D82A}">
                    <a16:rowId xmlns:a16="http://schemas.microsoft.com/office/drawing/2014/main" val="996999344"/>
                  </a:ext>
                </a:extLst>
              </a:tr>
              <a:tr h="691665">
                <a:tc>
                  <a:txBody>
                    <a:bodyPr/>
                    <a:lstStyle/>
                    <a:p>
                      <a:r>
                        <a:rPr lang="en-US" sz="1600" dirty="0"/>
                        <a:t>$</a:t>
                      </a:r>
                      <a:r>
                        <a:rPr lang="en-US" sz="1600" dirty="0" err="1"/>
                        <a:t>trunc</a:t>
                      </a:r>
                      <a:r>
                        <a:rPr lang="en-US" sz="1600" dirty="0"/>
                        <a:t> </a:t>
                      </a:r>
                    </a:p>
                  </a:txBody>
                  <a:tcPr/>
                </a:tc>
                <a:tc>
                  <a:txBody>
                    <a:bodyPr/>
                    <a:lstStyle/>
                    <a:p>
                      <a:r>
                        <a:rPr lang="en-US" sz="1600" dirty="0"/>
                        <a:t>Truncates a number to its integer.</a:t>
                      </a:r>
                    </a:p>
                  </a:txBody>
                  <a:tcPr/>
                </a:tc>
                <a:extLst>
                  <a:ext uri="{0D108BD9-81ED-4DB2-BD59-A6C34878D82A}">
                    <a16:rowId xmlns:a16="http://schemas.microsoft.com/office/drawing/2014/main" val="3448345847"/>
                  </a:ext>
                </a:extLst>
              </a:tr>
            </a:tbl>
          </a:graphicData>
        </a:graphic>
      </p:graphicFrame>
    </p:spTree>
    <p:extLst>
      <p:ext uri="{BB962C8B-B14F-4D97-AF65-F5344CB8AC3E}">
        <p14:creationId xmlns:p14="http://schemas.microsoft.com/office/powerpoint/2010/main" val="3303408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pic>
        <p:nvPicPr>
          <p:cNvPr id="4" name="Picture 3">
            <a:extLst>
              <a:ext uri="{FF2B5EF4-FFF2-40B4-BE49-F238E27FC236}">
                <a16:creationId xmlns:a16="http://schemas.microsoft.com/office/drawing/2014/main" id="{EFEB363F-6C7A-A548-A8D7-D607E0B1FCBD}"/>
              </a:ext>
            </a:extLst>
          </p:cNvPr>
          <p:cNvPicPr>
            <a:picLocks noChangeAspect="1"/>
          </p:cNvPicPr>
          <p:nvPr/>
        </p:nvPicPr>
        <p:blipFill>
          <a:blip r:embed="rId2"/>
          <a:stretch>
            <a:fillRect/>
          </a:stretch>
        </p:blipFill>
        <p:spPr>
          <a:xfrm>
            <a:off x="2609462" y="1106807"/>
            <a:ext cx="7325406" cy="1641059"/>
          </a:xfrm>
          <a:prstGeom prst="rect">
            <a:avLst/>
          </a:prstGeom>
        </p:spPr>
      </p:pic>
      <p:pic>
        <p:nvPicPr>
          <p:cNvPr id="8" name="Picture 7">
            <a:extLst>
              <a:ext uri="{FF2B5EF4-FFF2-40B4-BE49-F238E27FC236}">
                <a16:creationId xmlns:a16="http://schemas.microsoft.com/office/drawing/2014/main" id="{43B5E2BF-F186-59CB-1A13-9BF8BDA34E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7876" y="2962660"/>
            <a:ext cx="5849388" cy="3438140"/>
          </a:xfrm>
          <a:prstGeom prst="rect">
            <a:avLst/>
          </a:prstGeom>
        </p:spPr>
      </p:pic>
      <p:sp>
        <p:nvSpPr>
          <p:cNvPr id="9" name="TextBox 8">
            <a:extLst>
              <a:ext uri="{FF2B5EF4-FFF2-40B4-BE49-F238E27FC236}">
                <a16:creationId xmlns:a16="http://schemas.microsoft.com/office/drawing/2014/main" id="{1A178001-BB54-176A-8C9F-DBD5C8E4923C}"/>
              </a:ext>
            </a:extLst>
          </p:cNvPr>
          <p:cNvSpPr txBox="1"/>
          <p:nvPr/>
        </p:nvSpPr>
        <p:spPr>
          <a:xfrm>
            <a:off x="205274" y="154947"/>
            <a:ext cx="1418253" cy="523220"/>
          </a:xfrm>
          <a:prstGeom prst="rect">
            <a:avLst/>
          </a:prstGeom>
          <a:noFill/>
        </p:spPr>
        <p:txBody>
          <a:bodyPr wrap="square" rtlCol="0">
            <a:spAutoFit/>
          </a:bodyPr>
          <a:lstStyle/>
          <a:p>
            <a:r>
              <a:rPr lang="en-US" sz="2800" b="1" dirty="0">
                <a:solidFill>
                  <a:srgbClr val="00B050"/>
                </a:solidFill>
              </a:rPr>
              <a:t>TOOLS</a:t>
            </a:r>
          </a:p>
        </p:txBody>
      </p:sp>
    </p:spTree>
    <p:extLst>
      <p:ext uri="{BB962C8B-B14F-4D97-AF65-F5344CB8AC3E}">
        <p14:creationId xmlns:p14="http://schemas.microsoft.com/office/powerpoint/2010/main" val="2866939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String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extLst>
              <p:ext uri="{D42A27DB-BD31-4B8C-83A1-F6EECF244321}">
                <p14:modId xmlns:p14="http://schemas.microsoft.com/office/powerpoint/2010/main" val="3763854225"/>
              </p:ext>
            </p:extLst>
          </p:nvPr>
        </p:nvGraphicFramePr>
        <p:xfrm>
          <a:off x="138922" y="1087965"/>
          <a:ext cx="11685588" cy="4961189"/>
        </p:xfrm>
        <a:graphic>
          <a:graphicData uri="http://schemas.openxmlformats.org/drawingml/2006/table">
            <a:tbl>
              <a:tblPr firstRow="1" bandRow="1">
                <a:tableStyleId>{5C22544A-7EE6-4342-B048-85BDC9FD1C3A}</a:tableStyleId>
              </a:tblPr>
              <a:tblGrid>
                <a:gridCol w="1795386">
                  <a:extLst>
                    <a:ext uri="{9D8B030D-6E8A-4147-A177-3AD203B41FA5}">
                      <a16:colId xmlns:a16="http://schemas.microsoft.com/office/drawing/2014/main" val="2468772690"/>
                    </a:ext>
                  </a:extLst>
                </a:gridCol>
                <a:gridCol w="9890202">
                  <a:extLst>
                    <a:ext uri="{9D8B030D-6E8A-4147-A177-3AD203B41FA5}">
                      <a16:colId xmlns:a16="http://schemas.microsoft.com/office/drawing/2014/main" val="1979571992"/>
                    </a:ext>
                  </a:extLst>
                </a:gridCol>
              </a:tblGrid>
              <a:tr h="732043">
                <a:tc>
                  <a:txBody>
                    <a:bodyPr/>
                    <a:lstStyle/>
                    <a:p>
                      <a:r>
                        <a:rPr lang="en-US" sz="1600" dirty="0"/>
                        <a:t>$concat</a:t>
                      </a:r>
                    </a:p>
                  </a:txBody>
                  <a:tcPr/>
                </a:tc>
                <a:tc>
                  <a:txBody>
                    <a:bodyPr/>
                    <a:lstStyle/>
                    <a:p>
                      <a:r>
                        <a:rPr lang="en-US" sz="1600" dirty="0"/>
                        <a:t>Concatenates any number of strings.</a:t>
                      </a:r>
                    </a:p>
                  </a:txBody>
                  <a:tcPr/>
                </a:tc>
                <a:extLst>
                  <a:ext uri="{0D108BD9-81ED-4DB2-BD59-A6C34878D82A}">
                    <a16:rowId xmlns:a16="http://schemas.microsoft.com/office/drawing/2014/main" val="3237714857"/>
                  </a:ext>
                </a:extLst>
              </a:tr>
              <a:tr h="770821">
                <a:tc>
                  <a:txBody>
                    <a:bodyPr/>
                    <a:lstStyle/>
                    <a:p>
                      <a:r>
                        <a:rPr lang="en-US" sz="1600" dirty="0"/>
                        <a:t>$split</a:t>
                      </a:r>
                    </a:p>
                  </a:txBody>
                  <a:tcPr/>
                </a:tc>
                <a:tc>
                  <a:txBody>
                    <a:bodyPr/>
                    <a:lstStyle/>
                    <a:p>
                      <a:r>
                        <a:rPr lang="en-US" sz="1600" dirty="0"/>
                        <a:t>Splits a string into substrings based on a delimiter. Returns an array of substrings.</a:t>
                      </a:r>
                    </a:p>
                  </a:txBody>
                  <a:tcPr/>
                </a:tc>
                <a:extLst>
                  <a:ext uri="{0D108BD9-81ED-4DB2-BD59-A6C34878D82A}">
                    <a16:rowId xmlns:a16="http://schemas.microsoft.com/office/drawing/2014/main" val="3501679011"/>
                  </a:ext>
                </a:extLst>
              </a:tr>
              <a:tr h="691665">
                <a:tc>
                  <a:txBody>
                    <a:bodyPr/>
                    <a:lstStyle/>
                    <a:p>
                      <a:r>
                        <a:rPr lang="en-US" sz="1600" dirty="0"/>
                        <a:t>$toLower</a:t>
                      </a:r>
                    </a:p>
                  </a:txBody>
                  <a:tcPr/>
                </a:tc>
                <a:tc>
                  <a:txBody>
                    <a:bodyPr/>
                    <a:lstStyle/>
                    <a:p>
                      <a:r>
                        <a:rPr lang="en-US" sz="1600" dirty="0"/>
                        <a:t>Converts a string to lowercase. </a:t>
                      </a:r>
                    </a:p>
                  </a:txBody>
                  <a:tcPr/>
                </a:tc>
                <a:extLst>
                  <a:ext uri="{0D108BD9-81ED-4DB2-BD59-A6C34878D82A}">
                    <a16:rowId xmlns:a16="http://schemas.microsoft.com/office/drawing/2014/main" val="2730696999"/>
                  </a:ext>
                </a:extLst>
              </a:tr>
              <a:tr h="691665">
                <a:tc>
                  <a:txBody>
                    <a:bodyPr/>
                    <a:lstStyle/>
                    <a:p>
                      <a:r>
                        <a:rPr lang="en-US" sz="1600" dirty="0"/>
                        <a:t>$toUpper</a:t>
                      </a:r>
                    </a:p>
                  </a:txBody>
                  <a:tcPr/>
                </a:tc>
                <a:tc>
                  <a:txBody>
                    <a:bodyPr/>
                    <a:lstStyle/>
                    <a:p>
                      <a:r>
                        <a:rPr lang="en-US" sz="1600" dirty="0"/>
                        <a:t>Converts a string to uppercase</a:t>
                      </a:r>
                    </a:p>
                  </a:txBody>
                  <a:tcPr/>
                </a:tc>
                <a:extLst>
                  <a:ext uri="{0D108BD9-81ED-4DB2-BD59-A6C34878D82A}">
                    <a16:rowId xmlns:a16="http://schemas.microsoft.com/office/drawing/2014/main" val="246498707"/>
                  </a:ext>
                </a:extLst>
              </a:tr>
              <a:tr h="691665">
                <a:tc>
                  <a:txBody>
                    <a:bodyPr/>
                    <a:lstStyle/>
                    <a:p>
                      <a:r>
                        <a:rPr lang="en-US" sz="1600" dirty="0"/>
                        <a:t>$substrBytes</a:t>
                      </a:r>
                    </a:p>
                  </a:txBody>
                  <a:tcPr/>
                </a:tc>
                <a:tc>
                  <a:txBody>
                    <a:bodyPr/>
                    <a:lstStyle/>
                    <a:p>
                      <a:r>
                        <a:rPr lang="en-US" sz="1600" dirty="0"/>
                        <a:t>Returns the substring of a string</a:t>
                      </a:r>
                    </a:p>
                  </a:txBody>
                  <a:tcPr/>
                </a:tc>
                <a:extLst>
                  <a:ext uri="{0D108BD9-81ED-4DB2-BD59-A6C34878D82A}">
                    <a16:rowId xmlns:a16="http://schemas.microsoft.com/office/drawing/2014/main" val="1519909763"/>
                  </a:ext>
                </a:extLst>
              </a:tr>
              <a:tr h="691665">
                <a:tc>
                  <a:txBody>
                    <a:bodyPr/>
                    <a:lstStyle/>
                    <a:p>
                      <a:r>
                        <a:rPr lang="en-US" sz="1600" dirty="0"/>
                        <a:t>$indexOfBytes</a:t>
                      </a:r>
                    </a:p>
                  </a:txBody>
                  <a:tcPr/>
                </a:tc>
                <a:tc>
                  <a:txBody>
                    <a:bodyPr/>
                    <a:lstStyle/>
                    <a:p>
                      <a:r>
                        <a:rPr lang="en-US" sz="1600" dirty="0"/>
                        <a:t>Searches a string for an occurrence of a substring and returns the UTF-8 byte index of the first </a:t>
                      </a:r>
                      <a:r>
                        <a:rPr lang="en-US" sz="1600" dirty="0" err="1"/>
                        <a:t>occurence</a:t>
                      </a:r>
                      <a:endParaRPr lang="en-US" sz="1600" dirty="0"/>
                    </a:p>
                  </a:txBody>
                  <a:tcPr/>
                </a:tc>
                <a:extLst>
                  <a:ext uri="{0D108BD9-81ED-4DB2-BD59-A6C34878D82A}">
                    <a16:rowId xmlns:a16="http://schemas.microsoft.com/office/drawing/2014/main" val="996999344"/>
                  </a:ext>
                </a:extLst>
              </a:tr>
              <a:tr h="691665">
                <a:tc>
                  <a:txBody>
                    <a:bodyPr/>
                    <a:lstStyle/>
                    <a:p>
                      <a:r>
                        <a:rPr lang="en-US" sz="1600" dirty="0"/>
                        <a:t>$indexOfCP</a:t>
                      </a:r>
                    </a:p>
                  </a:txBody>
                  <a:tcPr/>
                </a:tc>
                <a:tc>
                  <a:txBody>
                    <a:bodyPr/>
                    <a:lstStyle/>
                    <a:p>
                      <a:r>
                        <a:rPr lang="en-US" sz="1600" dirty="0"/>
                        <a:t>Searches a string for an occurrence of a substring and returns the UTF-8 code point index of the first </a:t>
                      </a:r>
                      <a:r>
                        <a:rPr lang="en-US" sz="1600" dirty="0" err="1"/>
                        <a:t>occurence</a:t>
                      </a:r>
                      <a:r>
                        <a:rPr lang="en-US" sz="1600" dirty="0"/>
                        <a:t>.</a:t>
                      </a:r>
                    </a:p>
                  </a:txBody>
                  <a:tcPr/>
                </a:tc>
                <a:extLst>
                  <a:ext uri="{0D108BD9-81ED-4DB2-BD59-A6C34878D82A}">
                    <a16:rowId xmlns:a16="http://schemas.microsoft.com/office/drawing/2014/main" val="3448345847"/>
                  </a:ext>
                </a:extLst>
              </a:tr>
            </a:tbl>
          </a:graphicData>
        </a:graphic>
      </p:graphicFrame>
    </p:spTree>
    <p:extLst>
      <p:ext uri="{BB962C8B-B14F-4D97-AF65-F5344CB8AC3E}">
        <p14:creationId xmlns:p14="http://schemas.microsoft.com/office/powerpoint/2010/main" val="1346103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String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extLst>
              <p:ext uri="{D42A27DB-BD31-4B8C-83A1-F6EECF244321}">
                <p14:modId xmlns:p14="http://schemas.microsoft.com/office/powerpoint/2010/main" val="3198487808"/>
              </p:ext>
            </p:extLst>
          </p:nvPr>
        </p:nvGraphicFramePr>
        <p:xfrm>
          <a:off x="138922" y="1087965"/>
          <a:ext cx="11182110" cy="4911337"/>
        </p:xfrm>
        <a:graphic>
          <a:graphicData uri="http://schemas.openxmlformats.org/drawingml/2006/table">
            <a:tbl>
              <a:tblPr firstRow="1" bandRow="1">
                <a:tableStyleId>{5C22544A-7EE6-4342-B048-85BDC9FD1C3A}</a:tableStyleId>
              </a:tblPr>
              <a:tblGrid>
                <a:gridCol w="1291908">
                  <a:extLst>
                    <a:ext uri="{9D8B030D-6E8A-4147-A177-3AD203B41FA5}">
                      <a16:colId xmlns:a16="http://schemas.microsoft.com/office/drawing/2014/main" val="2468772690"/>
                    </a:ext>
                  </a:extLst>
                </a:gridCol>
                <a:gridCol w="9890202">
                  <a:extLst>
                    <a:ext uri="{9D8B030D-6E8A-4147-A177-3AD203B41FA5}">
                      <a16:colId xmlns:a16="http://schemas.microsoft.com/office/drawing/2014/main" val="1979571992"/>
                    </a:ext>
                  </a:extLst>
                </a:gridCol>
              </a:tblGrid>
              <a:tr h="682191">
                <a:tc>
                  <a:txBody>
                    <a:bodyPr/>
                    <a:lstStyle/>
                    <a:p>
                      <a:r>
                        <a:rPr lang="en-US" sz="1600" dirty="0"/>
                        <a:t>$strcasecmp</a:t>
                      </a:r>
                    </a:p>
                  </a:txBody>
                  <a:tcPr/>
                </a:tc>
                <a:tc>
                  <a:txBody>
                    <a:bodyPr/>
                    <a:lstStyle/>
                    <a:p>
                      <a:r>
                        <a:rPr lang="en-US" sz="1600" dirty="0"/>
                        <a:t>Performs case-insensitive string comparison and returns: 0 if two strings are equivalent</a:t>
                      </a:r>
                    </a:p>
                  </a:txBody>
                  <a:tcPr/>
                </a:tc>
                <a:extLst>
                  <a:ext uri="{0D108BD9-81ED-4DB2-BD59-A6C34878D82A}">
                    <a16:rowId xmlns:a16="http://schemas.microsoft.com/office/drawing/2014/main" val="3237714857"/>
                  </a:ext>
                </a:extLst>
              </a:tr>
              <a:tr h="770821">
                <a:tc>
                  <a:txBody>
                    <a:bodyPr/>
                    <a:lstStyle/>
                    <a:p>
                      <a:r>
                        <a:rPr lang="en-US" sz="1600" dirty="0"/>
                        <a:t>$strLenBytes</a:t>
                      </a:r>
                    </a:p>
                  </a:txBody>
                  <a:tcPr/>
                </a:tc>
                <a:tc>
                  <a:txBody>
                    <a:bodyPr/>
                    <a:lstStyle/>
                    <a:p>
                      <a:r>
                        <a:rPr lang="en-US" sz="1600" dirty="0"/>
                        <a:t> Returns the number of UTF-8 encoded bytes in a string</a:t>
                      </a:r>
                    </a:p>
                  </a:txBody>
                  <a:tcPr/>
                </a:tc>
                <a:extLst>
                  <a:ext uri="{0D108BD9-81ED-4DB2-BD59-A6C34878D82A}">
                    <a16:rowId xmlns:a16="http://schemas.microsoft.com/office/drawing/2014/main" val="3501679011"/>
                  </a:ext>
                </a:extLst>
              </a:tr>
              <a:tr h="691665">
                <a:tc>
                  <a:txBody>
                    <a:bodyPr/>
                    <a:lstStyle/>
                    <a:p>
                      <a:r>
                        <a:rPr lang="en-US" sz="1600" dirty="0"/>
                        <a:t>$strLenCP</a:t>
                      </a:r>
                    </a:p>
                  </a:txBody>
                  <a:tcPr/>
                </a:tc>
                <a:tc>
                  <a:txBody>
                    <a:bodyPr/>
                    <a:lstStyle/>
                    <a:p>
                      <a:r>
                        <a:rPr lang="en-US" sz="1600" dirty="0"/>
                        <a:t>Returns the number of UTF-8 code points in a string.</a:t>
                      </a:r>
                    </a:p>
                  </a:txBody>
                  <a:tcPr/>
                </a:tc>
                <a:extLst>
                  <a:ext uri="{0D108BD9-81ED-4DB2-BD59-A6C34878D82A}">
                    <a16:rowId xmlns:a16="http://schemas.microsoft.com/office/drawing/2014/main" val="2730696999"/>
                  </a:ext>
                </a:extLst>
              </a:tr>
              <a:tr h="691665">
                <a:tc>
                  <a:txBody>
                    <a:bodyPr/>
                    <a:lstStyle/>
                    <a:p>
                      <a:r>
                        <a:rPr lang="en-US" sz="1600" dirty="0"/>
                        <a:t>$strcasecmp</a:t>
                      </a:r>
                    </a:p>
                  </a:txBody>
                  <a:tcPr/>
                </a:tc>
                <a:tc>
                  <a:txBody>
                    <a:bodyPr/>
                    <a:lstStyle/>
                    <a:p>
                      <a:r>
                        <a:rPr lang="en-US" sz="1600" dirty="0"/>
                        <a:t>Performs case-insensitive string comparison and returns: 0 if two strings are equivalent</a:t>
                      </a:r>
                    </a:p>
                  </a:txBody>
                  <a:tcPr/>
                </a:tc>
                <a:extLst>
                  <a:ext uri="{0D108BD9-81ED-4DB2-BD59-A6C34878D82A}">
                    <a16:rowId xmlns:a16="http://schemas.microsoft.com/office/drawing/2014/main" val="246498707"/>
                  </a:ext>
                </a:extLst>
              </a:tr>
              <a:tr h="691665">
                <a:tc>
                  <a:txBody>
                    <a:bodyPr/>
                    <a:lstStyle/>
                    <a:p>
                      <a:r>
                        <a:rPr lang="en-US" sz="1600" u="none" dirty="0"/>
                        <a:t>$substrCP</a:t>
                      </a:r>
                    </a:p>
                  </a:txBody>
                  <a:tcPr/>
                </a:tc>
                <a:tc>
                  <a:txBody>
                    <a:bodyPr/>
                    <a:lstStyle/>
                    <a:p>
                      <a:r>
                        <a:rPr lang="en-US" sz="1600" dirty="0"/>
                        <a:t>Returns the substring of a string. Starts with the character at the specified UTF-8 code point (CP)</a:t>
                      </a:r>
                    </a:p>
                  </a:txBody>
                  <a:tcPr/>
                </a:tc>
                <a:extLst>
                  <a:ext uri="{0D108BD9-81ED-4DB2-BD59-A6C34878D82A}">
                    <a16:rowId xmlns:a16="http://schemas.microsoft.com/office/drawing/2014/main" val="1519909763"/>
                  </a:ext>
                </a:extLst>
              </a:tr>
              <a:tr h="691665">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96999344"/>
                  </a:ext>
                </a:extLst>
              </a:tr>
              <a:tr h="691665">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448345847"/>
                  </a:ext>
                </a:extLst>
              </a:tr>
            </a:tbl>
          </a:graphicData>
        </a:graphic>
      </p:graphicFrame>
    </p:spTree>
    <p:extLst>
      <p:ext uri="{BB962C8B-B14F-4D97-AF65-F5344CB8AC3E}">
        <p14:creationId xmlns:p14="http://schemas.microsoft.com/office/powerpoint/2010/main" val="1680539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Date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extLst>
              <p:ext uri="{D42A27DB-BD31-4B8C-83A1-F6EECF244321}">
                <p14:modId xmlns:p14="http://schemas.microsoft.com/office/powerpoint/2010/main" val="1689173596"/>
              </p:ext>
            </p:extLst>
          </p:nvPr>
        </p:nvGraphicFramePr>
        <p:xfrm>
          <a:off x="290146" y="1087965"/>
          <a:ext cx="11030887" cy="4911337"/>
        </p:xfrm>
        <a:graphic>
          <a:graphicData uri="http://schemas.openxmlformats.org/drawingml/2006/table">
            <a:tbl>
              <a:tblPr firstRow="1" bandRow="1">
                <a:tableStyleId>{5940675A-B579-460E-94D1-54222C63F5DA}</a:tableStyleId>
              </a:tblPr>
              <a:tblGrid>
                <a:gridCol w="1667399">
                  <a:extLst>
                    <a:ext uri="{9D8B030D-6E8A-4147-A177-3AD203B41FA5}">
                      <a16:colId xmlns:a16="http://schemas.microsoft.com/office/drawing/2014/main" val="2468772690"/>
                    </a:ext>
                  </a:extLst>
                </a:gridCol>
                <a:gridCol w="9363488">
                  <a:extLst>
                    <a:ext uri="{9D8B030D-6E8A-4147-A177-3AD203B41FA5}">
                      <a16:colId xmlns:a16="http://schemas.microsoft.com/office/drawing/2014/main" val="1979571992"/>
                    </a:ext>
                  </a:extLst>
                </a:gridCol>
              </a:tblGrid>
              <a:tr h="682191">
                <a:tc>
                  <a:txBody>
                    <a:bodyPr/>
                    <a:lstStyle/>
                    <a:p>
                      <a:r>
                        <a:rPr lang="en-US" sz="1600" dirty="0"/>
                        <a:t>$</a:t>
                      </a:r>
                      <a:r>
                        <a:rPr lang="en-US" sz="1600" dirty="0" err="1"/>
                        <a:t>dayOfYear</a:t>
                      </a:r>
                      <a:endParaRPr lang="en-US" sz="1600" dirty="0"/>
                    </a:p>
                  </a:txBody>
                  <a:tcPr/>
                </a:tc>
                <a:tc>
                  <a:txBody>
                    <a:bodyPr/>
                    <a:lstStyle/>
                    <a:p>
                      <a:r>
                        <a:rPr lang="en-US" sz="1600" dirty="0"/>
                        <a:t>Returns the day of the year for a date as a number between 1 and 366 (leap year).</a:t>
                      </a:r>
                    </a:p>
                  </a:txBody>
                  <a:tcPr/>
                </a:tc>
                <a:extLst>
                  <a:ext uri="{0D108BD9-81ED-4DB2-BD59-A6C34878D82A}">
                    <a16:rowId xmlns:a16="http://schemas.microsoft.com/office/drawing/2014/main" val="3237714857"/>
                  </a:ext>
                </a:extLst>
              </a:tr>
              <a:tr h="770821">
                <a:tc>
                  <a:txBody>
                    <a:bodyPr/>
                    <a:lstStyle/>
                    <a:p>
                      <a:r>
                        <a:rPr lang="en-US" sz="1600" dirty="0"/>
                        <a:t>$</a:t>
                      </a:r>
                      <a:r>
                        <a:rPr lang="en-US" sz="1600" dirty="0" err="1"/>
                        <a:t>dayOfMonth</a:t>
                      </a:r>
                      <a:endParaRPr lang="en-US" sz="1600" dirty="0"/>
                    </a:p>
                  </a:txBody>
                  <a:tcPr/>
                </a:tc>
                <a:tc>
                  <a:txBody>
                    <a:bodyPr/>
                    <a:lstStyle/>
                    <a:p>
                      <a:r>
                        <a:rPr lang="en-US" sz="1600" dirty="0"/>
                        <a:t> Returns the day of the month for a date as a number between 1 and 31</a:t>
                      </a:r>
                    </a:p>
                  </a:txBody>
                  <a:tcPr/>
                </a:tc>
                <a:extLst>
                  <a:ext uri="{0D108BD9-81ED-4DB2-BD59-A6C34878D82A}">
                    <a16:rowId xmlns:a16="http://schemas.microsoft.com/office/drawing/2014/main" val="3501679011"/>
                  </a:ext>
                </a:extLst>
              </a:tr>
              <a:tr h="691665">
                <a:tc>
                  <a:txBody>
                    <a:bodyPr/>
                    <a:lstStyle/>
                    <a:p>
                      <a:r>
                        <a:rPr lang="en-US" sz="1600" dirty="0"/>
                        <a:t>$</a:t>
                      </a:r>
                      <a:r>
                        <a:rPr lang="en-US" sz="1600" dirty="0" err="1"/>
                        <a:t>dayOfWeek</a:t>
                      </a:r>
                      <a:endParaRPr lang="en-US" sz="1600" dirty="0"/>
                    </a:p>
                  </a:txBody>
                  <a:tcPr/>
                </a:tc>
                <a:tc>
                  <a:txBody>
                    <a:bodyPr/>
                    <a:lstStyle/>
                    <a:p>
                      <a:r>
                        <a:rPr lang="en-US" sz="1600" dirty="0"/>
                        <a:t>Returns the day of the week for a date as a number between 1 (Sunday) and 7 (Saturday)</a:t>
                      </a:r>
                    </a:p>
                  </a:txBody>
                  <a:tcPr/>
                </a:tc>
                <a:extLst>
                  <a:ext uri="{0D108BD9-81ED-4DB2-BD59-A6C34878D82A}">
                    <a16:rowId xmlns:a16="http://schemas.microsoft.com/office/drawing/2014/main" val="2730696999"/>
                  </a:ext>
                </a:extLst>
              </a:tr>
              <a:tr h="691665">
                <a:tc>
                  <a:txBody>
                    <a:bodyPr/>
                    <a:lstStyle/>
                    <a:p>
                      <a:r>
                        <a:rPr lang="en-US" sz="1600" dirty="0"/>
                        <a:t>$year</a:t>
                      </a:r>
                    </a:p>
                  </a:txBody>
                  <a:tcPr/>
                </a:tc>
                <a:tc>
                  <a:txBody>
                    <a:bodyPr/>
                    <a:lstStyle/>
                    <a:p>
                      <a:r>
                        <a:rPr lang="en-US" sz="1600" dirty="0"/>
                        <a:t>Returns the year for a date as a number </a:t>
                      </a:r>
                    </a:p>
                  </a:txBody>
                  <a:tcPr/>
                </a:tc>
                <a:extLst>
                  <a:ext uri="{0D108BD9-81ED-4DB2-BD59-A6C34878D82A}">
                    <a16:rowId xmlns:a16="http://schemas.microsoft.com/office/drawing/2014/main" val="246498707"/>
                  </a:ext>
                </a:extLst>
              </a:tr>
              <a:tr h="691665">
                <a:tc>
                  <a:txBody>
                    <a:bodyPr/>
                    <a:lstStyle/>
                    <a:p>
                      <a:r>
                        <a:rPr lang="en-US" sz="1600" dirty="0"/>
                        <a:t>$month</a:t>
                      </a:r>
                      <a:endParaRPr lang="en-US" sz="1600" u="none" dirty="0"/>
                    </a:p>
                  </a:txBody>
                  <a:tcPr/>
                </a:tc>
                <a:tc>
                  <a:txBody>
                    <a:bodyPr/>
                    <a:lstStyle/>
                    <a:p>
                      <a:r>
                        <a:rPr lang="en-US" sz="1600" dirty="0"/>
                        <a:t> Returns the month for a date as a number between 1 (January) and 12 (December).</a:t>
                      </a:r>
                    </a:p>
                  </a:txBody>
                  <a:tcPr/>
                </a:tc>
                <a:extLst>
                  <a:ext uri="{0D108BD9-81ED-4DB2-BD59-A6C34878D82A}">
                    <a16:rowId xmlns:a16="http://schemas.microsoft.com/office/drawing/2014/main" val="1519909763"/>
                  </a:ext>
                </a:extLst>
              </a:tr>
              <a:tr h="691665">
                <a:tc>
                  <a:txBody>
                    <a:bodyPr/>
                    <a:lstStyle/>
                    <a:p>
                      <a:r>
                        <a:rPr lang="en-US" sz="1600" dirty="0"/>
                        <a:t>$week</a:t>
                      </a:r>
                    </a:p>
                  </a:txBody>
                  <a:tcPr/>
                </a:tc>
                <a:tc>
                  <a:txBody>
                    <a:bodyPr/>
                    <a:lstStyle/>
                    <a:p>
                      <a:r>
                        <a:rPr lang="en-US" sz="1600" dirty="0"/>
                        <a:t>Returns the week number for a date as a number between 0 (the partial week that precedes the first Sunday of the year) and 53 (leap year).</a:t>
                      </a:r>
                    </a:p>
                  </a:txBody>
                  <a:tcPr/>
                </a:tc>
                <a:extLst>
                  <a:ext uri="{0D108BD9-81ED-4DB2-BD59-A6C34878D82A}">
                    <a16:rowId xmlns:a16="http://schemas.microsoft.com/office/drawing/2014/main" val="996999344"/>
                  </a:ext>
                </a:extLst>
              </a:tr>
              <a:tr h="691665">
                <a:tc>
                  <a:txBody>
                    <a:bodyPr/>
                    <a:lstStyle/>
                    <a:p>
                      <a:r>
                        <a:rPr lang="en-US" sz="1600" dirty="0"/>
                        <a:t>$hour</a:t>
                      </a:r>
                    </a:p>
                  </a:txBody>
                  <a:tcPr/>
                </a:tc>
                <a:tc>
                  <a:txBody>
                    <a:bodyPr/>
                    <a:lstStyle/>
                    <a:p>
                      <a:r>
                        <a:rPr lang="en-US" sz="1600" dirty="0"/>
                        <a:t>Returns the hour for a date as a number between 0 and 23.</a:t>
                      </a:r>
                    </a:p>
                  </a:txBody>
                  <a:tcPr/>
                </a:tc>
                <a:extLst>
                  <a:ext uri="{0D108BD9-81ED-4DB2-BD59-A6C34878D82A}">
                    <a16:rowId xmlns:a16="http://schemas.microsoft.com/office/drawing/2014/main" val="3448345847"/>
                  </a:ext>
                </a:extLst>
              </a:tr>
            </a:tbl>
          </a:graphicData>
        </a:graphic>
      </p:graphicFrame>
    </p:spTree>
    <p:extLst>
      <p:ext uri="{BB962C8B-B14F-4D97-AF65-F5344CB8AC3E}">
        <p14:creationId xmlns:p14="http://schemas.microsoft.com/office/powerpoint/2010/main" val="3166528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Date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nvGraphicFramePr>
        <p:xfrm>
          <a:off x="272563" y="1087965"/>
          <a:ext cx="11048470" cy="4219672"/>
        </p:xfrm>
        <a:graphic>
          <a:graphicData uri="http://schemas.openxmlformats.org/drawingml/2006/table">
            <a:tbl>
              <a:tblPr firstRow="1" bandRow="1">
                <a:tableStyleId>{5940675A-B579-460E-94D1-54222C63F5DA}</a:tableStyleId>
              </a:tblPr>
              <a:tblGrid>
                <a:gridCol w="1684982">
                  <a:extLst>
                    <a:ext uri="{9D8B030D-6E8A-4147-A177-3AD203B41FA5}">
                      <a16:colId xmlns:a16="http://schemas.microsoft.com/office/drawing/2014/main" val="2468772690"/>
                    </a:ext>
                  </a:extLst>
                </a:gridCol>
                <a:gridCol w="9363488">
                  <a:extLst>
                    <a:ext uri="{9D8B030D-6E8A-4147-A177-3AD203B41FA5}">
                      <a16:colId xmlns:a16="http://schemas.microsoft.com/office/drawing/2014/main" val="1979571992"/>
                    </a:ext>
                  </a:extLst>
                </a:gridCol>
              </a:tblGrid>
              <a:tr h="682191">
                <a:tc>
                  <a:txBody>
                    <a:bodyPr/>
                    <a:lstStyle/>
                    <a:p>
                      <a:r>
                        <a:rPr lang="en-US" sz="1600" dirty="0"/>
                        <a:t>$minute</a:t>
                      </a:r>
                    </a:p>
                  </a:txBody>
                  <a:tcPr/>
                </a:tc>
                <a:tc>
                  <a:txBody>
                    <a:bodyPr/>
                    <a:lstStyle/>
                    <a:p>
                      <a:r>
                        <a:rPr lang="en-US" sz="1600" dirty="0"/>
                        <a:t>Returns the minute for a date as a number between 0 and 59.</a:t>
                      </a:r>
                    </a:p>
                  </a:txBody>
                  <a:tcPr/>
                </a:tc>
                <a:extLst>
                  <a:ext uri="{0D108BD9-81ED-4DB2-BD59-A6C34878D82A}">
                    <a16:rowId xmlns:a16="http://schemas.microsoft.com/office/drawing/2014/main" val="3237714857"/>
                  </a:ext>
                </a:extLst>
              </a:tr>
              <a:tr h="770821">
                <a:tc>
                  <a:txBody>
                    <a:bodyPr/>
                    <a:lstStyle/>
                    <a:p>
                      <a:r>
                        <a:rPr lang="en-US" sz="1600" dirty="0"/>
                        <a:t>$second</a:t>
                      </a:r>
                    </a:p>
                  </a:txBody>
                  <a:tcPr/>
                </a:tc>
                <a:tc>
                  <a:txBody>
                    <a:bodyPr/>
                    <a:lstStyle/>
                    <a:p>
                      <a:r>
                        <a:rPr lang="en-US" sz="1600" dirty="0"/>
                        <a:t> Returns the seconds for a date as a number between 0 and 60 (leap seconds).</a:t>
                      </a:r>
                    </a:p>
                  </a:txBody>
                  <a:tcPr/>
                </a:tc>
                <a:extLst>
                  <a:ext uri="{0D108BD9-81ED-4DB2-BD59-A6C34878D82A}">
                    <a16:rowId xmlns:a16="http://schemas.microsoft.com/office/drawing/2014/main" val="3501679011"/>
                  </a:ext>
                </a:extLst>
              </a:tr>
              <a:tr h="691665">
                <a:tc>
                  <a:txBody>
                    <a:bodyPr/>
                    <a:lstStyle/>
                    <a:p>
                      <a:r>
                        <a:rPr lang="en-US" sz="1600" dirty="0"/>
                        <a:t>$millisecond</a:t>
                      </a:r>
                    </a:p>
                  </a:txBody>
                  <a:tcPr/>
                </a:tc>
                <a:tc>
                  <a:txBody>
                    <a:bodyPr/>
                    <a:lstStyle/>
                    <a:p>
                      <a:r>
                        <a:rPr lang="en-US" sz="1600" dirty="0"/>
                        <a:t>Returns the milliseconds of a date as a number between 0 and 999.</a:t>
                      </a:r>
                    </a:p>
                  </a:txBody>
                  <a:tcPr/>
                </a:tc>
                <a:extLst>
                  <a:ext uri="{0D108BD9-81ED-4DB2-BD59-A6C34878D82A}">
                    <a16:rowId xmlns:a16="http://schemas.microsoft.com/office/drawing/2014/main" val="2730696999"/>
                  </a:ext>
                </a:extLst>
              </a:tr>
              <a:tr h="691665">
                <a:tc>
                  <a:txBody>
                    <a:bodyPr/>
                    <a:lstStyle/>
                    <a:p>
                      <a:r>
                        <a:rPr lang="en-US" sz="1600" dirty="0"/>
                        <a:t>$dateToString</a:t>
                      </a:r>
                    </a:p>
                  </a:txBody>
                  <a:tcPr/>
                </a:tc>
                <a:tc>
                  <a:txBody>
                    <a:bodyPr/>
                    <a:lstStyle/>
                    <a:p>
                      <a:r>
                        <a:rPr lang="en-US" sz="1600" dirty="0"/>
                        <a:t>Returns the date as a formatted string.</a:t>
                      </a:r>
                    </a:p>
                  </a:txBody>
                  <a:tcPr/>
                </a:tc>
                <a:extLst>
                  <a:ext uri="{0D108BD9-81ED-4DB2-BD59-A6C34878D82A}">
                    <a16:rowId xmlns:a16="http://schemas.microsoft.com/office/drawing/2014/main" val="246498707"/>
                  </a:ext>
                </a:extLst>
              </a:tr>
              <a:tr h="691665">
                <a:tc>
                  <a:txBody>
                    <a:bodyPr/>
                    <a:lstStyle/>
                    <a:p>
                      <a:endParaRPr lang="en-US" sz="1600" u="none" dirty="0"/>
                    </a:p>
                  </a:txBody>
                  <a:tcPr/>
                </a:tc>
                <a:tc>
                  <a:txBody>
                    <a:bodyPr/>
                    <a:lstStyle/>
                    <a:p>
                      <a:r>
                        <a:rPr lang="en-US" sz="1600" dirty="0"/>
                        <a:t> </a:t>
                      </a:r>
                    </a:p>
                  </a:txBody>
                  <a:tcPr/>
                </a:tc>
                <a:extLst>
                  <a:ext uri="{0D108BD9-81ED-4DB2-BD59-A6C34878D82A}">
                    <a16:rowId xmlns:a16="http://schemas.microsoft.com/office/drawing/2014/main" val="1519909763"/>
                  </a:ext>
                </a:extLst>
              </a:tr>
              <a:tr h="691665">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448345847"/>
                  </a:ext>
                </a:extLst>
              </a:tr>
            </a:tbl>
          </a:graphicData>
        </a:graphic>
      </p:graphicFrame>
    </p:spTree>
    <p:extLst>
      <p:ext uri="{BB962C8B-B14F-4D97-AF65-F5344CB8AC3E}">
        <p14:creationId xmlns:p14="http://schemas.microsoft.com/office/powerpoint/2010/main" val="571027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Comparison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extLst>
              <p:ext uri="{D42A27DB-BD31-4B8C-83A1-F6EECF244321}">
                <p14:modId xmlns:p14="http://schemas.microsoft.com/office/powerpoint/2010/main" val="263874900"/>
              </p:ext>
            </p:extLst>
          </p:nvPr>
        </p:nvGraphicFramePr>
        <p:xfrm>
          <a:off x="272563" y="1087965"/>
          <a:ext cx="11048470" cy="4219672"/>
        </p:xfrm>
        <a:graphic>
          <a:graphicData uri="http://schemas.openxmlformats.org/drawingml/2006/table">
            <a:tbl>
              <a:tblPr firstRow="1" bandRow="1">
                <a:tableStyleId>{5940675A-B579-460E-94D1-54222C63F5DA}</a:tableStyleId>
              </a:tblPr>
              <a:tblGrid>
                <a:gridCol w="1684982">
                  <a:extLst>
                    <a:ext uri="{9D8B030D-6E8A-4147-A177-3AD203B41FA5}">
                      <a16:colId xmlns:a16="http://schemas.microsoft.com/office/drawing/2014/main" val="2468772690"/>
                    </a:ext>
                  </a:extLst>
                </a:gridCol>
                <a:gridCol w="9363488">
                  <a:extLst>
                    <a:ext uri="{9D8B030D-6E8A-4147-A177-3AD203B41FA5}">
                      <a16:colId xmlns:a16="http://schemas.microsoft.com/office/drawing/2014/main" val="1979571992"/>
                    </a:ext>
                  </a:extLst>
                </a:gridCol>
              </a:tblGrid>
              <a:tr h="682191">
                <a:tc>
                  <a:txBody>
                    <a:bodyPr/>
                    <a:lstStyle/>
                    <a:p>
                      <a:r>
                        <a:rPr lang="en-US" sz="1600" dirty="0"/>
                        <a:t>$eq</a:t>
                      </a:r>
                    </a:p>
                  </a:txBody>
                  <a:tcPr/>
                </a:tc>
                <a:tc>
                  <a:txBody>
                    <a:bodyPr/>
                    <a:lstStyle/>
                    <a:p>
                      <a:r>
                        <a:rPr lang="en-US" sz="1600" dirty="0"/>
                        <a:t>Returns true if the values are equivalent</a:t>
                      </a:r>
                    </a:p>
                  </a:txBody>
                  <a:tcPr/>
                </a:tc>
                <a:extLst>
                  <a:ext uri="{0D108BD9-81ED-4DB2-BD59-A6C34878D82A}">
                    <a16:rowId xmlns:a16="http://schemas.microsoft.com/office/drawing/2014/main" val="3237714857"/>
                  </a:ext>
                </a:extLst>
              </a:tr>
              <a:tr h="770821">
                <a:tc>
                  <a:txBody>
                    <a:bodyPr/>
                    <a:lstStyle/>
                    <a:p>
                      <a:r>
                        <a:rPr lang="en-US" sz="1600" dirty="0"/>
                        <a:t>$gt</a:t>
                      </a:r>
                    </a:p>
                  </a:txBody>
                  <a:tcPr/>
                </a:tc>
                <a:tc>
                  <a:txBody>
                    <a:bodyPr/>
                    <a:lstStyle/>
                    <a:p>
                      <a:r>
                        <a:rPr lang="en-US" sz="1600" dirty="0"/>
                        <a:t>  Returns true if the first value is greater than the second.</a:t>
                      </a:r>
                    </a:p>
                  </a:txBody>
                  <a:tcPr/>
                </a:tc>
                <a:extLst>
                  <a:ext uri="{0D108BD9-81ED-4DB2-BD59-A6C34878D82A}">
                    <a16:rowId xmlns:a16="http://schemas.microsoft.com/office/drawing/2014/main" val="3501679011"/>
                  </a:ext>
                </a:extLst>
              </a:tr>
              <a:tr h="691665">
                <a:tc>
                  <a:txBody>
                    <a:bodyPr/>
                    <a:lstStyle/>
                    <a:p>
                      <a:r>
                        <a:rPr lang="en-US" dirty="0"/>
                        <a:t>$gte</a:t>
                      </a:r>
                    </a:p>
                  </a:txBody>
                  <a:tcPr anchor="ctr"/>
                </a:tc>
                <a:tc>
                  <a:txBody>
                    <a:bodyPr/>
                    <a:lstStyle/>
                    <a:p>
                      <a:r>
                        <a:rPr lang="en-US" sz="1600" dirty="0"/>
                        <a:t>Returns true if the first value is greater than or equal to the second.</a:t>
                      </a:r>
                    </a:p>
                  </a:txBody>
                  <a:tcPr/>
                </a:tc>
                <a:extLst>
                  <a:ext uri="{0D108BD9-81ED-4DB2-BD59-A6C34878D82A}">
                    <a16:rowId xmlns:a16="http://schemas.microsoft.com/office/drawing/2014/main" val="2730696999"/>
                  </a:ext>
                </a:extLst>
              </a:tr>
              <a:tr h="691665">
                <a:tc>
                  <a:txBody>
                    <a:bodyPr/>
                    <a:lstStyle/>
                    <a:p>
                      <a:r>
                        <a:rPr lang="en-US" sz="1600" dirty="0"/>
                        <a:t>$lt</a:t>
                      </a:r>
                    </a:p>
                  </a:txBody>
                  <a:tcPr/>
                </a:tc>
                <a:tc>
                  <a:txBody>
                    <a:bodyPr/>
                    <a:lstStyle/>
                    <a:p>
                      <a:r>
                        <a:rPr lang="en-US" sz="1600" dirty="0"/>
                        <a:t> Returns true if the first value is less than the second.</a:t>
                      </a:r>
                    </a:p>
                  </a:txBody>
                  <a:tcPr/>
                </a:tc>
                <a:extLst>
                  <a:ext uri="{0D108BD9-81ED-4DB2-BD59-A6C34878D82A}">
                    <a16:rowId xmlns:a16="http://schemas.microsoft.com/office/drawing/2014/main" val="246498707"/>
                  </a:ext>
                </a:extLst>
              </a:tr>
              <a:tr h="691665">
                <a:tc>
                  <a:txBody>
                    <a:bodyPr/>
                    <a:lstStyle/>
                    <a:p>
                      <a:r>
                        <a:rPr lang="en-US" sz="1600" dirty="0"/>
                        <a:t>$lte</a:t>
                      </a:r>
                      <a:endParaRPr lang="en-US" sz="1600" u="none" dirty="0"/>
                    </a:p>
                  </a:txBody>
                  <a:tcPr/>
                </a:tc>
                <a:tc>
                  <a:txBody>
                    <a:bodyPr/>
                    <a:lstStyle/>
                    <a:p>
                      <a:r>
                        <a:rPr lang="en-US" sz="1600" dirty="0"/>
                        <a:t> Returns true if the first value is less than or equal to the second.</a:t>
                      </a:r>
                    </a:p>
                  </a:txBody>
                  <a:tcPr/>
                </a:tc>
                <a:extLst>
                  <a:ext uri="{0D108BD9-81ED-4DB2-BD59-A6C34878D82A}">
                    <a16:rowId xmlns:a16="http://schemas.microsoft.com/office/drawing/2014/main" val="1519909763"/>
                  </a:ext>
                </a:extLst>
              </a:tr>
              <a:tr h="691665">
                <a:tc>
                  <a:txBody>
                    <a:bodyPr/>
                    <a:lstStyle/>
                    <a:p>
                      <a:r>
                        <a:rPr lang="en-US" sz="1600" dirty="0"/>
                        <a:t>$ne</a:t>
                      </a:r>
                    </a:p>
                  </a:txBody>
                  <a:tcPr/>
                </a:tc>
                <a:tc>
                  <a:txBody>
                    <a:bodyPr/>
                    <a:lstStyle/>
                    <a:p>
                      <a:r>
                        <a:rPr lang="en-US" sz="1600" dirty="0"/>
                        <a:t>Returns true if the values are </a:t>
                      </a:r>
                      <a:r>
                        <a:rPr lang="en-US" sz="1600" i="1" dirty="0"/>
                        <a:t>not</a:t>
                      </a:r>
                      <a:r>
                        <a:rPr lang="en-US" sz="1600" dirty="0"/>
                        <a:t> equivalent.</a:t>
                      </a:r>
                    </a:p>
                  </a:txBody>
                  <a:tcPr/>
                </a:tc>
                <a:extLst>
                  <a:ext uri="{0D108BD9-81ED-4DB2-BD59-A6C34878D82A}">
                    <a16:rowId xmlns:a16="http://schemas.microsoft.com/office/drawing/2014/main" val="3448345847"/>
                  </a:ext>
                </a:extLst>
              </a:tr>
            </a:tbl>
          </a:graphicData>
        </a:graphic>
      </p:graphicFrame>
    </p:spTree>
    <p:extLst>
      <p:ext uri="{BB962C8B-B14F-4D97-AF65-F5344CB8AC3E}">
        <p14:creationId xmlns:p14="http://schemas.microsoft.com/office/powerpoint/2010/main" val="150633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4" y="154947"/>
            <a:ext cx="2360644" cy="523220"/>
          </a:xfrm>
          <a:prstGeom prst="rect">
            <a:avLst/>
          </a:prstGeom>
          <a:noFill/>
        </p:spPr>
        <p:txBody>
          <a:bodyPr wrap="square" rtlCol="0">
            <a:spAutoFit/>
          </a:bodyPr>
          <a:lstStyle/>
          <a:p>
            <a:r>
              <a:rPr lang="en-US" sz="2800" b="1" dirty="0">
                <a:solidFill>
                  <a:srgbClr val="00B050"/>
                </a:solidFill>
              </a:rPr>
              <a:t>Insert One </a:t>
            </a:r>
          </a:p>
        </p:txBody>
      </p:sp>
      <p:pic>
        <p:nvPicPr>
          <p:cNvPr id="7" name="Picture 6">
            <a:extLst>
              <a:ext uri="{FF2B5EF4-FFF2-40B4-BE49-F238E27FC236}">
                <a16:creationId xmlns:a16="http://schemas.microsoft.com/office/drawing/2014/main" id="{9CF40BBF-AA9F-4684-8F6E-8460A180F3FB}"/>
              </a:ext>
            </a:extLst>
          </p:cNvPr>
          <p:cNvPicPr>
            <a:picLocks noChangeAspect="1"/>
          </p:cNvPicPr>
          <p:nvPr/>
        </p:nvPicPr>
        <p:blipFill>
          <a:blip r:embed="rId2"/>
          <a:stretch>
            <a:fillRect/>
          </a:stretch>
        </p:blipFill>
        <p:spPr>
          <a:xfrm>
            <a:off x="525430" y="1307841"/>
            <a:ext cx="8248650" cy="3048000"/>
          </a:xfrm>
          <a:prstGeom prst="rect">
            <a:avLst/>
          </a:prstGeom>
        </p:spPr>
      </p:pic>
    </p:spTree>
    <p:extLst>
      <p:ext uri="{BB962C8B-B14F-4D97-AF65-F5344CB8AC3E}">
        <p14:creationId xmlns:p14="http://schemas.microsoft.com/office/powerpoint/2010/main" val="130864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4" y="154947"/>
            <a:ext cx="2621902" cy="523220"/>
          </a:xfrm>
          <a:prstGeom prst="rect">
            <a:avLst/>
          </a:prstGeom>
          <a:noFill/>
        </p:spPr>
        <p:txBody>
          <a:bodyPr wrap="square" rtlCol="0">
            <a:spAutoFit/>
          </a:bodyPr>
          <a:lstStyle/>
          <a:p>
            <a:r>
              <a:rPr lang="en-US" sz="2800" b="1" dirty="0">
                <a:solidFill>
                  <a:srgbClr val="00B050"/>
                </a:solidFill>
              </a:rPr>
              <a:t>Insert Many </a:t>
            </a:r>
          </a:p>
        </p:txBody>
      </p:sp>
      <p:pic>
        <p:nvPicPr>
          <p:cNvPr id="3" name="Picture 2">
            <a:extLst>
              <a:ext uri="{FF2B5EF4-FFF2-40B4-BE49-F238E27FC236}">
                <a16:creationId xmlns:a16="http://schemas.microsoft.com/office/drawing/2014/main" id="{08F63ACC-6AE2-64AE-5C77-EE5868F21B88}"/>
              </a:ext>
            </a:extLst>
          </p:cNvPr>
          <p:cNvPicPr>
            <a:picLocks noChangeAspect="1"/>
          </p:cNvPicPr>
          <p:nvPr/>
        </p:nvPicPr>
        <p:blipFill>
          <a:blip r:embed="rId2"/>
          <a:stretch>
            <a:fillRect/>
          </a:stretch>
        </p:blipFill>
        <p:spPr>
          <a:xfrm>
            <a:off x="300857" y="1035698"/>
            <a:ext cx="6279283" cy="5393094"/>
          </a:xfrm>
          <a:prstGeom prst="rect">
            <a:avLst/>
          </a:prstGeom>
        </p:spPr>
      </p:pic>
    </p:spTree>
    <p:extLst>
      <p:ext uri="{BB962C8B-B14F-4D97-AF65-F5344CB8AC3E}">
        <p14:creationId xmlns:p14="http://schemas.microsoft.com/office/powerpoint/2010/main" val="18963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4" y="154947"/>
            <a:ext cx="2621902" cy="523220"/>
          </a:xfrm>
          <a:prstGeom prst="rect">
            <a:avLst/>
          </a:prstGeom>
          <a:noFill/>
        </p:spPr>
        <p:txBody>
          <a:bodyPr wrap="square" rtlCol="0">
            <a:spAutoFit/>
          </a:bodyPr>
          <a:lstStyle/>
          <a:p>
            <a:r>
              <a:rPr lang="en-US" sz="2800" b="1" dirty="0">
                <a:solidFill>
                  <a:srgbClr val="00B050"/>
                </a:solidFill>
              </a:rPr>
              <a:t>Select All Data</a:t>
            </a:r>
          </a:p>
        </p:txBody>
      </p:sp>
      <p:pic>
        <p:nvPicPr>
          <p:cNvPr id="4" name="Picture 3">
            <a:extLst>
              <a:ext uri="{FF2B5EF4-FFF2-40B4-BE49-F238E27FC236}">
                <a16:creationId xmlns:a16="http://schemas.microsoft.com/office/drawing/2014/main" id="{6568A55D-CC83-CCC8-64CB-8ABC44C8CC67}"/>
              </a:ext>
            </a:extLst>
          </p:cNvPr>
          <p:cNvPicPr>
            <a:picLocks noChangeAspect="1"/>
          </p:cNvPicPr>
          <p:nvPr/>
        </p:nvPicPr>
        <p:blipFill>
          <a:blip r:embed="rId2"/>
          <a:stretch>
            <a:fillRect/>
          </a:stretch>
        </p:blipFill>
        <p:spPr>
          <a:xfrm>
            <a:off x="322976" y="1391324"/>
            <a:ext cx="5965858" cy="775224"/>
          </a:xfrm>
          <a:prstGeom prst="rect">
            <a:avLst/>
          </a:prstGeom>
        </p:spPr>
      </p:pic>
    </p:spTree>
    <p:extLst>
      <p:ext uri="{BB962C8B-B14F-4D97-AF65-F5344CB8AC3E}">
        <p14:creationId xmlns:p14="http://schemas.microsoft.com/office/powerpoint/2010/main" val="398840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4" y="154947"/>
            <a:ext cx="2621902" cy="523220"/>
          </a:xfrm>
          <a:prstGeom prst="rect">
            <a:avLst/>
          </a:prstGeom>
          <a:noFill/>
        </p:spPr>
        <p:txBody>
          <a:bodyPr wrap="square" rtlCol="0">
            <a:spAutoFit/>
          </a:bodyPr>
          <a:lstStyle/>
          <a:p>
            <a:r>
              <a:rPr lang="en-US" sz="2800" b="1" dirty="0">
                <a:solidFill>
                  <a:srgbClr val="00B050"/>
                </a:solidFill>
              </a:rPr>
              <a:t>Row Count</a:t>
            </a:r>
          </a:p>
        </p:txBody>
      </p:sp>
      <p:pic>
        <p:nvPicPr>
          <p:cNvPr id="3" name="Picture 2">
            <a:extLst>
              <a:ext uri="{FF2B5EF4-FFF2-40B4-BE49-F238E27FC236}">
                <a16:creationId xmlns:a16="http://schemas.microsoft.com/office/drawing/2014/main" id="{486921ED-D967-670C-5C24-6A8EE907CE77}"/>
              </a:ext>
            </a:extLst>
          </p:cNvPr>
          <p:cNvPicPr>
            <a:picLocks noChangeAspect="1"/>
          </p:cNvPicPr>
          <p:nvPr/>
        </p:nvPicPr>
        <p:blipFill>
          <a:blip r:embed="rId2"/>
          <a:stretch>
            <a:fillRect/>
          </a:stretch>
        </p:blipFill>
        <p:spPr>
          <a:xfrm>
            <a:off x="345233" y="1377988"/>
            <a:ext cx="9685176" cy="876583"/>
          </a:xfrm>
          <a:prstGeom prst="rect">
            <a:avLst/>
          </a:prstGeom>
        </p:spPr>
      </p:pic>
    </p:spTree>
    <p:extLst>
      <p:ext uri="{BB962C8B-B14F-4D97-AF65-F5344CB8AC3E}">
        <p14:creationId xmlns:p14="http://schemas.microsoft.com/office/powerpoint/2010/main" val="154716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4" y="154947"/>
            <a:ext cx="2621902" cy="523220"/>
          </a:xfrm>
          <a:prstGeom prst="rect">
            <a:avLst/>
          </a:prstGeom>
          <a:noFill/>
        </p:spPr>
        <p:txBody>
          <a:bodyPr wrap="square" rtlCol="0">
            <a:spAutoFit/>
          </a:bodyPr>
          <a:lstStyle/>
          <a:p>
            <a:r>
              <a:rPr lang="en-US" sz="2800" b="1" dirty="0">
                <a:solidFill>
                  <a:srgbClr val="00B050"/>
                </a:solidFill>
              </a:rPr>
              <a:t>Sorting</a:t>
            </a:r>
          </a:p>
        </p:txBody>
      </p:sp>
      <p:pic>
        <p:nvPicPr>
          <p:cNvPr id="4" name="Picture 3">
            <a:extLst>
              <a:ext uri="{FF2B5EF4-FFF2-40B4-BE49-F238E27FC236}">
                <a16:creationId xmlns:a16="http://schemas.microsoft.com/office/drawing/2014/main" id="{84FE5F97-571A-DB8C-F748-E0942AC47D30}"/>
              </a:ext>
            </a:extLst>
          </p:cNvPr>
          <p:cNvPicPr>
            <a:picLocks noChangeAspect="1"/>
          </p:cNvPicPr>
          <p:nvPr/>
        </p:nvPicPr>
        <p:blipFill>
          <a:blip r:embed="rId2"/>
          <a:stretch>
            <a:fillRect/>
          </a:stretch>
        </p:blipFill>
        <p:spPr>
          <a:xfrm>
            <a:off x="335902" y="1210338"/>
            <a:ext cx="10273004" cy="1710146"/>
          </a:xfrm>
          <a:prstGeom prst="rect">
            <a:avLst/>
          </a:prstGeom>
        </p:spPr>
      </p:pic>
    </p:spTree>
    <p:extLst>
      <p:ext uri="{BB962C8B-B14F-4D97-AF65-F5344CB8AC3E}">
        <p14:creationId xmlns:p14="http://schemas.microsoft.com/office/powerpoint/2010/main" val="18430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4" y="154947"/>
            <a:ext cx="2621902" cy="523220"/>
          </a:xfrm>
          <a:prstGeom prst="rect">
            <a:avLst/>
          </a:prstGeom>
          <a:noFill/>
        </p:spPr>
        <p:txBody>
          <a:bodyPr wrap="square" rtlCol="0">
            <a:spAutoFit/>
          </a:bodyPr>
          <a:lstStyle/>
          <a:p>
            <a:r>
              <a:rPr lang="en-US" sz="2800" b="1" dirty="0">
                <a:solidFill>
                  <a:srgbClr val="00B050"/>
                </a:solidFill>
              </a:rPr>
              <a:t>Limiting</a:t>
            </a:r>
          </a:p>
        </p:txBody>
      </p:sp>
      <p:pic>
        <p:nvPicPr>
          <p:cNvPr id="3" name="Picture 2">
            <a:extLst>
              <a:ext uri="{FF2B5EF4-FFF2-40B4-BE49-F238E27FC236}">
                <a16:creationId xmlns:a16="http://schemas.microsoft.com/office/drawing/2014/main" id="{52539E42-3831-A18C-A5B1-FA2C2B5C75BE}"/>
              </a:ext>
            </a:extLst>
          </p:cNvPr>
          <p:cNvPicPr>
            <a:picLocks noChangeAspect="1"/>
          </p:cNvPicPr>
          <p:nvPr/>
        </p:nvPicPr>
        <p:blipFill>
          <a:blip r:embed="rId2"/>
          <a:stretch>
            <a:fillRect/>
          </a:stretch>
        </p:blipFill>
        <p:spPr>
          <a:xfrm>
            <a:off x="205274" y="1496397"/>
            <a:ext cx="10639425" cy="1028700"/>
          </a:xfrm>
          <a:prstGeom prst="rect">
            <a:avLst/>
          </a:prstGeom>
        </p:spPr>
      </p:pic>
    </p:spTree>
    <p:extLst>
      <p:ext uri="{BB962C8B-B14F-4D97-AF65-F5344CB8AC3E}">
        <p14:creationId xmlns:p14="http://schemas.microsoft.com/office/powerpoint/2010/main" val="1282038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3038</TotalTime>
  <Words>888</Words>
  <Application>Microsoft Office PowerPoint</Application>
  <PresentationFormat>Widescreen</PresentationFormat>
  <Paragraphs>162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Engr. Rabbil Hasan</dc:creator>
  <cp:lastModifiedBy>Engr. Rabbil Hasan</cp:lastModifiedBy>
  <cp:revision>56</cp:revision>
  <dcterms:created xsi:type="dcterms:W3CDTF">2022-05-19T15:49:31Z</dcterms:created>
  <dcterms:modified xsi:type="dcterms:W3CDTF">2022-06-10T17:26:37Z</dcterms:modified>
</cp:coreProperties>
</file>