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 autoAdjust="0"/>
    <p:restoredTop sz="94660"/>
  </p:normalViewPr>
  <p:slideViewPr>
    <p:cSldViewPr>
      <p:cViewPr varScale="1">
        <p:scale>
          <a:sx n="105" d="100"/>
          <a:sy n="105" d="100"/>
        </p:scale>
        <p:origin x="560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39794" y="2190750"/>
            <a:ext cx="24625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ahnschrift SemiLight Condensed" pitchFamily="34" charset="0"/>
              </a:rPr>
              <a:t>Node JS Tutorial 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Bahnschrift SemiLight Condensed" pitchFamily="34" charset="0"/>
              </a:rPr>
              <a:t>Engr. Rabbil Hasan</a:t>
            </a:r>
            <a:endParaRPr lang="en-US" dirty="0">
              <a:solidFill>
                <a:srgbClr val="00B050"/>
              </a:solidFill>
              <a:latin typeface="Bahnschrift Semi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87315"/>
            <a:ext cx="18469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What is module?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087315"/>
            <a:ext cx="6909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Module in Node.js is a simple </a:t>
            </a:r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/ complex </a:t>
            </a:r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functionality organized in </a:t>
            </a:r>
            <a:endParaRPr lang="en-US" sz="2400" dirty="0" smtClean="0">
              <a:latin typeface="Bahnschrift Light Condensed" pitchFamily="34" charset="0"/>
              <a:cs typeface="BenSen" pitchFamily="2" charset="0"/>
            </a:endParaRPr>
          </a:p>
          <a:p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single </a:t>
            </a:r>
            <a:r>
              <a:rPr lang="en-US" sz="2400" dirty="0">
                <a:latin typeface="Bahnschrift Light Condensed" pitchFamily="34" charset="0"/>
                <a:cs typeface="BenSen" pitchFamily="2" charset="0"/>
              </a:rPr>
              <a:t>or multiple JavaScript </a:t>
            </a:r>
            <a:r>
              <a:rPr lang="en-US" sz="2400" dirty="0" smtClean="0">
                <a:latin typeface="Bahnschrift Light Condensed" pitchFamily="34" charset="0"/>
                <a:cs typeface="BenSen" pitchFamily="2" charset="0"/>
              </a:rPr>
              <a:t>files. </a:t>
            </a:r>
          </a:p>
          <a:p>
            <a:endParaRPr lang="en-US" dirty="0"/>
          </a:p>
          <a:p>
            <a:r>
              <a:rPr lang="en-US" sz="2400" b="1" dirty="0" smtClean="0">
                <a:solidFill>
                  <a:srgbClr val="0070C0"/>
                </a:solidFill>
                <a:latin typeface="Bahnschrift SemiBold Condensed" pitchFamily="34" charset="0"/>
                <a:cs typeface="BenSen" pitchFamily="2" charset="0"/>
              </a:rPr>
              <a:t>Node.js </a:t>
            </a:r>
            <a:r>
              <a:rPr lang="en-US" sz="2400" b="1" dirty="0">
                <a:solidFill>
                  <a:srgbClr val="0070C0"/>
                </a:solidFill>
                <a:latin typeface="Bahnschrift SemiBold Condensed" pitchFamily="34" charset="0"/>
                <a:cs typeface="BenSen" pitchFamily="2" charset="0"/>
              </a:rPr>
              <a:t>includes three types of modules: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Core Modules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Local Modules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Bahnschrift Light Condensed" pitchFamily="34" charset="0"/>
              </a:rPr>
              <a:t>Third Party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8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</a:t>
            </a:r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Core Module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718"/>
            <a:ext cx="83614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811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48666" y="2165838"/>
            <a:ext cx="32729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REQUEST RESPONSE </a:t>
            </a:r>
          </a:p>
          <a:p>
            <a:pPr algn="ctr"/>
            <a:r>
              <a:rPr lang="en-US" sz="2800" b="1" dirty="0" smtClean="0"/>
              <a:t>MODEL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579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pic>
        <p:nvPicPr>
          <p:cNvPr id="1026" name="Picture 2" descr="C:\Users\Rabbil\Desktop\527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92783"/>
            <a:ext cx="1633549" cy="16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36991" y="3214494"/>
            <a:ext cx="73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Server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133600" y="1981665"/>
            <a:ext cx="4893211" cy="427892"/>
            <a:chOff x="1659989" y="1839058"/>
            <a:chExt cx="4893211" cy="427892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1659989" y="2266950"/>
              <a:ext cx="489321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55963" y="1839058"/>
              <a:ext cx="1490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Http Request 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133600" y="2724150"/>
            <a:ext cx="4953000" cy="418276"/>
            <a:chOff x="2133600" y="2724150"/>
            <a:chExt cx="4953000" cy="418276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133600" y="2724150"/>
              <a:ext cx="49530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15364" y="2773094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  <p:pic>
        <p:nvPicPr>
          <p:cNvPr id="2050" name="Picture 2" descr="C:\Users\Rabbil\Desktop\4a70b25e205e3a4f5955d5284c79ceb3_28-pc-clipart-client-pc-free-clip-art-stock-illustrations-clip-_512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2005990"/>
            <a:ext cx="1265765" cy="126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32055" y="3255525"/>
            <a:ext cx="157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Client Computer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69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047750"/>
            <a:ext cx="265245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HTTP REQUEST 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GET()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DELETE()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POST()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PUT 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OPTIONS()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HEAD()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7624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Http/Https Protocol </a:t>
            </a:r>
            <a:r>
              <a:rPr lang="bn-IN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এ কি ঘটনা ঘটে 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978291"/>
            <a:ext cx="2590800" cy="457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Response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79364" y="1435491"/>
            <a:ext cx="6194722" cy="993382"/>
            <a:chOff x="1618791" y="1406917"/>
            <a:chExt cx="6194722" cy="993382"/>
          </a:xfrm>
        </p:grpSpPr>
        <p:sp>
          <p:nvSpPr>
            <p:cNvPr id="5" name="Rectangle 4"/>
            <p:cNvSpPr/>
            <p:nvPr/>
          </p:nvSpPr>
          <p:spPr>
            <a:xfrm>
              <a:off x="1618791" y="1943099"/>
              <a:ext cx="2590800" cy="457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Status  Code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222713" y="1900455"/>
              <a:ext cx="2590800" cy="4572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cxnSp>
          <p:nvCxnSpPr>
            <p:cNvPr id="4" name="Straight Arrow Connector 3"/>
            <p:cNvCxnSpPr>
              <a:stCxn id="2" idx="2"/>
              <a:endCxn id="5" idx="0"/>
            </p:cNvCxnSpPr>
            <p:nvPr/>
          </p:nvCxnSpPr>
          <p:spPr>
            <a:xfrm flipH="1">
              <a:off x="2914191" y="1406917"/>
              <a:ext cx="1663836" cy="53618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" idx="2"/>
              <a:endCxn id="6" idx="0"/>
            </p:cNvCxnSpPr>
            <p:nvPr/>
          </p:nvCxnSpPr>
          <p:spPr>
            <a:xfrm>
              <a:off x="4578027" y="1406917"/>
              <a:ext cx="1940086" cy="49353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83286" y="2386229"/>
            <a:ext cx="2590800" cy="1003792"/>
            <a:chOff x="4683286" y="2386229"/>
            <a:chExt cx="2590800" cy="1003792"/>
          </a:xfrm>
        </p:grpSpPr>
        <p:sp>
          <p:nvSpPr>
            <p:cNvPr id="7" name="Rectangle 6"/>
            <p:cNvSpPr/>
            <p:nvPr/>
          </p:nvSpPr>
          <p:spPr>
            <a:xfrm>
              <a:off x="6207286" y="2932821"/>
              <a:ext cx="1066800" cy="457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83286" y="2932821"/>
              <a:ext cx="1066800" cy="4572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6" idx="2"/>
              <a:endCxn id="7" idx="0"/>
            </p:cNvCxnSpPr>
            <p:nvPr/>
          </p:nvCxnSpPr>
          <p:spPr>
            <a:xfrm>
              <a:off x="5978686" y="2386229"/>
              <a:ext cx="762000" cy="546592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9" idx="0"/>
            </p:cNvCxnSpPr>
            <p:nvPr/>
          </p:nvCxnSpPr>
          <p:spPr>
            <a:xfrm flipH="1">
              <a:off x="5216686" y="2386229"/>
              <a:ext cx="762000" cy="54659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079364" y="2428873"/>
            <a:ext cx="2590800" cy="828677"/>
            <a:chOff x="1079364" y="2428873"/>
            <a:chExt cx="2590800" cy="828677"/>
          </a:xfrm>
        </p:grpSpPr>
        <p:sp>
          <p:nvSpPr>
            <p:cNvPr id="10" name="Rectangle 9"/>
            <p:cNvSpPr/>
            <p:nvPr/>
          </p:nvSpPr>
          <p:spPr>
            <a:xfrm>
              <a:off x="1079364" y="2800350"/>
              <a:ext cx="25908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200/404/500….</a:t>
              </a:r>
              <a:endParaRPr lang="en-US" dirty="0"/>
            </a:p>
          </p:txBody>
        </p:sp>
        <p:cxnSp>
          <p:nvCxnSpPr>
            <p:cNvPr id="28" name="Straight Arrow Connector 27"/>
            <p:cNvCxnSpPr>
              <a:stCxn id="5" idx="2"/>
              <a:endCxn id="10" idx="0"/>
            </p:cNvCxnSpPr>
            <p:nvPr/>
          </p:nvCxnSpPr>
          <p:spPr>
            <a:xfrm>
              <a:off x="2374764" y="2428873"/>
              <a:ext cx="0" cy="371477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3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Http Client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0662" y="1047750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যাহা সার্ভারে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Request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পাঠায় এবং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Response Receive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করে, </a:t>
            </a:r>
          </a:p>
          <a:p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তাহাকেই </a:t>
            </a:r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</a:t>
            </a:r>
            <a:r>
              <a:rPr lang="bn-IN" b="1" dirty="0" smtClean="0">
                <a:latin typeface="Hind Siliguri" pitchFamily="2" charset="0"/>
                <a:cs typeface="Hind Siliguri" pitchFamily="2" charset="0"/>
              </a:rPr>
              <a:t>বলে </a:t>
            </a:r>
            <a:endParaRPr lang="en-US" b="1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809750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Example Of HTTP Client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Axios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Fetch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Jquery Ajax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cURL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Volly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Hind Siliguri" pitchFamily="2" charset="0"/>
                <a:cs typeface="Hind Siliguri" pitchFamily="2" charset="0"/>
              </a:rPr>
              <a:t>Retrofit </a:t>
            </a:r>
            <a:endParaRPr lang="en-US" dirty="0" smtClean="0">
              <a:latin typeface="Hind Siliguri" pitchFamily="2" charset="0"/>
              <a:cs typeface="Hind Siliguri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>
                <a:latin typeface="Hind Siliguri" pitchFamily="2" charset="0"/>
                <a:cs typeface="Hind Siliguri" pitchFamily="2" charset="0"/>
              </a:rPr>
              <a:t>RestSharp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917" y="1825869"/>
            <a:ext cx="2677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Hind Siliguri" pitchFamily="2" charset="0"/>
                <a:cs typeface="Hind Siliguri" pitchFamily="2" charset="0"/>
              </a:rPr>
              <a:t>HTTP Client For Testing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Postman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Hind Siliguri" pitchFamily="2" charset="0"/>
                <a:cs typeface="Hind Siliguri" pitchFamily="2" charset="0"/>
              </a:rPr>
              <a:t>Fiddler</a:t>
            </a:r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>
              <a:latin typeface="Hind Siliguri" pitchFamily="2" charset="0"/>
              <a:cs typeface="Hind Siliguri" pitchFamily="2" charset="0"/>
            </a:endParaRPr>
          </a:p>
          <a:p>
            <a:endParaRPr lang="en-US" dirty="0" smtClean="0"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3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Package.json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4840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Application </a:t>
            </a:r>
            <a:r>
              <a:rPr lang="bn-IN" b="1" dirty="0" smtClean="0"/>
              <a:t>এর নথি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olds </a:t>
            </a:r>
            <a:r>
              <a:rPr lang="en-US" dirty="0"/>
              <a:t>various metadata relevant to the </a:t>
            </a:r>
            <a:r>
              <a:rPr lang="en-US" dirty="0" smtClean="0"/>
              <a:t>project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handle the project's </a:t>
            </a:r>
            <a:r>
              <a:rPr lang="en-US" dirty="0" smtClean="0"/>
              <a:t>dependencies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identify </a:t>
            </a:r>
            <a:r>
              <a:rPr lang="en-US" dirty="0"/>
              <a:t>the project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Used to hold application information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Light Condensed" pitchFamily="34" charset="0"/>
              </a:rPr>
              <a:t>Node.js URL Module</a:t>
            </a:r>
            <a:endParaRPr lang="en-US" sz="2400" dirty="0" smtClean="0">
              <a:solidFill>
                <a:schemeClr val="bg1"/>
              </a:solidFill>
              <a:latin typeface="Bahnschrift SemiLigh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971550"/>
            <a:ext cx="613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Built-in URL Module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URL module splits up a web address into readable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605" y="1733550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smtClean="0"/>
              <a:t>rabbil.com/blog.html?year=2020&amp;month=july;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9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36918" y="2038350"/>
            <a:ext cx="2882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Bahnschrift SemiLight Condensed" pitchFamily="34" charset="0"/>
              </a:rPr>
              <a:t>WHAT IS NODE JS?</a:t>
            </a:r>
            <a:endParaRPr lang="bn-IN" sz="3600" dirty="0" smtClean="0">
              <a:latin typeface="Bahnschrift SemiLight Condensed" pitchFamily="34" charset="0"/>
            </a:endParaRPr>
          </a:p>
          <a:p>
            <a:pPr algn="ctr"/>
            <a:r>
              <a:rPr lang="bn-IN" sz="2800" dirty="0" smtClean="0">
                <a:solidFill>
                  <a:srgbClr val="FFC000"/>
                </a:solidFill>
                <a:latin typeface="Hind Siliguri" pitchFamily="2" charset="0"/>
                <a:cs typeface="Hind Siliguri" pitchFamily="2" charset="0"/>
              </a:rPr>
              <a:t>নোড জেএস এর গল্প</a:t>
            </a:r>
            <a:endParaRPr lang="en-US" sz="2800" dirty="0">
              <a:solidFill>
                <a:srgbClr val="FFC000"/>
              </a:solidFill>
              <a:latin typeface="Hind Siliguri" pitchFamily="2" charset="0"/>
              <a:cs typeface="Hind Siligur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72" y="1012288"/>
            <a:ext cx="80522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Node.js includes </a:t>
            </a:r>
            <a:r>
              <a:rPr lang="en-US" sz="2000" b="1" dirty="0" err="1">
                <a:latin typeface="Bahnschrift Light Condensed" pitchFamily="34" charset="0"/>
              </a:rPr>
              <a:t>fs</a:t>
            </a:r>
            <a:r>
              <a:rPr lang="en-US" sz="2000" b="1" dirty="0">
                <a:latin typeface="Bahnschrift Light Condensed" pitchFamily="34" charset="0"/>
              </a:rPr>
              <a:t> module </a:t>
            </a:r>
            <a:r>
              <a:rPr lang="en-US" sz="2000" dirty="0">
                <a:latin typeface="Bahnschrift Light Condensed" pitchFamily="34" charset="0"/>
              </a:rPr>
              <a:t>to access physical file system.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The </a:t>
            </a:r>
            <a:r>
              <a:rPr lang="en-US" sz="2000" dirty="0" err="1">
                <a:latin typeface="Bahnschrift Light Condensed" pitchFamily="34" charset="0"/>
              </a:rPr>
              <a:t>fs</a:t>
            </a:r>
            <a:r>
              <a:rPr lang="en-US" sz="2000" dirty="0">
                <a:latin typeface="Bahnschrift Light Condensed" pitchFamily="34" charset="0"/>
              </a:rPr>
              <a:t> module is responsible for all the </a:t>
            </a:r>
            <a:r>
              <a:rPr lang="en-US" sz="2000" b="1" dirty="0">
                <a:latin typeface="Bahnschrift Light Condensed" pitchFamily="34" charset="0"/>
              </a:rPr>
              <a:t>asynchronous or synchronous </a:t>
            </a:r>
            <a:r>
              <a:rPr lang="en-US" sz="2000" dirty="0">
                <a:latin typeface="Bahnschrift Light Condensed" pitchFamily="34" charset="0"/>
              </a:rPr>
              <a:t>file I/O operations.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72" y="2038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Synchronous:   </a:t>
            </a:r>
            <a:r>
              <a:rPr lang="en-US" dirty="0">
                <a:latin typeface="Bahnschrift Light Condensed" pitchFamily="34" charset="0"/>
              </a:rPr>
              <a:t>Loading…. Loading… you wait for it to finish….After finish you can move.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Bahnschrift Light Condensed" pitchFamily="34" charset="0"/>
              </a:rPr>
              <a:t>Asynchronous:  </a:t>
            </a:r>
            <a:r>
              <a:rPr lang="en-US" dirty="0">
                <a:latin typeface="Bahnschrift Light Condensed" pitchFamily="34" charset="0"/>
              </a:rPr>
              <a:t>No Loading… No Loading … no need to wait…. you can move.</a:t>
            </a:r>
          </a:p>
        </p:txBody>
      </p:sp>
    </p:spTree>
    <p:extLst>
      <p:ext uri="{BB962C8B-B14F-4D97-AF65-F5344CB8AC3E}">
        <p14:creationId xmlns:p14="http://schemas.microsoft.com/office/powerpoint/2010/main" val="29848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93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latin typeface="Bahnschrift Light Condensed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fs.readFile(fileName [,options],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fs.writeFile(filename, data[, options],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callback)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mode], callback)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callback)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03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554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Node.js </a:t>
            </a:r>
            <a:r>
              <a:rPr lang="en-US" sz="2400" dirty="0" err="1" smtClean="0">
                <a:solidFill>
                  <a:schemeClr val="bg1"/>
                </a:solidFill>
                <a:latin typeface="Bahnschrift Condensed" pitchFamily="34" charset="0"/>
              </a:rPr>
              <a:t>fs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module essentials operation </a:t>
            </a:r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8600" y="895350"/>
          <a:ext cx="8610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5300"/>
                <a:gridCol w="4305300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Method</a:t>
                      </a:r>
                      <a:r>
                        <a:rPr lang="en-US" sz="1200" baseline="0" dirty="0" smtClean="0">
                          <a:latin typeface="Bahnschrift Light Condensed" pitchFamily="34" charset="0"/>
                        </a:rPr>
                        <a:t>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Bahnschrift Light Condensed" pitchFamily="34" charset="0"/>
                        </a:rPr>
                        <a:t>Description </a:t>
                      </a:r>
                      <a:endParaRPr lang="en-US" sz="1200" dirty="0">
                        <a:latin typeface="Bahnschrift Light Condensed" pitchFamily="34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fileName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[,options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Reads existing file. </a:t>
                      </a: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fs.writeFile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filename, data[, options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Bahnschrift Light Condensed" pitchFamily="34" charset="0"/>
                        </a:rPr>
                        <a:t>Writes to the file. If file exists then overwrite the content otherwise creates new file. 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fs.rename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oldPath</a:t>
                      </a:r>
                      <a:r>
                        <a:rPr lang="en-US" sz="1400" dirty="0">
                          <a:latin typeface="Bahnschrift Light Condensed" pitchFamily="34" charset="0"/>
                        </a:rPr>
                        <a:t>, </a:t>
                      </a:r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newPath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ahnschrift Light Condensed" pitchFamily="34" charset="0"/>
                        </a:rPr>
                        <a:t>Renames an existing file.</a:t>
                      </a: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fs.exists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Determines whether the specified file exists or not.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fs.unlink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(path);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File delete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fs.appendFile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(file, data[, options])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 Appends new content to the existing file.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fs.open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(path, flags[, mode])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Opens file for reading or writing.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fs.mkdir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(path[, mode])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Creates a new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fs.rmdir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Renames an existing directory.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Bahnschrift Light Condensed" pitchFamily="34" charset="0"/>
                        </a:rPr>
                        <a:t>fs.readdir</a:t>
                      </a:r>
                      <a:r>
                        <a:rPr lang="en-US" sz="1400" dirty="0" err="1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Sync</a:t>
                      </a:r>
                      <a:r>
                        <a:rPr lang="en-US" sz="1400" dirty="0" smtClean="0">
                          <a:solidFill>
                            <a:srgbClr val="00B050"/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Bahnschrift Light Condensed" pitchFamily="34" charset="0"/>
                        </a:rPr>
                        <a:t>(path) 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Bahnschrift Light Condensed" pitchFamily="34" charset="0"/>
                        </a:rPr>
                        <a:t>Reads the content of the specified directory.</a:t>
                      </a:r>
                      <a:endParaRPr lang="en-US" sz="1400" dirty="0">
                        <a:latin typeface="Bahnschrift Light Condensed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1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Synchronous 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751" y="1200150"/>
            <a:ext cx="6638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Understanding Synchronous Asynchronous </a:t>
            </a:r>
            <a:r>
              <a:rPr lang="en-US" sz="2400" dirty="0">
                <a:latin typeface="Bahnschrift SemiCondensed" pitchFamily="34" charset="0"/>
              </a:rPr>
              <a:t>Theory</a:t>
            </a:r>
            <a:r>
              <a:rPr lang="en-US" sz="2400" dirty="0" smtClean="0">
                <a:latin typeface="Bahnschrift SemiCondensed" pitchFamily="34" charset="0"/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Bahnschrift SemiCondensed" pitchFamily="34" charset="0"/>
              </a:rPr>
              <a:t>Real Example For Clear Concept</a:t>
            </a:r>
            <a:endParaRPr lang="en-US" sz="2400" dirty="0"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68973"/>
            <a:ext cx="5281938" cy="182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28950"/>
            <a:ext cx="56541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blocks or frames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This </a:t>
            </a:r>
            <a:r>
              <a:rPr lang="en-US" dirty="0">
                <a:latin typeface="Bahnschrift SemiCondensed" pitchFamily="34" charset="0"/>
              </a:rPr>
              <a:t>transmission is the full duplex type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no gap present between </a:t>
            </a:r>
            <a:r>
              <a:rPr lang="en-US" dirty="0" smtClean="0">
                <a:latin typeface="Bahnschrift SemiCondensed" pitchFamily="34" charset="0"/>
              </a:rPr>
              <a:t>data</a:t>
            </a:r>
            <a:endParaRPr lang="bn-IN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Synchronous transmission is fast.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More </a:t>
            </a:r>
            <a:r>
              <a:rPr lang="en-US" dirty="0">
                <a:latin typeface="Bahnschrift SemiCondensed" pitchFamily="34" charset="0"/>
              </a:rPr>
              <a:t>efficient and more reliable </a:t>
            </a:r>
            <a:r>
              <a:rPr lang="en-US" dirty="0" smtClean="0">
                <a:latin typeface="Bahnschrift SemiCondensed" pitchFamily="34" charset="0"/>
              </a:rPr>
              <a:t>for large </a:t>
            </a:r>
            <a:r>
              <a:rPr lang="en-US" dirty="0">
                <a:latin typeface="Bahnschrift SemiCondensed" pitchFamily="34" charset="0"/>
              </a:rPr>
              <a:t>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283097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600" y="1157585"/>
            <a:ext cx="2465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Loading Loading…..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You </a:t>
            </a:r>
            <a:r>
              <a:rPr lang="en-US" dirty="0">
                <a:latin typeface="Bahnschrift Light Condensed" pitchFamily="34" charset="0"/>
              </a:rPr>
              <a:t>wait for it to </a:t>
            </a:r>
            <a:r>
              <a:rPr lang="en-US" dirty="0" smtClean="0">
                <a:latin typeface="Bahnschrift Light Condensed" pitchFamily="34" charset="0"/>
              </a:rPr>
              <a:t>finish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Light Condensed" pitchFamily="34" charset="0"/>
              </a:rPr>
              <a:t>After </a:t>
            </a:r>
            <a:r>
              <a:rPr lang="en-US" dirty="0">
                <a:latin typeface="Bahnschrift Light Condensed" pitchFamily="34" charset="0"/>
              </a:rPr>
              <a:t>finish you can move.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2647950"/>
            <a:ext cx="527503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4448" y="3257550"/>
            <a:ext cx="5456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This transmission is the half duplex type </a:t>
            </a:r>
            <a:r>
              <a:rPr lang="en-US" dirty="0" smtClean="0">
                <a:latin typeface="Bahnschrift SemiCondensed" pitchFamily="34" charset="0"/>
              </a:rPr>
              <a:t>transmission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Start </a:t>
            </a:r>
            <a:r>
              <a:rPr lang="en-US" dirty="0">
                <a:latin typeface="Bahnschrift SemiCondensed" pitchFamily="34" charset="0"/>
              </a:rPr>
              <a:t>bits and stop bits are added with data.</a:t>
            </a:r>
            <a:endParaRPr lang="en-US" dirty="0" smtClean="0">
              <a:latin typeface="Bahnschrift Semi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Bahnschrift SemiCondensed" pitchFamily="34" charset="0"/>
              </a:rPr>
              <a:t>Data </a:t>
            </a:r>
            <a:r>
              <a:rPr lang="en-US" dirty="0">
                <a:latin typeface="Bahnschrift SemiCondensed" pitchFamily="34" charset="0"/>
              </a:rPr>
              <a:t>is sent in form of byte or character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Asynchronous transmission is slow</a:t>
            </a:r>
            <a:r>
              <a:rPr lang="en-US" dirty="0" smtClean="0">
                <a:latin typeface="Bahnschrift SemiCondensed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SemiCondensed" pitchFamily="34" charset="0"/>
              </a:rPr>
              <a:t>There is present gap between data.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95350"/>
            <a:ext cx="4235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87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Asynchronous Theory</a:t>
            </a:r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14" y="1047750"/>
            <a:ext cx="4888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38800" y="1200150"/>
            <a:ext cx="270779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Bahnschrift Light Condensed" pitchFamily="34" charset="0"/>
              </a:rPr>
              <a:t>No Loading… No Loading …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No </a:t>
            </a:r>
            <a:r>
              <a:rPr lang="en-US" sz="2000" dirty="0">
                <a:latin typeface="Bahnschrift Light Condensed" pitchFamily="34" charset="0"/>
              </a:rPr>
              <a:t>need to wait…. </a:t>
            </a:r>
            <a:endParaRPr lang="en-US" sz="2000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Bahnschrift Light Condensed" pitchFamily="34" charset="0"/>
              </a:rPr>
              <a:t>You </a:t>
            </a:r>
            <a:r>
              <a:rPr lang="en-US" sz="2000" dirty="0">
                <a:latin typeface="Bahnschrift Light Condensed" pitchFamily="34" charset="0"/>
              </a:rPr>
              <a:t>can move.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50063"/>
            <a:ext cx="4904529" cy="227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2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041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Asynchronous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1469"/>
            <a:ext cx="170110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n-IN" sz="2000" dirty="0" smtClean="0">
                <a:latin typeface="Bahnschrift Light Condensed" pitchFamily="34" charset="0"/>
              </a:rPr>
              <a:t>কখন কোনটি </a:t>
            </a:r>
            <a:endParaRPr lang="en-US" sz="2000" dirty="0">
              <a:latin typeface="Bahnschrift Light Condensed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Synchronous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4" name="Picture 5" descr="C:\Users\Rabbil\Downloads\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0" y="16573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1492899" y="2266950"/>
            <a:ext cx="582567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492899" y="1516618"/>
            <a:ext cx="5825671" cy="445532"/>
            <a:chOff x="1492899" y="1516618"/>
            <a:chExt cx="5825671" cy="4455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92899" y="1962150"/>
              <a:ext cx="582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52657" y="1516618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76457" y="2315756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Response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398660" y="1581150"/>
            <a:ext cx="1002197" cy="809995"/>
            <a:chOff x="7398660" y="1581150"/>
            <a:chExt cx="1002197" cy="809995"/>
          </a:xfrm>
        </p:grpSpPr>
        <p:pic>
          <p:nvPicPr>
            <p:cNvPr id="5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4100" y="2020816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Rabbil\Downloads\symbol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183" y="2039108"/>
              <a:ext cx="352037" cy="352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398660" y="1581150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Simple Server </a:t>
              </a:r>
            </a:p>
            <a:p>
              <a:r>
                <a:rPr lang="en-US" sz="1100" dirty="0" smtClean="0"/>
                <a:t>Site Process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31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28885"/>
            <a:ext cx="3483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JavaScript Dec 1995-2009 April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17" y="971550"/>
            <a:ext cx="825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ahnschrift Light Condensed" pitchFamily="34" charset="0"/>
              </a:rPr>
              <a:t>JavaScript created as </a:t>
            </a:r>
            <a:r>
              <a:rPr lang="en-US" b="1" dirty="0" smtClean="0">
                <a:latin typeface="Bahnschrift Light Condensed" pitchFamily="34" charset="0"/>
              </a:rPr>
              <a:t>client side language/front end language</a:t>
            </a:r>
            <a:r>
              <a:rPr lang="en-US" dirty="0" smtClean="0">
                <a:latin typeface="Bahnschrift Light Condensed" pitchFamily="34" charset="0"/>
              </a:rPr>
              <a:t>.  Only handle front end logics . JavaScript </a:t>
            </a:r>
          </a:p>
          <a:p>
            <a:r>
              <a:rPr lang="en-US" dirty="0" smtClean="0">
                <a:latin typeface="Bahnschrift Light Condensed" pitchFamily="34" charset="0"/>
              </a:rPr>
              <a:t>has no power to communicate  with server.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062" y="1815227"/>
            <a:ext cx="4017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J</a:t>
            </a:r>
            <a:r>
              <a:rPr lang="en-US" b="1" dirty="0" smtClean="0">
                <a:latin typeface="Bahnschrift Light Condensed" pitchFamily="34" charset="0"/>
              </a:rPr>
              <a:t>avaScript Can Do 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Interact </a:t>
            </a:r>
            <a:r>
              <a:rPr lang="en-US" dirty="0">
                <a:latin typeface="Bahnschrift Light Condensed" pitchFamily="34" charset="0"/>
              </a:rPr>
              <a:t>with temporary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Make </a:t>
            </a:r>
            <a:r>
              <a:rPr lang="en-US" dirty="0">
                <a:latin typeface="Bahnschrift Light Condensed" pitchFamily="34" charset="0"/>
              </a:rPr>
              <a:t>interactive web pages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Interact </a:t>
            </a:r>
            <a:r>
              <a:rPr lang="en-US" dirty="0">
                <a:latin typeface="Bahnschrift Light Condensed" pitchFamily="34" charset="0"/>
              </a:rPr>
              <a:t>with local storage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Sending </a:t>
            </a:r>
            <a:r>
              <a:rPr lang="en-US" dirty="0">
                <a:latin typeface="Bahnschrift Light Condensed" pitchFamily="34" charset="0"/>
              </a:rPr>
              <a:t>request for data to server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Send </a:t>
            </a:r>
            <a:r>
              <a:rPr lang="en-US" dirty="0">
                <a:latin typeface="Bahnschrift Light Condensed" pitchFamily="34" charset="0"/>
              </a:rPr>
              <a:t>request to server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work </a:t>
            </a:r>
            <a:r>
              <a:rPr lang="en-US" dirty="0">
                <a:latin typeface="Bahnschrift Light Condensed" pitchFamily="34" charset="0"/>
              </a:rPr>
              <a:t>as an interface between server and user</a:t>
            </a:r>
          </a:p>
          <a:p>
            <a:endParaRPr lang="en-US" dirty="0" smtClean="0">
              <a:latin typeface="Bahnschrift Light Condensed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Bahnschrift Light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9200" y="1885950"/>
            <a:ext cx="34996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hnschrift Light Condensed" pitchFamily="34" charset="0"/>
              </a:rPr>
              <a:t>J</a:t>
            </a:r>
            <a:r>
              <a:rPr lang="en-US" b="1" dirty="0" smtClean="0">
                <a:latin typeface="Bahnschrift Light Condensed" pitchFamily="34" charset="0"/>
              </a:rPr>
              <a:t>avaScript Can Not Do: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Querying the </a:t>
            </a:r>
            <a:r>
              <a:rPr lang="en-US" dirty="0" smtClean="0">
                <a:latin typeface="Bahnschrift Light Condensed" pitchFamily="34" charset="0"/>
              </a:rPr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Operations over </a:t>
            </a:r>
            <a:r>
              <a:rPr lang="en-US" dirty="0" smtClean="0">
                <a:latin typeface="Bahnschrift Light Condensed" pitchFamily="34" charset="0"/>
              </a:rPr>
              <a:t>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Access/Write a file on server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Server </a:t>
            </a:r>
            <a:r>
              <a:rPr lang="en-US" dirty="0">
                <a:latin typeface="Bahnschrift Light Condensed" pitchFamily="34" charset="0"/>
              </a:rPr>
              <a:t>Side  Request , Response Handle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Software Backend Operations.</a:t>
            </a:r>
          </a:p>
          <a:p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Bahnschrift Light Condensed" pitchFamily="34" charset="0"/>
              </a:rPr>
              <a:t>Asynchronous</a:t>
            </a:r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 is Suitable 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pic>
        <p:nvPicPr>
          <p:cNvPr id="13" name="Picture 5" descr="C:\Users\Rabbil\Downloads\tow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5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 rot="20077287">
            <a:off x="4602740" y="1290708"/>
            <a:ext cx="1642857" cy="612577"/>
            <a:chOff x="3009900" y="1654373"/>
            <a:chExt cx="1642857" cy="612577"/>
          </a:xfrm>
        </p:grpSpPr>
        <p:grpSp>
          <p:nvGrpSpPr>
            <p:cNvPr id="20" name="Group 19"/>
            <p:cNvGrpSpPr/>
            <p:nvPr/>
          </p:nvGrpSpPr>
          <p:grpSpPr>
            <a:xfrm>
              <a:off x="3886200" y="1654373"/>
              <a:ext cx="766557" cy="612577"/>
              <a:chOff x="2676814" y="1581150"/>
              <a:chExt cx="766557" cy="612577"/>
            </a:xfrm>
          </p:grpSpPr>
          <p:pic>
            <p:nvPicPr>
              <p:cNvPr id="2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676814" y="1885950"/>
                <a:ext cx="7665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Compress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409846">
            <a:off x="6255754" y="1264354"/>
            <a:ext cx="1695758" cy="612577"/>
            <a:chOff x="3009900" y="1654373"/>
            <a:chExt cx="1695758" cy="612577"/>
          </a:xfrm>
        </p:grpSpPr>
        <p:grpSp>
          <p:nvGrpSpPr>
            <p:cNvPr id="25" name="Group 24"/>
            <p:cNvGrpSpPr/>
            <p:nvPr/>
          </p:nvGrpSpPr>
          <p:grpSpPr>
            <a:xfrm>
              <a:off x="3833303" y="1654373"/>
              <a:ext cx="872355" cy="612577"/>
              <a:chOff x="2623917" y="1581150"/>
              <a:chExt cx="872355" cy="612577"/>
            </a:xfrm>
          </p:grpSpPr>
          <p:pic>
            <p:nvPicPr>
              <p:cNvPr id="2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2623917" y="1885950"/>
                <a:ext cx="87235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Formatting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26" name="Straight Arrow Connector 25"/>
            <p:cNvCxnSpPr/>
            <p:nvPr/>
          </p:nvCxnSpPr>
          <p:spPr>
            <a:xfrm>
              <a:off x="3009900" y="2128550"/>
              <a:ext cx="8763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333366" y="2189590"/>
            <a:ext cx="1210434" cy="1246611"/>
            <a:chOff x="2862844" y="1124984"/>
            <a:chExt cx="1210434" cy="1246611"/>
          </a:xfrm>
        </p:grpSpPr>
        <p:grpSp>
          <p:nvGrpSpPr>
            <p:cNvPr id="30" name="Group 29"/>
            <p:cNvGrpSpPr/>
            <p:nvPr/>
          </p:nvGrpSpPr>
          <p:grpSpPr>
            <a:xfrm>
              <a:off x="2862844" y="1733912"/>
              <a:ext cx="788999" cy="637683"/>
              <a:chOff x="1653458" y="1660689"/>
              <a:chExt cx="788999" cy="637683"/>
            </a:xfrm>
          </p:grpSpPr>
          <p:pic>
            <p:nvPicPr>
              <p:cNvPr id="32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71940" y="1660689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653458" y="1990595"/>
                <a:ext cx="788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 Copyright</a:t>
                </a:r>
              </a:p>
            </p:txBody>
          </p:sp>
        </p:grpSp>
        <p:cxnSp>
          <p:nvCxnSpPr>
            <p:cNvPr id="31" name="Straight Arrow Connector 30"/>
            <p:cNvCxnSpPr/>
            <p:nvPr/>
          </p:nvCxnSpPr>
          <p:spPr>
            <a:xfrm flipH="1">
              <a:off x="3433363" y="1124984"/>
              <a:ext cx="639915" cy="692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66856" y="925541"/>
            <a:ext cx="2414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Bahnschrift Light Condensed" pitchFamily="34" charset="0"/>
              </a:rPr>
              <a:t>Say YouTube Video Upload </a:t>
            </a:r>
            <a:endParaRPr lang="en-US" sz="2000" b="1" dirty="0">
              <a:solidFill>
                <a:srgbClr val="0070C0"/>
              </a:solidFill>
              <a:latin typeface="Bahnschrift Light Condense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455563" y="1897325"/>
            <a:ext cx="3549454" cy="673858"/>
            <a:chOff x="1455563" y="1897325"/>
            <a:chExt cx="3549454" cy="673858"/>
          </a:xfrm>
        </p:grpSpPr>
        <p:grpSp>
          <p:nvGrpSpPr>
            <p:cNvPr id="15" name="Group 14"/>
            <p:cNvGrpSpPr/>
            <p:nvPr/>
          </p:nvGrpSpPr>
          <p:grpSpPr>
            <a:xfrm>
              <a:off x="4419600" y="1958606"/>
              <a:ext cx="585417" cy="612577"/>
              <a:chOff x="2767383" y="1581150"/>
              <a:chExt cx="585417" cy="612577"/>
            </a:xfrm>
          </p:grpSpPr>
          <p:pic>
            <p:nvPicPr>
              <p:cNvPr id="17" name="Picture 2" descr="C:\Users\Rabbil\Downloads\symbol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9282" y="1581150"/>
                <a:ext cx="352037" cy="3520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67383" y="1885950"/>
                <a:ext cx="585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0070C0"/>
                    </a:solidFill>
                    <a:latin typeface="Bahnschrift Light Condensed" pitchFamily="34" charset="0"/>
                  </a:rPr>
                  <a:t>Upload</a:t>
                </a:r>
                <a:endParaRPr lang="en-US" sz="1400" b="1" dirty="0">
                  <a:solidFill>
                    <a:srgbClr val="0070C0"/>
                  </a:solidFill>
                  <a:latin typeface="Bahnschrift Light Condensed" pitchFamily="34" charset="0"/>
                </a:endParaRP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455563" y="2312447"/>
              <a:ext cx="29281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440771" y="1897325"/>
              <a:ext cx="957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Request</a:t>
              </a:r>
              <a:endParaRPr lang="en-US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419221" y="2608018"/>
            <a:ext cx="5181104" cy="598717"/>
            <a:chOff x="1419221" y="2608018"/>
            <a:chExt cx="5181104" cy="598717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1419221" y="2608018"/>
              <a:ext cx="5181104" cy="366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 rot="235565">
              <a:off x="3473717" y="2837403"/>
              <a:ext cx="109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Response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43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latin typeface="Bahnschrift Light Condensed" pitchFamily="34" charset="0"/>
              </a:rPr>
              <a:t>Node js website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5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8885"/>
            <a:ext cx="211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Condensed" pitchFamily="34" charset="0"/>
              </a:rPr>
              <a:t>Node JS Debugging</a:t>
            </a:r>
            <a:endParaRPr lang="en-US" sz="2400" dirty="0">
              <a:solidFill>
                <a:schemeClr val="bg1"/>
              </a:solidFill>
              <a:latin typeface="Bahnschrift Condense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50" y="97155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Core </a:t>
            </a:r>
            <a:r>
              <a:rPr lang="en-US" dirty="0"/>
              <a:t>Node.js debugger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Node Inspector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Built-in debugger in IDEs </a:t>
            </a:r>
          </a:p>
        </p:txBody>
      </p:sp>
    </p:spTree>
    <p:extLst>
      <p:ext uri="{BB962C8B-B14F-4D97-AF65-F5344CB8AC3E}">
        <p14:creationId xmlns:p14="http://schemas.microsoft.com/office/powerpoint/2010/main" val="34135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895350"/>
            <a:ext cx="4538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Bahnschrift Condensed" pitchFamily="34" charset="0"/>
              </a:rPr>
              <a:t>Ryan Dahl Create An Awesome Platform May -2009</a:t>
            </a:r>
          </a:p>
          <a:p>
            <a:r>
              <a:rPr lang="en-US" sz="2000" dirty="0" smtClean="0">
                <a:latin typeface="Bahnschrift Condensed" pitchFamily="34" charset="0"/>
              </a:rPr>
              <a:t>This is Node JS </a:t>
            </a:r>
            <a:endParaRPr lang="en-US" sz="2000" dirty="0">
              <a:latin typeface="Bahnschrift Condensed" pitchFamily="34" charset="0"/>
            </a:endParaRPr>
          </a:p>
        </p:txBody>
      </p:sp>
      <p:pic>
        <p:nvPicPr>
          <p:cNvPr id="1026" name="Picture 2" descr="C:\Users\Rabbil\Desktop\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895350"/>
            <a:ext cx="2838743" cy="289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62000" y="128885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JavaScript From May-2009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1759624"/>
            <a:ext cx="3632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Using Node JS Platform JavaScript Can Do: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Querying the </a:t>
            </a:r>
            <a:r>
              <a:rPr lang="en-US" dirty="0" smtClean="0">
                <a:latin typeface="Bahnschrift Light Condensed" pitchFamily="34" charset="0"/>
              </a:rPr>
              <a:t>database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Operations over </a:t>
            </a:r>
            <a:r>
              <a:rPr lang="en-US" dirty="0" smtClean="0">
                <a:latin typeface="Bahnschrift Light Condensed" pitchFamily="34" charset="0"/>
              </a:rPr>
              <a:t>databases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Bahnschrift Light Condensed" pitchFamily="34" charset="0"/>
              </a:rPr>
              <a:t>Access/Write a file on server</a:t>
            </a:r>
            <a:r>
              <a:rPr lang="en-US" dirty="0" smtClean="0">
                <a:latin typeface="Bahnschrift Light Condensed" pitchFamily="34" charset="0"/>
              </a:rPr>
              <a:t>.</a:t>
            </a:r>
            <a:endParaRPr lang="en-US" dirty="0">
              <a:latin typeface="Bahnschrift Light Condensed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Server </a:t>
            </a:r>
            <a:r>
              <a:rPr lang="en-US" dirty="0">
                <a:latin typeface="Bahnschrift Light Condensed" pitchFamily="34" charset="0"/>
              </a:rPr>
              <a:t>Side  Request , Response Handle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Bahnschrift Light Condensed" pitchFamily="34" charset="0"/>
              </a:rPr>
              <a:t>Software Backend Operations.</a:t>
            </a:r>
          </a:p>
          <a:p>
            <a:endParaRPr lang="en-US" dirty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4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18830" y="1609695"/>
            <a:ext cx="2057400" cy="2381310"/>
            <a:chOff x="762000" y="1581150"/>
            <a:chExt cx="2057400" cy="2381310"/>
          </a:xfrm>
        </p:grpSpPr>
        <p:grpSp>
          <p:nvGrpSpPr>
            <p:cNvPr id="3" name="Group 2"/>
            <p:cNvGrpSpPr/>
            <p:nvPr/>
          </p:nvGrpSpPr>
          <p:grpSpPr>
            <a:xfrm>
              <a:off x="838200" y="1581150"/>
              <a:ext cx="1981200" cy="1981200"/>
              <a:chOff x="3112477" y="1047750"/>
              <a:chExt cx="1981200" cy="19812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112477" y="1047750"/>
                <a:ext cx="1981200" cy="19812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350307" y="1853684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Bahnschrift Light Condensed" pitchFamily="34" charset="0"/>
                  </a:rPr>
                  <a:t>Node JS Platform</a:t>
                </a:r>
                <a:endParaRPr lang="en-US" dirty="0">
                  <a:latin typeface="Bahnschrift Light Condensed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62000" y="3562350"/>
              <a:ext cx="1984839" cy="40011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Node JS Own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81570" y="1123950"/>
            <a:ext cx="5433016" cy="3295710"/>
            <a:chOff x="2581570" y="1123950"/>
            <a:chExt cx="5433016" cy="3295710"/>
          </a:xfrm>
        </p:grpSpPr>
        <p:sp>
          <p:nvSpPr>
            <p:cNvPr id="10" name="TextBox 9"/>
            <p:cNvSpPr txBox="1"/>
            <p:nvPr/>
          </p:nvSpPr>
          <p:spPr>
            <a:xfrm>
              <a:off x="6172201" y="1763327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72201" y="2495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2681" y="3257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10887" y="40195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72200" y="1123950"/>
              <a:ext cx="1803699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Bahnschrift Condensed" pitchFamily="34" charset="0"/>
                </a:rPr>
                <a:t>JavaScript Library </a:t>
              </a:r>
              <a:endParaRPr lang="en-US" sz="2000" dirty="0">
                <a:latin typeface="Bahnschrift Condensed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2819400" y="1324005"/>
              <a:ext cx="3276600" cy="942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1"/>
            </p:cNvCxnSpPr>
            <p:nvPr/>
          </p:nvCxnSpPr>
          <p:spPr>
            <a:xfrm flipH="1">
              <a:off x="2819400" y="1963382"/>
              <a:ext cx="3352801" cy="532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1"/>
            </p:cNvCxnSpPr>
            <p:nvPr/>
          </p:nvCxnSpPr>
          <p:spPr>
            <a:xfrm flipH="1">
              <a:off x="2819400" y="2695605"/>
              <a:ext cx="3352801" cy="104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1"/>
            </p:cNvCxnSpPr>
            <p:nvPr/>
          </p:nvCxnSpPr>
          <p:spPr>
            <a:xfrm flipH="1" flipV="1">
              <a:off x="2746839" y="3028950"/>
              <a:ext cx="3455842" cy="4286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1"/>
            </p:cNvCxnSpPr>
            <p:nvPr/>
          </p:nvCxnSpPr>
          <p:spPr>
            <a:xfrm flipH="1" flipV="1">
              <a:off x="2581570" y="3257550"/>
              <a:ext cx="3629317" cy="9620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3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Application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314711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ahnschrift Light Condensed" pitchFamily="34" charset="0"/>
              </a:rPr>
              <a:t>Third Party Library Management</a:t>
            </a:r>
          </a:p>
          <a:p>
            <a:pPr algn="ctr"/>
            <a:r>
              <a:rPr lang="en-US" b="1" dirty="0" smtClean="0">
                <a:solidFill>
                  <a:srgbClr val="FFC000"/>
                </a:solidFill>
                <a:latin typeface="Bahnschrift Light Condensed" pitchFamily="34" charset="0"/>
              </a:rPr>
              <a:t>NPM (Node Package Manager)</a:t>
            </a:r>
            <a:endParaRPr lang="en-US" dirty="0">
              <a:solidFill>
                <a:srgbClr val="FFC000"/>
              </a:solidFill>
              <a:latin typeface="Bahnschrift Light Condensed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659565" y="1067094"/>
            <a:ext cx="3810000" cy="3673928"/>
            <a:chOff x="4114800" y="919452"/>
            <a:chExt cx="3810000" cy="3673928"/>
          </a:xfrm>
        </p:grpSpPr>
        <p:sp>
          <p:nvSpPr>
            <p:cNvPr id="26" name="Oval 25"/>
            <p:cNvSpPr/>
            <p:nvPr/>
          </p:nvSpPr>
          <p:spPr>
            <a:xfrm>
              <a:off x="4114800" y="919452"/>
              <a:ext cx="3810000" cy="367392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72100" y="2067315"/>
              <a:ext cx="1295400" cy="124913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00700" y="2437822"/>
              <a:ext cx="9428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hnschrift Condensed" pitchFamily="34" charset="0"/>
                </a:rPr>
                <a:t>Node JS </a:t>
              </a:r>
              <a:endParaRPr lang="en-US" sz="1400" dirty="0" smtClean="0">
                <a:solidFill>
                  <a:schemeClr val="bg1"/>
                </a:solidFill>
                <a:latin typeface="Bahnschrift Condensed" pitchFamily="34" charset="0"/>
              </a:endParaRPr>
            </a:p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Bahnschrift Condensed" pitchFamily="34" charset="0"/>
                </a:rPr>
                <a:t>Own </a:t>
              </a:r>
              <a:r>
                <a:rPr lang="en-US" sz="1400" dirty="0">
                  <a:solidFill>
                    <a:schemeClr val="bg1"/>
                  </a:solidFill>
                  <a:latin typeface="Bahnschrift Condensed" pitchFamily="34" charset="0"/>
                </a:rPr>
                <a:t>Library 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357249" y="2494806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11867" y="26479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604427" y="1805705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38027" y="197233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80627" y="31813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638800" y="36385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77000" y="326773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95027" y="1352550"/>
              <a:ext cx="8819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Third Party </a:t>
              </a:r>
            </a:p>
            <a:p>
              <a:pPr algn="ctr"/>
              <a:r>
                <a:rPr lang="en-US" sz="1400" dirty="0" smtClean="0">
                  <a:latin typeface="Bahnschrift Condensed" pitchFamily="34" charset="0"/>
                </a:rPr>
                <a:t>JS Library </a:t>
              </a:r>
              <a:endParaRPr lang="en-US" sz="1400" dirty="0">
                <a:latin typeface="Bahnschrift Condense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70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387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Frequently Asked Questions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702" y="1047750"/>
            <a:ext cx="3884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ahnschrift Light Condensed" pitchFamily="34" charset="0"/>
              </a:rPr>
              <a:t>Is Node </a:t>
            </a:r>
            <a:r>
              <a:rPr lang="en-US" b="1" dirty="0" err="1" smtClean="0">
                <a:latin typeface="Bahnschrift Light Condensed" pitchFamily="34" charset="0"/>
              </a:rPr>
              <a:t>js</a:t>
            </a:r>
            <a:r>
              <a:rPr lang="en-US" b="1" dirty="0" smtClean="0">
                <a:latin typeface="Bahnschrift Light Condensed" pitchFamily="34" charset="0"/>
              </a:rPr>
              <a:t> a programming language ?</a:t>
            </a:r>
          </a:p>
          <a:p>
            <a:r>
              <a:rPr lang="en-US" b="1" dirty="0" smtClean="0">
                <a:latin typeface="Bahnschrift Light Condensed" pitchFamily="34" charset="0"/>
              </a:rPr>
              <a:t>What previous knowledge required for Node JS ?</a:t>
            </a:r>
          </a:p>
        </p:txBody>
      </p:sp>
    </p:spTree>
    <p:extLst>
      <p:ext uri="{BB962C8B-B14F-4D97-AF65-F5344CB8AC3E}">
        <p14:creationId xmlns:p14="http://schemas.microsoft.com/office/powerpoint/2010/main" val="255979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Node JS Tools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4702" y="1015484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 Js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229901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128885"/>
            <a:ext cx="108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Bahnschrift SemiLight Condensed" pitchFamily="34" charset="0"/>
              </a:rPr>
              <a:t>Terminal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1551" y="2647950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 Condensed" pitchFamily="34" charset="0"/>
              </a:rPr>
              <a:t>TERMINAL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Windows CMD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Windows PowerShell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 Terminal Option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Bahnschrift Light Condensed" pitchFamily="34" charset="0"/>
              </a:rPr>
              <a:t>Webstrom</a:t>
            </a:r>
            <a:r>
              <a:rPr lang="en-US" b="1" dirty="0" smtClean="0">
                <a:latin typeface="Bahnschrift Light Condensed" pitchFamily="34" charset="0"/>
              </a:rPr>
              <a:t> Terminal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 </a:t>
            </a:r>
            <a:r>
              <a:rPr lang="en-US" b="1" dirty="0" err="1">
                <a:latin typeface="Bahnschrift Light Condensed" pitchFamily="34" charset="0"/>
              </a:rPr>
              <a:t>j</a:t>
            </a:r>
            <a:r>
              <a:rPr lang="en-US" b="1" dirty="0" err="1" smtClean="0">
                <a:latin typeface="Bahnschrift Light Condensed" pitchFamily="34" charset="0"/>
              </a:rPr>
              <a:t>s</a:t>
            </a:r>
            <a:r>
              <a:rPr lang="en-US" b="1" dirty="0" smtClean="0">
                <a:latin typeface="Bahnschrift Light Condensed" pitchFamily="34" charset="0"/>
              </a:rPr>
              <a:t>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723" y="1067972"/>
            <a:ext cx="1324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Bahnschrift Light Condensed" pitchFamily="34" charset="0"/>
              </a:rPr>
              <a:t>TOOLS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Node.js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Bahnschrift Light Condensed" pitchFamily="34" charset="0"/>
              </a:rPr>
              <a:t>VS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Bahnschrift Light Condensed" pitchFamily="34" charset="0"/>
              </a:rPr>
              <a:t>Webstrome</a:t>
            </a:r>
            <a:endParaRPr lang="en-US" b="1" dirty="0" smtClean="0">
              <a:latin typeface="Bahnschrift Ligh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2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2549</TotalTime>
  <Words>953</Words>
  <Application>Microsoft Office PowerPoint</Application>
  <PresentationFormat>On-screen Show (16:9)</PresentationFormat>
  <Paragraphs>230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Bahnschrift Condensed</vt:lpstr>
      <vt:lpstr>Bahnschrift Light Condensed</vt:lpstr>
      <vt:lpstr>Bahnschrift SemiBold Condensed</vt:lpstr>
      <vt:lpstr>Bahnschrift SemiCondensed</vt:lpstr>
      <vt:lpstr>Bahnschrift SemiLight Condensed</vt:lpstr>
      <vt:lpstr>BenSen</vt:lpstr>
      <vt:lpstr>Calibri</vt:lpstr>
      <vt:lpstr>Hind Siliguri</vt:lpstr>
      <vt:lpstr>Vrinda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Rabbil</dc:creator>
  <cp:lastModifiedBy>Microsoft account</cp:lastModifiedBy>
  <cp:revision>162</cp:revision>
  <dcterms:created xsi:type="dcterms:W3CDTF">2006-08-16T00:00:00Z</dcterms:created>
  <dcterms:modified xsi:type="dcterms:W3CDTF">2023-01-14T04:45:42Z</dcterms:modified>
</cp:coreProperties>
</file>